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8"/>
  </p:notesMasterIdLst>
  <p:handoutMasterIdLst>
    <p:handoutMasterId r:id="rId69"/>
  </p:handoutMasterIdLst>
  <p:sldIdLst>
    <p:sldId id="762" r:id="rId5"/>
    <p:sldId id="763" r:id="rId6"/>
    <p:sldId id="764" r:id="rId7"/>
    <p:sldId id="765" r:id="rId8"/>
    <p:sldId id="766" r:id="rId9"/>
    <p:sldId id="767" r:id="rId10"/>
    <p:sldId id="768" r:id="rId11"/>
    <p:sldId id="769" r:id="rId12"/>
    <p:sldId id="770" r:id="rId13"/>
    <p:sldId id="771" r:id="rId14"/>
    <p:sldId id="772" r:id="rId15"/>
    <p:sldId id="773" r:id="rId16"/>
    <p:sldId id="774" r:id="rId17"/>
    <p:sldId id="775" r:id="rId18"/>
    <p:sldId id="776" r:id="rId19"/>
    <p:sldId id="777" r:id="rId20"/>
    <p:sldId id="778" r:id="rId21"/>
    <p:sldId id="779" r:id="rId22"/>
    <p:sldId id="780" r:id="rId23"/>
    <p:sldId id="781" r:id="rId24"/>
    <p:sldId id="782" r:id="rId25"/>
    <p:sldId id="783" r:id="rId26"/>
    <p:sldId id="784" r:id="rId27"/>
    <p:sldId id="785" r:id="rId28"/>
    <p:sldId id="786" r:id="rId29"/>
    <p:sldId id="787" r:id="rId30"/>
    <p:sldId id="788" r:id="rId31"/>
    <p:sldId id="789" r:id="rId32"/>
    <p:sldId id="790" r:id="rId33"/>
    <p:sldId id="791" r:id="rId34"/>
    <p:sldId id="792" r:id="rId35"/>
    <p:sldId id="793" r:id="rId36"/>
    <p:sldId id="794" r:id="rId37"/>
    <p:sldId id="795" r:id="rId38"/>
    <p:sldId id="796" r:id="rId39"/>
    <p:sldId id="797" r:id="rId40"/>
    <p:sldId id="798" r:id="rId41"/>
    <p:sldId id="799" r:id="rId42"/>
    <p:sldId id="800" r:id="rId43"/>
    <p:sldId id="801" r:id="rId44"/>
    <p:sldId id="802" r:id="rId45"/>
    <p:sldId id="803" r:id="rId46"/>
    <p:sldId id="804" r:id="rId47"/>
    <p:sldId id="805" r:id="rId48"/>
    <p:sldId id="806" r:id="rId49"/>
    <p:sldId id="807" r:id="rId50"/>
    <p:sldId id="808" r:id="rId51"/>
    <p:sldId id="809" r:id="rId52"/>
    <p:sldId id="810" r:id="rId53"/>
    <p:sldId id="691" r:id="rId54"/>
    <p:sldId id="812" r:id="rId55"/>
    <p:sldId id="813" r:id="rId56"/>
    <p:sldId id="814" r:id="rId57"/>
    <p:sldId id="815" r:id="rId58"/>
    <p:sldId id="816" r:id="rId59"/>
    <p:sldId id="817" r:id="rId60"/>
    <p:sldId id="818" r:id="rId61"/>
    <p:sldId id="819" r:id="rId62"/>
    <p:sldId id="820" r:id="rId63"/>
    <p:sldId id="821" r:id="rId64"/>
    <p:sldId id="822" r:id="rId65"/>
    <p:sldId id="823" r:id="rId66"/>
    <p:sldId id="82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702E6E-4233-FB3E-98E4-23824B552055}" name="Vedran Ivandic" initials="VI" userId="74be28ac262ce48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631"/>
    <a:srgbClr val="DD1B50"/>
    <a:srgbClr val="00ACA7"/>
    <a:srgbClr val="D6315A"/>
    <a:srgbClr val="5E5E5E"/>
    <a:srgbClr val="F1B12E"/>
    <a:srgbClr val="F9A01E"/>
    <a:srgbClr val="003841"/>
    <a:srgbClr val="9A2E90"/>
    <a:srgbClr val="119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2EA95-1EBF-4B74-90E3-7BF870BCFF4B}" v="70" dt="2022-04-12T20:11:36.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5261" autoAdjust="0"/>
  </p:normalViewPr>
  <p:slideViewPr>
    <p:cSldViewPr snapToGrid="0" snapToObjects="1">
      <p:cViewPr varScale="1">
        <p:scale>
          <a:sx n="102" d="100"/>
          <a:sy n="102" d="100"/>
        </p:scale>
        <p:origin x="936" y="96"/>
      </p:cViewPr>
      <p:guideLst/>
    </p:cSldViewPr>
  </p:slideViewPr>
  <p:notesTextViewPr>
    <p:cViewPr>
      <p:scale>
        <a:sx n="1" d="1"/>
        <a:sy n="1" d="1"/>
      </p:scale>
      <p:origin x="0" y="0"/>
    </p:cViewPr>
  </p:notesTextViewPr>
  <p:sorterViewPr>
    <p:cViewPr>
      <p:scale>
        <a:sx n="100" d="100"/>
        <a:sy n="100" d="100"/>
      </p:scale>
      <p:origin x="0" y="-20880"/>
    </p:cViewPr>
  </p:sorterViewPr>
  <p:notesViewPr>
    <p:cSldViewPr snapToGrid="0" snapToObjects="1">
      <p:cViewPr varScale="1">
        <p:scale>
          <a:sx n="72" d="100"/>
          <a:sy n="72" d="100"/>
        </p:scale>
        <p:origin x="2938"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78DD1C-5568-49C1-A230-5E668406BC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21D64A-612D-4676-950F-5948A873C0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7CC508-E1E8-4F71-8D06-17494D66496F}" type="datetimeFigureOut">
              <a:rPr lang="en-US" smtClean="0"/>
              <a:t>6/17/2022</a:t>
            </a:fld>
            <a:endParaRPr lang="en-US"/>
          </a:p>
        </p:txBody>
      </p:sp>
      <p:sp>
        <p:nvSpPr>
          <p:cNvPr id="4" name="Footer Placeholder 3">
            <a:extLst>
              <a:ext uri="{FF2B5EF4-FFF2-40B4-BE49-F238E27FC236}">
                <a16:creationId xmlns:a16="http://schemas.microsoft.com/office/drawing/2014/main" id="{4E7BDB2F-204D-4AB4-B0FE-414A963CE4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9AABA5-C986-476D-933B-962DF4DACC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DC940-D80D-45E0-B75F-DCB7F18AE3E3}" type="slidenum">
              <a:rPr lang="en-US" smtClean="0"/>
              <a:t>‹nº›</a:t>
            </a:fld>
            <a:endParaRPr lang="en-US"/>
          </a:p>
        </p:txBody>
      </p:sp>
    </p:spTree>
    <p:extLst>
      <p:ext uri="{BB962C8B-B14F-4D97-AF65-F5344CB8AC3E}">
        <p14:creationId xmlns:p14="http://schemas.microsoft.com/office/powerpoint/2010/main" val="353567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1</a:t>
            </a:fld>
            <a:endParaRPr lang="en-US"/>
          </a:p>
        </p:txBody>
      </p:sp>
    </p:spTree>
    <p:extLst>
      <p:ext uri="{BB962C8B-B14F-4D97-AF65-F5344CB8AC3E}">
        <p14:creationId xmlns:p14="http://schemas.microsoft.com/office/powerpoint/2010/main" val="231305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3</a:t>
            </a:fld>
            <a:endParaRPr lang="en-US"/>
          </a:p>
        </p:txBody>
      </p:sp>
    </p:spTree>
    <p:extLst>
      <p:ext uri="{BB962C8B-B14F-4D97-AF65-F5344CB8AC3E}">
        <p14:creationId xmlns:p14="http://schemas.microsoft.com/office/powerpoint/2010/main" val="109766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4</a:t>
            </a:fld>
            <a:endParaRPr lang="en-US"/>
          </a:p>
        </p:txBody>
      </p:sp>
    </p:spTree>
    <p:extLst>
      <p:ext uri="{BB962C8B-B14F-4D97-AF65-F5344CB8AC3E}">
        <p14:creationId xmlns:p14="http://schemas.microsoft.com/office/powerpoint/2010/main" val="422110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6</a:t>
            </a:fld>
            <a:endParaRPr lang="en-US"/>
          </a:p>
        </p:txBody>
      </p:sp>
    </p:spTree>
    <p:extLst>
      <p:ext uri="{BB962C8B-B14F-4D97-AF65-F5344CB8AC3E}">
        <p14:creationId xmlns:p14="http://schemas.microsoft.com/office/powerpoint/2010/main" val="308724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7</a:t>
            </a:fld>
            <a:endParaRPr lang="en-US"/>
          </a:p>
        </p:txBody>
      </p:sp>
    </p:spTree>
    <p:extLst>
      <p:ext uri="{BB962C8B-B14F-4D97-AF65-F5344CB8AC3E}">
        <p14:creationId xmlns:p14="http://schemas.microsoft.com/office/powerpoint/2010/main" val="44651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8</a:t>
            </a:fld>
            <a:endParaRPr lang="en-US"/>
          </a:p>
        </p:txBody>
      </p:sp>
    </p:spTree>
    <p:extLst>
      <p:ext uri="{BB962C8B-B14F-4D97-AF65-F5344CB8AC3E}">
        <p14:creationId xmlns:p14="http://schemas.microsoft.com/office/powerpoint/2010/main" val="239047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48</a:t>
            </a:fld>
            <a:endParaRPr lang="en-US"/>
          </a:p>
        </p:txBody>
      </p:sp>
    </p:spTree>
    <p:extLst>
      <p:ext uri="{BB962C8B-B14F-4D97-AF65-F5344CB8AC3E}">
        <p14:creationId xmlns:p14="http://schemas.microsoft.com/office/powerpoint/2010/main" val="252901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0"/>
            <a:ext cx="7332954" cy="4234375"/>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11257586" cy="130333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577370"/>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084658"/>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39682"/>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81513"/>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771025"/>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78313"/>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33337"/>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7516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50392"/>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5768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12704"/>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545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44047"/>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5133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06359"/>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4819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theconversation.com/ten-reasons-teachers-can-struggle-to-use-technology-in-the-classroom-101114" TargetMode="External"/><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di-school.org/" TargetMode="External"/><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de.redi-school.org/berlin-women-program"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om.com/education" TargetMode="External"/><Relationship Id="rId2" Type="http://schemas.openxmlformats.org/officeDocument/2006/relationships/hyperlink" Target="https://www.screencastify.com/" TargetMode="Externa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hyperlink" Target="https://help.flipgrid.com/hc/en-us/articles/360045940833-Screen-Recording-How-to-record-your-screen-using-the-Flipgrid-camer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upport.google.com/accounts/answer/32050?co=GENIE.Platform%3DDesktop&amp;hl=en"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answers.microsoft.com/en-us" TargetMode="Externa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discussions.apple.com/welcome" TargetMode="Externa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techfugees.com/" TargetMode="Externa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digitaltravellers.org/sheet/basic-troubleshooting-techniques/?download=pdf" TargetMode="External"/><Relationship Id="rId1" Type="http://schemas.openxmlformats.org/officeDocument/2006/relationships/slideLayout" Target="../slideLayouts/slideLayout12.xml"/><Relationship Id="rId5" Type="http://schemas.openxmlformats.org/officeDocument/2006/relationships/image" Target="../media/image34.sv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COMPUTERVIRUS-WHAT%20to%20do.pdf" TargetMode="External"/><Relationship Id="rId1" Type="http://schemas.openxmlformats.org/officeDocument/2006/relationships/slideLayout" Target="../slideLayouts/slideLayout17.xml"/><Relationship Id="rId5" Type="http://schemas.openxmlformats.org/officeDocument/2006/relationships/image" Target="../media/image34.sv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includeher.eu/" TargetMode="Externa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linkedin.com/learning/"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www.udemy.com/" TargetMode="External"/><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oursera.org/"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skillshare.com/"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pitcherific.com/" TargetMode="External"/><Relationship Id="rId7" Type="http://schemas.openxmlformats.org/officeDocument/2006/relationships/image" Target="../media/image44.png"/><Relationship Id="rId2" Type="http://schemas.openxmlformats.org/officeDocument/2006/relationships/hyperlink" Target="https://www.canva.com/create/presentations/" TargetMode="External"/><Relationship Id="rId1" Type="http://schemas.openxmlformats.org/officeDocument/2006/relationships/slideLayout" Target="../slideLayouts/slideLayout31.xml"/><Relationship Id="rId6" Type="http://schemas.openxmlformats.org/officeDocument/2006/relationships/image" Target="../media/image47.png"/><Relationship Id="rId5" Type="http://schemas.openxmlformats.org/officeDocument/2006/relationships/hyperlink" Target="https://www.haikudeck.com/" TargetMode="External"/><Relationship Id="rId4" Type="http://schemas.openxmlformats.org/officeDocument/2006/relationships/hyperlink" Target="https://www.visme.co/" TargetMode="External"/><Relationship Id="rId9"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17.xml"/><Relationship Id="rId4" Type="http://schemas.openxmlformats.org/officeDocument/2006/relationships/hyperlink" Target="https://www.haikudeck.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1.png"/><Relationship Id="rId1" Type="http://schemas.openxmlformats.org/officeDocument/2006/relationships/slideLayout" Target="../slideLayouts/slideLayout18.xml"/><Relationship Id="rId4" Type="http://schemas.openxmlformats.org/officeDocument/2006/relationships/hyperlink" Target="https://www.canva.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jpg"/><Relationship Id="rId1" Type="http://schemas.openxmlformats.org/officeDocument/2006/relationships/slideLayout" Target="../slideLayouts/slideLayout19.xml"/><Relationship Id="rId4" Type="http://schemas.openxmlformats.org/officeDocument/2006/relationships/hyperlink" Target="https://www.visme.co/"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9.xml"/><Relationship Id="rId4" Type="http://schemas.openxmlformats.org/officeDocument/2006/relationships/hyperlink" Target="https://pitcherific.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xplorance.com/blog/7-reasons-students-need-technology-classroom/" TargetMode="Externa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s-digital-decade-digital-targets-2030_en" TargetMode="External"/><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thevisionworks.brilliantassessments.com/Home/Index/?responseCode=f%2bAxSg736wOsnjJDkqaQbA%3d%3d" TargetMode="Externa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explorance.com/blog/7-reasons-students-need-technology-classro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http://www.fczb.de/" TargetMode="External"/><Relationship Id="rId2" Type="http://schemas.openxmlformats.org/officeDocument/2006/relationships/image" Target="../media/image65.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explorance.com/blog/7-reasons-students-need-technology-classroom/" TargetMode="External"/><Relationship Id="rId5" Type="http://schemas.openxmlformats.org/officeDocument/2006/relationships/hyperlink" Target="https://explorance.com/solutions/social-feedback/" TargetMode="External"/><Relationship Id="rId4" Type="http://schemas.openxmlformats.org/officeDocument/2006/relationships/hyperlink" Target="http://www.zoom.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explorance.com/blog/7-reasons-students-need-technology-classro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22169" y="709438"/>
            <a:ext cx="4570242" cy="697353"/>
          </a:xfrm>
        </p:spPr>
        <p:txBody>
          <a:bodyPr/>
          <a:lstStyle/>
          <a:p>
            <a:r>
              <a:rPr lang="pt" dirty="0"/>
              <a:t>Bem-vindo ao</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22169" y="1533687"/>
            <a:ext cx="4639832" cy="2484074"/>
          </a:xfrm>
        </p:spPr>
        <p:txBody>
          <a:bodyPr vert="horz" lIns="91440" tIns="45720" rIns="91440" bIns="45720" rtlCol="0" anchor="t">
            <a:noAutofit/>
          </a:bodyPr>
          <a:lstStyle/>
          <a:p>
            <a:r>
              <a:rPr lang="pt" sz="3600" b="1" dirty="0">
                <a:solidFill>
                  <a:srgbClr val="F5B020"/>
                </a:solidFill>
              </a:rPr>
              <a:t>Módulo 5 </a:t>
            </a:r>
            <a:endParaRPr lang="en-IE" sz="3600" b="1" dirty="0">
              <a:solidFill>
                <a:srgbClr val="F5B020"/>
              </a:solidFill>
            </a:endParaRPr>
          </a:p>
          <a:p>
            <a:r>
              <a:rPr lang="pt" sz="4400" b="1" dirty="0">
                <a:solidFill>
                  <a:srgbClr val="F5B020"/>
                </a:solidFill>
              </a:rPr>
              <a:t>Resolução de desafios técnicos</a:t>
            </a:r>
          </a:p>
          <a:p>
            <a:endParaRPr lang="en-US" sz="4400" b="1" dirty="0">
              <a:solidFill>
                <a:srgbClr val="F5B020"/>
              </a:solidFill>
            </a:endParaRPr>
          </a:p>
          <a:p>
            <a:r>
              <a:rPr lang="pt" sz="2400" dirty="0"/>
              <a:t>Parte do nosso</a:t>
            </a:r>
          </a:p>
          <a:p>
            <a:r>
              <a:rPr lang="pt-PT" sz="2400" dirty="0"/>
              <a:t>INCLUDE HER Recursos de Desenvolvimento Digital</a:t>
            </a:r>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338416" y="0"/>
            <a:ext cx="5905501" cy="6858000"/>
          </a:xfrm>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5"/>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354500" y="6031883"/>
            <a:ext cx="3907501" cy="584775"/>
          </a:xfrm>
          <a:prstGeom prst="rect">
            <a:avLst/>
          </a:prstGeom>
          <a:solidFill>
            <a:schemeClr val="bg1"/>
          </a:solidFill>
        </p:spPr>
        <p:txBody>
          <a:bodyPr wrap="square">
            <a:spAutoFit/>
          </a:bodyPr>
          <a:lstStyle/>
          <a:p>
            <a:pPr algn="r"/>
            <a:r>
              <a:rPr lang="pt-PT" sz="800" dirty="0">
                <a:solidFill>
                  <a:srgbClr val="5E5E5E"/>
                </a:solidFill>
                <a:latin typeface="+mj-lt"/>
              </a:rPr>
              <a:t>Este projeto foi financiado com o apoio da Comissão Europeia. Esta publicação (comunicação) é da responsabilidade exclusiva do autor e a Comissão não assume qualquer responsabilidade pela utilização que possa ser feita das informação nela contidas.</a:t>
            </a:r>
          </a:p>
          <a:p>
            <a:pPr algn="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6"/>
          <a:stretch>
            <a:fillRect/>
          </a:stretch>
        </p:blipFill>
        <p:spPr>
          <a:xfrm>
            <a:off x="0" y="5977769"/>
            <a:ext cx="1354500" cy="504000"/>
          </a:xfrm>
          <a:prstGeom prst="rect">
            <a:avLst/>
          </a:prstGeom>
        </p:spPr>
      </p:pic>
    </p:spTree>
    <p:extLst>
      <p:ext uri="{BB962C8B-B14F-4D97-AF65-F5344CB8AC3E}">
        <p14:creationId xmlns:p14="http://schemas.microsoft.com/office/powerpoint/2010/main" val="4681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computer with a black keyboard&#10;&#10;Description automatically generated with low confidence">
            <a:extLst>
              <a:ext uri="{FF2B5EF4-FFF2-40B4-BE49-F238E27FC236}">
                <a16:creationId xmlns:a16="http://schemas.microsoft.com/office/drawing/2014/main" id="{418F9E4E-586C-47DD-AC75-BFB3418E15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04321" y="1225485"/>
            <a:ext cx="5466304" cy="4200525"/>
          </a:xfrm>
          <a:prstGeom prst="rect">
            <a:avLst/>
          </a:prstGeom>
        </p:spPr>
      </p:pic>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520211" y="261268"/>
            <a:ext cx="10600546" cy="596571"/>
          </a:xfrm>
        </p:spPr>
        <p:txBody>
          <a:bodyPr>
            <a:normAutofit/>
          </a:bodyPr>
          <a:lstStyle/>
          <a:p>
            <a:r>
              <a:rPr lang="pt" dirty="0"/>
              <a:t>Definir os tipos de problemas técnicos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20340" y="1079034"/>
            <a:ext cx="6183981" cy="5276979"/>
          </a:xfrm>
        </p:spPr>
        <p:txBody>
          <a:bodyPr/>
          <a:lstStyle/>
          <a:p>
            <a:pPr algn="l" fontAlgn="base"/>
            <a:r>
              <a:rPr lang="pt" sz="2200" b="1" i="0" dirty="0">
                <a:solidFill>
                  <a:srgbClr val="00ACA7"/>
                </a:solidFill>
                <a:effectLst/>
              </a:rPr>
              <a:t>1. Diferentes capacidades e instruções do dispositivo</a:t>
            </a:r>
          </a:p>
          <a:p>
            <a:pPr algn="just" fontAlgn="base"/>
            <a:r>
              <a:rPr lang="pt" sz="2200" b="0" i="0" dirty="0">
                <a:solidFill>
                  <a:schemeClr val="bg2">
                    <a:lumMod val="25000"/>
                  </a:schemeClr>
                </a:solidFill>
                <a:effectLst/>
              </a:rPr>
              <a:t>Quando os alunos são obrigados a trazer o seu próprio equipamento para a universidade, podem existir grandes diferenças na capacidade do dispositivo, por exemplo, entre o desempenho de um Android barato em comparação com um tablet. Os alunos podem ter dificuldade em escrever em pequenos equipamentos por longos períodos. Os professores poderão ter de fornecer várias instruções para dispositivos diferentes.</a:t>
            </a:r>
          </a:p>
          <a:p>
            <a:pPr algn="l" fontAlgn="base"/>
            <a:r>
              <a:rPr lang="pt" sz="2200" b="1" dirty="0">
                <a:solidFill>
                  <a:srgbClr val="00ACA7"/>
                </a:solidFill>
              </a:rPr>
              <a:t>2 </a:t>
            </a:r>
            <a:r>
              <a:rPr lang="pt" sz="2200" b="1" i="0" dirty="0">
                <a:solidFill>
                  <a:srgbClr val="00ACA7"/>
                </a:solidFill>
                <a:effectLst/>
              </a:rPr>
              <a:t>. É fácil para os alunos se distrairem</a:t>
            </a:r>
          </a:p>
          <a:p>
            <a:pPr algn="just" fontAlgn="base"/>
            <a:r>
              <a:rPr lang="pt" sz="2200" b="0" i="0" dirty="0">
                <a:solidFill>
                  <a:schemeClr val="bg2">
                    <a:lumMod val="25000"/>
                  </a:schemeClr>
                </a:solidFill>
                <a:effectLst/>
              </a:rPr>
              <a:t>A distração resultante das várias notificações é muito comum, mas é passível de gestão. Pode silenciar ou adiar notificações ou tomar uma decisão simples de não realizar muitas tarefas ao mesmo tempo. Isso é bom para o bem-estar.</a:t>
            </a:r>
            <a:endParaRPr lang="en-US" sz="2200" b="0" i="0" dirty="0">
              <a:solidFill>
                <a:schemeClr val="bg2">
                  <a:lumMod val="25000"/>
                </a:schemeClr>
              </a:solidFill>
              <a:effectLst/>
            </a:endParaRPr>
          </a:p>
        </p:txBody>
      </p:sp>
      <p:sp>
        <p:nvSpPr>
          <p:cNvPr id="6" name="TextBox 5">
            <a:extLst>
              <a:ext uri="{FF2B5EF4-FFF2-40B4-BE49-F238E27FC236}">
                <a16:creationId xmlns:a16="http://schemas.microsoft.com/office/drawing/2014/main" id="{D16810AE-9ADF-47F7-BFD2-4D894A25C6C8}"/>
              </a:ext>
            </a:extLst>
          </p:cNvPr>
          <p:cNvSpPr txBox="1"/>
          <p:nvPr/>
        </p:nvSpPr>
        <p:spPr>
          <a:xfrm>
            <a:off x="6008019" y="6577209"/>
            <a:ext cx="6183981" cy="246221"/>
          </a:xfrm>
          <a:prstGeom prst="rect">
            <a:avLst/>
          </a:prstGeom>
          <a:noFill/>
        </p:spPr>
        <p:txBody>
          <a:bodyPr wrap="square" rtlCol="0">
            <a:spAutoFit/>
          </a:bodyPr>
          <a:lstStyle/>
          <a:p>
            <a:pPr algn="r"/>
            <a:r>
              <a:rPr lang="pt" sz="1000" dirty="0">
                <a:hlinkClick r:id="rId3"/>
              </a:rPr>
              <a:t>https://theconversation.com/ten-reasons-teachers-can-struggle-to-use-technology-in-the-classroom-101114</a:t>
            </a:r>
            <a:r>
              <a:rPr lang="pt" sz="1000" dirty="0"/>
              <a:t> </a:t>
            </a:r>
          </a:p>
        </p:txBody>
      </p:sp>
    </p:spTree>
    <p:extLst>
      <p:ext uri="{BB962C8B-B14F-4D97-AF65-F5344CB8AC3E}">
        <p14:creationId xmlns:p14="http://schemas.microsoft.com/office/powerpoint/2010/main" val="200287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520211" y="261268"/>
            <a:ext cx="10600546" cy="953429"/>
          </a:xfrm>
        </p:spPr>
        <p:txBody>
          <a:bodyPr>
            <a:normAutofit/>
          </a:bodyPr>
          <a:lstStyle/>
          <a:p>
            <a:r>
              <a:rPr lang="pt" dirty="0"/>
              <a:t>Definir os tipos de problemas técnicos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84464" y="1201750"/>
            <a:ext cx="11276962" cy="5276979"/>
          </a:xfrm>
        </p:spPr>
        <p:txBody>
          <a:bodyPr/>
          <a:lstStyle/>
          <a:p>
            <a:pPr algn="just" fontAlgn="base"/>
            <a:r>
              <a:rPr lang="pt" sz="2200" b="1" i="0" dirty="0">
                <a:solidFill>
                  <a:srgbClr val="00ACA7"/>
                </a:solidFill>
                <a:effectLst/>
              </a:rPr>
              <a:t>3. A tecnologia pode afetar o tempo e o fluxo das aulas</a:t>
            </a:r>
          </a:p>
          <a:p>
            <a:pPr algn="just" fontAlgn="base"/>
            <a:r>
              <a:rPr lang="pt" sz="2200" b="0" i="0" dirty="0">
                <a:solidFill>
                  <a:schemeClr val="bg2">
                    <a:lumMod val="25000"/>
                  </a:schemeClr>
                </a:solidFill>
                <a:effectLst/>
              </a:rPr>
              <a:t>As aulas são continuamente interrompidas por negociações que reduzem o tempo de aula. Impõe-se a necessidade de equilibrar o uso da tecnologia e não se comprometer com demasiadas opções, para que não se sobrecarregue o seu uso. Se, se sentir prejudicado pela tecnologia, converse com seus professores sobre isso.</a:t>
            </a:r>
            <a:endParaRPr lang="en-US" sz="2200" b="0" i="0" dirty="0">
              <a:solidFill>
                <a:schemeClr val="bg2">
                  <a:lumMod val="25000"/>
                </a:schemeClr>
              </a:solidFill>
              <a:effectLst/>
            </a:endParaRPr>
          </a:p>
          <a:p>
            <a:pPr algn="just" fontAlgn="base"/>
            <a:r>
              <a:rPr lang="pt" sz="2200" b="1" i="0" dirty="0">
                <a:solidFill>
                  <a:srgbClr val="00ACA7"/>
                </a:solidFill>
                <a:effectLst/>
              </a:rPr>
              <a:t>4. Acidentes, </a:t>
            </a:r>
            <a:r>
              <a:rPr lang="pt" sz="2200" b="1" i="1" dirty="0">
                <a:solidFill>
                  <a:srgbClr val="00ACA7"/>
                </a:solidFill>
                <a:effectLst/>
              </a:rPr>
              <a:t>bugs</a:t>
            </a:r>
            <a:r>
              <a:rPr lang="pt" sz="2200" b="1" i="0" dirty="0">
                <a:solidFill>
                  <a:srgbClr val="00ACA7"/>
                </a:solidFill>
                <a:effectLst/>
              </a:rPr>
              <a:t> e avarias</a:t>
            </a:r>
          </a:p>
          <a:p>
            <a:pPr algn="just" fontAlgn="base"/>
            <a:r>
              <a:rPr lang="pt" sz="2200" dirty="0">
                <a:solidFill>
                  <a:schemeClr val="bg2">
                    <a:lumMod val="25000"/>
                  </a:schemeClr>
                </a:solidFill>
              </a:rPr>
              <a:t>A tecnologia pode falhar. Todos nós já estivemos lá. Software e hardware podem precisar de conserto em algum momento. Algumas avarias podem ser facilmente corrigidas, porém outras, poderão exigir uma intervenção profissional.</a:t>
            </a:r>
            <a:endParaRPr lang="en-US" sz="2200" dirty="0">
              <a:solidFill>
                <a:schemeClr val="bg2">
                  <a:lumMod val="25000"/>
                </a:schemeClr>
              </a:solidFill>
            </a:endParaRPr>
          </a:p>
          <a:p>
            <a:pPr algn="just" fontAlgn="base"/>
            <a:r>
              <a:rPr lang="pt" sz="2200" b="1" i="0" dirty="0">
                <a:solidFill>
                  <a:srgbClr val="00ACA7"/>
                </a:solidFill>
                <a:effectLst/>
              </a:rPr>
              <a:t>5. Nem todos têm tecnologia em casa</a:t>
            </a:r>
          </a:p>
          <a:p>
            <a:pPr algn="just" fontAlgn="base"/>
            <a:r>
              <a:rPr lang="pt" sz="2200" b="0" i="0" dirty="0">
                <a:solidFill>
                  <a:schemeClr val="bg2">
                    <a:lumMod val="25000"/>
                  </a:schemeClr>
                </a:solidFill>
                <a:effectLst/>
              </a:rPr>
              <a:t>Nem todos os alunos ou professores usam um computador em casa, têm dados suficientes ou acesso à internet. Embora por força da pandemia, todos fizemos um esforço para </a:t>
            </a:r>
            <a:r>
              <a:rPr lang="pt" sz="2200" dirty="0">
                <a:solidFill>
                  <a:schemeClr val="bg2">
                    <a:lumMod val="25000"/>
                  </a:schemeClr>
                </a:solidFill>
              </a:rPr>
              <a:t>melhorar a nossa conectividade, </a:t>
            </a:r>
            <a:r>
              <a:rPr lang="pt" sz="2200" b="0" i="0" dirty="0">
                <a:solidFill>
                  <a:schemeClr val="bg2">
                    <a:lumMod val="25000"/>
                  </a:schemeClr>
                </a:solidFill>
                <a:effectLst/>
              </a:rPr>
              <a:t>ainda assim existem lacunas. Os alunos devem ser incentivados a partilhar seus desafios de tecnologia doméstica com seus educadores.</a:t>
            </a:r>
            <a:endParaRPr lang="en-US" sz="2200" b="0" i="0" dirty="0">
              <a:solidFill>
                <a:srgbClr val="000000"/>
              </a:solidFill>
              <a:effectLst/>
              <a:latin typeface="Libre Baskerville" panose="020B0604020202020204" pitchFamily="2" charset="0"/>
            </a:endParaRPr>
          </a:p>
        </p:txBody>
      </p:sp>
      <p:sp>
        <p:nvSpPr>
          <p:cNvPr id="4" name="TextBox 3">
            <a:extLst>
              <a:ext uri="{FF2B5EF4-FFF2-40B4-BE49-F238E27FC236}">
                <a16:creationId xmlns:a16="http://schemas.microsoft.com/office/drawing/2014/main" id="{8A3D65D4-704E-473D-BA8D-6A42403954A9}"/>
              </a:ext>
            </a:extLst>
          </p:cNvPr>
          <p:cNvSpPr txBox="1"/>
          <p:nvPr/>
        </p:nvSpPr>
        <p:spPr>
          <a:xfrm>
            <a:off x="6312871" y="6513252"/>
            <a:ext cx="6183981" cy="246221"/>
          </a:xfrm>
          <a:prstGeom prst="rect">
            <a:avLst/>
          </a:prstGeom>
          <a:noFill/>
        </p:spPr>
        <p:txBody>
          <a:bodyPr wrap="square" rtlCol="0">
            <a:spAutoFit/>
          </a:bodyPr>
          <a:lstStyle/>
          <a:p>
            <a:r>
              <a:rPr lang="pt" sz="1000" dirty="0"/>
              <a:t>https://theconversation.com/ten-reasons-teachers-can-struggle-to-use-technology-in-the-classroom-101114</a:t>
            </a:r>
          </a:p>
        </p:txBody>
      </p:sp>
    </p:spTree>
    <p:extLst>
      <p:ext uri="{BB962C8B-B14F-4D97-AF65-F5344CB8AC3E}">
        <p14:creationId xmlns:p14="http://schemas.microsoft.com/office/powerpoint/2010/main" val="197512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9CB2A-BDB8-4216-AAE5-0453AF584468}"/>
              </a:ext>
            </a:extLst>
          </p:cNvPr>
          <p:cNvSpPr>
            <a:spLocks noGrp="1"/>
          </p:cNvSpPr>
          <p:nvPr>
            <p:ph type="body" sz="quarter" idx="13"/>
          </p:nvPr>
        </p:nvSpPr>
        <p:spPr/>
        <p:txBody>
          <a:bodyPr>
            <a:normAutofit fontScale="85000" lnSpcReduction="10000"/>
          </a:bodyPr>
          <a:lstStyle/>
          <a:p>
            <a:r>
              <a:rPr lang="pt" dirty="0"/>
              <a:t>Estudo de caso: </a:t>
            </a:r>
            <a:r>
              <a:rPr lang="pt" dirty="0" err="1"/>
              <a:t>ReDI </a:t>
            </a:r>
            <a:r>
              <a:rPr lang="pt" dirty="0"/>
              <a:t>School </a:t>
            </a:r>
            <a:r>
              <a:rPr lang="pt" dirty="0" err="1"/>
              <a:t>of </a:t>
            </a:r>
            <a:r>
              <a:rPr lang="pt" dirty="0"/>
              <a:t>Digital Integration</a:t>
            </a:r>
            <a:endParaRPr lang="hr-BA" dirty="0"/>
          </a:p>
          <a:p>
            <a:r>
              <a:rPr lang="pt" sz="2800" b="0" dirty="0"/>
              <a:t>ReDI é uma escola tecnologica sem fins lucrativos que oferece cursos de codificação de alta qualidade e cursos básicos de  tecnologia e informação para assegurar aos seus estudantes com competências digitais valiosas.</a:t>
            </a:r>
          </a:p>
        </p:txBody>
      </p:sp>
      <p:sp>
        <p:nvSpPr>
          <p:cNvPr id="3" name="Text Placeholder 2">
            <a:extLst>
              <a:ext uri="{FF2B5EF4-FFF2-40B4-BE49-F238E27FC236}">
                <a16:creationId xmlns:a16="http://schemas.microsoft.com/office/drawing/2014/main" id="{AA3D5F70-7643-420A-88C1-D20DF66F9047}"/>
              </a:ext>
            </a:extLst>
          </p:cNvPr>
          <p:cNvSpPr>
            <a:spLocks noGrp="1"/>
          </p:cNvSpPr>
          <p:nvPr>
            <p:ph type="body" sz="quarter" idx="14"/>
          </p:nvPr>
        </p:nvSpPr>
        <p:spPr>
          <a:xfrm>
            <a:off x="299235" y="4510213"/>
            <a:ext cx="11593530" cy="1335519"/>
          </a:xfrm>
        </p:spPr>
        <p:txBody>
          <a:bodyPr/>
          <a:lstStyle/>
          <a:p>
            <a:pPr algn="just"/>
            <a:r>
              <a:rPr lang="pt" dirty="0"/>
              <a:t>A ReDi compreende as dificuldades adicionais para as mulheres no mundo digital e, portanto, oferece ambientes de aprendizagem especiais e temas adequados para elas.</a:t>
            </a:r>
            <a:endParaRPr lang="en-US" dirty="0"/>
          </a:p>
        </p:txBody>
      </p:sp>
      <p:pic>
        <p:nvPicPr>
          <p:cNvPr id="6" name="Bildplatzhalter 5"/>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5629276" y="0"/>
            <a:ext cx="6562724" cy="4234375"/>
          </a:xfrm>
          <a:prstGeom prst="rect">
            <a:avLst/>
          </a:prstGeom>
        </p:spPr>
      </p:pic>
      <p:sp>
        <p:nvSpPr>
          <p:cNvPr id="5" name="TextBox 4">
            <a:extLst>
              <a:ext uri="{FF2B5EF4-FFF2-40B4-BE49-F238E27FC236}">
                <a16:creationId xmlns:a16="http://schemas.microsoft.com/office/drawing/2014/main" id="{92D96D3A-DA10-4B9F-AAA6-AA6B7380CCC9}"/>
              </a:ext>
            </a:extLst>
          </p:cNvPr>
          <p:cNvSpPr txBox="1"/>
          <p:nvPr/>
        </p:nvSpPr>
        <p:spPr>
          <a:xfrm>
            <a:off x="2580499" y="5661066"/>
            <a:ext cx="6097554" cy="461665"/>
          </a:xfrm>
          <a:prstGeom prst="rect">
            <a:avLst/>
          </a:prstGeom>
          <a:noFill/>
        </p:spPr>
        <p:txBody>
          <a:bodyPr wrap="square">
            <a:spAutoFit/>
          </a:bodyPr>
          <a:lstStyle/>
          <a:p>
            <a:r>
              <a:rPr lang="pt" sz="2400" b="1" dirty="0">
                <a:solidFill>
                  <a:schemeClr val="bg2">
                    <a:lumMod val="50000"/>
                  </a:schemeClr>
                </a:solidFill>
              </a:rPr>
              <a:t>VISITA</a:t>
            </a:r>
            <a:r>
              <a:rPr lang="pt" sz="2400" dirty="0">
                <a:solidFill>
                  <a:schemeClr val="bg2">
                    <a:lumMod val="50000"/>
                  </a:schemeClr>
                </a:solidFill>
              </a:rPr>
              <a:t>  </a:t>
            </a:r>
            <a:r>
              <a:rPr lang="pt" sz="2400" dirty="0">
                <a:solidFill>
                  <a:schemeClr val="bg2">
                    <a:lumMod val="50000"/>
                  </a:schemeClr>
                </a:solidFill>
                <a:hlinkClick r:id="rId3"/>
              </a:rPr>
              <a:t>https://www.redi-school.org/</a:t>
            </a:r>
            <a:r>
              <a:rPr lang="pt" sz="2400" dirty="0">
                <a:solidFill>
                  <a:schemeClr val="bg2">
                    <a:lumMod val="50000"/>
                  </a:schemeClr>
                </a:solidFill>
              </a:rPr>
              <a:t> </a:t>
            </a:r>
            <a:endParaRPr lang="en-US" sz="2400" dirty="0">
              <a:solidFill>
                <a:schemeClr val="bg2">
                  <a:lumMod val="50000"/>
                </a:schemeClr>
              </a:solidFill>
            </a:endParaRPr>
          </a:p>
        </p:txBody>
      </p:sp>
    </p:spTree>
    <p:extLst>
      <p:ext uri="{BB962C8B-B14F-4D97-AF65-F5344CB8AC3E}">
        <p14:creationId xmlns:p14="http://schemas.microsoft.com/office/powerpoint/2010/main" val="27809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647DA-BAC9-423C-B97E-68A3C926E2B8}"/>
              </a:ext>
            </a:extLst>
          </p:cNvPr>
          <p:cNvSpPr>
            <a:spLocks noGrp="1"/>
          </p:cNvSpPr>
          <p:nvPr>
            <p:ph type="body" sz="quarter" idx="13"/>
          </p:nvPr>
        </p:nvSpPr>
        <p:spPr/>
        <p:txBody>
          <a:bodyPr/>
          <a:lstStyle/>
          <a:p>
            <a:r>
              <a:rPr lang="pt" dirty="0"/>
              <a:t>Como funciona…</a:t>
            </a:r>
            <a:endParaRPr lang="en-US" dirty="0"/>
          </a:p>
          <a:p>
            <a:endParaRPr lang="en-US" dirty="0"/>
          </a:p>
        </p:txBody>
      </p:sp>
      <p:sp>
        <p:nvSpPr>
          <p:cNvPr id="3" name="Text Placeholder 2">
            <a:extLst>
              <a:ext uri="{FF2B5EF4-FFF2-40B4-BE49-F238E27FC236}">
                <a16:creationId xmlns:a16="http://schemas.microsoft.com/office/drawing/2014/main" id="{8502294A-8561-473A-BC21-5520859F1F22}"/>
              </a:ext>
            </a:extLst>
          </p:cNvPr>
          <p:cNvSpPr>
            <a:spLocks noGrp="1"/>
          </p:cNvSpPr>
          <p:nvPr>
            <p:ph type="body" sz="quarter" idx="14"/>
          </p:nvPr>
        </p:nvSpPr>
        <p:spPr/>
        <p:txBody>
          <a:bodyPr/>
          <a:lstStyle/>
          <a:p>
            <a:pPr marL="342900" indent="-342900">
              <a:buFont typeface="Wingdings" panose="05000000000000000000" pitchFamily="2" charset="2"/>
              <a:buChar char="ü"/>
            </a:pPr>
            <a:r>
              <a:rPr lang="pt" dirty="0"/>
              <a:t>ReDI escola tem ofertas formativas gratuitas de alta qualidade orientadas para  a tecnologia bem como as soft skills.</a:t>
            </a:r>
            <a:endParaRPr lang="hr-BA" dirty="0"/>
          </a:p>
          <a:p>
            <a:pPr marL="342900" indent="-342900">
              <a:buFont typeface="Wingdings" panose="05000000000000000000" pitchFamily="2" charset="2"/>
              <a:buChar char="ü"/>
            </a:pPr>
            <a:r>
              <a:rPr lang="pt" dirty="0"/>
              <a:t>Os alunos recebem laptops e serviços de creche, se necessário</a:t>
            </a:r>
            <a:endParaRPr lang="hr-BA" dirty="0"/>
          </a:p>
          <a:p>
            <a:pPr marL="342900" indent="-342900">
              <a:buFont typeface="Wingdings" panose="05000000000000000000" pitchFamily="2" charset="2"/>
              <a:buChar char="ü"/>
            </a:pPr>
            <a:r>
              <a:rPr lang="pt" dirty="0"/>
              <a:t>Oferecem sete cursos diferentes especialmente para mulheres, incluindo web design e cursos de programação.</a:t>
            </a:r>
          </a:p>
          <a:p>
            <a:pPr marL="342900" indent="-342900">
              <a:buFont typeface="Wingdings" panose="05000000000000000000" pitchFamily="2" charset="2"/>
              <a:buChar char="ü"/>
            </a:pPr>
            <a:r>
              <a:rPr lang="pt" dirty="0"/>
              <a:t>Os professores são todos especialistas em tecnologia e voluntários na escola</a:t>
            </a:r>
            <a:endParaRPr lang="de-DE" dirty="0"/>
          </a:p>
          <a:p>
            <a:pPr marL="342900" indent="-342900">
              <a:buFont typeface="Wingdings" panose="05000000000000000000" pitchFamily="2" charset="2"/>
              <a:buChar char="ü"/>
            </a:pPr>
            <a:r>
              <a:rPr lang="pt" dirty="0"/>
              <a:t>Clique no </a:t>
            </a:r>
            <a:r>
              <a:rPr lang="pt" dirty="0">
                <a:hlinkClick r:id="rId2"/>
              </a:rPr>
              <a:t>link </a:t>
            </a:r>
            <a:r>
              <a:rPr lang="pt" dirty="0"/>
              <a:t>e assista ao vídeo para saber mais sobre o projeto.</a:t>
            </a:r>
            <a:endParaRPr lang="en-US" dirty="0"/>
          </a:p>
        </p:txBody>
      </p:sp>
    </p:spTree>
    <p:extLst>
      <p:ext uri="{BB962C8B-B14F-4D97-AF65-F5344CB8AC3E}">
        <p14:creationId xmlns:p14="http://schemas.microsoft.com/office/powerpoint/2010/main" val="199882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4A0832-8369-49FC-AFE4-168DA39D5554}"/>
              </a:ext>
            </a:extLst>
          </p:cNvPr>
          <p:cNvSpPr>
            <a:spLocks noGrp="1"/>
          </p:cNvSpPr>
          <p:nvPr>
            <p:ph type="body" sz="quarter" idx="14"/>
          </p:nvPr>
        </p:nvSpPr>
        <p:spPr/>
        <p:txBody>
          <a:bodyPr>
            <a:normAutofit fontScale="85000" lnSpcReduction="20000"/>
          </a:bodyPr>
          <a:lstStyle/>
          <a:p>
            <a:r>
              <a:rPr lang="pt" dirty="0"/>
              <a:t>„</a:t>
            </a:r>
            <a:endParaRPr lang="en-US" dirty="0"/>
          </a:p>
        </p:txBody>
      </p:sp>
      <p:sp>
        <p:nvSpPr>
          <p:cNvPr id="3" name="Text Placeholder 2">
            <a:extLst>
              <a:ext uri="{FF2B5EF4-FFF2-40B4-BE49-F238E27FC236}">
                <a16:creationId xmlns:a16="http://schemas.microsoft.com/office/drawing/2014/main" id="{52FE4F2E-20B5-47E9-B8B0-F90A7A6A86B1}"/>
              </a:ext>
            </a:extLst>
          </p:cNvPr>
          <p:cNvSpPr>
            <a:spLocks noGrp="1"/>
          </p:cNvSpPr>
          <p:nvPr>
            <p:ph type="body" sz="quarter" idx="13"/>
          </p:nvPr>
        </p:nvSpPr>
        <p:spPr/>
        <p:txBody>
          <a:bodyPr/>
          <a:lstStyle/>
          <a:p>
            <a:r>
              <a:rPr lang="pt" dirty="0"/>
              <a:t>Estamos a ensinar tecnologia para quebrar barreiras e conectar os líderes digitais de amanhã </a:t>
            </a:r>
            <a:endParaRPr lang="en-US" dirty="0"/>
          </a:p>
        </p:txBody>
      </p:sp>
      <p:sp>
        <p:nvSpPr>
          <p:cNvPr id="4" name="Text Placeholder 3">
            <a:extLst>
              <a:ext uri="{FF2B5EF4-FFF2-40B4-BE49-F238E27FC236}">
                <a16:creationId xmlns:a16="http://schemas.microsoft.com/office/drawing/2014/main" id="{46349BB6-2626-4519-AEB5-4798BB9C3C08}"/>
              </a:ext>
            </a:extLst>
          </p:cNvPr>
          <p:cNvSpPr>
            <a:spLocks noGrp="1"/>
          </p:cNvSpPr>
          <p:nvPr>
            <p:ph type="body" sz="quarter" idx="15"/>
          </p:nvPr>
        </p:nvSpPr>
        <p:spPr/>
        <p:txBody>
          <a:bodyPr>
            <a:normAutofit fontScale="92500" lnSpcReduction="10000"/>
          </a:bodyPr>
          <a:lstStyle/>
          <a:p>
            <a:r>
              <a:rPr lang="pt" dirty="0"/>
              <a:t>„</a:t>
            </a:r>
            <a:endParaRPr lang="en-US" dirty="0"/>
          </a:p>
        </p:txBody>
      </p:sp>
      <p:pic>
        <p:nvPicPr>
          <p:cNvPr id="6" name="Bildplatzhalter 5"/>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6636934" y="493143"/>
            <a:ext cx="4346223" cy="5238751"/>
          </a:xfrm>
          <a:prstGeom prst="rect">
            <a:avLst/>
          </a:prstGeom>
        </p:spPr>
      </p:pic>
    </p:spTree>
    <p:extLst>
      <p:ext uri="{BB962C8B-B14F-4D97-AF65-F5344CB8AC3E}">
        <p14:creationId xmlns:p14="http://schemas.microsoft.com/office/powerpoint/2010/main" val="371180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527901" y="709438"/>
            <a:ext cx="5005633" cy="2109176"/>
          </a:xfrm>
        </p:spPr>
        <p:txBody>
          <a:bodyPr/>
          <a:lstStyle/>
          <a:p>
            <a:r>
              <a:rPr lang="pt" dirty="0"/>
              <a:t>2. Resolução de problemas técnicos</a:t>
            </a:r>
          </a:p>
          <a:p>
            <a:endParaRPr lang="en-US" dirty="0"/>
          </a:p>
          <a:p>
            <a:endParaRPr lang="en-US" dirty="0"/>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3963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pt" sz="3200" dirty="0"/>
              <a:t>Definições importantes</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741007" y="1388469"/>
            <a:ext cx="10709987" cy="3743707"/>
          </a:xfrm>
        </p:spPr>
        <p:txBody>
          <a:bodyPr/>
          <a:lstStyle/>
          <a:p>
            <a:pPr marL="285750" indent="-285750" algn="just">
              <a:buFont typeface="Arial" panose="020B0604020202020204" pitchFamily="34" charset="0"/>
              <a:buChar char="•"/>
            </a:pPr>
            <a:r>
              <a:rPr lang="pt-PT" sz="2400" b="1" i="0" dirty="0">
                <a:effectLst/>
              </a:rPr>
              <a:t>S</a:t>
            </a:r>
            <a:r>
              <a:rPr lang="pt" sz="2400" b="1" i="0" dirty="0">
                <a:effectLst/>
              </a:rPr>
              <a:t>olução de problemas </a:t>
            </a:r>
            <a:r>
              <a:rPr lang="pt" sz="2400" i="0" dirty="0">
                <a:effectLst/>
              </a:rPr>
              <a:t>é uma abordagem sistemática para a resolução de problemas e que é frequentemente usada para encontrar e corrigir problemas com máquinas, eletrónica, computadores e sistemas de software complexos.</a:t>
            </a:r>
          </a:p>
          <a:p>
            <a:pPr marL="285750" indent="-285750" algn="just">
              <a:buFont typeface="Arial" panose="020B0604020202020204" pitchFamily="34" charset="0"/>
              <a:buChar char="•"/>
            </a:pPr>
            <a:r>
              <a:rPr lang="pt" sz="2400" b="1" i="0" dirty="0">
                <a:effectLst/>
              </a:rPr>
              <a:t>Um fórum </a:t>
            </a:r>
            <a:r>
              <a:rPr lang="pt" sz="2400" i="0" dirty="0">
                <a:effectLst/>
              </a:rPr>
              <a:t>é um lugar, situação ou grupo no qual as pessoas trocam ideias e discutem questões, especialmente questões tecnológicas importantes.</a:t>
            </a:r>
            <a:endParaRPr lang="en-US" sz="6000" dirty="0"/>
          </a:p>
        </p:txBody>
      </p:sp>
    </p:spTree>
    <p:extLst>
      <p:ext uri="{BB962C8B-B14F-4D97-AF65-F5344CB8AC3E}">
        <p14:creationId xmlns:p14="http://schemas.microsoft.com/office/powerpoint/2010/main" val="409584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normAutofit/>
          </a:bodyPr>
          <a:lstStyle/>
          <a:p>
            <a:r>
              <a:rPr lang="pt" dirty="0">
                <a:solidFill>
                  <a:schemeClr val="bg1">
                    <a:lumMod val="50000"/>
                  </a:schemeClr>
                </a:solidFill>
              </a:rPr>
              <a:t>Como solucionar problemas de tecnologia</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15901" y="1484596"/>
            <a:ext cx="6393946" cy="4699388"/>
          </a:xfrm>
        </p:spPr>
        <p:txBody>
          <a:bodyPr/>
          <a:lstStyle/>
          <a:p>
            <a:pPr algn="just"/>
            <a:r>
              <a:rPr lang="pt" b="0" i="0" dirty="0">
                <a:solidFill>
                  <a:schemeClr val="bg1">
                    <a:lumMod val="50000"/>
                  </a:schemeClr>
                </a:solidFill>
                <a:effectLst/>
              </a:rPr>
              <a:t>A tecnologia tem sido a melhor e a pior coisa quando se trata de fazer o ensino remoto funcionar! Tem </a:t>
            </a:r>
            <a:r>
              <a:rPr lang="pt" dirty="0">
                <a:solidFill>
                  <a:schemeClr val="bg1">
                    <a:lumMod val="50000"/>
                  </a:schemeClr>
                </a:solidFill>
              </a:rPr>
              <a:t>sido </a:t>
            </a:r>
            <a:r>
              <a:rPr lang="pt" b="0" i="0" dirty="0">
                <a:solidFill>
                  <a:schemeClr val="bg1">
                    <a:lumMod val="50000"/>
                  </a:schemeClr>
                </a:solidFill>
                <a:effectLst/>
              </a:rPr>
              <a:t>uma tábua de salvação para se </a:t>
            </a:r>
            <a:r>
              <a:rPr lang="pt" dirty="0">
                <a:solidFill>
                  <a:schemeClr val="bg1">
                    <a:lumMod val="50000"/>
                  </a:schemeClr>
                </a:solidFill>
              </a:rPr>
              <a:t>conectar</a:t>
            </a:r>
            <a:r>
              <a:rPr lang="pt" b="0" i="0" dirty="0">
                <a:solidFill>
                  <a:schemeClr val="bg1">
                    <a:lumMod val="50000"/>
                  </a:schemeClr>
                </a:solidFill>
                <a:effectLst/>
              </a:rPr>
              <a:t> com os alunos durante a pandemia, mas também pode ser uma grande dor de cabeça quando surgem falhas.</a:t>
            </a:r>
          </a:p>
          <a:p>
            <a:r>
              <a:rPr lang="pt" b="0" i="0" dirty="0">
                <a:solidFill>
                  <a:schemeClr val="bg1">
                    <a:lumMod val="50000"/>
                  </a:schemeClr>
                </a:solidFill>
                <a:effectLst/>
              </a:rPr>
              <a:t>Como estudantes, aprender o básico para resolver problemas com tablets e laptops pode capacitá-los </a:t>
            </a:r>
            <a:r>
              <a:rPr lang="pt" dirty="0">
                <a:solidFill>
                  <a:schemeClr val="bg1">
                    <a:lumMod val="50000"/>
                  </a:schemeClr>
                </a:solidFill>
              </a:rPr>
              <a:t>para </a:t>
            </a:r>
            <a:r>
              <a:rPr lang="pt" b="0" i="0" dirty="0">
                <a:solidFill>
                  <a:schemeClr val="bg1">
                    <a:lumMod val="50000"/>
                  </a:schemeClr>
                </a:solidFill>
                <a:effectLst/>
              </a:rPr>
              <a:t>quando as coisas dão errado.</a:t>
            </a:r>
          </a:p>
          <a:p>
            <a:pPr>
              <a:lnSpc>
                <a:spcPct val="100000"/>
              </a:lnSpc>
              <a:spcBef>
                <a:spcPts val="0"/>
              </a:spcBef>
            </a:pPr>
            <a:r>
              <a:rPr lang="pt" b="0" i="0" dirty="0">
                <a:solidFill>
                  <a:schemeClr val="bg1">
                    <a:lumMod val="50000"/>
                  </a:schemeClr>
                </a:solidFill>
                <a:effectLst/>
                <a:latin typeface="canada-type-gibson"/>
              </a:rPr>
              <a:t>O processo de resolução de problemas tem quatro etapas:</a:t>
            </a:r>
            <a:endParaRPr lang="en-US" b="0" i="0" dirty="0">
              <a:solidFill>
                <a:schemeClr val="bg1">
                  <a:lumMod val="50000"/>
                </a:schemeClr>
              </a:solidFill>
              <a:effectLst/>
              <a:latin typeface="canada-type-gibson"/>
            </a:endParaRPr>
          </a:p>
          <a:p>
            <a:pPr algn="just">
              <a:lnSpc>
                <a:spcPct val="100000"/>
              </a:lnSpc>
              <a:spcBef>
                <a:spcPts val="0"/>
              </a:spcBef>
            </a:pPr>
            <a:r>
              <a:rPr lang="pt" b="1" i="0" dirty="0">
                <a:solidFill>
                  <a:srgbClr val="E78631"/>
                </a:solidFill>
                <a:effectLst/>
                <a:latin typeface="canada-type-gibson"/>
              </a:rPr>
              <a:t>- Definir 		- Preparar</a:t>
            </a:r>
          </a:p>
          <a:p>
            <a:pPr algn="just">
              <a:lnSpc>
                <a:spcPct val="100000"/>
              </a:lnSpc>
              <a:spcBef>
                <a:spcPts val="0"/>
              </a:spcBef>
            </a:pPr>
            <a:r>
              <a:rPr lang="pt" b="1" i="0" dirty="0">
                <a:solidFill>
                  <a:srgbClr val="E78631"/>
                </a:solidFill>
                <a:effectLst/>
                <a:latin typeface="canada-type-gibson"/>
              </a:rPr>
              <a:t>- Experimentar	- Reflitir</a:t>
            </a:r>
            <a:endParaRPr lang="en-US" b="1" i="0" dirty="0">
              <a:solidFill>
                <a:srgbClr val="E78631"/>
              </a:solidFill>
              <a:effectLst/>
            </a:endParaRPr>
          </a:p>
          <a:p>
            <a:endParaRPr lang="en-US" dirty="0">
              <a:solidFill>
                <a:schemeClr val="bg2">
                  <a:lumMod val="25000"/>
                </a:schemeClr>
              </a:solidFill>
            </a:endParaRPr>
          </a:p>
        </p:txBody>
      </p:sp>
      <p:pic>
        <p:nvPicPr>
          <p:cNvPr id="5" name="Picture 4" descr="A picture containing icon&#10;&#10;Description automatically generated">
            <a:extLst>
              <a:ext uri="{FF2B5EF4-FFF2-40B4-BE49-F238E27FC236}">
                <a16:creationId xmlns:a16="http://schemas.microsoft.com/office/drawing/2014/main" id="{FB7A41FB-978E-45EC-84B3-7F0C71A26C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4655" y="1776829"/>
            <a:ext cx="4143203" cy="4143203"/>
          </a:xfrm>
          <a:prstGeom prst="rect">
            <a:avLst/>
          </a:prstGeom>
        </p:spPr>
      </p:pic>
      <p:sp>
        <p:nvSpPr>
          <p:cNvPr id="6" name="TextBox 5">
            <a:extLst>
              <a:ext uri="{FF2B5EF4-FFF2-40B4-BE49-F238E27FC236}">
                <a16:creationId xmlns:a16="http://schemas.microsoft.com/office/drawing/2014/main" id="{C83EF951-F0AA-493C-B4C0-5A45A014C57D}"/>
              </a:ext>
            </a:extLst>
          </p:cNvPr>
          <p:cNvSpPr txBox="1"/>
          <p:nvPr/>
        </p:nvSpPr>
        <p:spPr>
          <a:xfrm>
            <a:off x="6240545" y="6226581"/>
            <a:ext cx="6099142" cy="276999"/>
          </a:xfrm>
          <a:prstGeom prst="rect">
            <a:avLst/>
          </a:prstGeom>
          <a:noFill/>
        </p:spPr>
        <p:txBody>
          <a:bodyPr wrap="square" rtlCol="0">
            <a:spAutoFit/>
          </a:bodyPr>
          <a:lstStyle/>
          <a:p>
            <a:r>
              <a:rPr lang="pt" sz="1200" dirty="0"/>
              <a:t>https://www.edutopia.org/article/how-help-students-troubleshoot-technology-problems</a:t>
            </a:r>
          </a:p>
        </p:txBody>
      </p:sp>
    </p:spTree>
    <p:extLst>
      <p:ext uri="{BB962C8B-B14F-4D97-AF65-F5344CB8AC3E}">
        <p14:creationId xmlns:p14="http://schemas.microsoft.com/office/powerpoint/2010/main" val="332064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18556" y="364962"/>
            <a:ext cx="10600546" cy="953429"/>
          </a:xfrm>
        </p:spPr>
        <p:txBody>
          <a:bodyPr>
            <a:normAutofit/>
          </a:bodyPr>
          <a:lstStyle/>
          <a:p>
            <a:r>
              <a:rPr lang="pt" dirty="0"/>
              <a:t>O processo de resolução de problemas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495827" y="1216082"/>
            <a:ext cx="6205342" cy="4755947"/>
          </a:xfrm>
        </p:spPr>
        <p:txBody>
          <a:bodyPr/>
          <a:lstStyle/>
          <a:p>
            <a:pPr algn="l"/>
            <a:r>
              <a:rPr lang="pt" b="1" i="0" dirty="0">
                <a:solidFill>
                  <a:srgbClr val="E78631"/>
                </a:solidFill>
                <a:effectLst/>
              </a:rPr>
              <a:t>1. Defina o problema</a:t>
            </a:r>
          </a:p>
          <a:p>
            <a:pPr algn="just"/>
            <a:r>
              <a:rPr lang="pt" b="0" i="0" dirty="0">
                <a:solidFill>
                  <a:schemeClr val="bg2">
                    <a:lumMod val="25000"/>
                  </a:schemeClr>
                </a:solidFill>
                <a:effectLst/>
              </a:rPr>
              <a:t>Este é o primeiro passo para resolver o processo. Será exigido que muitas perguntas sejam lançdas e respondidas sobre o que está a acontecer, especialmente se procurar ajuda. Ao procurar ajuda, quanto mais detalhes ou recursos visuais conseguir fornecer à outra pessoa, melhor. </a:t>
            </a:r>
          </a:p>
          <a:p>
            <a:pPr algn="just"/>
            <a:r>
              <a:rPr lang="pt" b="0" i="0" dirty="0">
                <a:solidFill>
                  <a:schemeClr val="bg2">
                    <a:lumMod val="25000"/>
                  </a:schemeClr>
                </a:solidFill>
                <a:effectLst/>
              </a:rPr>
              <a:t>Existem alguns professores que criam vídeos usando </a:t>
            </a:r>
            <a:r>
              <a:rPr lang="pt" dirty="0">
                <a:solidFill>
                  <a:schemeClr val="bg2">
                    <a:lumMod val="25000"/>
                  </a:schemeClr>
                </a:solidFill>
                <a:hlinkClick r:id="rId2">
                  <a:extLst>
                    <a:ext uri="{A12FA001-AC4F-418D-AE19-62706E023703}">
                      <ahyp:hlinkClr xmlns:ahyp="http://schemas.microsoft.com/office/drawing/2018/hyperlinkcolor" val="tx"/>
                    </a:ext>
                  </a:extLst>
                </a:hlinkClick>
              </a:rPr>
              <a:t>Screencastify</a:t>
            </a:r>
            <a:r>
              <a:rPr lang="pt" b="0" i="0" dirty="0">
                <a:solidFill>
                  <a:schemeClr val="bg2">
                    <a:lumMod val="25000"/>
                  </a:schemeClr>
                </a:solidFill>
                <a:effectLst/>
              </a:rPr>
              <a:t>, </a:t>
            </a:r>
            <a:r>
              <a:rPr lang="pt" b="0" i="0" u="none" strike="noStrike" dirty="0">
                <a:solidFill>
                  <a:schemeClr val="bg2">
                    <a:lumMod val="25000"/>
                  </a:schemeClr>
                </a:solidFill>
                <a:effectLst/>
                <a:hlinkClick r:id="rId3">
                  <a:extLst>
                    <a:ext uri="{A12FA001-AC4F-418D-AE19-62706E023703}">
                      <ahyp:hlinkClr xmlns:ahyp="http://schemas.microsoft.com/office/drawing/2018/hyperlinkcolor" val="tx"/>
                    </a:ext>
                  </a:extLst>
                </a:hlinkClick>
              </a:rPr>
              <a:t>Loom</a:t>
            </a:r>
            <a:r>
              <a:rPr lang="pt" b="0" i="0" dirty="0">
                <a:solidFill>
                  <a:schemeClr val="bg2">
                    <a:lumMod val="25000"/>
                  </a:schemeClr>
                </a:solidFill>
                <a:effectLst/>
              </a:rPr>
              <a:t>ou </a:t>
            </a:r>
            <a:r>
              <a:rPr lang="pt" b="0" i="0" u="none" strike="noStrike" dirty="0">
                <a:solidFill>
                  <a:schemeClr val="bg2">
                    <a:lumMod val="25000"/>
                  </a:schemeClr>
                </a:solidFill>
                <a:effectLst/>
                <a:hlinkClick r:id="rId4">
                  <a:extLst>
                    <a:ext uri="{A12FA001-AC4F-418D-AE19-62706E023703}">
                      <ahyp:hlinkClr xmlns:ahyp="http://schemas.microsoft.com/office/drawing/2018/hyperlinkcolor" val="tx"/>
                    </a:ext>
                  </a:extLst>
                </a:hlinkClick>
              </a:rPr>
              <a:t>Flipgrid</a:t>
            </a:r>
            <a:r>
              <a:rPr lang="pt" b="0" i="0" dirty="0">
                <a:solidFill>
                  <a:schemeClr val="bg2">
                    <a:lumMod val="25000"/>
                  </a:schemeClr>
                </a:solidFill>
                <a:effectLst/>
              </a:rPr>
              <a:t>para mostrar o que está acontecer nos seus computadores. Esta é uma boa maneira de partilhar informações com alguém que está a tentar ajudá-lo.</a:t>
            </a:r>
          </a:p>
        </p:txBody>
      </p:sp>
      <p:sp>
        <p:nvSpPr>
          <p:cNvPr id="6" name="TextBox 5">
            <a:extLst>
              <a:ext uri="{FF2B5EF4-FFF2-40B4-BE49-F238E27FC236}">
                <a16:creationId xmlns:a16="http://schemas.microsoft.com/office/drawing/2014/main" id="{85CF6C77-D29E-4094-8C27-A6A28AEB9A79}"/>
              </a:ext>
            </a:extLst>
          </p:cNvPr>
          <p:cNvSpPr txBox="1"/>
          <p:nvPr/>
        </p:nvSpPr>
        <p:spPr>
          <a:xfrm>
            <a:off x="6862714" y="6500124"/>
            <a:ext cx="8314441" cy="261610"/>
          </a:xfrm>
          <a:prstGeom prst="rect">
            <a:avLst/>
          </a:prstGeom>
          <a:noFill/>
        </p:spPr>
        <p:txBody>
          <a:bodyPr wrap="square" rtlCol="0">
            <a:spAutoFit/>
          </a:bodyPr>
          <a:lstStyle/>
          <a:p>
            <a:r>
              <a:rPr lang="pt" sz="1100" dirty="0"/>
              <a:t>https://www.edutopia.org/article/how-help-students-troubleshoot-technology-problems</a:t>
            </a:r>
          </a:p>
        </p:txBody>
      </p:sp>
      <p:pic>
        <p:nvPicPr>
          <p:cNvPr id="9" name="Picture 8" descr="A picture containing icon&#10;&#10;Description automatically generated">
            <a:extLst>
              <a:ext uri="{FF2B5EF4-FFF2-40B4-BE49-F238E27FC236}">
                <a16:creationId xmlns:a16="http://schemas.microsoft.com/office/drawing/2014/main" id="{EFDAB366-06E4-4755-BBF5-BED9359E39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1840" y="1554721"/>
            <a:ext cx="5004996" cy="4709073"/>
          </a:xfrm>
          <a:prstGeom prst="rect">
            <a:avLst/>
          </a:prstGeom>
        </p:spPr>
      </p:pic>
    </p:spTree>
    <p:extLst>
      <p:ext uri="{BB962C8B-B14F-4D97-AF65-F5344CB8AC3E}">
        <p14:creationId xmlns:p14="http://schemas.microsoft.com/office/powerpoint/2010/main" val="285056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18556" y="364962"/>
            <a:ext cx="10600546" cy="953429"/>
          </a:xfrm>
        </p:spPr>
        <p:txBody>
          <a:bodyPr>
            <a:normAutofit/>
          </a:bodyPr>
          <a:lstStyle/>
          <a:p>
            <a:r>
              <a:rPr lang="pt" dirty="0"/>
              <a:t>O processo de resolução de problemas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14780" y="1475174"/>
            <a:ext cx="5825763" cy="4840786"/>
          </a:xfrm>
        </p:spPr>
        <p:txBody>
          <a:bodyPr/>
          <a:lstStyle/>
          <a:p>
            <a:pPr algn="l"/>
            <a:r>
              <a:rPr lang="pt" b="1" i="0" dirty="0">
                <a:solidFill>
                  <a:srgbClr val="E78631"/>
                </a:solidFill>
                <a:effectLst/>
              </a:rPr>
              <a:t>2. Prepare e resolva o problema</a:t>
            </a:r>
          </a:p>
          <a:p>
            <a:pPr algn="just"/>
            <a:r>
              <a:rPr lang="pt" b="0" i="0" dirty="0">
                <a:solidFill>
                  <a:schemeClr val="bg2">
                    <a:lumMod val="25000"/>
                  </a:schemeClr>
                </a:solidFill>
                <a:effectLst/>
              </a:rPr>
              <a:t>O segundo passo é preparar</a:t>
            </a:r>
            <a:r>
              <a:rPr lang="pt" dirty="0">
                <a:solidFill>
                  <a:schemeClr val="bg2">
                    <a:lumMod val="25000"/>
                  </a:schemeClr>
                </a:solidFill>
              </a:rPr>
              <a:t> </a:t>
            </a:r>
            <a:r>
              <a:rPr lang="pt" b="0" i="0" dirty="0">
                <a:solidFill>
                  <a:schemeClr val="bg2">
                    <a:lumMod val="25000"/>
                  </a:schemeClr>
                </a:solidFill>
                <a:effectLst/>
              </a:rPr>
              <a:t>e tentar resolver o problema. Essas etapas exigem pesquisa e </a:t>
            </a:r>
            <a:r>
              <a:rPr lang="pt" dirty="0">
                <a:solidFill>
                  <a:schemeClr val="bg2">
                    <a:lumMod val="25000"/>
                  </a:schemeClr>
                </a:solidFill>
              </a:rPr>
              <a:t>abordar</a:t>
            </a:r>
            <a:r>
              <a:rPr lang="pt" b="0" i="0" dirty="0">
                <a:solidFill>
                  <a:schemeClr val="bg2">
                    <a:lumMod val="25000"/>
                  </a:schemeClr>
                </a:solidFill>
                <a:effectLst/>
              </a:rPr>
              <a:t> pessoas em quem confia para ajudá-lo a solucionar problemas. É sempre bom </a:t>
            </a:r>
            <a:r>
              <a:rPr lang="pt" b="0" i="0" u="none" strike="noStrike" dirty="0">
                <a:solidFill>
                  <a:schemeClr val="bg2">
                    <a:lumMod val="25000"/>
                  </a:schemeClr>
                </a:solidFill>
                <a:effectLst/>
                <a:hlinkClick r:id="rId2">
                  <a:extLst>
                    <a:ext uri="{A12FA001-AC4F-418D-AE19-62706E023703}">
                      <ahyp:hlinkClr xmlns:ahyp="http://schemas.microsoft.com/office/drawing/2018/hyperlinkcolor" val="tx"/>
                    </a:ext>
                  </a:extLst>
                </a:hlinkClick>
              </a:rPr>
              <a:t>limpar os cookies </a:t>
            </a:r>
            <a:r>
              <a:rPr lang="pt" b="0" i="0" dirty="0">
                <a:solidFill>
                  <a:schemeClr val="bg2">
                    <a:lumMod val="25000"/>
                  </a:schemeClr>
                </a:solidFill>
                <a:effectLst/>
              </a:rPr>
              <a:t>e reiniciar o aparelho como regra. Estas ações ou atualizar os dispositivos ajudará a evitar problemas técnicos. Algumas extensões do Chrome podem criar problemas inesperados, portanto, remover extensões que não foram adicionadas pelo departamento de tecnologia ajudará</a:t>
            </a:r>
            <a:r>
              <a:rPr lang="pt" dirty="0">
                <a:solidFill>
                  <a:schemeClr val="bg2">
                    <a:lumMod val="25000"/>
                  </a:schemeClr>
                </a:solidFill>
              </a:rPr>
              <a:t>. Verifique se todas as coisas básicas estão corretas com o seu dispositivo - fonte de alimentação, por exemplo.</a:t>
            </a:r>
            <a:endParaRPr lang="en-US" b="0" i="0" dirty="0">
              <a:solidFill>
                <a:schemeClr val="bg2">
                  <a:lumMod val="25000"/>
                </a:schemeClr>
              </a:solidFill>
              <a:effectLst/>
            </a:endParaRPr>
          </a:p>
        </p:txBody>
      </p:sp>
      <p:pic>
        <p:nvPicPr>
          <p:cNvPr id="5" name="Picture 4" descr="Graphical user interface, text, application&#10;&#10;Description automatically generated">
            <a:extLst>
              <a:ext uri="{FF2B5EF4-FFF2-40B4-BE49-F238E27FC236}">
                <a16:creationId xmlns:a16="http://schemas.microsoft.com/office/drawing/2014/main" id="{B813D9DC-43F1-477D-80D3-341B50CCFFEC}"/>
              </a:ext>
            </a:extLst>
          </p:cNvPr>
          <p:cNvPicPr>
            <a:picLocks noChangeAspect="1"/>
          </p:cNvPicPr>
          <p:nvPr/>
        </p:nvPicPr>
        <p:blipFill>
          <a:blip r:embed="rId3"/>
          <a:stretch>
            <a:fillRect/>
          </a:stretch>
        </p:blipFill>
        <p:spPr>
          <a:xfrm>
            <a:off x="6421732" y="1384379"/>
            <a:ext cx="5239225" cy="4666348"/>
          </a:xfrm>
          <a:prstGeom prst="rect">
            <a:avLst/>
          </a:prstGeom>
        </p:spPr>
      </p:pic>
    </p:spTree>
    <p:extLst>
      <p:ext uri="{BB962C8B-B14F-4D97-AF65-F5344CB8AC3E}">
        <p14:creationId xmlns:p14="http://schemas.microsoft.com/office/powerpoint/2010/main" val="287578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fontScale="70000" lnSpcReduction="20000"/>
          </a:bodyPr>
          <a:lstStyle/>
          <a:p>
            <a:r>
              <a:rPr lang="pt" dirty="0"/>
              <a:t>Visão geral, como beneficiará</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pt" dirty="0"/>
              <a:t>Identificação das necessidades e respostas tecnológicas</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pt"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486930" y="1568822"/>
            <a:ext cx="5140147" cy="4442769"/>
          </a:xfrm>
        </p:spPr>
        <p:txBody>
          <a:bodyPr vert="horz" lIns="91440" tIns="45720" rIns="91440" bIns="45720" rtlCol="0" anchor="t">
            <a:noAutofit/>
          </a:bodyPr>
          <a:lstStyle/>
          <a:p>
            <a:pPr>
              <a:lnSpc>
                <a:spcPct val="100000"/>
              </a:lnSpc>
              <a:spcBef>
                <a:spcPts val="0"/>
              </a:spcBef>
              <a:spcAft>
                <a:spcPts val="800"/>
              </a:spcAft>
            </a:pPr>
            <a:r>
              <a:rPr lang="pt" sz="2000" dirty="0">
                <a:effectLst/>
                <a:ea typeface="Times New Roman" panose="02020603050405020304" pitchFamily="18" charset="0"/>
                <a:cs typeface="Calibri"/>
              </a:rPr>
              <a:t>O Módulo 5 assegurá a aprendizagem sobre como identificar os </a:t>
            </a:r>
            <a:r>
              <a:rPr lang="pt" sz="2000" dirty="0">
                <a:ea typeface="Times New Roman" panose="02020603050405020304" pitchFamily="18" charset="0"/>
                <a:cs typeface="Calibri"/>
              </a:rPr>
              <a:t>desafios/ problemas técnicos, enquanto utiliza</a:t>
            </a:r>
            <a:r>
              <a:rPr lang="pt" sz="2000" dirty="0">
                <a:effectLst/>
                <a:ea typeface="Times New Roman" panose="02020603050405020304" pitchFamily="18" charset="0"/>
                <a:cs typeface="Calibri"/>
              </a:rPr>
              <a:t> </a:t>
            </a:r>
            <a:r>
              <a:rPr lang="pt" sz="2000" dirty="0">
                <a:ea typeface="Times New Roman" panose="02020603050405020304" pitchFamily="18" charset="0"/>
                <a:cs typeface="Calibri"/>
              </a:rPr>
              <a:t>dispositivos </a:t>
            </a:r>
            <a:r>
              <a:rPr lang="pt" sz="2000" dirty="0">
                <a:effectLst/>
                <a:ea typeface="Times New Roman" panose="02020603050405020304" pitchFamily="18" charset="0"/>
                <a:cs typeface="Calibri"/>
              </a:rPr>
              <a:t>e em ambientes digitais</a:t>
            </a:r>
            <a:r>
              <a:rPr lang="pt" sz="2000" dirty="0">
                <a:ea typeface="Times New Roman" panose="02020603050405020304" pitchFamily="18" charset="0"/>
                <a:cs typeface="Calibri"/>
              </a:rPr>
              <a:t>.</a:t>
            </a:r>
            <a:r>
              <a:rPr lang="pt" sz="2000" dirty="0">
                <a:effectLst/>
                <a:ea typeface="Times New Roman" panose="02020603050405020304" pitchFamily="18" charset="0"/>
                <a:cs typeface="Calibri"/>
              </a:rPr>
              <a:t> </a:t>
            </a:r>
            <a:r>
              <a:rPr lang="pt" sz="2000" dirty="0">
                <a:ea typeface="Times New Roman" panose="02020603050405020304" pitchFamily="18" charset="0"/>
                <a:cs typeface="Calibri"/>
              </a:rPr>
              <a:t>Isto vai ciar áreas desde a identificação do problema até à resolução de </a:t>
            </a:r>
            <a:r>
              <a:rPr lang="pt" sz="2000" dirty="0">
                <a:effectLst/>
                <a:ea typeface="Times New Roman" panose="02020603050405020304" pitchFamily="18" charset="0"/>
                <a:cs typeface="Calibri"/>
              </a:rPr>
              <a:t>problemas mais complexos, selecionando e usando </a:t>
            </a:r>
            <a:r>
              <a:rPr lang="pt" sz="2000" dirty="0">
                <a:effectLst/>
                <a:ea typeface="Times New Roman" panose="02020603050405020304" pitchFamily="18" charset="0"/>
                <a:cs typeface="Calibri" panose="020F0502020204030204" pitchFamily="34" charset="0"/>
              </a:rPr>
              <a:t>ferramentas digitais e a tecnologia disponíveis.</a:t>
            </a:r>
            <a:endParaRPr lang="en-IE" sz="2000" dirty="0">
              <a:effectLst/>
              <a:ea typeface="Calibri" panose="020F0502020204030204" pitchFamily="34" charset="0"/>
              <a:cs typeface="Times New Roman" panose="02020603050405020304" pitchFamily="18" charset="0"/>
            </a:endParaRPr>
          </a:p>
          <a:p>
            <a:pPr>
              <a:lnSpc>
                <a:spcPct val="100000"/>
              </a:lnSpc>
              <a:spcBef>
                <a:spcPts val="0"/>
              </a:spcBef>
            </a:pPr>
            <a:r>
              <a:rPr lang="pt" sz="2000" dirty="0">
                <a:effectLst/>
                <a:ea typeface="Times New Roman" panose="02020603050405020304" pitchFamily="18" charset="0"/>
              </a:rPr>
              <a:t>Iremos explicar na introdução, como</a:t>
            </a:r>
          </a:p>
          <a:p>
            <a:pPr>
              <a:lnSpc>
                <a:spcPct val="100000"/>
              </a:lnSpc>
              <a:spcBef>
                <a:spcPts val="0"/>
              </a:spcBef>
            </a:pPr>
            <a:r>
              <a:rPr lang="pt" sz="2000" dirty="0">
                <a:effectLst/>
                <a:ea typeface="Times New Roman" panose="02020603050405020304" pitchFamily="18" charset="0"/>
              </a:rPr>
              <a:t>implementar o conhecimento a partir deste </a:t>
            </a:r>
            <a:r>
              <a:rPr lang="pt" sz="2000" dirty="0">
                <a:ea typeface="Times New Roman" panose="02020603050405020304" pitchFamily="18" charset="0"/>
              </a:rPr>
              <a:t>módulo</a:t>
            </a:r>
            <a:r>
              <a:rPr lang="pt" sz="2000" dirty="0">
                <a:effectLst/>
                <a:ea typeface="Times New Roman" panose="02020603050405020304" pitchFamily="18" charset="0"/>
              </a:rPr>
              <a:t> em estudos </a:t>
            </a:r>
            <a:r>
              <a:rPr lang="pt-PT" sz="2000" dirty="0">
                <a:effectLst/>
                <a:ea typeface="Times New Roman" panose="02020603050405020304" pitchFamily="18" charset="0"/>
              </a:rPr>
              <a:t>do ensino superior.</a:t>
            </a:r>
            <a:endParaRPr lang="en-US" sz="2000" dirty="0"/>
          </a:p>
          <a:p>
            <a:pPr>
              <a:lnSpc>
                <a:spcPct val="100000"/>
              </a:lnSpc>
              <a:spcBef>
                <a:spcPts val="0"/>
              </a:spcBef>
            </a:pPr>
            <a:endParaRPr lang="en-US" sz="2000" dirty="0"/>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pt" dirty="0"/>
              <a:t>Resolução de problemas técnicos</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pt"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pt" dirty="0"/>
              <a:t>Aplicação de tecnologias digitais de forma criativa</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pt"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pt" dirty="0"/>
              <a:t>Reavaliação das lacunas de competência digital</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pt" dirty="0"/>
              <a:t>4</a:t>
            </a:r>
            <a:endParaRPr lang="en-US" dirty="0"/>
          </a:p>
        </p:txBody>
      </p:sp>
    </p:spTree>
    <p:extLst>
      <p:ext uri="{BB962C8B-B14F-4D97-AF65-F5344CB8AC3E}">
        <p14:creationId xmlns:p14="http://schemas.microsoft.com/office/powerpoint/2010/main" val="1403456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468661"/>
            <a:ext cx="11171222" cy="844269"/>
          </a:xfrm>
        </p:spPr>
        <p:txBody>
          <a:bodyPr>
            <a:normAutofit/>
          </a:bodyPr>
          <a:lstStyle/>
          <a:p>
            <a:r>
              <a:rPr lang="pt" sz="2400" dirty="0">
                <a:solidFill>
                  <a:srgbClr val="E78631"/>
                </a:solidFill>
              </a:rPr>
              <a:t>3. Experimente – Usar recursos e ajuda (fóruns)</a:t>
            </a:r>
          </a:p>
        </p:txBody>
      </p:sp>
      <p:pic>
        <p:nvPicPr>
          <p:cNvPr id="5" name="Picture 4" descr="A group of people dancing&#10;&#10;Description automatically generated with medium confidence">
            <a:extLst>
              <a:ext uri="{FF2B5EF4-FFF2-40B4-BE49-F238E27FC236}">
                <a16:creationId xmlns:a16="http://schemas.microsoft.com/office/drawing/2014/main" id="{83219222-9809-4B8F-9E30-ABB9D8A61B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48829" y="3927580"/>
            <a:ext cx="4694341" cy="2601756"/>
          </a:xfrm>
          <a:prstGeom prst="rect">
            <a:avLst/>
          </a:prstGeom>
        </p:spPr>
      </p:pic>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04876" y="1088667"/>
            <a:ext cx="11156987" cy="4942445"/>
          </a:xfrm>
        </p:spPr>
        <p:txBody>
          <a:bodyPr/>
          <a:lstStyle/>
          <a:p>
            <a:pPr algn="just">
              <a:lnSpc>
                <a:spcPct val="100000"/>
              </a:lnSpc>
              <a:spcBef>
                <a:spcPts val="0"/>
              </a:spcBef>
            </a:pPr>
            <a:r>
              <a:rPr lang="pt" dirty="0"/>
              <a:t> </a:t>
            </a:r>
            <a:r>
              <a:rPr lang="pt" b="1" i="0" dirty="0">
                <a:solidFill>
                  <a:srgbClr val="E78631"/>
                </a:solidFill>
                <a:effectLst/>
              </a:rPr>
              <a:t>Um fórum </a:t>
            </a:r>
            <a:r>
              <a:rPr lang="pt" b="0" i="0" dirty="0">
                <a:solidFill>
                  <a:schemeClr val="bg2">
                    <a:lumMod val="25000"/>
                  </a:schemeClr>
                </a:solidFill>
                <a:effectLst/>
              </a:rPr>
              <a:t>é um </a:t>
            </a:r>
            <a:r>
              <a:rPr lang="pt" dirty="0">
                <a:solidFill>
                  <a:schemeClr val="bg2">
                    <a:lumMod val="25000"/>
                  </a:schemeClr>
                </a:solidFill>
              </a:rPr>
              <a:t>quadro</a:t>
            </a:r>
            <a:r>
              <a:rPr lang="pt" b="0" i="0" dirty="0">
                <a:solidFill>
                  <a:schemeClr val="bg2">
                    <a:lumMod val="25000"/>
                  </a:schemeClr>
                </a:solidFill>
                <a:effectLst/>
              </a:rPr>
              <a:t> de discussão online onde as pessoas podem </a:t>
            </a:r>
            <a:r>
              <a:rPr lang="pt" b="0" i="0" dirty="0">
                <a:solidFill>
                  <a:srgbClr val="DD1B50"/>
                </a:solidFill>
                <a:effectLst/>
              </a:rPr>
              <a:t>fazer perguntas </a:t>
            </a:r>
            <a:r>
              <a:rPr lang="pt" b="0" i="0" dirty="0">
                <a:solidFill>
                  <a:schemeClr val="bg2">
                    <a:lumMod val="25000"/>
                  </a:schemeClr>
                </a:solidFill>
                <a:effectLst/>
              </a:rPr>
              <a:t>, </a:t>
            </a:r>
            <a:r>
              <a:rPr lang="pt" b="0" i="0" dirty="0">
                <a:solidFill>
                  <a:srgbClr val="00ACA7"/>
                </a:solidFill>
                <a:effectLst/>
              </a:rPr>
              <a:t>partilhar as suas experiências </a:t>
            </a:r>
            <a:r>
              <a:rPr lang="pt" b="0" i="0" dirty="0">
                <a:solidFill>
                  <a:schemeClr val="bg2">
                    <a:lumMod val="25000"/>
                  </a:schemeClr>
                </a:solidFill>
                <a:effectLst/>
              </a:rPr>
              <a:t>e </a:t>
            </a:r>
            <a:r>
              <a:rPr lang="pt" b="0" i="0" dirty="0">
                <a:solidFill>
                  <a:srgbClr val="E78631"/>
                </a:solidFill>
                <a:effectLst/>
              </a:rPr>
              <a:t>discutir temas de interesse mútuo.</a:t>
            </a:r>
            <a:endParaRPr lang="pt" b="0" i="0" dirty="0">
              <a:solidFill>
                <a:schemeClr val="bg2">
                  <a:lumMod val="25000"/>
                </a:schemeClr>
              </a:solidFill>
              <a:effectLst/>
            </a:endParaRPr>
          </a:p>
          <a:p>
            <a:pPr algn="just">
              <a:lnSpc>
                <a:spcPct val="100000"/>
              </a:lnSpc>
              <a:spcBef>
                <a:spcPts val="0"/>
              </a:spcBef>
            </a:pPr>
            <a:r>
              <a:rPr lang="pt" b="0" i="0" dirty="0">
                <a:solidFill>
                  <a:schemeClr val="bg2">
                    <a:lumMod val="25000"/>
                  </a:schemeClr>
                </a:solidFill>
                <a:effectLst/>
              </a:rPr>
              <a:t>Os fóruns são uma excelente forma de </a:t>
            </a:r>
            <a:r>
              <a:rPr lang="pt" b="0" i="0" dirty="0">
                <a:solidFill>
                  <a:srgbClr val="DD1B50"/>
                </a:solidFill>
                <a:effectLst/>
              </a:rPr>
              <a:t>criar </a:t>
            </a:r>
            <a:r>
              <a:rPr lang="pt" b="0" i="0" dirty="0">
                <a:solidFill>
                  <a:schemeClr val="bg2">
                    <a:lumMod val="25000"/>
                  </a:schemeClr>
                </a:solidFill>
                <a:effectLst/>
              </a:rPr>
              <a:t>ligações sociais e um </a:t>
            </a:r>
            <a:r>
              <a:rPr lang="pt" b="0" i="0" dirty="0">
                <a:solidFill>
                  <a:srgbClr val="E78631"/>
                </a:solidFill>
                <a:effectLst/>
              </a:rPr>
              <a:t>senso de comunidade</a:t>
            </a:r>
            <a:r>
              <a:rPr lang="pt" b="0" i="0" dirty="0">
                <a:solidFill>
                  <a:schemeClr val="bg2">
                    <a:lumMod val="25000"/>
                  </a:schemeClr>
                </a:solidFill>
                <a:effectLst/>
              </a:rPr>
              <a:t>. Também podem ajudá-lo a cultivar um grupo de interesse sobre um assunto específico.</a:t>
            </a:r>
          </a:p>
          <a:p>
            <a:pPr algn="just">
              <a:lnSpc>
                <a:spcPct val="100000"/>
              </a:lnSpc>
              <a:spcBef>
                <a:spcPts val="0"/>
              </a:spcBef>
            </a:pPr>
            <a:r>
              <a:rPr lang="pt" b="0" i="0" dirty="0">
                <a:solidFill>
                  <a:schemeClr val="bg2">
                    <a:lumMod val="25000"/>
                  </a:schemeClr>
                </a:solidFill>
                <a:effectLst/>
              </a:rPr>
              <a:t>Use a aplicação “Forums” para iniciar discussões sobre um </a:t>
            </a:r>
            <a:r>
              <a:rPr lang="pt" b="0" i="0" dirty="0">
                <a:solidFill>
                  <a:srgbClr val="00ACA7"/>
                </a:solidFill>
                <a:effectLst/>
              </a:rPr>
              <a:t>tema específico </a:t>
            </a:r>
            <a:r>
              <a:rPr lang="pt" b="0" i="0" dirty="0">
                <a:solidFill>
                  <a:schemeClr val="bg2">
                    <a:lumMod val="25000"/>
                  </a:schemeClr>
                </a:solidFill>
                <a:effectLst/>
              </a:rPr>
              <a:t>ou debater soluções para </a:t>
            </a:r>
            <a:r>
              <a:rPr lang="pt" b="0" i="0" dirty="0">
                <a:solidFill>
                  <a:srgbClr val="DD1B50"/>
                </a:solidFill>
                <a:effectLst/>
              </a:rPr>
              <a:t>problemas partilhados </a:t>
            </a:r>
            <a:r>
              <a:rPr lang="pt" b="0" i="0" dirty="0">
                <a:solidFill>
                  <a:schemeClr val="bg2">
                    <a:lumMod val="25000"/>
                  </a:schemeClr>
                </a:solidFill>
                <a:effectLst/>
              </a:rPr>
              <a:t>. Ao participar de um fórum, pode </a:t>
            </a:r>
            <a:r>
              <a:rPr lang="pt" b="0" i="0" dirty="0">
                <a:solidFill>
                  <a:srgbClr val="DD1B50"/>
                </a:solidFill>
                <a:effectLst/>
              </a:rPr>
              <a:t>trocar ideias</a:t>
            </a:r>
            <a:r>
              <a:rPr lang="pt" b="0" i="0" dirty="0">
                <a:solidFill>
                  <a:schemeClr val="bg2">
                    <a:lumMod val="25000"/>
                  </a:schemeClr>
                </a:solidFill>
                <a:effectLst/>
              </a:rPr>
              <a:t>, fazer perguntas e usar a experiência das pessoas </a:t>
            </a:r>
            <a:r>
              <a:rPr lang="pt" dirty="0">
                <a:solidFill>
                  <a:schemeClr val="bg2">
                    <a:lumMod val="25000"/>
                  </a:schemeClr>
                </a:solidFill>
              </a:rPr>
              <a:t>na </a:t>
            </a:r>
            <a:r>
              <a:rPr lang="pt" b="0" i="0" dirty="0">
                <a:solidFill>
                  <a:schemeClr val="bg2">
                    <a:lumMod val="25000"/>
                  </a:schemeClr>
                </a:solidFill>
                <a:effectLst/>
              </a:rPr>
              <a:t>sua organização.</a:t>
            </a:r>
          </a:p>
          <a:p>
            <a:endParaRPr lang="en-US" dirty="0"/>
          </a:p>
        </p:txBody>
      </p:sp>
    </p:spTree>
    <p:extLst>
      <p:ext uri="{BB962C8B-B14F-4D97-AF65-F5344CB8AC3E}">
        <p14:creationId xmlns:p14="http://schemas.microsoft.com/office/powerpoint/2010/main" val="380873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46837" y="747406"/>
            <a:ext cx="10600546" cy="953429"/>
          </a:xfrm>
        </p:spPr>
        <p:txBody>
          <a:bodyPr>
            <a:normAutofit/>
          </a:bodyPr>
          <a:lstStyle/>
          <a:p>
            <a:r>
              <a:rPr lang="pt" sz="2800" dirty="0"/>
              <a:t>Usar recursos e ajuda (fóruns)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71340" y="1475171"/>
            <a:ext cx="11258109" cy="4840786"/>
          </a:xfrm>
        </p:spPr>
        <p:txBody>
          <a:bodyPr/>
          <a:lstStyle/>
          <a:p>
            <a:pPr algn="l">
              <a:lnSpc>
                <a:spcPct val="100000"/>
              </a:lnSpc>
              <a:spcBef>
                <a:spcPts val="0"/>
              </a:spcBef>
            </a:pPr>
            <a:r>
              <a:rPr lang="pt" b="0" i="0" dirty="0">
                <a:solidFill>
                  <a:schemeClr val="bg2">
                    <a:lumMod val="25000"/>
                  </a:schemeClr>
                </a:solidFill>
                <a:effectLst/>
              </a:rPr>
              <a:t>Um fórum pode ser:</a:t>
            </a:r>
          </a:p>
          <a:p>
            <a:pPr marL="342900" indent="-342900" algn="l">
              <a:lnSpc>
                <a:spcPct val="100000"/>
              </a:lnSpc>
              <a:spcBef>
                <a:spcPts val="0"/>
              </a:spcBef>
              <a:buFont typeface="Arial" panose="020B0604020202020204" pitchFamily="34" charset="0"/>
              <a:buChar char="•"/>
            </a:pPr>
            <a:r>
              <a:rPr lang="pt" b="0" i="0" dirty="0">
                <a:solidFill>
                  <a:srgbClr val="DD1B50"/>
                </a:solidFill>
                <a:effectLst/>
              </a:rPr>
              <a:t>autónomo ou</a:t>
            </a:r>
            <a:r>
              <a:rPr lang="pt" b="0" i="0" dirty="0">
                <a:solidFill>
                  <a:schemeClr val="bg2">
                    <a:lumMod val="25000"/>
                  </a:schemeClr>
                </a:solidFill>
                <a:effectLst/>
              </a:rPr>
              <a:t> </a:t>
            </a:r>
          </a:p>
          <a:p>
            <a:pPr marL="342900" indent="-342900" algn="l">
              <a:lnSpc>
                <a:spcPct val="100000"/>
              </a:lnSpc>
              <a:spcBef>
                <a:spcPts val="0"/>
              </a:spcBef>
              <a:buFont typeface="Arial" panose="020B0604020202020204" pitchFamily="34" charset="0"/>
              <a:buChar char="•"/>
            </a:pPr>
            <a:r>
              <a:rPr lang="pt" b="0" i="0" dirty="0">
                <a:solidFill>
                  <a:srgbClr val="00ACA7"/>
                </a:solidFill>
                <a:effectLst/>
              </a:rPr>
              <a:t>estar associado a uma comunidade</a:t>
            </a:r>
            <a:endParaRPr lang="en-US" b="0" i="0" dirty="0">
              <a:solidFill>
                <a:schemeClr val="bg2">
                  <a:lumMod val="25000"/>
                </a:schemeClr>
              </a:solidFill>
              <a:effectLst/>
            </a:endParaRPr>
          </a:p>
          <a:p>
            <a:pPr algn="l"/>
            <a:endParaRPr lang="pt" dirty="0">
              <a:solidFill>
                <a:schemeClr val="bg2">
                  <a:lumMod val="25000"/>
                </a:schemeClr>
              </a:solidFill>
            </a:endParaRPr>
          </a:p>
          <a:p>
            <a:pPr algn="l"/>
            <a:r>
              <a:rPr lang="pt" dirty="0">
                <a:solidFill>
                  <a:schemeClr val="bg2">
                    <a:lumMod val="25000"/>
                  </a:schemeClr>
                </a:solidFill>
              </a:rPr>
              <a:t>N</a:t>
            </a:r>
            <a:r>
              <a:rPr lang="pt" b="0" i="0" dirty="0">
                <a:solidFill>
                  <a:schemeClr val="bg2">
                    <a:lumMod val="25000"/>
                  </a:schemeClr>
                </a:solidFill>
                <a:effectLst/>
              </a:rPr>
              <a:t>um </a:t>
            </a:r>
            <a:r>
              <a:rPr lang="pt" b="0" i="0" dirty="0">
                <a:solidFill>
                  <a:srgbClr val="DD1B50"/>
                </a:solidFill>
                <a:effectLst/>
              </a:rPr>
              <a:t>fórum autónomo </a:t>
            </a:r>
            <a:r>
              <a:rPr lang="pt" b="0" i="0" dirty="0">
                <a:solidFill>
                  <a:schemeClr val="bg2">
                    <a:lumMod val="25000"/>
                  </a:schemeClr>
                </a:solidFill>
                <a:effectLst/>
              </a:rPr>
              <a:t>, qualquer pessoa pode publicar um tópico ou responder a um tópico.</a:t>
            </a:r>
          </a:p>
          <a:p>
            <a:pPr algn="l"/>
            <a:r>
              <a:rPr lang="pt" dirty="0">
                <a:solidFill>
                  <a:schemeClr val="bg2">
                    <a:lumMod val="25000"/>
                  </a:schemeClr>
                </a:solidFill>
              </a:rPr>
              <a:t>Num </a:t>
            </a:r>
            <a:r>
              <a:rPr lang="pt" dirty="0">
                <a:solidFill>
                  <a:srgbClr val="00ACA7"/>
                </a:solidFill>
              </a:rPr>
              <a:t>fórum da comunidade</a:t>
            </a:r>
            <a:r>
              <a:rPr lang="pt" dirty="0">
                <a:solidFill>
                  <a:schemeClr val="bg2">
                    <a:lumMod val="25000"/>
                  </a:schemeClr>
                </a:solidFill>
              </a:rPr>
              <a:t>, </a:t>
            </a:r>
            <a:r>
              <a:rPr lang="pt" b="0" i="0" dirty="0">
                <a:solidFill>
                  <a:schemeClr val="bg2">
                    <a:lumMod val="25000"/>
                  </a:schemeClr>
                </a:solidFill>
                <a:effectLst/>
              </a:rPr>
              <a:t>apenas um membro da comunidade pode participar.</a:t>
            </a:r>
          </a:p>
          <a:p>
            <a:pPr algn="l"/>
            <a:endParaRPr lang="en-US" b="0" i="0" dirty="0">
              <a:solidFill>
                <a:schemeClr val="bg2">
                  <a:lumMod val="25000"/>
                </a:schemeClr>
              </a:solidFill>
              <a:effectLst/>
            </a:endParaRPr>
          </a:p>
          <a:p>
            <a:pPr algn="l"/>
            <a:r>
              <a:rPr lang="pt" dirty="0">
                <a:solidFill>
                  <a:schemeClr val="bg2">
                    <a:lumMod val="25000"/>
                  </a:schemeClr>
                </a:solidFill>
              </a:rPr>
              <a:t>Comece por procurar um fórum adequado para o tópico que lhe interessa.</a:t>
            </a:r>
            <a:endParaRPr lang="en-US" b="0" i="0" dirty="0">
              <a:solidFill>
                <a:schemeClr val="bg2">
                  <a:lumMod val="25000"/>
                </a:schemeClr>
              </a:solidFill>
              <a:effectLst/>
            </a:endParaRPr>
          </a:p>
        </p:txBody>
      </p:sp>
      <p:pic>
        <p:nvPicPr>
          <p:cNvPr id="8" name="Graphic 7" descr="Ui Ux outline">
            <a:extLst>
              <a:ext uri="{FF2B5EF4-FFF2-40B4-BE49-F238E27FC236}">
                <a16:creationId xmlns:a16="http://schemas.microsoft.com/office/drawing/2014/main" id="{285F552E-8957-471E-856A-71B1176A40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83366" y="903610"/>
            <a:ext cx="1915213" cy="1915213"/>
          </a:xfrm>
          <a:prstGeom prst="rect">
            <a:avLst/>
          </a:prstGeom>
        </p:spPr>
      </p:pic>
    </p:spTree>
    <p:extLst>
      <p:ext uri="{BB962C8B-B14F-4D97-AF65-F5344CB8AC3E}">
        <p14:creationId xmlns:p14="http://schemas.microsoft.com/office/powerpoint/2010/main" val="145978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aphical user interface, application&#10;&#10;Description automatically generated">
            <a:hlinkClick r:id="rId2"/>
            <a:extLst>
              <a:ext uri="{FF2B5EF4-FFF2-40B4-BE49-F238E27FC236}">
                <a16:creationId xmlns:a16="http://schemas.microsoft.com/office/drawing/2014/main" id="{1EA728A5-32A6-4AB0-A52A-77745B47163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1" name="Rectangle 10">
            <a:extLst>
              <a:ext uri="{FF2B5EF4-FFF2-40B4-BE49-F238E27FC236}">
                <a16:creationId xmlns:a16="http://schemas.microsoft.com/office/drawing/2014/main" id="{2A27EF7F-923A-4B84-B4C9-5ED389CF4AFC}"/>
              </a:ext>
            </a:extLst>
          </p:cNvPr>
          <p:cNvSpPr/>
          <p:nvPr/>
        </p:nvSpPr>
        <p:spPr>
          <a:xfrm>
            <a:off x="0" y="2464101"/>
            <a:ext cx="4232635" cy="203248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E78631"/>
                </a:solidFill>
              </a:ln>
              <a:solidFill>
                <a:srgbClr val="E78631"/>
              </a:solidFill>
            </a:endParaRPr>
          </a:p>
        </p:txBody>
      </p:sp>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28066" y="2454668"/>
            <a:ext cx="4232635" cy="2376428"/>
          </a:xfrm>
        </p:spPr>
        <p:txBody>
          <a:bodyPr>
            <a:normAutofit/>
          </a:bodyPr>
          <a:lstStyle/>
          <a:p>
            <a:pPr algn="just"/>
            <a:r>
              <a:rPr lang="pt" sz="2200" dirty="0"/>
              <a:t>Pode recorrer ao chat nos canais e ativar a moderação do canal para que apenas os moderadores possam iniciar novas publicações, mas os membros poderão responder a essa publicação.</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4294967295"/>
          </p:nvPr>
        </p:nvSpPr>
        <p:spPr>
          <a:xfrm>
            <a:off x="8928100" y="3667125"/>
            <a:ext cx="3263900" cy="1800225"/>
          </a:xfrm>
        </p:spPr>
        <p:txBody>
          <a:bodyPr/>
          <a:lstStyle/>
          <a:p>
            <a:r>
              <a:rPr lang="pt" dirty="0"/>
              <a:t> </a:t>
            </a:r>
          </a:p>
        </p:txBody>
      </p:sp>
      <p:sp>
        <p:nvSpPr>
          <p:cNvPr id="12" name="TextBox 11">
            <a:extLst>
              <a:ext uri="{FF2B5EF4-FFF2-40B4-BE49-F238E27FC236}">
                <a16:creationId xmlns:a16="http://schemas.microsoft.com/office/drawing/2014/main" id="{4DEB77BF-D8A6-4C27-8C03-B312D5902549}"/>
              </a:ext>
            </a:extLst>
          </p:cNvPr>
          <p:cNvSpPr txBox="1"/>
          <p:nvPr/>
        </p:nvSpPr>
        <p:spPr>
          <a:xfrm>
            <a:off x="65985" y="461914"/>
            <a:ext cx="4034672" cy="769441"/>
          </a:xfrm>
          <a:prstGeom prst="rect">
            <a:avLst/>
          </a:prstGeom>
          <a:noFill/>
        </p:spPr>
        <p:txBody>
          <a:bodyPr wrap="square" rtlCol="0">
            <a:spAutoFit/>
          </a:bodyPr>
          <a:lstStyle/>
          <a:p>
            <a:r>
              <a:rPr lang="pt" sz="4400" b="1" dirty="0">
                <a:solidFill>
                  <a:schemeClr val="bg1"/>
                </a:solidFill>
              </a:rPr>
              <a:t>Fórum da Microsoft</a:t>
            </a:r>
          </a:p>
        </p:txBody>
      </p:sp>
      <p:sp>
        <p:nvSpPr>
          <p:cNvPr id="13" name="TextBox 12">
            <a:extLst>
              <a:ext uri="{FF2B5EF4-FFF2-40B4-BE49-F238E27FC236}">
                <a16:creationId xmlns:a16="http://schemas.microsoft.com/office/drawing/2014/main" id="{0BADE982-9898-421F-BC47-A5892CF98864}"/>
              </a:ext>
            </a:extLst>
          </p:cNvPr>
          <p:cNvSpPr txBox="1"/>
          <p:nvPr/>
        </p:nvSpPr>
        <p:spPr>
          <a:xfrm>
            <a:off x="5577526" y="5822442"/>
            <a:ext cx="2860577" cy="523220"/>
          </a:xfrm>
          <a:prstGeom prst="rect">
            <a:avLst/>
          </a:prstGeom>
          <a:noFill/>
        </p:spPr>
        <p:txBody>
          <a:bodyPr wrap="square" rtlCol="0">
            <a:spAutoFit/>
          </a:bodyPr>
          <a:lstStyle/>
          <a:p>
            <a:r>
              <a:rPr lang="pt" sz="2800" b="1" dirty="0">
                <a:solidFill>
                  <a:srgbClr val="E78631"/>
                </a:solidFill>
              </a:rPr>
              <a:t>Clique aqui</a:t>
            </a:r>
          </a:p>
        </p:txBody>
      </p:sp>
      <p:sp>
        <p:nvSpPr>
          <p:cNvPr id="14" name="Arrow: Down 13">
            <a:extLst>
              <a:ext uri="{FF2B5EF4-FFF2-40B4-BE49-F238E27FC236}">
                <a16:creationId xmlns:a16="http://schemas.microsoft.com/office/drawing/2014/main" id="{44BFD9DC-CAA2-4ED2-9EFE-1C4A10786929}"/>
              </a:ext>
            </a:extLst>
          </p:cNvPr>
          <p:cNvSpPr/>
          <p:nvPr/>
        </p:nvSpPr>
        <p:spPr>
          <a:xfrm rot="12153547">
            <a:off x="7491699" y="5552426"/>
            <a:ext cx="612742" cy="848412"/>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3475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27EF7F-923A-4B84-B4C9-5ED389CF4AFC}"/>
              </a:ext>
            </a:extLst>
          </p:cNvPr>
          <p:cNvSpPr/>
          <p:nvPr/>
        </p:nvSpPr>
        <p:spPr>
          <a:xfrm>
            <a:off x="0" y="2464101"/>
            <a:ext cx="4232635" cy="203248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E78631"/>
                </a:solidFill>
              </a:ln>
              <a:solidFill>
                <a:srgbClr val="E78631"/>
              </a:solidFill>
            </a:endParaRPr>
          </a:p>
        </p:txBody>
      </p:sp>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28067" y="2765750"/>
            <a:ext cx="4138580" cy="2032489"/>
          </a:xfrm>
        </p:spPr>
        <p:txBody>
          <a:bodyPr>
            <a:normAutofit/>
          </a:bodyPr>
          <a:lstStyle/>
          <a:p>
            <a:r>
              <a:rPr lang="pt" sz="2400" dirty="0"/>
              <a:t>Encontre respostas, faça perguntas e conecte-se com a comunidade de usuários da Apple de todo o mundo.</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4294967295"/>
          </p:nvPr>
        </p:nvSpPr>
        <p:spPr>
          <a:xfrm>
            <a:off x="8928100" y="3667125"/>
            <a:ext cx="3263900" cy="1800225"/>
          </a:xfrm>
        </p:spPr>
        <p:txBody>
          <a:bodyPr/>
          <a:lstStyle/>
          <a:p>
            <a:r>
              <a:rPr lang="pt" dirty="0"/>
              <a:t> </a:t>
            </a:r>
          </a:p>
        </p:txBody>
      </p:sp>
      <p:sp>
        <p:nvSpPr>
          <p:cNvPr id="12" name="TextBox 11">
            <a:extLst>
              <a:ext uri="{FF2B5EF4-FFF2-40B4-BE49-F238E27FC236}">
                <a16:creationId xmlns:a16="http://schemas.microsoft.com/office/drawing/2014/main" id="{4DEB77BF-D8A6-4C27-8C03-B312D5902549}"/>
              </a:ext>
            </a:extLst>
          </p:cNvPr>
          <p:cNvSpPr txBox="1"/>
          <p:nvPr/>
        </p:nvSpPr>
        <p:spPr>
          <a:xfrm>
            <a:off x="65985" y="461914"/>
            <a:ext cx="4034672" cy="1446550"/>
          </a:xfrm>
          <a:prstGeom prst="rect">
            <a:avLst/>
          </a:prstGeom>
          <a:noFill/>
        </p:spPr>
        <p:txBody>
          <a:bodyPr wrap="square" rtlCol="0">
            <a:spAutoFit/>
          </a:bodyPr>
          <a:lstStyle/>
          <a:p>
            <a:r>
              <a:rPr lang="pt" sz="4400" b="1" dirty="0">
                <a:solidFill>
                  <a:schemeClr val="bg1"/>
                </a:solidFill>
              </a:rPr>
              <a:t>Fórum da </a:t>
            </a:r>
          </a:p>
          <a:p>
            <a:r>
              <a:rPr lang="pt" sz="4400" b="1" dirty="0">
                <a:solidFill>
                  <a:schemeClr val="bg1"/>
                </a:solidFill>
              </a:rPr>
              <a:t>Apple</a:t>
            </a:r>
          </a:p>
        </p:txBody>
      </p:sp>
      <p:sp>
        <p:nvSpPr>
          <p:cNvPr id="13" name="TextBox 12">
            <a:extLst>
              <a:ext uri="{FF2B5EF4-FFF2-40B4-BE49-F238E27FC236}">
                <a16:creationId xmlns:a16="http://schemas.microsoft.com/office/drawing/2014/main" id="{0BADE982-9898-421F-BC47-A5892CF98864}"/>
              </a:ext>
            </a:extLst>
          </p:cNvPr>
          <p:cNvSpPr txBox="1"/>
          <p:nvPr/>
        </p:nvSpPr>
        <p:spPr>
          <a:xfrm>
            <a:off x="5577526" y="5822442"/>
            <a:ext cx="2860577" cy="523220"/>
          </a:xfrm>
          <a:prstGeom prst="rect">
            <a:avLst/>
          </a:prstGeom>
          <a:noFill/>
        </p:spPr>
        <p:txBody>
          <a:bodyPr wrap="square" rtlCol="0">
            <a:spAutoFit/>
          </a:bodyPr>
          <a:lstStyle/>
          <a:p>
            <a:r>
              <a:rPr lang="pt" sz="2800" b="1" dirty="0">
                <a:solidFill>
                  <a:srgbClr val="E78631"/>
                </a:solidFill>
              </a:rPr>
              <a:t>Clique aqui</a:t>
            </a:r>
          </a:p>
        </p:txBody>
      </p:sp>
      <p:sp>
        <p:nvSpPr>
          <p:cNvPr id="14" name="Arrow: Down 13">
            <a:extLst>
              <a:ext uri="{FF2B5EF4-FFF2-40B4-BE49-F238E27FC236}">
                <a16:creationId xmlns:a16="http://schemas.microsoft.com/office/drawing/2014/main" id="{44BFD9DC-CAA2-4ED2-9EFE-1C4A10786929}"/>
              </a:ext>
            </a:extLst>
          </p:cNvPr>
          <p:cNvSpPr/>
          <p:nvPr/>
        </p:nvSpPr>
        <p:spPr>
          <a:xfrm rot="12153547">
            <a:off x="7491699" y="5552426"/>
            <a:ext cx="612742" cy="848412"/>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Placeholder 6" descr="Graphical user interface, text, application, Teams&#10;&#10;Description automatically generated">
            <a:hlinkClick r:id="rId2"/>
            <a:extLst>
              <a:ext uri="{FF2B5EF4-FFF2-40B4-BE49-F238E27FC236}">
                <a16:creationId xmlns:a16="http://schemas.microsoft.com/office/drawing/2014/main" id="{75059770-966B-4440-9289-DF24ACF3EC0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259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B2B28A-0E90-446D-9577-0ED470FFF9F4}"/>
              </a:ext>
            </a:extLst>
          </p:cNvPr>
          <p:cNvSpPr>
            <a:spLocks noGrp="1"/>
          </p:cNvSpPr>
          <p:nvPr>
            <p:ph type="body" sz="quarter" idx="13"/>
          </p:nvPr>
        </p:nvSpPr>
        <p:spPr>
          <a:xfrm>
            <a:off x="768174" y="709438"/>
            <a:ext cx="6426446" cy="697353"/>
          </a:xfrm>
        </p:spPr>
        <p:txBody>
          <a:bodyPr/>
          <a:lstStyle/>
          <a:p>
            <a:r>
              <a:rPr lang="pt" sz="4000" dirty="0"/>
              <a:t>Comunidades online</a:t>
            </a:r>
            <a:endParaRPr lang="en-US" sz="4000" dirty="0"/>
          </a:p>
        </p:txBody>
      </p:sp>
      <p:sp>
        <p:nvSpPr>
          <p:cNvPr id="4" name="Text Placeholder 3">
            <a:extLst>
              <a:ext uri="{FF2B5EF4-FFF2-40B4-BE49-F238E27FC236}">
                <a16:creationId xmlns:a16="http://schemas.microsoft.com/office/drawing/2014/main" id="{680A604D-AA8E-4A88-B769-E28D2707A384}"/>
              </a:ext>
            </a:extLst>
          </p:cNvPr>
          <p:cNvSpPr>
            <a:spLocks noGrp="1"/>
          </p:cNvSpPr>
          <p:nvPr>
            <p:ph type="body" sz="quarter" idx="14"/>
          </p:nvPr>
        </p:nvSpPr>
        <p:spPr>
          <a:xfrm>
            <a:off x="768173" y="1406791"/>
            <a:ext cx="5327827" cy="1193534"/>
          </a:xfrm>
        </p:spPr>
        <p:txBody>
          <a:bodyPr/>
          <a:lstStyle/>
          <a:p>
            <a:pPr marL="457200" indent="-457200">
              <a:buFontTx/>
              <a:buChar char="-"/>
            </a:pPr>
            <a:r>
              <a:rPr lang="pt" sz="2800" dirty="0"/>
              <a:t>são uma abordagem mais ampla e holística do que os Fóruns.</a:t>
            </a:r>
          </a:p>
          <a:p>
            <a:endParaRPr lang="pt" sz="900" dirty="0"/>
          </a:p>
          <a:p>
            <a:pPr algn="just"/>
            <a:r>
              <a:rPr lang="pt" sz="2800" i="1" dirty="0"/>
              <a:t>Techfugees</a:t>
            </a:r>
            <a:r>
              <a:rPr lang="pt" sz="2800" dirty="0"/>
              <a:t> é um bom exemplo de uma comunidade online construída em torno de questões técnicas e desenvolvimento de habilidades.</a:t>
            </a:r>
            <a:endParaRPr lang="en-US" sz="2800" dirty="0"/>
          </a:p>
        </p:txBody>
      </p:sp>
      <p:pic>
        <p:nvPicPr>
          <p:cNvPr id="5" name="Picture 4">
            <a:extLst>
              <a:ext uri="{FF2B5EF4-FFF2-40B4-BE49-F238E27FC236}">
                <a16:creationId xmlns:a16="http://schemas.microsoft.com/office/drawing/2014/main" id="{146955C6-670F-4289-835C-C76583FCBCC1}"/>
              </a:ext>
            </a:extLst>
          </p:cNvPr>
          <p:cNvPicPr>
            <a:picLocks noChangeAspect="1"/>
          </p:cNvPicPr>
          <p:nvPr/>
        </p:nvPicPr>
        <p:blipFill>
          <a:blip r:embed="rId2"/>
          <a:stretch>
            <a:fillRect/>
          </a:stretch>
        </p:blipFill>
        <p:spPr>
          <a:xfrm>
            <a:off x="6469852" y="2369200"/>
            <a:ext cx="4175915" cy="735844"/>
          </a:xfrm>
          <a:prstGeom prst="rect">
            <a:avLst/>
          </a:prstGeom>
        </p:spPr>
      </p:pic>
      <p:pic>
        <p:nvPicPr>
          <p:cNvPr id="7" name="Graphic 6" descr="Arrow: Slight curve with solid fill">
            <a:extLst>
              <a:ext uri="{FF2B5EF4-FFF2-40B4-BE49-F238E27FC236}">
                <a16:creationId xmlns:a16="http://schemas.microsoft.com/office/drawing/2014/main" id="{65296CF6-F99F-4809-BA9F-E5E59C0FA5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243605" y="3616151"/>
            <a:ext cx="1760974" cy="1858944"/>
          </a:xfrm>
          <a:prstGeom prst="rect">
            <a:avLst/>
          </a:prstGeom>
        </p:spPr>
      </p:pic>
    </p:spTree>
    <p:extLst>
      <p:ext uri="{BB962C8B-B14F-4D97-AF65-F5344CB8AC3E}">
        <p14:creationId xmlns:p14="http://schemas.microsoft.com/office/powerpoint/2010/main" val="245608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normAutofit/>
          </a:bodyPr>
          <a:lstStyle/>
          <a:p>
            <a:endParaRPr lang="en-US" dirty="0"/>
          </a:p>
          <a:p>
            <a:r>
              <a:rPr lang="pt" b="1" i="0" dirty="0">
                <a:solidFill>
                  <a:srgbClr val="FFFFFF"/>
                </a:solidFill>
                <a:effectLst/>
                <a:latin typeface="Muli"/>
              </a:rPr>
              <a:t>Capacitar</a:t>
            </a:r>
            <a:br>
              <a:rPr lang="en-US" b="1" i="0" dirty="0">
                <a:solidFill>
                  <a:srgbClr val="FFFFFF"/>
                </a:solidFill>
                <a:effectLst/>
                <a:latin typeface="Muli"/>
              </a:rPr>
            </a:br>
            <a:r>
              <a:rPr lang="pt" b="1" i="0" dirty="0">
                <a:solidFill>
                  <a:srgbClr val="FFFFFF"/>
                </a:solidFill>
                <a:effectLst/>
                <a:latin typeface="Muli"/>
              </a:rPr>
              <a:t>pessoas </a:t>
            </a:r>
            <a:r>
              <a:rPr lang="pt" dirty="0">
                <a:solidFill>
                  <a:srgbClr val="FFFFFF"/>
                </a:solidFill>
                <a:latin typeface="Muli"/>
              </a:rPr>
              <a:t>deslocadas</a:t>
            </a:r>
            <a:r>
              <a:rPr lang="pt" b="1" i="0" dirty="0">
                <a:solidFill>
                  <a:srgbClr val="FFFFFF"/>
                </a:solidFill>
                <a:effectLst/>
                <a:latin typeface="Muli"/>
              </a:rPr>
              <a:t> </a:t>
            </a:r>
            <a:br>
              <a:rPr lang="en-US" b="1" i="0" dirty="0">
                <a:solidFill>
                  <a:srgbClr val="FFFFFF"/>
                </a:solidFill>
                <a:effectLst/>
                <a:latin typeface="Muli"/>
              </a:rPr>
            </a:br>
            <a:r>
              <a:rPr lang="pt" b="1" i="0" dirty="0">
                <a:solidFill>
                  <a:srgbClr val="FFFFFF"/>
                </a:solidFill>
                <a:effectLst/>
                <a:latin typeface="Muli"/>
              </a:rPr>
              <a:t>com tecnologia</a:t>
            </a:r>
          </a:p>
          <a:p>
            <a:endParaRPr lang="en-US"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60937" y="4658881"/>
            <a:ext cx="7165347" cy="1303334"/>
          </a:xfrm>
        </p:spPr>
        <p:txBody>
          <a:bodyPr/>
          <a:lstStyle/>
          <a:p>
            <a:r>
              <a:rPr lang="pt" b="1" dirty="0">
                <a:solidFill>
                  <a:srgbClr val="E78631"/>
                </a:solidFill>
                <a:hlinkClick r:id="rId2"/>
              </a:rPr>
              <a:t>T</a:t>
            </a:r>
            <a:r>
              <a:rPr lang="pt" b="1" i="0" dirty="0">
                <a:solidFill>
                  <a:srgbClr val="E78631"/>
                </a:solidFill>
                <a:effectLst/>
                <a:hlinkClick r:id="rId2"/>
              </a:rPr>
              <a:t>echfugees</a:t>
            </a:r>
            <a:r>
              <a:rPr lang="pt" i="0" dirty="0">
                <a:solidFill>
                  <a:schemeClr val="bg2">
                    <a:lumMod val="25000"/>
                  </a:schemeClr>
                </a:solidFill>
                <a:effectLst/>
                <a:hlinkClick r:id="rId2"/>
              </a:rPr>
              <a:t> </a:t>
            </a:r>
            <a:r>
              <a:rPr lang="pt" i="0" dirty="0">
                <a:solidFill>
                  <a:schemeClr val="bg2">
                    <a:lumMod val="25000"/>
                  </a:schemeClr>
                </a:solidFill>
                <a:effectLst/>
              </a:rPr>
              <a:t>é uma organização global orientada para o impacto que nutre um ecossistema sustentável de soluções tecnológicas que apoiam a inclusão de pessoas deslocadas.</a:t>
            </a:r>
            <a:br>
              <a:rPr lang="en-US" i="0" dirty="0">
                <a:solidFill>
                  <a:schemeClr val="bg2">
                    <a:lumMod val="25000"/>
                  </a:schemeClr>
                </a:solidFill>
                <a:effectLst/>
              </a:rPr>
            </a:br>
            <a:endParaRPr lang="en-US" i="0" dirty="0">
              <a:solidFill>
                <a:schemeClr val="bg2">
                  <a:lumMod val="25000"/>
                </a:schemeClr>
              </a:solidFill>
              <a:effectLst/>
            </a:endParaRPr>
          </a:p>
          <a:p>
            <a:pPr algn="just"/>
            <a:endParaRPr lang="en-US" dirty="0"/>
          </a:p>
        </p:txBody>
      </p:sp>
      <p:pic>
        <p:nvPicPr>
          <p:cNvPr id="6" name="Picture Placeholder 5" descr="Graphical user interface, website&#10;&#10;Description automatically generated">
            <a:hlinkClick r:id="rId2"/>
            <a:extLst>
              <a:ext uri="{FF2B5EF4-FFF2-40B4-BE49-F238E27FC236}">
                <a16:creationId xmlns:a16="http://schemas.microsoft.com/office/drawing/2014/main" id="{2EC2365E-20BE-4133-8FCB-0D92F1FBD241}"/>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5260157" y="-1"/>
            <a:ext cx="6931842" cy="423437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6C695D2-149C-4E32-A023-CDB08276CD9B}"/>
              </a:ext>
            </a:extLst>
          </p:cNvPr>
          <p:cNvSpPr txBox="1"/>
          <p:nvPr/>
        </p:nvSpPr>
        <p:spPr>
          <a:xfrm>
            <a:off x="7915374" y="4977690"/>
            <a:ext cx="2860577" cy="523220"/>
          </a:xfrm>
          <a:prstGeom prst="rect">
            <a:avLst/>
          </a:prstGeom>
          <a:noFill/>
        </p:spPr>
        <p:txBody>
          <a:bodyPr wrap="square" rtlCol="0">
            <a:spAutoFit/>
          </a:bodyPr>
          <a:lstStyle/>
          <a:p>
            <a:r>
              <a:rPr lang="pt" sz="2800" b="1" dirty="0">
                <a:solidFill>
                  <a:srgbClr val="E78631"/>
                </a:solidFill>
              </a:rPr>
              <a:t>Clique aqui</a:t>
            </a:r>
          </a:p>
        </p:txBody>
      </p:sp>
      <p:sp>
        <p:nvSpPr>
          <p:cNvPr id="8" name="Arrow: Down 7">
            <a:extLst>
              <a:ext uri="{FF2B5EF4-FFF2-40B4-BE49-F238E27FC236}">
                <a16:creationId xmlns:a16="http://schemas.microsoft.com/office/drawing/2014/main" id="{F0725A02-DFAB-44EF-A66E-AFF83145CA87}"/>
              </a:ext>
            </a:extLst>
          </p:cNvPr>
          <p:cNvSpPr/>
          <p:nvPr/>
        </p:nvSpPr>
        <p:spPr>
          <a:xfrm rot="12153547">
            <a:off x="9829547" y="4707674"/>
            <a:ext cx="612742" cy="848412"/>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a:extLst>
              <a:ext uri="{FF2B5EF4-FFF2-40B4-BE49-F238E27FC236}">
                <a16:creationId xmlns:a16="http://schemas.microsoft.com/office/drawing/2014/main" id="{A47FEBAB-25A8-4C1E-9098-A7C373682186}"/>
              </a:ext>
            </a:extLst>
          </p:cNvPr>
          <p:cNvPicPr>
            <a:picLocks noChangeAspect="1"/>
          </p:cNvPicPr>
          <p:nvPr/>
        </p:nvPicPr>
        <p:blipFill>
          <a:blip r:embed="rId4"/>
          <a:stretch>
            <a:fillRect/>
          </a:stretch>
        </p:blipFill>
        <p:spPr>
          <a:xfrm>
            <a:off x="460938" y="329385"/>
            <a:ext cx="4175915" cy="735844"/>
          </a:xfrm>
          <a:prstGeom prst="rect">
            <a:avLst/>
          </a:prstGeom>
        </p:spPr>
      </p:pic>
    </p:spTree>
    <p:extLst>
      <p:ext uri="{BB962C8B-B14F-4D97-AF65-F5344CB8AC3E}">
        <p14:creationId xmlns:p14="http://schemas.microsoft.com/office/powerpoint/2010/main" val="4200193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5"/>
          </p:nvPr>
        </p:nvSpPr>
        <p:spPr>
          <a:xfrm>
            <a:off x="2988297" y="722726"/>
            <a:ext cx="8814063" cy="2289137"/>
          </a:xfrm>
        </p:spPr>
        <p:txBody>
          <a:bodyPr>
            <a:normAutofit/>
          </a:bodyPr>
          <a:lstStyle/>
          <a:p>
            <a:r>
              <a:rPr lang="pt" sz="2400" b="1" i="0" dirty="0">
                <a:effectLst/>
              </a:rPr>
              <a:t>Perante esta nova realidade (esta não é uma «crise» temporária),</a:t>
            </a:r>
            <a:r>
              <a:rPr lang="pt" sz="2400" b="0" i="0" dirty="0">
                <a:effectLst/>
              </a:rPr>
              <a:t> </a:t>
            </a:r>
          </a:p>
          <a:p>
            <a:r>
              <a:rPr lang="pt" sz="2400" b="0" i="0" dirty="0">
                <a:effectLst/>
              </a:rPr>
              <a:t>A Techfugees acredita que agora devemos trabalhar para aumentar a resiliência e a preparação das comunidades e melhorar a nossa capacidade de acolher pessoas que são deslocadas à força. Não temos mais tempo para ser a favor ou contra a migração.</a:t>
            </a:r>
            <a:endParaRPr lang="en-US" sz="2400" dirty="0"/>
          </a:p>
        </p:txBody>
      </p:sp>
      <p:pic>
        <p:nvPicPr>
          <p:cNvPr id="10" name="Picture Placeholder 9" descr="Graphical user interface, application&#10;&#10;Description automatically generated">
            <a:extLst>
              <a:ext uri="{FF2B5EF4-FFF2-40B4-BE49-F238E27FC236}">
                <a16:creationId xmlns:a16="http://schemas.microsoft.com/office/drawing/2014/main" id="{E2B36DA4-D24D-4F47-BB54-09279F3A0B3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988297" y="3846136"/>
            <a:ext cx="7117237" cy="2144598"/>
          </a:xfrm>
        </p:spPr>
      </p:pic>
      <p:sp>
        <p:nvSpPr>
          <p:cNvPr id="14" name="Rectangle 13">
            <a:extLst>
              <a:ext uri="{FF2B5EF4-FFF2-40B4-BE49-F238E27FC236}">
                <a16:creationId xmlns:a16="http://schemas.microsoft.com/office/drawing/2014/main" id="{1CEBBA68-5E43-4CC0-B269-1D6E835E63E6}"/>
              </a:ext>
            </a:extLst>
          </p:cNvPr>
          <p:cNvSpPr/>
          <p:nvPr/>
        </p:nvSpPr>
        <p:spPr>
          <a:xfrm>
            <a:off x="122548" y="367641"/>
            <a:ext cx="2686639" cy="650449"/>
          </a:xfrm>
          <a:prstGeom prst="rect">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a:extLst>
              <a:ext uri="{FF2B5EF4-FFF2-40B4-BE49-F238E27FC236}">
                <a16:creationId xmlns:a16="http://schemas.microsoft.com/office/drawing/2014/main" id="{6EDE2C16-E719-4E7A-8248-A97DBE25687E}"/>
              </a:ext>
            </a:extLst>
          </p:cNvPr>
          <p:cNvPicPr>
            <a:picLocks noChangeAspect="1"/>
          </p:cNvPicPr>
          <p:nvPr/>
        </p:nvPicPr>
        <p:blipFill>
          <a:blip r:embed="rId3"/>
          <a:stretch>
            <a:fillRect/>
          </a:stretch>
        </p:blipFill>
        <p:spPr>
          <a:xfrm>
            <a:off x="188536" y="443055"/>
            <a:ext cx="2521195" cy="455891"/>
          </a:xfrm>
          <a:prstGeom prst="rect">
            <a:avLst/>
          </a:prstGeom>
        </p:spPr>
      </p:pic>
    </p:spTree>
    <p:extLst>
      <p:ext uri="{BB962C8B-B14F-4D97-AF65-F5344CB8AC3E}">
        <p14:creationId xmlns:p14="http://schemas.microsoft.com/office/powerpoint/2010/main" val="140740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18556" y="364962"/>
            <a:ext cx="10600546" cy="953429"/>
          </a:xfrm>
        </p:spPr>
        <p:txBody>
          <a:bodyPr>
            <a:normAutofit/>
          </a:bodyPr>
          <a:lstStyle/>
          <a:p>
            <a:r>
              <a:rPr lang="pt" dirty="0"/>
              <a:t>O processo de resolução de problemas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467547" y="1277208"/>
            <a:ext cx="6280756" cy="4840786"/>
          </a:xfrm>
        </p:spPr>
        <p:txBody>
          <a:bodyPr/>
          <a:lstStyle/>
          <a:p>
            <a:pPr algn="l"/>
            <a:r>
              <a:rPr lang="pt" sz="2200" b="1" dirty="0">
                <a:solidFill>
                  <a:srgbClr val="E78631"/>
                </a:solidFill>
              </a:rPr>
              <a:t>4 </a:t>
            </a:r>
            <a:r>
              <a:rPr lang="pt" sz="2200" b="1" i="0" dirty="0">
                <a:solidFill>
                  <a:srgbClr val="E78631"/>
                </a:solidFill>
                <a:effectLst/>
              </a:rPr>
              <a:t>. Refletir</a:t>
            </a:r>
          </a:p>
          <a:p>
            <a:pPr algn="just"/>
            <a:r>
              <a:rPr lang="pt" sz="2200" b="0" i="0" dirty="0">
                <a:solidFill>
                  <a:schemeClr val="bg2">
                    <a:lumMod val="25000"/>
                  </a:schemeClr>
                </a:solidFill>
                <a:effectLst/>
              </a:rPr>
              <a:t>O último passo é refletir. É importante observar o que ocorreu, caso aconteça novamente. </a:t>
            </a:r>
            <a:r>
              <a:rPr lang="pt-PT" sz="2200" b="0" i="0" dirty="0">
                <a:solidFill>
                  <a:schemeClr val="bg2">
                    <a:lumMod val="25000"/>
                  </a:schemeClr>
                </a:solidFill>
                <a:effectLst/>
              </a:rPr>
              <a:t>Pode ser </a:t>
            </a:r>
            <a:r>
              <a:rPr lang="pt" sz="2200" b="0" i="0" dirty="0">
                <a:solidFill>
                  <a:schemeClr val="bg2">
                    <a:lumMod val="25000"/>
                  </a:schemeClr>
                </a:solidFill>
                <a:effectLst/>
              </a:rPr>
              <a:t>útil a criação de vídeos e/ou guias de assistência para ajudar a sua comunidade. Se alguém no campus for designado para esse efeito, </a:t>
            </a:r>
            <a:r>
              <a:rPr lang="pt" sz="2200" dirty="0">
                <a:solidFill>
                  <a:schemeClr val="bg2">
                    <a:lumMod val="25000"/>
                  </a:schemeClr>
                </a:solidFill>
              </a:rPr>
              <a:t>questione-os</a:t>
            </a:r>
            <a:r>
              <a:rPr lang="pt" sz="2200" b="0" i="0" dirty="0">
                <a:solidFill>
                  <a:schemeClr val="bg2">
                    <a:lumMod val="25000"/>
                  </a:schemeClr>
                </a:solidFill>
                <a:effectLst/>
              </a:rPr>
              <a:t> sobre como poderá ter acesso a esses recursos.</a:t>
            </a:r>
          </a:p>
          <a:p>
            <a:pPr algn="just"/>
            <a:r>
              <a:rPr lang="pt" sz="2200" b="0" i="0" dirty="0">
                <a:solidFill>
                  <a:schemeClr val="bg2">
                    <a:lumMod val="25000"/>
                  </a:schemeClr>
                </a:solidFill>
                <a:effectLst/>
              </a:rPr>
              <a:t>Haverá momentos em que todos percorrerão o processo mais de uma vez até encontrar uma solução, mas é importante não desistir. Pedir ajuda faz parte da etapa de preparação. É importante entrar em contato com os colegas e trabalhar em equipa, porque é processo onde todos estão aprender a solucionar problemas de tecnologia juntos.</a:t>
            </a:r>
          </a:p>
        </p:txBody>
      </p:sp>
      <p:pic>
        <p:nvPicPr>
          <p:cNvPr id="5" name="Picture 4" descr="A picture containing text&#10;&#10;Description automatically generated">
            <a:extLst>
              <a:ext uri="{FF2B5EF4-FFF2-40B4-BE49-F238E27FC236}">
                <a16:creationId xmlns:a16="http://schemas.microsoft.com/office/drawing/2014/main" id="{E0D2E4B7-35AC-43DA-8689-46C6AF1131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36730"/>
            <a:ext cx="5254914" cy="5025466"/>
          </a:xfrm>
          <a:prstGeom prst="rect">
            <a:avLst/>
          </a:prstGeom>
        </p:spPr>
      </p:pic>
    </p:spTree>
    <p:extLst>
      <p:ext uri="{BB962C8B-B14F-4D97-AF65-F5344CB8AC3E}">
        <p14:creationId xmlns:p14="http://schemas.microsoft.com/office/powerpoint/2010/main" val="1018161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7D41F-0FB6-49D9-ACB3-AF51C45F3EAC}"/>
              </a:ext>
            </a:extLst>
          </p:cNvPr>
          <p:cNvSpPr>
            <a:spLocks noGrp="1"/>
          </p:cNvSpPr>
          <p:nvPr>
            <p:ph type="body" sz="quarter" idx="13"/>
          </p:nvPr>
        </p:nvSpPr>
        <p:spPr>
          <a:xfrm>
            <a:off x="3060254" y="618160"/>
            <a:ext cx="2100759" cy="953429"/>
          </a:xfrm>
        </p:spPr>
        <p:txBody>
          <a:bodyPr>
            <a:normAutofit fontScale="92500"/>
          </a:bodyPr>
          <a:lstStyle/>
          <a:p>
            <a:r>
              <a:rPr lang="pt" dirty="0"/>
              <a:t>EXERCÍCIO</a:t>
            </a:r>
            <a:endParaRPr lang="en-US" dirty="0"/>
          </a:p>
        </p:txBody>
      </p:sp>
      <p:sp>
        <p:nvSpPr>
          <p:cNvPr id="14" name="TextBox 13">
            <a:extLst>
              <a:ext uri="{FF2B5EF4-FFF2-40B4-BE49-F238E27FC236}">
                <a16:creationId xmlns:a16="http://schemas.microsoft.com/office/drawing/2014/main" id="{DFD6A8B8-4BB7-403C-87A1-256ED5B6C3D2}"/>
              </a:ext>
            </a:extLst>
          </p:cNvPr>
          <p:cNvSpPr txBox="1"/>
          <p:nvPr/>
        </p:nvSpPr>
        <p:spPr>
          <a:xfrm>
            <a:off x="509046" y="2584409"/>
            <a:ext cx="9303935" cy="4154984"/>
          </a:xfrm>
          <a:prstGeom prst="rect">
            <a:avLst/>
          </a:prstGeom>
          <a:noFill/>
        </p:spPr>
        <p:txBody>
          <a:bodyPr wrap="square" rtlCol="0">
            <a:spAutoFit/>
          </a:bodyPr>
          <a:lstStyle/>
          <a:p>
            <a:pPr marL="342900" indent="-342900">
              <a:buFont typeface="+mj-lt"/>
              <a:buAutoNum type="arabicPeriod"/>
            </a:pPr>
            <a:r>
              <a:rPr lang="pt" sz="2400" dirty="0">
                <a:solidFill>
                  <a:schemeClr val="bg1">
                    <a:lumMod val="50000"/>
                  </a:schemeClr>
                </a:solidFill>
              </a:rPr>
              <a:t>Leia atentamente o artigo “Técnicas básicas de resolução de problemas”. CTRL+ CLIQUE na imagem no canto superior direito para abrir o documento PDF.</a:t>
            </a:r>
          </a:p>
          <a:p>
            <a:pPr marL="342900" indent="-342900">
              <a:buFont typeface="+mj-lt"/>
              <a:buAutoNum type="arabicPeriod"/>
            </a:pPr>
            <a:r>
              <a:rPr lang="pt" sz="2400" dirty="0">
                <a:solidFill>
                  <a:schemeClr val="bg1">
                    <a:lumMod val="50000"/>
                  </a:schemeClr>
                </a:solidFill>
              </a:rPr>
              <a:t>Anote os problemas digitais típicos que são mencionado no texto.</a:t>
            </a:r>
            <a:endParaRPr lang="hr-BA" sz="2400" dirty="0">
              <a:solidFill>
                <a:schemeClr val="bg1">
                  <a:lumMod val="50000"/>
                </a:schemeClr>
              </a:solidFill>
            </a:endParaRPr>
          </a:p>
          <a:p>
            <a:pPr marL="342900" indent="-342900">
              <a:buFont typeface="+mj-lt"/>
              <a:buAutoNum type="arabicPeriod"/>
            </a:pPr>
            <a:r>
              <a:rPr lang="pt" sz="2400" dirty="0">
                <a:solidFill>
                  <a:schemeClr val="bg1">
                    <a:lumMod val="50000"/>
                  </a:schemeClr>
                </a:solidFill>
              </a:rPr>
              <a:t>Alguma vez teve um problema digital diferente? </a:t>
            </a:r>
            <a:r>
              <a:rPr lang="pt-PT" sz="2400" dirty="0">
                <a:solidFill>
                  <a:schemeClr val="bg1">
                    <a:lumMod val="50000"/>
                  </a:schemeClr>
                </a:solidFill>
              </a:rPr>
              <a:t>R</a:t>
            </a:r>
            <a:r>
              <a:rPr lang="pt" sz="2400" dirty="0">
                <a:solidFill>
                  <a:schemeClr val="bg1">
                    <a:lumMod val="50000"/>
                  </a:schemeClr>
                </a:solidFill>
              </a:rPr>
              <a:t>egiste-o também.</a:t>
            </a:r>
            <a:endParaRPr lang="hr-BA" sz="2400" dirty="0">
              <a:solidFill>
                <a:schemeClr val="bg1">
                  <a:lumMod val="50000"/>
                </a:schemeClr>
              </a:solidFill>
            </a:endParaRPr>
          </a:p>
          <a:p>
            <a:pPr marL="342900" indent="-342900">
              <a:buFont typeface="+mj-lt"/>
              <a:buAutoNum type="arabicPeriod"/>
            </a:pPr>
            <a:r>
              <a:rPr lang="pt" sz="2400" dirty="0">
                <a:solidFill>
                  <a:schemeClr val="bg1">
                    <a:lumMod val="50000"/>
                  </a:schemeClr>
                </a:solidFill>
              </a:rPr>
              <a:t>Observe os passos de “solução de problemas” que são descritos no texto.  Qual é o primeiro passo e o segundo, etc.</a:t>
            </a:r>
            <a:endParaRPr lang="de-DE" sz="2400" dirty="0">
              <a:solidFill>
                <a:schemeClr val="bg1">
                  <a:lumMod val="50000"/>
                </a:schemeClr>
              </a:solidFill>
            </a:endParaRPr>
          </a:p>
          <a:p>
            <a:endParaRPr lang="pt" sz="2400" dirty="0">
              <a:solidFill>
                <a:schemeClr val="bg1">
                  <a:lumMod val="50000"/>
                </a:schemeClr>
              </a:solidFill>
            </a:endParaRPr>
          </a:p>
          <a:p>
            <a:pPr marL="358775"/>
            <a:r>
              <a:rPr lang="pt" sz="2400" dirty="0">
                <a:solidFill>
                  <a:schemeClr val="bg1">
                    <a:lumMod val="50000"/>
                  </a:schemeClr>
                </a:solidFill>
              </a:rPr>
              <a:t>Pode usar a próximo slide para anotar os seus resultados.</a:t>
            </a:r>
          </a:p>
          <a:p>
            <a:pPr marL="342900" indent="-342900">
              <a:buFont typeface="+mj-lt"/>
              <a:buAutoNum type="arabicPeriod"/>
            </a:pPr>
            <a:endParaRPr lang="de-DE" sz="2400" dirty="0">
              <a:solidFill>
                <a:schemeClr val="bg1">
                  <a:lumMod val="50000"/>
                </a:schemeClr>
              </a:solidFill>
            </a:endParaRPr>
          </a:p>
          <a:p>
            <a:endParaRPr lang="hr-BA" sz="2400" dirty="0">
              <a:solidFill>
                <a:schemeClr val="bg1">
                  <a:lumMod val="50000"/>
                </a:schemeClr>
              </a:solidFill>
            </a:endParaRPr>
          </a:p>
        </p:txBody>
      </p:sp>
      <p:sp>
        <p:nvSpPr>
          <p:cNvPr id="15" name="Text Placeholder 2">
            <a:extLst>
              <a:ext uri="{FF2B5EF4-FFF2-40B4-BE49-F238E27FC236}">
                <a16:creationId xmlns:a16="http://schemas.microsoft.com/office/drawing/2014/main" id="{B07DB46E-5ADE-42EE-9E34-8E03B208669C}"/>
              </a:ext>
            </a:extLst>
          </p:cNvPr>
          <p:cNvSpPr txBox="1">
            <a:spLocks/>
          </p:cNvSpPr>
          <p:nvPr/>
        </p:nvSpPr>
        <p:spPr>
          <a:xfrm>
            <a:off x="509047" y="1524218"/>
            <a:ext cx="8929853" cy="530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 sz="2800" b="1" dirty="0"/>
              <a:t>Aprenda sobre as regras básicas de resolução de problemas digitais!</a:t>
            </a:r>
            <a:endParaRPr lang="en-US" sz="2800" b="1" dirty="0">
              <a:solidFill>
                <a:srgbClr val="FFC000"/>
              </a:solidFill>
            </a:endParaRPr>
          </a:p>
        </p:txBody>
      </p:sp>
      <p:sp>
        <p:nvSpPr>
          <p:cNvPr id="17" name="TextBox 4">
            <a:extLst>
              <a:ext uri="{FF2B5EF4-FFF2-40B4-BE49-F238E27FC236}">
                <a16:creationId xmlns:a16="http://schemas.microsoft.com/office/drawing/2014/main" id="{92D96D3A-DA10-4B9F-AAA6-AA6B7380CCC9}"/>
              </a:ext>
            </a:extLst>
          </p:cNvPr>
          <p:cNvSpPr txBox="1"/>
          <p:nvPr/>
        </p:nvSpPr>
        <p:spPr>
          <a:xfrm>
            <a:off x="923827" y="6573771"/>
            <a:ext cx="7527446" cy="261610"/>
          </a:xfrm>
          <a:prstGeom prst="rect">
            <a:avLst/>
          </a:prstGeom>
          <a:noFill/>
        </p:spPr>
        <p:txBody>
          <a:bodyPr wrap="square">
            <a:spAutoFit/>
          </a:bodyPr>
          <a:lstStyle/>
          <a:p>
            <a:r>
              <a:rPr lang="pt" sz="1100" dirty="0">
                <a:solidFill>
                  <a:schemeClr val="bg2">
                    <a:lumMod val="50000"/>
                  </a:schemeClr>
                </a:solidFill>
              </a:rPr>
              <a:t>FONTE: https://www.digitaltravellers.org/sheet/basic-troubleshooting-techniques/</a:t>
            </a:r>
            <a:endParaRPr lang="en-US" sz="1100" dirty="0">
              <a:solidFill>
                <a:schemeClr val="bg2">
                  <a:lumMod val="50000"/>
                </a:schemeClr>
              </a:solidFill>
            </a:endParaRPr>
          </a:p>
        </p:txBody>
      </p:sp>
      <p:pic>
        <p:nvPicPr>
          <p:cNvPr id="18" name="Picture 17">
            <a:hlinkClick r:id="rId2"/>
            <a:extLst>
              <a:ext uri="{FF2B5EF4-FFF2-40B4-BE49-F238E27FC236}">
                <a16:creationId xmlns:a16="http://schemas.microsoft.com/office/drawing/2014/main" id="{BC9B58EB-9AF6-46E1-91EF-C406938F2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5799" y="618160"/>
            <a:ext cx="5506202" cy="11660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9" name="Graphic 18" descr="Arrow: Counter-clockwise curve with solid fill">
            <a:extLst>
              <a:ext uri="{FF2B5EF4-FFF2-40B4-BE49-F238E27FC236}">
                <a16:creationId xmlns:a16="http://schemas.microsoft.com/office/drawing/2014/main" id="{D084510D-7C51-44DC-8AAC-17D9E088BDF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56727">
            <a:off x="10162406" y="1787472"/>
            <a:ext cx="2022654" cy="2022654"/>
          </a:xfrm>
          <a:prstGeom prst="rect">
            <a:avLst/>
          </a:prstGeom>
        </p:spPr>
      </p:pic>
      <p:sp>
        <p:nvSpPr>
          <p:cNvPr id="20" name="TextBox 19">
            <a:extLst>
              <a:ext uri="{FF2B5EF4-FFF2-40B4-BE49-F238E27FC236}">
                <a16:creationId xmlns:a16="http://schemas.microsoft.com/office/drawing/2014/main" id="{F8370532-948A-4A35-8885-651DF5339142}"/>
              </a:ext>
            </a:extLst>
          </p:cNvPr>
          <p:cNvSpPr txBox="1"/>
          <p:nvPr/>
        </p:nvSpPr>
        <p:spPr>
          <a:xfrm>
            <a:off x="10726135" y="3670500"/>
            <a:ext cx="1184491" cy="369332"/>
          </a:xfrm>
          <a:prstGeom prst="rect">
            <a:avLst/>
          </a:prstGeom>
          <a:noFill/>
        </p:spPr>
        <p:txBody>
          <a:bodyPr wrap="none" rtlCol="0">
            <a:spAutoFit/>
          </a:bodyPr>
          <a:lstStyle/>
          <a:p>
            <a:r>
              <a:rPr lang="pt" b="1" dirty="0">
                <a:solidFill>
                  <a:srgbClr val="DD1B50"/>
                </a:solidFill>
              </a:rPr>
              <a:t>CTR+CLIQUE</a:t>
            </a:r>
            <a:endParaRPr lang="en-US" b="1" dirty="0">
              <a:solidFill>
                <a:srgbClr val="DD1B50"/>
              </a:solidFill>
            </a:endParaRPr>
          </a:p>
        </p:txBody>
      </p:sp>
    </p:spTree>
    <p:extLst>
      <p:ext uri="{BB962C8B-B14F-4D97-AF65-F5344CB8AC3E}">
        <p14:creationId xmlns:p14="http://schemas.microsoft.com/office/powerpoint/2010/main" val="398317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7D41F-0FB6-49D9-ACB3-AF51C45F3EAC}"/>
              </a:ext>
            </a:extLst>
          </p:cNvPr>
          <p:cNvSpPr>
            <a:spLocks noGrp="1"/>
          </p:cNvSpPr>
          <p:nvPr>
            <p:ph type="body" sz="quarter" idx="13"/>
          </p:nvPr>
        </p:nvSpPr>
        <p:spPr>
          <a:xfrm>
            <a:off x="1086578" y="751463"/>
            <a:ext cx="2100759" cy="953429"/>
          </a:xfrm>
        </p:spPr>
        <p:txBody>
          <a:bodyPr>
            <a:normAutofit fontScale="92500"/>
          </a:bodyPr>
          <a:lstStyle/>
          <a:p>
            <a:r>
              <a:rPr lang="pt" dirty="0"/>
              <a:t>EXERCÍCIO</a:t>
            </a:r>
            <a:endParaRPr lang="en-US" dirty="0"/>
          </a:p>
        </p:txBody>
      </p:sp>
      <p:grpSp>
        <p:nvGrpSpPr>
          <p:cNvPr id="4" name="Group 3">
            <a:extLst>
              <a:ext uri="{FF2B5EF4-FFF2-40B4-BE49-F238E27FC236}">
                <a16:creationId xmlns:a16="http://schemas.microsoft.com/office/drawing/2014/main" id="{C7C16C80-E7B1-4013-BDDE-8B8280FFE00B}"/>
              </a:ext>
            </a:extLst>
          </p:cNvPr>
          <p:cNvGrpSpPr/>
          <p:nvPr/>
        </p:nvGrpSpPr>
        <p:grpSpPr>
          <a:xfrm>
            <a:off x="4606907" y="0"/>
            <a:ext cx="2812257" cy="1470893"/>
            <a:chOff x="4907798" y="574764"/>
            <a:chExt cx="2812257" cy="1470893"/>
          </a:xfrm>
          <a:solidFill>
            <a:srgbClr val="00ACA7"/>
          </a:solidFill>
        </p:grpSpPr>
        <p:sp>
          <p:nvSpPr>
            <p:cNvPr id="5" name="Isosceles Triangle 4">
              <a:extLst>
                <a:ext uri="{FF2B5EF4-FFF2-40B4-BE49-F238E27FC236}">
                  <a16:creationId xmlns:a16="http://schemas.microsoft.com/office/drawing/2014/main" id="{4E099DE7-0EF9-4AB7-A360-A2C5B7F8B8C8}"/>
                </a:ext>
              </a:extLst>
            </p:cNvPr>
            <p:cNvSpPr/>
            <p:nvPr/>
          </p:nvSpPr>
          <p:spPr>
            <a:xfrm rot="10800000">
              <a:off x="4907798" y="574764"/>
              <a:ext cx="2812257" cy="1470893"/>
            </a:xfrm>
            <a:prstGeom prst="triangle">
              <a:avLst>
                <a:gd name="adj" fmla="val 50709"/>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oogle Shape;518;p39">
              <a:extLst>
                <a:ext uri="{FF2B5EF4-FFF2-40B4-BE49-F238E27FC236}">
                  <a16:creationId xmlns:a16="http://schemas.microsoft.com/office/drawing/2014/main" id="{CA1F0CE7-87CD-4AAB-BA2C-772590D3B613}"/>
                </a:ext>
              </a:extLst>
            </p:cNvPr>
            <p:cNvGrpSpPr/>
            <p:nvPr/>
          </p:nvGrpSpPr>
          <p:grpSpPr>
            <a:xfrm>
              <a:off x="6013036" y="703879"/>
              <a:ext cx="722951" cy="783016"/>
              <a:chOff x="1923675" y="1633650"/>
              <a:chExt cx="436000" cy="435975"/>
            </a:xfrm>
            <a:grpFill/>
          </p:grpSpPr>
          <p:sp>
            <p:nvSpPr>
              <p:cNvPr id="8" name="Google Shape;519;p39">
                <a:extLst>
                  <a:ext uri="{FF2B5EF4-FFF2-40B4-BE49-F238E27FC236}">
                    <a16:creationId xmlns:a16="http://schemas.microsoft.com/office/drawing/2014/main" id="{5CBFD66C-691F-46CF-BAAE-187BB44B7A0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E15AD81B-C4D5-4E80-909A-209B7E93549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33D1B13A-DA2B-42EA-AD48-A6DAD294CC7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2FF9F5ED-0049-4866-9F55-70C6832E4C86}"/>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1485A998-B570-4403-827A-2B61608B208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24B225E-8297-42D1-8BC2-6C37193B11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 name="Straight Connector 6">
              <a:extLst>
                <a:ext uri="{FF2B5EF4-FFF2-40B4-BE49-F238E27FC236}">
                  <a16:creationId xmlns:a16="http://schemas.microsoft.com/office/drawing/2014/main" id="{7485F75C-27CA-4EE0-8BD6-09081A0A276C}"/>
                </a:ext>
              </a:extLst>
            </p:cNvPr>
            <p:cNvCxnSpPr>
              <a:cxnSpLocks/>
            </p:cNvCxnSpPr>
            <p:nvPr/>
          </p:nvCxnSpPr>
          <p:spPr>
            <a:xfrm>
              <a:off x="5878284" y="1521106"/>
              <a:ext cx="831576" cy="1"/>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DFD6A8B8-4BB7-403C-87A1-256ED5B6C3D2}"/>
              </a:ext>
            </a:extLst>
          </p:cNvPr>
          <p:cNvSpPr txBox="1"/>
          <p:nvPr/>
        </p:nvSpPr>
        <p:spPr>
          <a:xfrm>
            <a:off x="962620" y="2303053"/>
            <a:ext cx="10019607" cy="4093428"/>
          </a:xfrm>
          <a:prstGeom prst="rect">
            <a:avLst/>
          </a:prstGeom>
          <a:noFill/>
        </p:spPr>
        <p:txBody>
          <a:bodyPr wrap="square" rtlCol="0">
            <a:spAutoFit/>
          </a:bodyPr>
          <a:lstStyle/>
          <a:p>
            <a:r>
              <a:rPr lang="pt" sz="2000" dirty="0">
                <a:solidFill>
                  <a:schemeClr val="bg2">
                    <a:lumMod val="25000"/>
                  </a:schemeClr>
                </a:solidFill>
              </a:rPr>
              <a:t>_____________________________________________________________________________</a:t>
            </a:r>
          </a:p>
          <a:p>
            <a:r>
              <a:rPr lang="pt" sz="2000" dirty="0">
                <a:solidFill>
                  <a:schemeClr val="bg2">
                    <a:lumMod val="25000"/>
                  </a:schemeClr>
                </a:solidFill>
              </a:rPr>
              <a:t>_______________________________________________________________________________________________________________________________________________________________________________________________________________________________________</a:t>
            </a:r>
            <a:endParaRPr lang="de-DE" sz="2000" dirty="0">
              <a:solidFill>
                <a:schemeClr val="bg2">
                  <a:lumMod val="25000"/>
                </a:schemeClr>
              </a:solidFill>
            </a:endParaRPr>
          </a:p>
          <a:p>
            <a:r>
              <a:rPr lang="pt" sz="2000" dirty="0">
                <a:solidFill>
                  <a:schemeClr val="bg2">
                    <a:lumMod val="25000"/>
                  </a:schemeClr>
                </a:solidFill>
              </a:rPr>
              <a:t>_____________________________________________________________________________</a:t>
            </a:r>
          </a:p>
          <a:p>
            <a:r>
              <a:rPr lang="pt" sz="2000" dirty="0">
                <a:solidFill>
                  <a:schemeClr val="bg2">
                    <a:lumMod val="25000"/>
                  </a:schemeClr>
                </a:solidFill>
              </a:rPr>
              <a:t>__________________________________________________________________________________________________________________________________________________________</a:t>
            </a:r>
          </a:p>
          <a:p>
            <a:r>
              <a:rPr lang="pt" sz="2000" dirty="0">
                <a:solidFill>
                  <a:schemeClr val="bg2">
                    <a:lumMod val="25000"/>
                  </a:schemeClr>
                </a:solidFill>
              </a:rPr>
              <a:t>_____________________________________________________________________________</a:t>
            </a:r>
          </a:p>
          <a:p>
            <a:r>
              <a:rPr lang="pt" sz="2000" dirty="0">
                <a:solidFill>
                  <a:schemeClr val="bg2">
                    <a:lumMod val="25000"/>
                  </a:schemeClr>
                </a:solidFill>
              </a:rPr>
              <a:t>__________________________________________________________________________________________________________________________________________________________</a:t>
            </a:r>
          </a:p>
          <a:p>
            <a:r>
              <a:rPr lang="pt" sz="2000" dirty="0">
                <a:solidFill>
                  <a:schemeClr val="bg2">
                    <a:lumMod val="25000"/>
                  </a:schemeClr>
                </a:solidFill>
              </a:rPr>
              <a:t>_____________________________________________________________________________</a:t>
            </a:r>
          </a:p>
          <a:p>
            <a:r>
              <a:rPr lang="pt" sz="2000" dirty="0">
                <a:solidFill>
                  <a:schemeClr val="bg2">
                    <a:lumMod val="25000"/>
                  </a:schemeClr>
                </a:solidFill>
              </a:rPr>
              <a:t>__________________________________________________________________________________________________________________________________________________________</a:t>
            </a:r>
            <a:endParaRPr lang="de-DE" sz="2000" dirty="0">
              <a:solidFill>
                <a:schemeClr val="bg2">
                  <a:lumMod val="25000"/>
                </a:schemeClr>
              </a:solidFill>
            </a:endParaRPr>
          </a:p>
        </p:txBody>
      </p:sp>
      <p:sp>
        <p:nvSpPr>
          <p:cNvPr id="15" name="Text Placeholder 2">
            <a:extLst>
              <a:ext uri="{FF2B5EF4-FFF2-40B4-BE49-F238E27FC236}">
                <a16:creationId xmlns:a16="http://schemas.microsoft.com/office/drawing/2014/main" id="{B07DB46E-5ADE-42EE-9E34-8E03B208669C}"/>
              </a:ext>
            </a:extLst>
          </p:cNvPr>
          <p:cNvSpPr txBox="1">
            <a:spLocks/>
          </p:cNvSpPr>
          <p:nvPr/>
        </p:nvSpPr>
        <p:spPr>
          <a:xfrm>
            <a:off x="962620" y="1776830"/>
            <a:ext cx="9887632" cy="530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pt" dirty="0"/>
              <a:t>Quadro de resultados</a:t>
            </a:r>
            <a:endParaRPr lang="en-US" dirty="0">
              <a:solidFill>
                <a:srgbClr val="FFC000"/>
              </a:solidFill>
            </a:endParaRPr>
          </a:p>
        </p:txBody>
      </p:sp>
    </p:spTree>
    <p:extLst>
      <p:ext uri="{BB962C8B-B14F-4D97-AF65-F5344CB8AC3E}">
        <p14:creationId xmlns:p14="http://schemas.microsoft.com/office/powerpoint/2010/main" val="1419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22169" y="709438"/>
            <a:ext cx="4570242" cy="3928550"/>
          </a:xfrm>
        </p:spPr>
        <p:txBody>
          <a:bodyPr/>
          <a:lstStyle/>
          <a:p>
            <a:r>
              <a:rPr lang="pt" dirty="0"/>
              <a:t>1. </a:t>
            </a:r>
            <a:r>
              <a:rPr lang="pt-PT" dirty="0"/>
              <a:t>Identificação das necessidades e respostas tecnológicas</a:t>
            </a:r>
          </a:p>
          <a:p>
            <a:endParaRPr lang="en-US" dirty="0"/>
          </a:p>
        </p:txBody>
      </p:sp>
      <p:pic>
        <p:nvPicPr>
          <p:cNvPr id="4" name="Picture 3">
            <a:extLst>
              <a:ext uri="{FF2B5EF4-FFF2-40B4-BE49-F238E27FC236}">
                <a16:creationId xmlns:a16="http://schemas.microsoft.com/office/drawing/2014/main" id="{F4178168-724D-4838-8BBE-1BA2A11A79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0503" y="0"/>
            <a:ext cx="5689602" cy="6858000"/>
          </a:xfrm>
          <a:prstGeom prst="rect">
            <a:avLst/>
          </a:prstGeom>
        </p:spPr>
      </p:pic>
    </p:spTree>
    <p:extLst>
      <p:ext uri="{BB962C8B-B14F-4D97-AF65-F5344CB8AC3E}">
        <p14:creationId xmlns:p14="http://schemas.microsoft.com/office/powerpoint/2010/main" val="250622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7D41F-0FB6-49D9-ACB3-AF51C45F3EAC}"/>
              </a:ext>
            </a:extLst>
          </p:cNvPr>
          <p:cNvSpPr>
            <a:spLocks noGrp="1"/>
          </p:cNvSpPr>
          <p:nvPr>
            <p:ph type="body" sz="quarter" idx="13"/>
          </p:nvPr>
        </p:nvSpPr>
        <p:spPr>
          <a:xfrm>
            <a:off x="1086578" y="751463"/>
            <a:ext cx="2100759" cy="953429"/>
          </a:xfrm>
        </p:spPr>
        <p:txBody>
          <a:bodyPr>
            <a:normAutofit fontScale="92500"/>
          </a:bodyPr>
          <a:lstStyle/>
          <a:p>
            <a:r>
              <a:rPr lang="pt" dirty="0"/>
              <a:t>EXERCÍCIO</a:t>
            </a:r>
            <a:endParaRPr lang="en-US" dirty="0"/>
          </a:p>
        </p:txBody>
      </p:sp>
      <p:grpSp>
        <p:nvGrpSpPr>
          <p:cNvPr id="4" name="Group 3">
            <a:extLst>
              <a:ext uri="{FF2B5EF4-FFF2-40B4-BE49-F238E27FC236}">
                <a16:creationId xmlns:a16="http://schemas.microsoft.com/office/drawing/2014/main" id="{C7C16C80-E7B1-4013-BDDE-8B8280FFE00B}"/>
              </a:ext>
            </a:extLst>
          </p:cNvPr>
          <p:cNvGrpSpPr/>
          <p:nvPr/>
        </p:nvGrpSpPr>
        <p:grpSpPr>
          <a:xfrm>
            <a:off x="4606907" y="0"/>
            <a:ext cx="2812257" cy="1470893"/>
            <a:chOff x="4907798" y="574764"/>
            <a:chExt cx="2812257" cy="1470893"/>
          </a:xfrm>
          <a:solidFill>
            <a:srgbClr val="00ACA7"/>
          </a:solidFill>
        </p:grpSpPr>
        <p:sp>
          <p:nvSpPr>
            <p:cNvPr id="5" name="Isosceles Triangle 4">
              <a:extLst>
                <a:ext uri="{FF2B5EF4-FFF2-40B4-BE49-F238E27FC236}">
                  <a16:creationId xmlns:a16="http://schemas.microsoft.com/office/drawing/2014/main" id="{4E099DE7-0EF9-4AB7-A360-A2C5B7F8B8C8}"/>
                </a:ext>
              </a:extLst>
            </p:cNvPr>
            <p:cNvSpPr/>
            <p:nvPr/>
          </p:nvSpPr>
          <p:spPr>
            <a:xfrm rot="10800000">
              <a:off x="4907798" y="574764"/>
              <a:ext cx="2812257" cy="1470893"/>
            </a:xfrm>
            <a:prstGeom prst="triangle">
              <a:avLst>
                <a:gd name="adj" fmla="val 50709"/>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oogle Shape;518;p39">
              <a:extLst>
                <a:ext uri="{FF2B5EF4-FFF2-40B4-BE49-F238E27FC236}">
                  <a16:creationId xmlns:a16="http://schemas.microsoft.com/office/drawing/2014/main" id="{CA1F0CE7-87CD-4AAB-BA2C-772590D3B613}"/>
                </a:ext>
              </a:extLst>
            </p:cNvPr>
            <p:cNvGrpSpPr/>
            <p:nvPr/>
          </p:nvGrpSpPr>
          <p:grpSpPr>
            <a:xfrm>
              <a:off x="6013036" y="703879"/>
              <a:ext cx="722951" cy="783016"/>
              <a:chOff x="1923675" y="1633650"/>
              <a:chExt cx="436000" cy="435975"/>
            </a:xfrm>
            <a:grpFill/>
          </p:grpSpPr>
          <p:sp>
            <p:nvSpPr>
              <p:cNvPr id="8" name="Google Shape;519;p39">
                <a:extLst>
                  <a:ext uri="{FF2B5EF4-FFF2-40B4-BE49-F238E27FC236}">
                    <a16:creationId xmlns:a16="http://schemas.microsoft.com/office/drawing/2014/main" id="{5CBFD66C-691F-46CF-BAAE-187BB44B7A0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E15AD81B-C4D5-4E80-909A-209B7E93549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33D1B13A-DA2B-42EA-AD48-A6DAD294CC7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2FF9F5ED-0049-4866-9F55-70C6832E4C86}"/>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1485A998-B570-4403-827A-2B61608B208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24B225E-8297-42D1-8BC2-6C37193B11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 name="Straight Connector 6">
              <a:extLst>
                <a:ext uri="{FF2B5EF4-FFF2-40B4-BE49-F238E27FC236}">
                  <a16:creationId xmlns:a16="http://schemas.microsoft.com/office/drawing/2014/main" id="{7485F75C-27CA-4EE0-8BD6-09081A0A276C}"/>
                </a:ext>
              </a:extLst>
            </p:cNvPr>
            <p:cNvCxnSpPr>
              <a:cxnSpLocks/>
            </p:cNvCxnSpPr>
            <p:nvPr/>
          </p:nvCxnSpPr>
          <p:spPr>
            <a:xfrm>
              <a:off x="5878284" y="1521106"/>
              <a:ext cx="831576" cy="1"/>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3">
            <a:extLst>
              <a:ext uri="{FF2B5EF4-FFF2-40B4-BE49-F238E27FC236}">
                <a16:creationId xmlns:a16="http://schemas.microsoft.com/office/drawing/2014/main" id="{E8B86CB3-B450-2992-49FA-D114E3D6C277}"/>
              </a:ext>
            </a:extLst>
          </p:cNvPr>
          <p:cNvSpPr txBox="1"/>
          <p:nvPr/>
        </p:nvSpPr>
        <p:spPr>
          <a:xfrm>
            <a:off x="962620" y="2303053"/>
            <a:ext cx="10019607" cy="4093428"/>
          </a:xfrm>
          <a:prstGeom prst="rect">
            <a:avLst/>
          </a:prstGeom>
          <a:noFill/>
        </p:spPr>
        <p:txBody>
          <a:bodyPr wrap="square" rtlCol="0">
            <a:spAutoFit/>
          </a:bodyPr>
          <a:lstStyle/>
          <a:p>
            <a:r>
              <a:rPr lang="pt" sz="2000" dirty="0">
                <a:solidFill>
                  <a:schemeClr val="bg2">
                    <a:lumMod val="25000"/>
                  </a:schemeClr>
                </a:solidFill>
              </a:rPr>
              <a:t>_____________________________________________________________________________</a:t>
            </a:r>
          </a:p>
          <a:p>
            <a:r>
              <a:rPr lang="pt" sz="2000" dirty="0">
                <a:solidFill>
                  <a:schemeClr val="bg2">
                    <a:lumMod val="25000"/>
                  </a:schemeClr>
                </a:solidFill>
              </a:rPr>
              <a:t>_______________________________________________________________________________________________________________________________________________________________________________________________________________________________________</a:t>
            </a:r>
            <a:endParaRPr lang="de-DE" sz="2000" dirty="0">
              <a:solidFill>
                <a:schemeClr val="bg2">
                  <a:lumMod val="25000"/>
                </a:schemeClr>
              </a:solidFill>
            </a:endParaRPr>
          </a:p>
          <a:p>
            <a:r>
              <a:rPr lang="pt" sz="2000" dirty="0">
                <a:solidFill>
                  <a:schemeClr val="bg2">
                    <a:lumMod val="25000"/>
                  </a:schemeClr>
                </a:solidFill>
              </a:rPr>
              <a:t>_____________________________________________________________________________</a:t>
            </a:r>
          </a:p>
          <a:p>
            <a:r>
              <a:rPr lang="pt" sz="2000" dirty="0">
                <a:solidFill>
                  <a:schemeClr val="bg2">
                    <a:lumMod val="25000"/>
                  </a:schemeClr>
                </a:solidFill>
              </a:rPr>
              <a:t>__________________________________________________________________________________________________________________________________________________________</a:t>
            </a:r>
          </a:p>
          <a:p>
            <a:r>
              <a:rPr lang="pt" sz="2000" dirty="0">
                <a:solidFill>
                  <a:schemeClr val="bg2">
                    <a:lumMod val="25000"/>
                  </a:schemeClr>
                </a:solidFill>
              </a:rPr>
              <a:t>_____________________________________________________________________________</a:t>
            </a:r>
          </a:p>
          <a:p>
            <a:r>
              <a:rPr lang="pt" sz="2000" dirty="0">
                <a:solidFill>
                  <a:schemeClr val="bg2">
                    <a:lumMod val="25000"/>
                  </a:schemeClr>
                </a:solidFill>
              </a:rPr>
              <a:t>__________________________________________________________________________________________________________________________________________________________</a:t>
            </a:r>
          </a:p>
          <a:p>
            <a:r>
              <a:rPr lang="pt" sz="2000" dirty="0">
                <a:solidFill>
                  <a:schemeClr val="bg2">
                    <a:lumMod val="25000"/>
                  </a:schemeClr>
                </a:solidFill>
              </a:rPr>
              <a:t>_____________________________________________________________________________</a:t>
            </a:r>
          </a:p>
          <a:p>
            <a:r>
              <a:rPr lang="pt" sz="2000" dirty="0">
                <a:solidFill>
                  <a:schemeClr val="bg2">
                    <a:lumMod val="25000"/>
                  </a:schemeClr>
                </a:solidFill>
              </a:rPr>
              <a:t>__________________________________________________________________________________________________________________________________________________________</a:t>
            </a:r>
            <a:endParaRPr lang="de-DE" sz="2000" dirty="0">
              <a:solidFill>
                <a:schemeClr val="bg2">
                  <a:lumMod val="25000"/>
                </a:schemeClr>
              </a:solidFill>
            </a:endParaRPr>
          </a:p>
        </p:txBody>
      </p:sp>
      <p:sp>
        <p:nvSpPr>
          <p:cNvPr id="17" name="Text Placeholder 2">
            <a:extLst>
              <a:ext uri="{FF2B5EF4-FFF2-40B4-BE49-F238E27FC236}">
                <a16:creationId xmlns:a16="http://schemas.microsoft.com/office/drawing/2014/main" id="{79A43676-5C73-DFD0-1079-4C966F43949A}"/>
              </a:ext>
            </a:extLst>
          </p:cNvPr>
          <p:cNvSpPr txBox="1">
            <a:spLocks/>
          </p:cNvSpPr>
          <p:nvPr/>
        </p:nvSpPr>
        <p:spPr>
          <a:xfrm>
            <a:off x="962620" y="1776830"/>
            <a:ext cx="9887632" cy="530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pt" dirty="0"/>
              <a:t>Quadro de resultados</a:t>
            </a:r>
            <a:endParaRPr lang="en-US" dirty="0">
              <a:solidFill>
                <a:srgbClr val="FFC000"/>
              </a:solidFill>
            </a:endParaRPr>
          </a:p>
        </p:txBody>
      </p:sp>
    </p:spTree>
    <p:extLst>
      <p:ext uri="{BB962C8B-B14F-4D97-AF65-F5344CB8AC3E}">
        <p14:creationId xmlns:p14="http://schemas.microsoft.com/office/powerpoint/2010/main" val="4153398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p:txBody>
          <a:bodyPr/>
          <a:lstStyle/>
          <a:p>
            <a:r>
              <a:rPr lang="pt" dirty="0"/>
              <a:t>Leia e aprenda</a:t>
            </a:r>
          </a:p>
          <a:p>
            <a:endParaRPr lang="hr-BA" dirty="0"/>
          </a:p>
          <a:p>
            <a:r>
              <a:rPr lang="pt" sz="2400" b="0" dirty="0"/>
              <a:t>Como pode lidar com um vírus no seu computador ?</a:t>
            </a:r>
            <a:endParaRPr lang="en-US" sz="2400" b="0" dirty="0"/>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436935" y="4401800"/>
            <a:ext cx="9414075" cy="1382690"/>
          </a:xfrm>
        </p:spPr>
        <p:txBody>
          <a:bodyPr/>
          <a:lstStyle/>
          <a:p>
            <a:pPr algn="just"/>
            <a:r>
              <a:rPr lang="pt" sz="2200" dirty="0"/>
              <a:t>Todas as pessoas já ouviram falar sobre vírus nos computadores e quão aborrecido e perigoso podem ser para os seus trabalhos e os dados. Este guia simplificado ajudará a implementar as medidas de proteção básicas contra um vírus no seu computador. </a:t>
            </a:r>
            <a:r>
              <a:rPr lang="pt" b="1" dirty="0">
                <a:solidFill>
                  <a:srgbClr val="00ACA7"/>
                </a:solidFill>
              </a:rPr>
              <a:t>Clique na imagem à direita para abrir o documento PDF.</a:t>
            </a:r>
            <a:endParaRPr lang="en-US" sz="2200" b="1" dirty="0">
              <a:solidFill>
                <a:srgbClr val="00ACA7"/>
              </a:solidFill>
            </a:endParaRPr>
          </a:p>
        </p:txBody>
      </p:sp>
      <p:pic>
        <p:nvPicPr>
          <p:cNvPr id="6" name="Bildplatzhalter 5">
            <a:hlinkClick r:id="rId2" action="ppaction://hlinkfile"/>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5908447" y="359229"/>
            <a:ext cx="6005965" cy="387514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TextBox 4">
            <a:extLst>
              <a:ext uri="{FF2B5EF4-FFF2-40B4-BE49-F238E27FC236}">
                <a16:creationId xmlns:a16="http://schemas.microsoft.com/office/drawing/2014/main" id="{92D96D3A-DA10-4B9F-AAA6-AA6B7380CCC9}"/>
              </a:ext>
            </a:extLst>
          </p:cNvPr>
          <p:cNvSpPr txBox="1"/>
          <p:nvPr/>
        </p:nvSpPr>
        <p:spPr>
          <a:xfrm>
            <a:off x="436935" y="6569062"/>
            <a:ext cx="8829447" cy="276999"/>
          </a:xfrm>
          <a:prstGeom prst="rect">
            <a:avLst/>
          </a:prstGeom>
          <a:noFill/>
        </p:spPr>
        <p:txBody>
          <a:bodyPr wrap="square">
            <a:spAutoFit/>
          </a:bodyPr>
          <a:lstStyle/>
          <a:p>
            <a:r>
              <a:rPr lang="pt" sz="1200" dirty="0">
                <a:solidFill>
                  <a:schemeClr val="bg2">
                    <a:lumMod val="50000"/>
                  </a:schemeClr>
                </a:solidFill>
              </a:rPr>
              <a:t>FONTE: https://www.digitaltravellers.org/sheet/what-to-do-if-your-computer-gets-a-virus/</a:t>
            </a:r>
            <a:endParaRPr lang="en-US" sz="1200" dirty="0">
              <a:solidFill>
                <a:schemeClr val="bg2">
                  <a:lumMod val="50000"/>
                </a:schemeClr>
              </a:solidFill>
            </a:endParaRPr>
          </a:p>
        </p:txBody>
      </p:sp>
      <p:pic>
        <p:nvPicPr>
          <p:cNvPr id="8" name="Graphic 7" descr="Arrow: Counter-clockwise curve with solid fill">
            <a:extLst>
              <a:ext uri="{FF2B5EF4-FFF2-40B4-BE49-F238E27FC236}">
                <a16:creationId xmlns:a16="http://schemas.microsoft.com/office/drawing/2014/main" id="{41E9BCB7-A102-45FB-88F6-AA43B3AD416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530504">
            <a:off x="9722344" y="4019582"/>
            <a:ext cx="1943129" cy="1943129"/>
          </a:xfrm>
          <a:prstGeom prst="rect">
            <a:avLst/>
          </a:prstGeom>
        </p:spPr>
      </p:pic>
      <p:sp>
        <p:nvSpPr>
          <p:cNvPr id="5" name="TextBox 4">
            <a:extLst>
              <a:ext uri="{FF2B5EF4-FFF2-40B4-BE49-F238E27FC236}">
                <a16:creationId xmlns:a16="http://schemas.microsoft.com/office/drawing/2014/main" id="{C752F3E6-5AA8-4732-8A9E-6CC2F82F2F29}"/>
              </a:ext>
            </a:extLst>
          </p:cNvPr>
          <p:cNvSpPr txBox="1"/>
          <p:nvPr/>
        </p:nvSpPr>
        <p:spPr>
          <a:xfrm>
            <a:off x="9706708" y="3652150"/>
            <a:ext cx="1184491" cy="369332"/>
          </a:xfrm>
          <a:prstGeom prst="rect">
            <a:avLst/>
          </a:prstGeom>
          <a:noFill/>
        </p:spPr>
        <p:txBody>
          <a:bodyPr wrap="none" rtlCol="0">
            <a:spAutoFit/>
          </a:bodyPr>
          <a:lstStyle/>
          <a:p>
            <a:r>
              <a:rPr lang="pt" b="1" dirty="0">
                <a:solidFill>
                  <a:schemeClr val="bg1"/>
                </a:solidFill>
              </a:rPr>
              <a:t>CTR+CLIQUE</a:t>
            </a:r>
            <a:endParaRPr lang="en-US" b="1" dirty="0">
              <a:solidFill>
                <a:schemeClr val="bg1"/>
              </a:solidFill>
            </a:endParaRPr>
          </a:p>
        </p:txBody>
      </p:sp>
    </p:spTree>
    <p:extLst>
      <p:ext uri="{BB962C8B-B14F-4D97-AF65-F5344CB8AC3E}">
        <p14:creationId xmlns:p14="http://schemas.microsoft.com/office/powerpoint/2010/main" val="282852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477171" y="905043"/>
            <a:ext cx="5257054" cy="2523956"/>
          </a:xfrm>
        </p:spPr>
        <p:txBody>
          <a:bodyPr/>
          <a:lstStyle/>
          <a:p>
            <a:r>
              <a:rPr lang="pt" dirty="0"/>
              <a:t>3. </a:t>
            </a:r>
            <a:r>
              <a:rPr lang="pt-PT" dirty="0"/>
              <a:t>Aplicação de tecnologias digitais de forma criativa</a:t>
            </a:r>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52475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10655652" cy="697353"/>
          </a:xfrm>
        </p:spPr>
        <p:txBody>
          <a:bodyPr/>
          <a:lstStyle/>
          <a:p>
            <a:pPr algn="ctr"/>
            <a:r>
              <a:rPr lang="pt" sz="3200" dirty="0"/>
              <a:t>Definições importantes</a:t>
            </a:r>
          </a:p>
          <a:p>
            <a:pPr algn="ctr"/>
            <a:endParaRPr lang="en-US" sz="3200" dirty="0"/>
          </a:p>
        </p:txBody>
      </p:sp>
      <p:sp>
        <p:nvSpPr>
          <p:cNvPr id="2" name="Text Placeholder 1">
            <a:extLst>
              <a:ext uri="{FF2B5EF4-FFF2-40B4-BE49-F238E27FC236}">
                <a16:creationId xmlns:a16="http://schemas.microsoft.com/office/drawing/2014/main" id="{27F5C34F-6635-4656-B598-E714C21890BB}"/>
              </a:ext>
            </a:extLst>
          </p:cNvPr>
          <p:cNvSpPr>
            <a:spLocks noGrp="1"/>
          </p:cNvSpPr>
          <p:nvPr>
            <p:ph type="body" sz="quarter" idx="14"/>
          </p:nvPr>
        </p:nvSpPr>
        <p:spPr>
          <a:xfrm>
            <a:off x="768174" y="1406790"/>
            <a:ext cx="10655652" cy="3872219"/>
          </a:xfrm>
        </p:spPr>
        <p:txBody>
          <a:bodyPr/>
          <a:lstStyle/>
          <a:p>
            <a:pPr algn="just"/>
            <a:r>
              <a:rPr lang="pt" sz="2400" b="1" dirty="0"/>
              <a:t>C</a:t>
            </a:r>
            <a:r>
              <a:rPr lang="pt" sz="2400" b="1" i="0" dirty="0">
                <a:effectLst/>
              </a:rPr>
              <a:t>riatividade </a:t>
            </a:r>
            <a:r>
              <a:rPr lang="pt" sz="2400" i="0" dirty="0">
                <a:effectLst/>
              </a:rPr>
              <a:t>é definida como a tendência de gerar ou reconhecer ideias, alternativas ou possibilidades que podem ser úteis para resolver problemas, comunicar com os outros e entreter a nós próprios e aos outros.</a:t>
            </a:r>
            <a:endParaRPr lang="en-IE" sz="2400" i="0" dirty="0">
              <a:effectLst/>
            </a:endParaRPr>
          </a:p>
          <a:p>
            <a:pPr algn="just"/>
            <a:r>
              <a:rPr lang="pt" sz="2400" b="1" i="0" dirty="0">
                <a:effectLst/>
              </a:rPr>
              <a:t>Uma plataforma de aprendizagem (ou plataforma de eLearning) </a:t>
            </a:r>
            <a:r>
              <a:rPr lang="pt" sz="2400" i="0" dirty="0">
                <a:effectLst/>
              </a:rPr>
              <a:t>é um portal online que fornece aos alunos e administradores </a:t>
            </a:r>
            <a:r>
              <a:rPr lang="pt" sz="2400" dirty="0"/>
              <a:t>um conjunto de </a:t>
            </a:r>
            <a:r>
              <a:rPr lang="pt" sz="2400" i="0" dirty="0">
                <a:effectLst/>
              </a:rPr>
              <a:t>ferramentas e recursos para ajudar a melhorar a entrega e </a:t>
            </a:r>
            <a:r>
              <a:rPr lang="pt" sz="2400" dirty="0"/>
              <a:t>a </a:t>
            </a:r>
            <a:r>
              <a:rPr lang="pt" sz="2400" i="0" dirty="0">
                <a:effectLst/>
              </a:rPr>
              <a:t>gestão das iniciativas de </a:t>
            </a:r>
            <a:r>
              <a:rPr lang="pt" sz="2400" dirty="0"/>
              <a:t>formação</a:t>
            </a:r>
            <a:r>
              <a:rPr lang="pt" sz="2400" i="0" dirty="0">
                <a:effectLst/>
              </a:rPr>
              <a:t>.</a:t>
            </a:r>
            <a:endParaRPr lang="en-IE" sz="2400" dirty="0"/>
          </a:p>
        </p:txBody>
      </p:sp>
    </p:spTree>
    <p:extLst>
      <p:ext uri="{BB962C8B-B14F-4D97-AF65-F5344CB8AC3E}">
        <p14:creationId xmlns:p14="http://schemas.microsoft.com/office/powerpoint/2010/main" val="712387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normAutofit/>
          </a:bodyPr>
          <a:lstStyle/>
          <a:p>
            <a:r>
              <a:rPr lang="pt" dirty="0">
                <a:solidFill>
                  <a:schemeClr val="bg2">
                    <a:lumMod val="50000"/>
                  </a:schemeClr>
                </a:solidFill>
              </a:rPr>
              <a:t>Podem a criatividade e tecnologia trabalhar juntas?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15901" y="1626000"/>
            <a:ext cx="11069641" cy="3537886"/>
          </a:xfrm>
        </p:spPr>
        <p:txBody>
          <a:bodyPr/>
          <a:lstStyle/>
          <a:p>
            <a:pPr algn="just"/>
            <a:r>
              <a:rPr lang="pt" dirty="0">
                <a:solidFill>
                  <a:schemeClr val="bg2">
                    <a:lumMod val="25000"/>
                  </a:schemeClr>
                </a:solidFill>
                <a:effectLst/>
              </a:rPr>
              <a:t>A resposta simples é um </a:t>
            </a:r>
            <a:r>
              <a:rPr lang="pt" dirty="0">
                <a:solidFill>
                  <a:srgbClr val="D6315A"/>
                </a:solidFill>
                <a:effectLst/>
              </a:rPr>
              <a:t>sim</a:t>
            </a:r>
            <a:r>
              <a:rPr lang="pt" dirty="0">
                <a:solidFill>
                  <a:schemeClr val="bg2">
                    <a:lumMod val="25000"/>
                  </a:schemeClr>
                </a:solidFill>
                <a:effectLst/>
              </a:rPr>
              <a:t>. Criatividade e tecnologia trabalham juntas e não são mutuamente exclusivas. Invés de suprimir a criatividade, a tecnologia tem a capacidade de aprimorar áreas específicas do processo criativo, apresentando uma nova plataforma para que a criatividade exista (e </a:t>
            </a:r>
            <a:r>
              <a:rPr lang="pt" dirty="0">
                <a:solidFill>
                  <a:schemeClr val="bg2">
                    <a:lumMod val="25000"/>
                  </a:schemeClr>
                </a:solidFill>
              </a:rPr>
              <a:t>nasça</a:t>
            </a:r>
            <a:r>
              <a:rPr lang="pt" dirty="0">
                <a:solidFill>
                  <a:schemeClr val="bg2">
                    <a:lumMod val="25000"/>
                  </a:schemeClr>
                </a:solidFill>
                <a:effectLst/>
              </a:rPr>
              <a:t>).</a:t>
            </a:r>
          </a:p>
          <a:p>
            <a:pPr algn="just"/>
            <a:r>
              <a:rPr lang="pt" dirty="0">
                <a:solidFill>
                  <a:schemeClr val="bg2">
                    <a:lumMod val="25000"/>
                  </a:schemeClr>
                </a:solidFill>
                <a:effectLst/>
              </a:rPr>
              <a:t>A tecnologia inspirou novas carreiras, assim como criações. Os alunos podem resolver problemas de forma mais eficiente e atraente, se abraçarem a criatividade ao </a:t>
            </a:r>
            <a:r>
              <a:rPr lang="pt" dirty="0">
                <a:solidFill>
                  <a:schemeClr val="bg2">
                    <a:lumMod val="25000"/>
                  </a:schemeClr>
                </a:solidFill>
              </a:rPr>
              <a:t>aplicar</a:t>
            </a:r>
            <a:r>
              <a:rPr lang="pt" dirty="0">
                <a:solidFill>
                  <a:schemeClr val="bg2">
                    <a:lumMod val="25000"/>
                  </a:schemeClr>
                </a:solidFill>
                <a:effectLst/>
              </a:rPr>
              <a:t> a tecnologia. Como estudante, pode ser importante se destacar. Pode usar a ajuda da tecnologia para conseguir isso!</a:t>
            </a:r>
            <a:endParaRPr lang="en-US" dirty="0">
              <a:solidFill>
                <a:schemeClr val="bg2">
                  <a:lumMod val="25000"/>
                </a:schemeClr>
              </a:solidFill>
            </a:endParaRPr>
          </a:p>
        </p:txBody>
      </p:sp>
      <p:sp>
        <p:nvSpPr>
          <p:cNvPr id="4" name="Text Placeholder 2">
            <a:extLst>
              <a:ext uri="{FF2B5EF4-FFF2-40B4-BE49-F238E27FC236}">
                <a16:creationId xmlns:a16="http://schemas.microsoft.com/office/drawing/2014/main" id="{FAE9DD12-104E-47F3-A1DF-66484BAD962A}"/>
              </a:ext>
            </a:extLst>
          </p:cNvPr>
          <p:cNvSpPr txBox="1">
            <a:spLocks/>
          </p:cNvSpPr>
          <p:nvPr/>
        </p:nvSpPr>
        <p:spPr>
          <a:xfrm>
            <a:off x="7483880" y="6265561"/>
            <a:ext cx="4610709" cy="229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pt" sz="1200" b="0" i="0" u="none" strike="noStrike" kern="1200" cap="none" spc="0" normalizeH="0" baseline="0" noProof="0" dirty="0">
                <a:ln>
                  <a:noFill/>
                </a:ln>
                <a:solidFill>
                  <a:srgbClr val="5E5E5E"/>
                </a:solidFill>
                <a:effectLst/>
                <a:uLnTx/>
                <a:uFillTx/>
                <a:latin typeface="Calibri" panose="020F0502020204030204"/>
                <a:ea typeface="+mn-ea"/>
                <a:cs typeface="+mn-cs"/>
              </a:rPr>
              <a:t>https://www.smashingmagazine.com/2020/12/creativity-technology/</a:t>
            </a:r>
          </a:p>
        </p:txBody>
      </p:sp>
      <p:pic>
        <p:nvPicPr>
          <p:cNvPr id="6" name="Picture 5" descr="A picture containing text&#10;&#10;Description automatically generated">
            <a:extLst>
              <a:ext uri="{FF2B5EF4-FFF2-40B4-BE49-F238E27FC236}">
                <a16:creationId xmlns:a16="http://schemas.microsoft.com/office/drawing/2014/main" id="{16BECBD1-6926-4BAA-B923-ACF19A4F3E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9998" y="4524868"/>
            <a:ext cx="6452003" cy="1762813"/>
          </a:xfrm>
          <a:prstGeom prst="rect">
            <a:avLst/>
          </a:prstGeom>
        </p:spPr>
      </p:pic>
    </p:spTree>
    <p:extLst>
      <p:ext uri="{BB962C8B-B14F-4D97-AF65-F5344CB8AC3E}">
        <p14:creationId xmlns:p14="http://schemas.microsoft.com/office/powerpoint/2010/main" val="3221040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F52E1-BECA-405D-BEF1-42E79596F563}"/>
              </a:ext>
            </a:extLst>
          </p:cNvPr>
          <p:cNvSpPr>
            <a:spLocks noGrp="1"/>
          </p:cNvSpPr>
          <p:nvPr>
            <p:ph type="body" sz="quarter" idx="13"/>
          </p:nvPr>
        </p:nvSpPr>
        <p:spPr/>
        <p:txBody>
          <a:bodyPr/>
          <a:lstStyle/>
          <a:p>
            <a:r>
              <a:rPr lang="pt" dirty="0"/>
              <a:t>APRENDIZAGEM CRIATIVA E VOZ CRIATIVA</a:t>
            </a:r>
            <a:endParaRPr lang="en-IE" dirty="0"/>
          </a:p>
        </p:txBody>
      </p:sp>
      <p:sp>
        <p:nvSpPr>
          <p:cNvPr id="3" name="Text Placeholder 2">
            <a:extLst>
              <a:ext uri="{FF2B5EF4-FFF2-40B4-BE49-F238E27FC236}">
                <a16:creationId xmlns:a16="http://schemas.microsoft.com/office/drawing/2014/main" id="{CC37185F-007C-4834-9416-B1DF03455243}"/>
              </a:ext>
            </a:extLst>
          </p:cNvPr>
          <p:cNvSpPr>
            <a:spLocks noGrp="1"/>
          </p:cNvSpPr>
          <p:nvPr>
            <p:ph type="body" sz="quarter" idx="14"/>
          </p:nvPr>
        </p:nvSpPr>
        <p:spPr/>
        <p:txBody>
          <a:bodyPr/>
          <a:lstStyle/>
          <a:p>
            <a:r>
              <a:rPr lang="pt" dirty="0"/>
              <a:t>A equipa da Include Her optou por se concentrar em duas áreas mais relevantes onde a abordagem criativa à APLICAÇÃO da tecnologia pode ajudar as mulheres migrantes no ensino superior:</a:t>
            </a:r>
            <a:endParaRPr lang="hr-BA" dirty="0"/>
          </a:p>
          <a:p>
            <a:endParaRPr lang="en-IE" dirty="0"/>
          </a:p>
          <a:p>
            <a:pPr marL="514350" indent="-514350">
              <a:buFont typeface="+mj-lt"/>
              <a:buAutoNum type="arabicPeriod"/>
            </a:pPr>
            <a:r>
              <a:rPr lang="pt" sz="2800" dirty="0">
                <a:solidFill>
                  <a:srgbClr val="00ACA7"/>
                </a:solidFill>
              </a:rPr>
              <a:t>Abordagem criativa para a aprendizagem digital, usando plataformas</a:t>
            </a:r>
          </a:p>
          <a:p>
            <a:pPr marL="514350" indent="-514350">
              <a:buFont typeface="+mj-lt"/>
              <a:buAutoNum type="arabicPeriod"/>
            </a:pPr>
            <a:r>
              <a:rPr lang="pt" sz="2800" dirty="0">
                <a:solidFill>
                  <a:srgbClr val="E78631"/>
                </a:solidFill>
              </a:rPr>
              <a:t>Recorrer ao potencial da tecnologia para ajudar a moldar a participação, a emissão de opiniões, tudo refletido nas competências de apresentação</a:t>
            </a:r>
          </a:p>
        </p:txBody>
      </p:sp>
    </p:spTree>
    <p:extLst>
      <p:ext uri="{BB962C8B-B14F-4D97-AF65-F5344CB8AC3E}">
        <p14:creationId xmlns:p14="http://schemas.microsoft.com/office/powerpoint/2010/main" val="3763289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385790"/>
            <a:ext cx="11171222" cy="844269"/>
          </a:xfrm>
        </p:spPr>
        <p:txBody>
          <a:bodyPr>
            <a:normAutofit fontScale="92500" lnSpcReduction="20000"/>
          </a:bodyPr>
          <a:lstStyle/>
          <a:p>
            <a:pPr marL="514350" indent="-514350">
              <a:buFont typeface="+mj-lt"/>
              <a:buAutoNum type="arabicPeriod"/>
            </a:pPr>
            <a:r>
              <a:rPr lang="pt" sz="3600" dirty="0">
                <a:solidFill>
                  <a:srgbClr val="00ACA7"/>
                </a:solidFill>
              </a:rPr>
              <a:t>Abordagem criativa para a aprendizagem digital, usando plataformas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15902" y="1344687"/>
            <a:ext cx="11311882" cy="5064369"/>
          </a:xfrm>
        </p:spPr>
        <p:txBody>
          <a:bodyPr/>
          <a:lstStyle/>
          <a:p>
            <a:pPr algn="just"/>
            <a:r>
              <a:rPr lang="pt" sz="2200" b="1" i="0" dirty="0">
                <a:solidFill>
                  <a:srgbClr val="D6315A"/>
                </a:solidFill>
                <a:effectLst/>
              </a:rPr>
              <a:t>Uma plataforma de aprendizagem online </a:t>
            </a:r>
            <a:r>
              <a:rPr lang="pt" sz="2200" b="0" i="0" dirty="0">
                <a:solidFill>
                  <a:schemeClr val="tx1">
                    <a:lumMod val="75000"/>
                    <a:lumOff val="25000"/>
                  </a:schemeClr>
                </a:solidFill>
                <a:effectLst/>
              </a:rPr>
              <a:t>é um sistema de informação que fornece um ambiente de aprendizagem seguro onde os alunos podem fazer cursos online.</a:t>
            </a:r>
            <a:endParaRPr lang="hr-BA" sz="2200" b="0" i="0" dirty="0">
              <a:solidFill>
                <a:schemeClr val="tx1">
                  <a:lumMod val="75000"/>
                  <a:lumOff val="25000"/>
                </a:schemeClr>
              </a:solidFill>
              <a:effectLst/>
            </a:endParaRPr>
          </a:p>
          <a:p>
            <a:pPr algn="just"/>
            <a:r>
              <a:rPr lang="pt" sz="2200" dirty="0">
                <a:solidFill>
                  <a:schemeClr val="tx1">
                    <a:lumMod val="75000"/>
                    <a:lumOff val="25000"/>
                  </a:schemeClr>
                </a:solidFill>
              </a:rPr>
              <a:t>Este tipo de aprendizagem proporciona colaboração, interação e gestão flexível do tempo, todos elementos importantes da CRIATIVIDADE.</a:t>
            </a:r>
          </a:p>
          <a:p>
            <a:pPr algn="just">
              <a:spcBef>
                <a:spcPts val="0"/>
              </a:spcBef>
            </a:pPr>
            <a:endParaRPr lang="hr-BA" sz="2200" dirty="0">
              <a:solidFill>
                <a:schemeClr val="tx1">
                  <a:lumMod val="75000"/>
                  <a:lumOff val="25000"/>
                </a:schemeClr>
              </a:solidFill>
            </a:endParaRPr>
          </a:p>
          <a:p>
            <a:pPr algn="just">
              <a:spcBef>
                <a:spcPts val="0"/>
              </a:spcBef>
            </a:pPr>
            <a:r>
              <a:rPr lang="pt" sz="2200" b="0" i="0" dirty="0">
                <a:solidFill>
                  <a:schemeClr val="tx1">
                    <a:lumMod val="75000"/>
                    <a:lumOff val="25000"/>
                  </a:schemeClr>
                </a:solidFill>
                <a:effectLst/>
              </a:rPr>
              <a:t>Estas plataformas de aprendizagem online costumam ser chamadas de </a:t>
            </a:r>
            <a:r>
              <a:rPr lang="pt" sz="2200" dirty="0">
                <a:solidFill>
                  <a:schemeClr val="tx1">
                    <a:lumMod val="75000"/>
                    <a:lumOff val="25000"/>
                  </a:schemeClr>
                </a:solidFill>
              </a:rPr>
              <a:t>“</a:t>
            </a:r>
            <a:r>
              <a:rPr lang="pt" sz="2200" b="0" i="0" dirty="0">
                <a:solidFill>
                  <a:srgbClr val="E78631"/>
                </a:solidFill>
                <a:effectLst/>
              </a:rPr>
              <a:t>mercados de cursos online”</a:t>
            </a:r>
            <a:r>
              <a:rPr lang="pt" sz="2200" b="0" i="0" dirty="0">
                <a:solidFill>
                  <a:schemeClr val="tx1">
                    <a:lumMod val="75000"/>
                    <a:lumOff val="25000"/>
                  </a:schemeClr>
                </a:solidFill>
                <a:effectLst/>
              </a:rPr>
              <a:t> porque oferecem aos alunos oportunidade de </a:t>
            </a:r>
            <a:r>
              <a:rPr lang="pt" sz="2200" b="0" i="0" dirty="0">
                <a:solidFill>
                  <a:srgbClr val="00ACA7"/>
                </a:solidFill>
                <a:effectLst/>
              </a:rPr>
              <a:t>investigar </a:t>
            </a:r>
            <a:r>
              <a:rPr lang="pt" sz="2200" b="0" i="0" dirty="0">
                <a:solidFill>
                  <a:schemeClr val="tx1">
                    <a:lumMod val="75000"/>
                    <a:lumOff val="25000"/>
                  </a:schemeClr>
                </a:solidFill>
                <a:effectLst/>
              </a:rPr>
              <a:t>e </a:t>
            </a:r>
            <a:r>
              <a:rPr lang="pt" sz="2200" b="0" i="0" dirty="0">
                <a:solidFill>
                  <a:srgbClr val="D6315A"/>
                </a:solidFill>
                <a:effectLst/>
              </a:rPr>
              <a:t>pagar </a:t>
            </a:r>
            <a:r>
              <a:rPr lang="pt" sz="2200" b="0" i="0" dirty="0">
                <a:solidFill>
                  <a:schemeClr val="tx1">
                    <a:lumMod val="75000"/>
                    <a:lumOff val="25000"/>
                  </a:schemeClr>
                </a:solidFill>
                <a:effectLst/>
              </a:rPr>
              <a:t>por cursos online diretamente.</a:t>
            </a:r>
          </a:p>
          <a:p>
            <a:pPr algn="just">
              <a:spcBef>
                <a:spcPts val="0"/>
              </a:spcBef>
            </a:pPr>
            <a:endParaRPr lang="en-US" sz="2200" dirty="0">
              <a:solidFill>
                <a:schemeClr val="tx1">
                  <a:lumMod val="75000"/>
                  <a:lumOff val="25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Deve ser salvarguadarda a distinção entre Plataformas de </a:t>
            </a:r>
            <a:r>
              <a:rPr kumimoji="0" lang="pt" sz="2200" b="0" i="0" u="none" strike="noStrike" kern="1200" cap="none" spc="0" normalizeH="0" baseline="0" noProof="0" dirty="0">
                <a:ln>
                  <a:noFill/>
                </a:ln>
                <a:solidFill>
                  <a:srgbClr val="00ACA7"/>
                </a:solidFill>
                <a:effectLst/>
                <a:uLnTx/>
                <a:uFillTx/>
                <a:latin typeface="Calibri" panose="020F0502020204030204"/>
                <a:ea typeface="+mn-ea"/>
                <a:cs typeface="+mn-cs"/>
              </a:rPr>
              <a:t>Aprendizagem Online </a:t>
            </a:r>
            <a:r>
              <a:rPr kumimoji="0" lang="pt"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 </a:t>
            </a:r>
            <a:r>
              <a:rPr kumimoji="0" lang="pt" sz="2200" b="0" i="0" u="none" strike="noStrike" kern="1200" cap="none" spc="0" normalizeH="0" baseline="0" noProof="0" dirty="0">
                <a:ln>
                  <a:noFill/>
                </a:ln>
                <a:solidFill>
                  <a:srgbClr val="D6315A"/>
                </a:solidFill>
                <a:effectLst/>
                <a:uLnTx/>
                <a:uFillTx/>
                <a:latin typeface="Calibri" panose="020F0502020204030204"/>
                <a:ea typeface="+mn-ea"/>
                <a:cs typeface="+mn-cs"/>
              </a:rPr>
              <a:t>Plataformas de Cursos Online</a:t>
            </a:r>
            <a:r>
              <a:rPr kumimoji="0" lang="pt"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Uma plataforma de aprendizagem online enfatiza e apresenta a </a:t>
            </a:r>
            <a:r>
              <a:rPr kumimoji="0" lang="pt" sz="2200" b="0" i="0" u="none" strike="noStrike" kern="1200" cap="none" spc="0" normalizeH="0" baseline="0" noProof="0" dirty="0">
                <a:ln>
                  <a:noFill/>
                </a:ln>
                <a:solidFill>
                  <a:srgbClr val="E78631"/>
                </a:solidFill>
                <a:effectLst/>
                <a:uLnTx/>
                <a:uFillTx/>
                <a:latin typeface="Calibri" panose="020F0502020204030204"/>
                <a:ea typeface="+mn-ea"/>
                <a:cs typeface="+mn-cs"/>
              </a:rPr>
              <a:t>perspectiva do aluno, </a:t>
            </a:r>
            <a:r>
              <a:rPr kumimoji="0" lang="pt"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enquanto uma plataforma de curso online adota a perspectiva do </a:t>
            </a:r>
            <a:r>
              <a:rPr kumimoji="0" lang="pt" sz="2200" b="0" i="0" u="none" strike="noStrike" kern="1200" cap="none" spc="0" normalizeH="0" baseline="0" noProof="0" dirty="0">
                <a:ln>
                  <a:noFill/>
                </a:ln>
                <a:solidFill>
                  <a:srgbClr val="E78631"/>
                </a:solidFill>
                <a:effectLst/>
                <a:uLnTx/>
                <a:uFillTx/>
                <a:latin typeface="Calibri" panose="020F0502020204030204"/>
                <a:ea typeface="+mn-ea"/>
                <a:cs typeface="+mn-cs"/>
              </a:rPr>
              <a:t>instrutor/professor online </a:t>
            </a:r>
            <a:r>
              <a:rPr kumimoji="0" lang="pt"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algn="just">
              <a:spcBef>
                <a:spcPts val="0"/>
              </a:spcBef>
            </a:pPr>
            <a:endParaRPr lang="en-US" sz="2200" b="0" i="0" dirty="0">
              <a:solidFill>
                <a:schemeClr val="tx1">
                  <a:lumMod val="75000"/>
                  <a:lumOff val="25000"/>
                </a:schemeClr>
              </a:solidFill>
              <a:effectLst/>
            </a:endParaRPr>
          </a:p>
          <a:p>
            <a:pPr algn="just"/>
            <a:endParaRPr lang="en-US" sz="2200" b="0" i="0" dirty="0">
              <a:solidFill>
                <a:schemeClr val="tx1">
                  <a:lumMod val="75000"/>
                  <a:lumOff val="25000"/>
                </a:schemeClr>
              </a:solidFill>
              <a:effectLst/>
            </a:endParaRPr>
          </a:p>
        </p:txBody>
      </p:sp>
      <p:sp>
        <p:nvSpPr>
          <p:cNvPr id="7" name="TextBox 6">
            <a:extLst>
              <a:ext uri="{FF2B5EF4-FFF2-40B4-BE49-F238E27FC236}">
                <a16:creationId xmlns:a16="http://schemas.microsoft.com/office/drawing/2014/main" id="{3EC552C6-4BEC-4D41-90DD-D576AFC7375A}"/>
              </a:ext>
            </a:extLst>
          </p:cNvPr>
          <p:cNvSpPr txBox="1"/>
          <p:nvPr/>
        </p:nvSpPr>
        <p:spPr>
          <a:xfrm>
            <a:off x="8399282" y="6278251"/>
            <a:ext cx="610856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spTree>
    <p:extLst>
      <p:ext uri="{BB962C8B-B14F-4D97-AF65-F5344CB8AC3E}">
        <p14:creationId xmlns:p14="http://schemas.microsoft.com/office/powerpoint/2010/main" val="3817647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421525"/>
            <a:ext cx="11171222" cy="844269"/>
          </a:xfrm>
        </p:spPr>
        <p:txBody>
          <a:bodyPr>
            <a:normAutofit/>
          </a:bodyPr>
          <a:lstStyle/>
          <a:p>
            <a:r>
              <a:rPr lang="pt" dirty="0">
                <a:solidFill>
                  <a:schemeClr val="bg2">
                    <a:lumMod val="50000"/>
                  </a:schemeClr>
                </a:solidFill>
              </a:rPr>
              <a:t>Avaliação das plataformas de aprendizagem criativas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15901" y="1267780"/>
            <a:ext cx="11156987" cy="4661680"/>
          </a:xfrm>
        </p:spPr>
        <p:txBody>
          <a:bodyPr/>
          <a:lstStyle/>
          <a:p>
            <a:pPr algn="just"/>
            <a:r>
              <a:rPr lang="pt" b="0" i="0" dirty="0">
                <a:solidFill>
                  <a:schemeClr val="tx1">
                    <a:lumMod val="75000"/>
                    <a:lumOff val="25000"/>
                  </a:schemeClr>
                </a:solidFill>
                <a:effectLst/>
                <a:latin typeface="Averta Regular"/>
              </a:rPr>
              <a:t>Cada plataforma de aprendizagem será avaliado qaunto às suas vantagens e desvantagens para ajudá-lo a decidir se responde ou não às suas necessidades.</a:t>
            </a:r>
          </a:p>
          <a:p>
            <a:pPr algn="l">
              <a:lnSpc>
                <a:spcPct val="100000"/>
              </a:lnSpc>
              <a:spcBef>
                <a:spcPts val="0"/>
              </a:spcBef>
            </a:pPr>
            <a:endParaRPr lang="en-US" b="0" i="0" dirty="0">
              <a:solidFill>
                <a:schemeClr val="tx1">
                  <a:lumMod val="75000"/>
                  <a:lumOff val="25000"/>
                </a:schemeClr>
              </a:solidFill>
              <a:effectLst/>
              <a:latin typeface="Averta Regular"/>
            </a:endParaRPr>
          </a:p>
          <a:p>
            <a:pPr algn="l">
              <a:lnSpc>
                <a:spcPct val="100000"/>
              </a:lnSpc>
              <a:spcBef>
                <a:spcPts val="0"/>
              </a:spcBef>
            </a:pPr>
            <a:r>
              <a:rPr lang="pt" dirty="0">
                <a:solidFill>
                  <a:schemeClr val="tx1">
                    <a:lumMod val="75000"/>
                    <a:lumOff val="25000"/>
                  </a:schemeClr>
                </a:solidFill>
                <a:latin typeface="Averta Regular"/>
              </a:rPr>
              <a:t>Existem as 5 principais plataformas de aprendizagem online:</a:t>
            </a:r>
          </a:p>
          <a:p>
            <a:pPr marL="457200" indent="-457200" algn="l">
              <a:lnSpc>
                <a:spcPct val="100000"/>
              </a:lnSpc>
              <a:spcBef>
                <a:spcPts val="0"/>
              </a:spcBef>
              <a:buAutoNum type="arabicPeriod"/>
            </a:pPr>
            <a:r>
              <a:rPr lang="pt" b="1" i="0" dirty="0">
                <a:solidFill>
                  <a:srgbClr val="00ACA7"/>
                </a:solidFill>
                <a:effectLst/>
                <a:latin typeface="Averta Regular"/>
              </a:rPr>
              <a:t>Formação do LinkedIn (Lynda)</a:t>
            </a:r>
          </a:p>
          <a:p>
            <a:pPr marL="457200" indent="-457200" algn="l">
              <a:lnSpc>
                <a:spcPct val="100000"/>
              </a:lnSpc>
              <a:spcBef>
                <a:spcPts val="0"/>
              </a:spcBef>
              <a:buAutoNum type="arabicPeriod"/>
            </a:pPr>
            <a:r>
              <a:rPr lang="pt" b="1" dirty="0">
                <a:solidFill>
                  <a:srgbClr val="E78631"/>
                </a:solidFill>
                <a:latin typeface="Averta Regular"/>
              </a:rPr>
              <a:t>Udemy</a:t>
            </a:r>
          </a:p>
          <a:p>
            <a:pPr marL="457200" indent="-457200" algn="l">
              <a:lnSpc>
                <a:spcPct val="100000"/>
              </a:lnSpc>
              <a:spcBef>
                <a:spcPts val="0"/>
              </a:spcBef>
              <a:buAutoNum type="arabicPeriod"/>
            </a:pPr>
            <a:r>
              <a:rPr lang="pt" b="1" i="0" dirty="0">
                <a:solidFill>
                  <a:srgbClr val="D6315A"/>
                </a:solidFill>
                <a:effectLst/>
                <a:latin typeface="Averta Regular"/>
              </a:rPr>
              <a:t>Coursera</a:t>
            </a:r>
          </a:p>
          <a:p>
            <a:pPr marL="457200" indent="-457200" algn="l">
              <a:lnSpc>
                <a:spcPct val="100000"/>
              </a:lnSpc>
              <a:spcBef>
                <a:spcPts val="0"/>
              </a:spcBef>
              <a:buAutoNum type="arabicPeriod"/>
            </a:pPr>
            <a:r>
              <a:rPr lang="pt-PT" b="1" dirty="0" err="1">
                <a:solidFill>
                  <a:schemeClr val="tx1">
                    <a:lumMod val="75000"/>
                    <a:lumOff val="25000"/>
                  </a:schemeClr>
                </a:solidFill>
                <a:latin typeface="Averta Regular"/>
              </a:rPr>
              <a:t>Skillshare</a:t>
            </a:r>
            <a:endParaRPr lang="hr-BA" b="1" dirty="0">
              <a:solidFill>
                <a:schemeClr val="tx1">
                  <a:lumMod val="75000"/>
                  <a:lumOff val="25000"/>
                </a:schemeClr>
              </a:solidFill>
              <a:latin typeface="Averta Regular"/>
            </a:endParaRPr>
          </a:p>
          <a:p>
            <a:pPr marL="457200" indent="-457200" algn="l">
              <a:lnSpc>
                <a:spcPct val="100000"/>
              </a:lnSpc>
              <a:spcBef>
                <a:spcPts val="0"/>
              </a:spcBef>
              <a:buAutoNum type="arabicPeriod"/>
            </a:pPr>
            <a:r>
              <a:rPr lang="pt" b="1" i="0" dirty="0">
                <a:solidFill>
                  <a:schemeClr val="tx1">
                    <a:lumMod val="75000"/>
                    <a:lumOff val="25000"/>
                  </a:schemeClr>
                </a:solidFill>
                <a:effectLst/>
                <a:latin typeface="Averta Regular"/>
              </a:rPr>
              <a:t>E não deixe de visitar o nosso</a:t>
            </a:r>
          </a:p>
          <a:p>
            <a:pPr marL="442913" algn="l">
              <a:lnSpc>
                <a:spcPct val="100000"/>
              </a:lnSpc>
              <a:spcBef>
                <a:spcPts val="0"/>
              </a:spcBef>
            </a:pPr>
            <a:r>
              <a:rPr lang="pt" b="1" dirty="0">
                <a:solidFill>
                  <a:schemeClr val="tx1">
                    <a:lumMod val="75000"/>
                    <a:lumOff val="25000"/>
                  </a:schemeClr>
                </a:solidFill>
                <a:latin typeface="Averta Regular"/>
              </a:rPr>
              <a:t>Incluir plataforma HER:</a:t>
            </a:r>
          </a:p>
          <a:p>
            <a:pPr marL="442913" algn="l">
              <a:lnSpc>
                <a:spcPct val="100000"/>
              </a:lnSpc>
              <a:spcBef>
                <a:spcPts val="0"/>
              </a:spcBef>
            </a:pPr>
            <a:r>
              <a:rPr lang="pt" b="1" i="0" dirty="0">
                <a:solidFill>
                  <a:schemeClr val="tx1">
                    <a:lumMod val="75000"/>
                    <a:lumOff val="25000"/>
                  </a:schemeClr>
                </a:solidFill>
                <a:effectLst/>
                <a:hlinkClick r:id="rId2"/>
              </a:rPr>
              <a:t>https://www.includeher.eu/</a:t>
            </a:r>
            <a:r>
              <a:rPr lang="pt" b="1" i="0" dirty="0">
                <a:solidFill>
                  <a:schemeClr val="tx1">
                    <a:lumMod val="75000"/>
                    <a:lumOff val="25000"/>
                  </a:schemeClr>
                </a:solidFill>
                <a:effectLst/>
              </a:rPr>
              <a:t> </a:t>
            </a:r>
            <a:endParaRPr lang="en-US" b="1" i="0" dirty="0">
              <a:solidFill>
                <a:schemeClr val="tx1">
                  <a:lumMod val="75000"/>
                  <a:lumOff val="25000"/>
                </a:schemeClr>
              </a:solidFill>
              <a:effectLst/>
            </a:endParaRPr>
          </a:p>
        </p:txBody>
      </p:sp>
      <p:sp>
        <p:nvSpPr>
          <p:cNvPr id="7" name="TextBox 6">
            <a:extLst>
              <a:ext uri="{FF2B5EF4-FFF2-40B4-BE49-F238E27FC236}">
                <a16:creationId xmlns:a16="http://schemas.microsoft.com/office/drawing/2014/main" id="{3EC552C6-4BEC-4D41-90DD-D576AFC7375A}"/>
              </a:ext>
            </a:extLst>
          </p:cNvPr>
          <p:cNvSpPr txBox="1"/>
          <p:nvPr/>
        </p:nvSpPr>
        <p:spPr>
          <a:xfrm>
            <a:off x="8399282" y="6278251"/>
            <a:ext cx="610856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pic>
        <p:nvPicPr>
          <p:cNvPr id="16" name="Picture 15" descr="Text&#10;&#10;Description automatically generated with low confidence">
            <a:extLst>
              <a:ext uri="{FF2B5EF4-FFF2-40B4-BE49-F238E27FC236}">
                <a16:creationId xmlns:a16="http://schemas.microsoft.com/office/drawing/2014/main" id="{6752779B-DA6C-4818-808B-E3923D13E9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7981" y="3601221"/>
            <a:ext cx="1539143" cy="1539143"/>
          </a:xfrm>
          <a:prstGeom prst="rect">
            <a:avLst/>
          </a:prstGeom>
        </p:spPr>
      </p:pic>
      <p:pic>
        <p:nvPicPr>
          <p:cNvPr id="18" name="Picture 17" descr="Logo&#10;&#10;Description automatically generated">
            <a:extLst>
              <a:ext uri="{FF2B5EF4-FFF2-40B4-BE49-F238E27FC236}">
                <a16:creationId xmlns:a16="http://schemas.microsoft.com/office/drawing/2014/main" id="{E63C2B27-392D-4D34-8760-9951171473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99282" y="2657150"/>
            <a:ext cx="1701108" cy="1309932"/>
          </a:xfrm>
          <a:prstGeom prst="rect">
            <a:avLst/>
          </a:prstGeom>
        </p:spPr>
      </p:pic>
      <p:pic>
        <p:nvPicPr>
          <p:cNvPr id="20" name="Picture 19" descr="A picture containing text, clipart, tableware, dishware&#10;&#10;Description automatically generated">
            <a:extLst>
              <a:ext uri="{FF2B5EF4-FFF2-40B4-BE49-F238E27FC236}">
                <a16:creationId xmlns:a16="http://schemas.microsoft.com/office/drawing/2014/main" id="{289704B7-CD2D-4621-A511-4975FBA221AD}"/>
              </a:ext>
            </a:extLst>
          </p:cNvPr>
          <p:cNvPicPr>
            <a:picLocks noChangeAspect="1"/>
          </p:cNvPicPr>
          <p:nvPr/>
        </p:nvPicPr>
        <p:blipFill>
          <a:blip r:embed="rId5"/>
          <a:stretch>
            <a:fillRect/>
          </a:stretch>
        </p:blipFill>
        <p:spPr>
          <a:xfrm>
            <a:off x="8147668" y="4621379"/>
            <a:ext cx="1952722" cy="967179"/>
          </a:xfrm>
          <a:prstGeom prst="rect">
            <a:avLst/>
          </a:prstGeom>
        </p:spPr>
      </p:pic>
      <p:pic>
        <p:nvPicPr>
          <p:cNvPr id="5" name="Picture 4">
            <a:extLst>
              <a:ext uri="{FF2B5EF4-FFF2-40B4-BE49-F238E27FC236}">
                <a16:creationId xmlns:a16="http://schemas.microsoft.com/office/drawing/2014/main" id="{91ECAF7E-4ED8-4627-A0EF-A643B65CFB42}"/>
              </a:ext>
            </a:extLst>
          </p:cNvPr>
          <p:cNvPicPr>
            <a:picLocks noChangeAspect="1"/>
          </p:cNvPicPr>
          <p:nvPr/>
        </p:nvPicPr>
        <p:blipFill>
          <a:blip r:embed="rId6"/>
          <a:stretch>
            <a:fillRect/>
          </a:stretch>
        </p:blipFill>
        <p:spPr>
          <a:xfrm>
            <a:off x="5825973" y="3843210"/>
            <a:ext cx="2525718" cy="902042"/>
          </a:xfrm>
          <a:prstGeom prst="rect">
            <a:avLst/>
          </a:prstGeom>
        </p:spPr>
      </p:pic>
    </p:spTree>
    <p:extLst>
      <p:ext uri="{BB962C8B-B14F-4D97-AF65-F5344CB8AC3E}">
        <p14:creationId xmlns:p14="http://schemas.microsoft.com/office/powerpoint/2010/main" val="2655742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516849" y="139030"/>
            <a:ext cx="6340614" cy="1623783"/>
          </a:xfrm>
        </p:spPr>
        <p:txBody>
          <a:bodyPr>
            <a:normAutofit/>
          </a:bodyPr>
          <a:lstStyle/>
          <a:p>
            <a:pPr algn="just"/>
            <a:r>
              <a:rPr lang="pt" sz="2200" dirty="0">
                <a:solidFill>
                  <a:schemeClr val="tx1">
                    <a:lumMod val="75000"/>
                    <a:lumOff val="25000"/>
                  </a:schemeClr>
                </a:solidFill>
              </a:rPr>
              <a:t>O</a:t>
            </a:r>
            <a:r>
              <a:rPr lang="pt" sz="2200" b="1" dirty="0">
                <a:solidFill>
                  <a:schemeClr val="tx1">
                    <a:lumMod val="75000"/>
                    <a:lumOff val="25000"/>
                  </a:schemeClr>
                </a:solidFill>
              </a:rPr>
              <a:t> LinkedIn Learning </a:t>
            </a:r>
            <a:r>
              <a:rPr lang="pt" sz="2200" dirty="0">
                <a:solidFill>
                  <a:schemeClr val="tx1">
                    <a:lumMod val="75000"/>
                    <a:lumOff val="25000"/>
                  </a:schemeClr>
                </a:solidFill>
              </a:rPr>
              <a:t>, anteriormente Lynda.com, é uma plataforma de ensino que oferece cursos profissionais nas àreas de negócios, tecnologia e criatividade no formato de gravações. A plataforma oferece mais de 16.000 cursos em 7 idiomas.</a:t>
            </a:r>
          </a:p>
        </p:txBody>
      </p:sp>
      <p:sp>
        <p:nvSpPr>
          <p:cNvPr id="5" name="Text Placeholder 4">
            <a:extLst>
              <a:ext uri="{FF2B5EF4-FFF2-40B4-BE49-F238E27FC236}">
                <a16:creationId xmlns:a16="http://schemas.microsoft.com/office/drawing/2014/main" id="{AF1AD8AD-3FA1-4FD6-A707-BA76B2E0C6CF}"/>
              </a:ext>
            </a:extLst>
          </p:cNvPr>
          <p:cNvSpPr>
            <a:spLocks noGrp="1"/>
          </p:cNvSpPr>
          <p:nvPr>
            <p:ph type="body" sz="quarter" idx="24"/>
          </p:nvPr>
        </p:nvSpPr>
        <p:spPr/>
        <p:txBody>
          <a:bodyPr/>
          <a:lstStyle/>
          <a:p>
            <a:r>
              <a:rPr lang="pt" dirty="0"/>
              <a:t>1</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35287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sp>
        <p:nvSpPr>
          <p:cNvPr id="9" name="Text Placeholder 8">
            <a:extLst>
              <a:ext uri="{FF2B5EF4-FFF2-40B4-BE49-F238E27FC236}">
                <a16:creationId xmlns:a16="http://schemas.microsoft.com/office/drawing/2014/main" id="{99864E52-CB4D-46C0-A1B3-A6AE23912150}"/>
              </a:ext>
            </a:extLst>
          </p:cNvPr>
          <p:cNvSpPr>
            <a:spLocks noGrp="1"/>
          </p:cNvSpPr>
          <p:nvPr>
            <p:ph type="body" sz="quarter" idx="22"/>
          </p:nvPr>
        </p:nvSpPr>
        <p:spPr>
          <a:xfrm>
            <a:off x="-1114526" y="2476301"/>
            <a:ext cx="6022484" cy="413049"/>
          </a:xfrm>
        </p:spPr>
        <p:txBody>
          <a:bodyPr>
            <a:normAutofit lnSpcReduction="10000"/>
          </a:bodyPr>
          <a:lstStyle/>
          <a:p>
            <a:pPr algn="ctr"/>
            <a:r>
              <a:rPr lang="pt" sz="2400" dirty="0">
                <a:hlinkClick r:id="rId2"/>
              </a:rPr>
              <a:t>www.linkedin.com/learning/</a:t>
            </a:r>
            <a:endParaRPr lang="en-IE" sz="2400" dirty="0"/>
          </a:p>
        </p:txBody>
      </p:sp>
      <p:sp>
        <p:nvSpPr>
          <p:cNvPr id="10" name="TextBox 9">
            <a:extLst>
              <a:ext uri="{FF2B5EF4-FFF2-40B4-BE49-F238E27FC236}">
                <a16:creationId xmlns:a16="http://schemas.microsoft.com/office/drawing/2014/main" id="{1CB57B9E-9BAC-48F2-83C3-2925DF4B2D4A}"/>
              </a:ext>
            </a:extLst>
          </p:cNvPr>
          <p:cNvSpPr txBox="1"/>
          <p:nvPr/>
        </p:nvSpPr>
        <p:spPr>
          <a:xfrm>
            <a:off x="4457534" y="1912576"/>
            <a:ext cx="7720552"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2000" b="1" i="0" u="none" strike="noStrike" kern="1200" cap="none" spc="0" normalizeH="0" baseline="0" noProof="0" dirty="0">
                <a:ln>
                  <a:noFill/>
                </a:ln>
                <a:solidFill>
                  <a:srgbClr val="00ACA7"/>
                </a:solidFill>
                <a:effectLst/>
                <a:uLnTx/>
                <a:uFillTx/>
                <a:latin typeface="Calibri" panose="020F0502020204030204"/>
                <a:ea typeface="+mn-ea"/>
                <a:cs typeface="+mn-cs"/>
              </a:rPr>
              <a:t>Prós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00ACA7"/>
                </a:solidFill>
                <a:effectLst/>
                <a:uLnTx/>
                <a:uFillTx/>
                <a:latin typeface="Calibri" panose="020F0502020204030204"/>
                <a:ea typeface="+mn-ea"/>
                <a:cs typeface="+mn-cs"/>
              </a:rPr>
              <a:t>Altamente reconhecível e valorizado na comunidade Business 2 Business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00ACA7"/>
                </a:solidFill>
                <a:effectLst/>
                <a:uLnTx/>
                <a:uFillTx/>
                <a:latin typeface="Calibri" panose="020F0502020204030204"/>
                <a:ea typeface="+mn-ea"/>
                <a:cs typeface="+mn-cs"/>
              </a:rPr>
              <a:t>Poderá testá-lo durante um mês gratuitamente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00ACA7"/>
                </a:solidFill>
                <a:effectLst/>
                <a:uLnTx/>
                <a:uFillTx/>
                <a:latin typeface="Calibri" panose="020F0502020204030204"/>
                <a:ea typeface="+mn-ea"/>
                <a:cs typeface="+mn-cs"/>
              </a:rPr>
              <a:t>Fornece recomendações personalizadas de cursos para os utilizadores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00ACA7"/>
                </a:solidFill>
                <a:effectLst/>
                <a:uLnTx/>
                <a:uFillTx/>
                <a:latin typeface="Calibri" panose="020F0502020204030204"/>
                <a:ea typeface="+mn-ea"/>
                <a:cs typeface="+mn-cs"/>
              </a:rPr>
              <a:t>Oferece certificação após a conclusão do curso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00ACA7"/>
                </a:solidFill>
                <a:effectLst/>
                <a:uLnTx/>
                <a:uFillTx/>
                <a:latin typeface="Calibri" panose="020F0502020204030204"/>
                <a:ea typeface="+mn-ea"/>
                <a:cs typeface="+mn-cs"/>
              </a:rPr>
              <a:t>Permite autoavaliação do seu progresso enquanto responde a questionários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00ACA7"/>
                </a:solidFill>
                <a:effectLst/>
                <a:uLnTx/>
                <a:uFillTx/>
                <a:latin typeface="Calibri" panose="020F0502020204030204"/>
                <a:ea typeface="+mn-ea"/>
                <a:cs typeface="+mn-cs"/>
              </a:rPr>
              <a:t>Flexibilização da aprendizagem - tem acesso </a:t>
            </a:r>
            <a:r>
              <a:rPr lang="pt" sz="2000" dirty="0">
                <a:solidFill>
                  <a:srgbClr val="00ACA7"/>
                </a:solidFill>
                <a:latin typeface="Calibri" panose="020F0502020204030204"/>
              </a:rPr>
              <a:t>ao curso </a:t>
            </a:r>
            <a:r>
              <a:rPr kumimoji="0" lang="pt" sz="2000" b="0" i="0" u="none" strike="noStrike" kern="1200" cap="none" spc="0" normalizeH="0" baseline="0" noProof="0" dirty="0">
                <a:ln>
                  <a:noFill/>
                </a:ln>
                <a:solidFill>
                  <a:srgbClr val="00ACA7"/>
                </a:solidFill>
                <a:effectLst/>
                <a:uLnTx/>
                <a:uFillTx/>
                <a:latin typeface="Calibri" panose="020F0502020204030204"/>
                <a:ea typeface="+mn-ea"/>
                <a:cs typeface="+mn-cs"/>
              </a:rPr>
              <a:t>offline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00ACA7"/>
                </a:solidFill>
                <a:effectLst/>
                <a:uLnTx/>
                <a:uFillTx/>
                <a:latin typeface="Calibri" panose="020F0502020204030204"/>
                <a:ea typeface="+mn-ea"/>
                <a:cs typeface="+mn-cs"/>
              </a:rPr>
              <a:t>Concede acesso a outros recursos premium de carreira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Contras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qualidade dos cursos que oferece é ambígua e precisa realizar algumas pesquisas antes de se matricular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Entrar como instrutor pode ser um desafio</a:t>
            </a:r>
          </a:p>
        </p:txBody>
      </p:sp>
      <p:sp>
        <p:nvSpPr>
          <p:cNvPr id="11" name="Arrow: Down 10">
            <a:extLst>
              <a:ext uri="{FF2B5EF4-FFF2-40B4-BE49-F238E27FC236}">
                <a16:creationId xmlns:a16="http://schemas.microsoft.com/office/drawing/2014/main" id="{01BDA09E-1938-4978-9087-2C931184AA5F}"/>
              </a:ext>
            </a:extLst>
          </p:cNvPr>
          <p:cNvSpPr/>
          <p:nvPr/>
        </p:nvSpPr>
        <p:spPr>
          <a:xfrm rot="10800000">
            <a:off x="1805030" y="3095245"/>
            <a:ext cx="463485" cy="490194"/>
          </a:xfrm>
          <a:prstGeom prst="downArrow">
            <a:avLst/>
          </a:prstGeom>
          <a:solidFill>
            <a:srgbClr val="00AC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25AAE5C-D6C4-4791-A259-385A2F121D37}"/>
              </a:ext>
            </a:extLst>
          </p:cNvPr>
          <p:cNvSpPr txBox="1"/>
          <p:nvPr/>
        </p:nvSpPr>
        <p:spPr>
          <a:xfrm>
            <a:off x="334537" y="3908192"/>
            <a:ext cx="33769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800" b="0" i="0" u="none" strike="noStrike" kern="1200" cap="none" spc="0" normalizeH="0" baseline="0" noProof="0" dirty="0">
                <a:ln>
                  <a:noFill/>
                </a:ln>
                <a:solidFill>
                  <a:srgbClr val="00ACA7"/>
                </a:solidFill>
                <a:effectLst/>
                <a:uLnTx/>
                <a:uFillTx/>
                <a:latin typeface="Calibri" panose="020F0502020204030204"/>
                <a:ea typeface="+mn-ea"/>
                <a:cs typeface="+mn-cs"/>
              </a:rPr>
              <a:t>CLIQUE AQUI PARA VISITAR O SITE</a:t>
            </a:r>
          </a:p>
        </p:txBody>
      </p:sp>
      <p:pic>
        <p:nvPicPr>
          <p:cNvPr id="4" name="Picture 3">
            <a:extLst>
              <a:ext uri="{FF2B5EF4-FFF2-40B4-BE49-F238E27FC236}">
                <a16:creationId xmlns:a16="http://schemas.microsoft.com/office/drawing/2014/main" id="{F177F956-5D7B-4933-84B4-CC4C44CB1A2A}"/>
              </a:ext>
            </a:extLst>
          </p:cNvPr>
          <p:cNvPicPr>
            <a:picLocks noChangeAspect="1"/>
          </p:cNvPicPr>
          <p:nvPr/>
        </p:nvPicPr>
        <p:blipFill>
          <a:blip r:embed="rId3"/>
          <a:stretch>
            <a:fillRect/>
          </a:stretch>
        </p:blipFill>
        <p:spPr>
          <a:xfrm>
            <a:off x="334537" y="1272793"/>
            <a:ext cx="3404472" cy="1215883"/>
          </a:xfrm>
          <a:prstGeom prst="rect">
            <a:avLst/>
          </a:prstGeom>
        </p:spPr>
      </p:pic>
    </p:spTree>
    <p:extLst>
      <p:ext uri="{BB962C8B-B14F-4D97-AF65-F5344CB8AC3E}">
        <p14:creationId xmlns:p14="http://schemas.microsoft.com/office/powerpoint/2010/main" val="1440494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702148" y="299358"/>
            <a:ext cx="6279320" cy="1510588"/>
          </a:xfrm>
        </p:spPr>
        <p:txBody>
          <a:bodyPr>
            <a:normAutofit/>
          </a:bodyPr>
          <a:lstStyle/>
          <a:p>
            <a:pPr algn="just"/>
            <a:r>
              <a:rPr lang="pt" sz="2200" b="1" dirty="0">
                <a:solidFill>
                  <a:schemeClr val="tx1">
                    <a:lumMod val="75000"/>
                    <a:lumOff val="25000"/>
                  </a:schemeClr>
                </a:solidFill>
              </a:rPr>
              <a:t>A Udemy </a:t>
            </a:r>
            <a:r>
              <a:rPr lang="pt" sz="2200" dirty="0">
                <a:solidFill>
                  <a:schemeClr val="tx1">
                    <a:lumMod val="75000"/>
                    <a:lumOff val="25000"/>
                  </a:schemeClr>
                </a:solidFill>
              </a:rPr>
              <a:t>é um dos mercados de cursos online mais populares da web. Esta plataforma de ensino tem mais de 40 milhões de alunos e 50 mil instrutores e especialistas a gerar cursos online.</a:t>
            </a:r>
          </a:p>
        </p:txBody>
      </p:sp>
      <p:sp>
        <p:nvSpPr>
          <p:cNvPr id="4" name="Text Placeholder 3">
            <a:extLst>
              <a:ext uri="{FF2B5EF4-FFF2-40B4-BE49-F238E27FC236}">
                <a16:creationId xmlns:a16="http://schemas.microsoft.com/office/drawing/2014/main" id="{53CFE518-4A4B-4D2E-8124-FF8A167FA933}"/>
              </a:ext>
            </a:extLst>
          </p:cNvPr>
          <p:cNvSpPr>
            <a:spLocks noGrp="1"/>
          </p:cNvSpPr>
          <p:nvPr>
            <p:ph type="body" sz="quarter" idx="24"/>
          </p:nvPr>
        </p:nvSpPr>
        <p:spPr/>
        <p:txBody>
          <a:bodyPr/>
          <a:lstStyle/>
          <a:p>
            <a:r>
              <a:rPr lang="pt" dirty="0"/>
              <a:t>2</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35287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sp>
        <p:nvSpPr>
          <p:cNvPr id="10" name="TextBox 9">
            <a:extLst>
              <a:ext uri="{FF2B5EF4-FFF2-40B4-BE49-F238E27FC236}">
                <a16:creationId xmlns:a16="http://schemas.microsoft.com/office/drawing/2014/main" id="{1CB57B9E-9BAC-48F2-83C3-2925DF4B2D4A}"/>
              </a:ext>
            </a:extLst>
          </p:cNvPr>
          <p:cNvSpPr txBox="1"/>
          <p:nvPr/>
        </p:nvSpPr>
        <p:spPr>
          <a:xfrm>
            <a:off x="4457536" y="1904038"/>
            <a:ext cx="7523932"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2000" b="1" i="0" u="none" strike="noStrike" kern="1200" cap="none" spc="0" normalizeH="0" baseline="0" noProof="0" dirty="0">
                <a:ln>
                  <a:noFill/>
                </a:ln>
                <a:solidFill>
                  <a:srgbClr val="E78631"/>
                </a:solidFill>
                <a:effectLst/>
                <a:uLnTx/>
                <a:uFillTx/>
                <a:latin typeface="Calibri" panose="020F0502020204030204"/>
                <a:ea typeface="+mn-ea"/>
                <a:cs typeface="+mn-cs"/>
              </a:rPr>
              <a:t>Prós: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E78631"/>
                </a:solidFill>
                <a:effectLst/>
                <a:uLnTx/>
                <a:uFillTx/>
                <a:latin typeface="Calibri" panose="020F0502020204030204"/>
                <a:ea typeface="+mn-ea"/>
                <a:cs typeface="+mn-cs"/>
              </a:rPr>
              <a:t>Sem custo de configuração (para instrutores)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E78631"/>
                </a:solidFill>
                <a:effectLst/>
                <a:uLnTx/>
                <a:uFillTx/>
                <a:latin typeface="Calibri" panose="020F0502020204030204"/>
                <a:ea typeface="+mn-ea"/>
                <a:cs typeface="+mn-cs"/>
              </a:rPr>
              <a:t>Orientado para a aprendizagem individualizada e cursos em vídeo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E78631"/>
                </a:solidFill>
                <a:effectLst/>
                <a:uLnTx/>
                <a:uFillTx/>
                <a:latin typeface="Calibri" panose="020F0502020204030204"/>
                <a:ea typeface="+mn-ea"/>
                <a:cs typeface="+mn-cs"/>
              </a:rPr>
              <a:t>Não há necessidade de conhecimento altamente técnico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E78631"/>
                </a:solidFill>
                <a:effectLst/>
                <a:uLnTx/>
                <a:uFillTx/>
                <a:latin typeface="Calibri" panose="020F0502020204030204"/>
                <a:ea typeface="+mn-ea"/>
                <a:cs typeface="+mn-cs"/>
              </a:rPr>
              <a:t>A aplicação Udemy está disponível para iOS e Android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Contras: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Interação muito limitada com os alunos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Alta competição entre criadores de cursos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Sem propriedade de dados ou controlo sobre a marca – mantém e-mails, dados de usuários e não partilha essas informações com õs seus instrutores (para instrutores)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visibilidade depende do seu próprio marketing, a plataforma só promove cursos que já são populares (para instrutores)</a:t>
            </a:r>
          </a:p>
        </p:txBody>
      </p:sp>
      <p:pic>
        <p:nvPicPr>
          <p:cNvPr id="11" name="Picture 10" descr="Logo&#10;&#10;Description automatically generated">
            <a:extLst>
              <a:ext uri="{FF2B5EF4-FFF2-40B4-BE49-F238E27FC236}">
                <a16:creationId xmlns:a16="http://schemas.microsoft.com/office/drawing/2014/main" id="{4DB438EB-BC15-4436-90A8-510B075E5F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9048" y="223244"/>
            <a:ext cx="3205113" cy="2468085"/>
          </a:xfrm>
          <a:prstGeom prst="rect">
            <a:avLst/>
          </a:prstGeom>
        </p:spPr>
      </p:pic>
      <p:sp>
        <p:nvSpPr>
          <p:cNvPr id="12" name="Text Placeholder 8">
            <a:extLst>
              <a:ext uri="{FF2B5EF4-FFF2-40B4-BE49-F238E27FC236}">
                <a16:creationId xmlns:a16="http://schemas.microsoft.com/office/drawing/2014/main" id="{6F416566-D0E8-43F4-9E7A-C933C82441F4}"/>
              </a:ext>
            </a:extLst>
          </p:cNvPr>
          <p:cNvSpPr txBox="1">
            <a:spLocks/>
          </p:cNvSpPr>
          <p:nvPr/>
        </p:nvSpPr>
        <p:spPr>
          <a:xfrm>
            <a:off x="160255" y="3387186"/>
            <a:ext cx="4025245" cy="1021697"/>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E7863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pt" sz="2400" b="0" i="0" u="none" strike="noStrike" kern="1200" cap="none" spc="0" normalizeH="0" baseline="0" noProof="0" dirty="0">
                <a:ln>
                  <a:noFill/>
                </a:ln>
                <a:solidFill>
                  <a:srgbClr val="E78631"/>
                </a:solidFill>
                <a:effectLst/>
                <a:uLnTx/>
                <a:uFillTx/>
                <a:latin typeface="Calibri" panose="020F0502020204030204"/>
                <a:ea typeface="+mn-ea"/>
                <a:cs typeface="+mn-cs"/>
                <a:hlinkClick r:id="rId3"/>
              </a:rPr>
              <a:t>www.udemy.com</a:t>
            </a:r>
            <a:endPar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F03B81ED-9DC5-48DB-B1C7-D61B56229CDD}"/>
              </a:ext>
            </a:extLst>
          </p:cNvPr>
          <p:cNvSpPr/>
          <p:nvPr/>
        </p:nvSpPr>
        <p:spPr>
          <a:xfrm rot="10800000">
            <a:off x="1916144" y="3949830"/>
            <a:ext cx="463485" cy="490194"/>
          </a:xfrm>
          <a:prstGeom prst="downArrow">
            <a:avLst/>
          </a:prstGeom>
          <a:solidFill>
            <a:srgbClr val="E786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7CB36E8-10AA-4436-B5CB-F1A14C512738}"/>
              </a:ext>
            </a:extLst>
          </p:cNvPr>
          <p:cNvSpPr txBox="1"/>
          <p:nvPr/>
        </p:nvSpPr>
        <p:spPr>
          <a:xfrm>
            <a:off x="399569" y="4527984"/>
            <a:ext cx="34240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800" b="0" i="0" u="none" strike="noStrike" kern="1200" cap="none" spc="0" normalizeH="0" baseline="0" noProof="0" dirty="0">
                <a:ln>
                  <a:noFill/>
                </a:ln>
                <a:solidFill>
                  <a:srgbClr val="E78631"/>
                </a:solidFill>
                <a:effectLst/>
                <a:uLnTx/>
                <a:uFillTx/>
                <a:latin typeface="Calibri" panose="020F0502020204030204"/>
                <a:ea typeface="+mn-ea"/>
                <a:cs typeface="+mn-cs"/>
              </a:rPr>
              <a:t>CLIQUE AQUI PARA VISITAR O SITE</a:t>
            </a:r>
          </a:p>
        </p:txBody>
      </p:sp>
    </p:spTree>
    <p:extLst>
      <p:ext uri="{BB962C8B-B14F-4D97-AF65-F5344CB8AC3E}">
        <p14:creationId xmlns:p14="http://schemas.microsoft.com/office/powerpoint/2010/main" val="383265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768174" y="709438"/>
            <a:ext cx="10655652" cy="697353"/>
          </a:xfrm>
        </p:spPr>
        <p:txBody>
          <a:bodyPr>
            <a:normAutofit/>
          </a:bodyPr>
          <a:lstStyle/>
          <a:p>
            <a:pPr algn="ctr"/>
            <a:r>
              <a:rPr lang="pt" sz="3200" dirty="0"/>
              <a:t>Definições importantes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768174" y="1406791"/>
            <a:ext cx="10655652" cy="4136172"/>
          </a:xfrm>
        </p:spPr>
        <p:txBody>
          <a:bodyPr/>
          <a:lstStyle/>
          <a:p>
            <a:pPr marL="342900" indent="-342900" algn="just">
              <a:buFont typeface="Arial" panose="020B0604020202020204" pitchFamily="34" charset="0"/>
              <a:buChar char="•"/>
            </a:pPr>
            <a:r>
              <a:rPr lang="pt" sz="2400" b="1" i="0" dirty="0">
                <a:effectLst/>
              </a:rPr>
              <a:t>Tecnologia da informação (TI) é o uso de qualquer computador, armazenamento</a:t>
            </a:r>
            <a:r>
              <a:rPr lang="pt" sz="2400" b="0" i="0" dirty="0">
                <a:effectLst/>
              </a:rPr>
              <a:t>, rede e outros dispositivos físicos, infraestrutura e processos para criar, processar, armazenar, proteger e trocar todas as formas de dados eletrónicos.</a:t>
            </a:r>
          </a:p>
          <a:p>
            <a:pPr marL="342900" indent="-342900" algn="just">
              <a:buFont typeface="Arial" panose="020B0604020202020204" pitchFamily="34" charset="0"/>
              <a:buChar char="•"/>
            </a:pPr>
            <a:r>
              <a:rPr lang="pt" sz="2400" b="1" i="0" dirty="0">
                <a:effectLst/>
              </a:rPr>
              <a:t>Ferramentas digitais </a:t>
            </a:r>
            <a:r>
              <a:rPr lang="pt" sz="2400" i="0" dirty="0">
                <a:effectLst/>
              </a:rPr>
              <a:t>são programas</a:t>
            </a:r>
            <a:r>
              <a:rPr lang="pt" sz="2400" b="0" i="0" dirty="0">
                <a:effectLst/>
              </a:rPr>
              <a:t>, sites ou recursos online que podem facilitar a execução de tarefas.</a:t>
            </a:r>
            <a:endParaRPr lang="hr-BA" sz="2400" b="0" i="0" dirty="0">
              <a:effectLst/>
            </a:endParaRPr>
          </a:p>
          <a:p>
            <a:pPr marL="342900" indent="-342900" algn="just">
              <a:buFont typeface="Arial" panose="020B0604020202020204" pitchFamily="34" charset="0"/>
              <a:buChar char="•"/>
            </a:pPr>
            <a:r>
              <a:rPr lang="pt" sz="2400" b="1" i="0" dirty="0">
                <a:effectLst/>
              </a:rPr>
              <a:t>A aprendizagem </a:t>
            </a:r>
            <a:r>
              <a:rPr lang="pt" sz="2400" b="1" dirty="0"/>
              <a:t>mista</a:t>
            </a:r>
            <a:r>
              <a:rPr lang="pt" sz="2400" b="0" i="0" dirty="0">
                <a:effectLst/>
              </a:rPr>
              <a:t>, também conhecida como aprendizagem híbrida, é uma abordagem à educação que combina materiais educacionais digitais e oportunidades de interação online com métodos tradicionais de sala de aula presenciais. Requer a presença física do professor e do aluno, com alguns elementos de controlo do aluno sobre o tempo, lugar, caminho ou ritmo</a:t>
            </a:r>
          </a:p>
          <a:p>
            <a:pPr algn="just"/>
            <a:endParaRPr lang="en-US" sz="4400" dirty="0"/>
          </a:p>
        </p:txBody>
      </p:sp>
    </p:spTree>
    <p:extLst>
      <p:ext uri="{BB962C8B-B14F-4D97-AF65-F5344CB8AC3E}">
        <p14:creationId xmlns:p14="http://schemas.microsoft.com/office/powerpoint/2010/main" val="3775002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536112" y="497519"/>
            <a:ext cx="6360515" cy="2434218"/>
          </a:xfrm>
        </p:spPr>
        <p:txBody>
          <a:bodyPr>
            <a:normAutofit fontScale="92500"/>
          </a:bodyPr>
          <a:lstStyle/>
          <a:p>
            <a:pPr algn="just"/>
            <a:r>
              <a:rPr lang="pt" b="1" dirty="0">
                <a:solidFill>
                  <a:schemeClr val="tx1">
                    <a:lumMod val="75000"/>
                    <a:lumOff val="25000"/>
                  </a:schemeClr>
                </a:solidFill>
              </a:rPr>
              <a:t>O Coursera </a:t>
            </a:r>
            <a:r>
              <a:rPr lang="pt" dirty="0">
                <a:solidFill>
                  <a:schemeClr val="tx1">
                    <a:lumMod val="75000"/>
                    <a:lumOff val="25000"/>
                  </a:schemeClr>
                </a:solidFill>
              </a:rPr>
              <a:t>é uma plataforma de ensino online com 23 milhões de usuários, dedicada a oferecer cursos de formação online de alta qualidade em todo o mundo. Ao fazer parceria com universidades e empresas de renome mundial, oferece aos alunos a oportunidade de receber certificações de instituições reconhecidas ao ingressar nos seus cursos pagos.</a:t>
            </a:r>
          </a:p>
        </p:txBody>
      </p:sp>
      <p:sp>
        <p:nvSpPr>
          <p:cNvPr id="4" name="Text Placeholder 3">
            <a:extLst>
              <a:ext uri="{FF2B5EF4-FFF2-40B4-BE49-F238E27FC236}">
                <a16:creationId xmlns:a16="http://schemas.microsoft.com/office/drawing/2014/main" id="{53CFE518-4A4B-4D2E-8124-FF8A167FA933}"/>
              </a:ext>
            </a:extLst>
          </p:cNvPr>
          <p:cNvSpPr>
            <a:spLocks noGrp="1"/>
          </p:cNvSpPr>
          <p:nvPr>
            <p:ph type="body" sz="quarter" idx="23"/>
          </p:nvPr>
        </p:nvSpPr>
        <p:spPr/>
        <p:txBody>
          <a:bodyPr/>
          <a:lstStyle/>
          <a:p>
            <a:r>
              <a:rPr lang="pt" dirty="0"/>
              <a:t>2</a:t>
            </a:r>
          </a:p>
        </p:txBody>
      </p:sp>
      <p:sp>
        <p:nvSpPr>
          <p:cNvPr id="6" name="Text Placeholder 5">
            <a:extLst>
              <a:ext uri="{FF2B5EF4-FFF2-40B4-BE49-F238E27FC236}">
                <a16:creationId xmlns:a16="http://schemas.microsoft.com/office/drawing/2014/main" id="{1E8B3794-145E-4499-83A9-0837DDFE8DC5}"/>
              </a:ext>
            </a:extLst>
          </p:cNvPr>
          <p:cNvSpPr>
            <a:spLocks noGrp="1"/>
          </p:cNvSpPr>
          <p:nvPr>
            <p:ph type="body" sz="quarter" idx="24"/>
          </p:nvPr>
        </p:nvSpPr>
        <p:spPr/>
        <p:txBody>
          <a:bodyPr/>
          <a:lstStyle/>
          <a:p>
            <a:r>
              <a:rPr lang="pt" dirty="0"/>
              <a:t>3</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35287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sp>
        <p:nvSpPr>
          <p:cNvPr id="10" name="TextBox 9">
            <a:extLst>
              <a:ext uri="{FF2B5EF4-FFF2-40B4-BE49-F238E27FC236}">
                <a16:creationId xmlns:a16="http://schemas.microsoft.com/office/drawing/2014/main" id="{1CB57B9E-9BAC-48F2-83C3-2925DF4B2D4A}"/>
              </a:ext>
            </a:extLst>
          </p:cNvPr>
          <p:cNvSpPr txBox="1"/>
          <p:nvPr/>
        </p:nvSpPr>
        <p:spPr>
          <a:xfrm>
            <a:off x="4363230" y="3265092"/>
            <a:ext cx="7533397"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2000" b="1" i="0" u="none" strike="noStrike" kern="1200" cap="none" spc="0" normalizeH="0" baseline="0" noProof="0" dirty="0">
                <a:ln>
                  <a:noFill/>
                </a:ln>
                <a:solidFill>
                  <a:srgbClr val="D6315A"/>
                </a:solidFill>
                <a:effectLst/>
                <a:uLnTx/>
                <a:uFillTx/>
                <a:latin typeface="Calibri" panose="020F0502020204030204"/>
                <a:ea typeface="+mn-ea"/>
                <a:cs typeface="+mn-cs"/>
              </a:rPr>
              <a:t>Prós: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D6315A"/>
                </a:solidFill>
                <a:effectLst/>
                <a:uLnTx/>
                <a:uFillTx/>
                <a:latin typeface="Calibri" panose="020F0502020204030204"/>
                <a:ea typeface="+mn-ea"/>
                <a:cs typeface="+mn-cs"/>
              </a:rPr>
              <a:t>Oferece uma variedade de opções de aprendizagem e atividades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D6315A"/>
                </a:solidFill>
                <a:effectLst/>
                <a:uLnTx/>
                <a:uFillTx/>
                <a:latin typeface="Calibri" panose="020F0502020204030204"/>
                <a:ea typeface="+mn-ea"/>
                <a:cs typeface="+mn-cs"/>
              </a:rPr>
              <a:t>Premeia os alunos com diferentes tipos de certificados e diplomas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srgbClr val="D6315A"/>
                </a:solidFill>
                <a:effectLst/>
                <a:uLnTx/>
                <a:uFillTx/>
                <a:latin typeface="Calibri" panose="020F0502020204030204"/>
                <a:ea typeface="+mn-ea"/>
                <a:cs typeface="+mn-cs"/>
              </a:rPr>
              <a:t>Oferece ferramentas educacionais de alta qualidade e interações com instrutores (para instrutores)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 sz="2000" b="0" i="0" u="none" strike="noStrike" kern="1200" cap="none" spc="0" normalizeH="0" baseline="0" noProof="0" dirty="0">
              <a:ln>
                <a:noFill/>
              </a:ln>
              <a:solidFill>
                <a:srgbClr val="D6315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Contras: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Limitado a educadores de instituições parceiras. (para instrutores)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Opções de criação de cursos menos flexíveis em comparação com outras plataformas (para instrutores)</a:t>
            </a:r>
          </a:p>
        </p:txBody>
      </p:sp>
      <p:sp>
        <p:nvSpPr>
          <p:cNvPr id="12" name="Text Placeholder 8">
            <a:extLst>
              <a:ext uri="{FF2B5EF4-FFF2-40B4-BE49-F238E27FC236}">
                <a16:creationId xmlns:a16="http://schemas.microsoft.com/office/drawing/2014/main" id="{6F416566-D0E8-43F4-9E7A-C933C82441F4}"/>
              </a:ext>
            </a:extLst>
          </p:cNvPr>
          <p:cNvSpPr txBox="1">
            <a:spLocks/>
          </p:cNvSpPr>
          <p:nvPr/>
        </p:nvSpPr>
        <p:spPr>
          <a:xfrm>
            <a:off x="160255" y="4339294"/>
            <a:ext cx="4025245" cy="1021697"/>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E7863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pt" sz="2400" b="0" i="0" u="none" strike="noStrike" kern="1200" cap="none" spc="0" normalizeH="0" baseline="0" noProof="0" dirty="0">
                <a:ln>
                  <a:noFill/>
                </a:ln>
                <a:solidFill>
                  <a:srgbClr val="E78631"/>
                </a:solidFill>
                <a:effectLst/>
                <a:uLnTx/>
                <a:uFillTx/>
                <a:latin typeface="Calibri" panose="020F0502020204030204"/>
                <a:ea typeface="+mn-ea"/>
                <a:cs typeface="+mn-cs"/>
                <a:hlinkClick r:id="rId2"/>
              </a:rPr>
              <a:t>https://www.coursera.org/</a:t>
            </a:r>
            <a:endPar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F03B81ED-9DC5-48DB-B1C7-D61B56229CDD}"/>
              </a:ext>
            </a:extLst>
          </p:cNvPr>
          <p:cNvSpPr/>
          <p:nvPr/>
        </p:nvSpPr>
        <p:spPr>
          <a:xfrm rot="10800000">
            <a:off x="1916144" y="4901938"/>
            <a:ext cx="463485" cy="490194"/>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7CB36E8-10AA-4436-B5CB-F1A14C512738}"/>
              </a:ext>
            </a:extLst>
          </p:cNvPr>
          <p:cNvSpPr txBox="1"/>
          <p:nvPr/>
        </p:nvSpPr>
        <p:spPr>
          <a:xfrm>
            <a:off x="399569" y="5480092"/>
            <a:ext cx="34240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800" b="0" i="0" u="none" strike="noStrike" kern="1200" cap="none" spc="0" normalizeH="0" baseline="0" noProof="0" dirty="0">
                <a:ln>
                  <a:noFill/>
                </a:ln>
                <a:solidFill>
                  <a:srgbClr val="D6315A"/>
                </a:solidFill>
                <a:effectLst/>
                <a:uLnTx/>
                <a:uFillTx/>
                <a:latin typeface="Calibri" panose="020F0502020204030204"/>
                <a:ea typeface="+mn-ea"/>
                <a:cs typeface="+mn-cs"/>
              </a:rPr>
              <a:t>CLIQUE AQUI PARA VISITAR O SITE</a:t>
            </a:r>
          </a:p>
        </p:txBody>
      </p:sp>
      <p:pic>
        <p:nvPicPr>
          <p:cNvPr id="13" name="Picture 12" descr="Text&#10;&#10;Description automatically generated with low confidence">
            <a:extLst>
              <a:ext uri="{FF2B5EF4-FFF2-40B4-BE49-F238E27FC236}">
                <a16:creationId xmlns:a16="http://schemas.microsoft.com/office/drawing/2014/main" id="{30528FF6-9277-4917-815F-84ED0A798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014" y="254711"/>
            <a:ext cx="3251178" cy="3251178"/>
          </a:xfrm>
          <a:prstGeom prst="rect">
            <a:avLst/>
          </a:prstGeom>
        </p:spPr>
      </p:pic>
    </p:spTree>
    <p:extLst>
      <p:ext uri="{BB962C8B-B14F-4D97-AF65-F5344CB8AC3E}">
        <p14:creationId xmlns:p14="http://schemas.microsoft.com/office/powerpoint/2010/main" val="995434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536112" y="465240"/>
            <a:ext cx="6040003" cy="1972304"/>
          </a:xfrm>
        </p:spPr>
        <p:txBody>
          <a:bodyPr>
            <a:normAutofit/>
          </a:bodyPr>
          <a:lstStyle/>
          <a:p>
            <a:pPr algn="just"/>
            <a:r>
              <a:rPr lang="pt" sz="2000" b="1" dirty="0">
                <a:solidFill>
                  <a:schemeClr val="tx1">
                    <a:lumMod val="75000"/>
                    <a:lumOff val="25000"/>
                  </a:schemeClr>
                </a:solidFill>
              </a:rPr>
              <a:t>Skillshare </a:t>
            </a:r>
            <a:r>
              <a:rPr lang="pt" sz="2000" dirty="0">
                <a:solidFill>
                  <a:schemeClr val="tx1">
                    <a:lumMod val="75000"/>
                    <a:lumOff val="25000"/>
                  </a:schemeClr>
                </a:solidFill>
              </a:rPr>
              <a:t>é outro mercado de cursos popular que tem mais de 4 milhões de alunos e até 24.000 aulas em várias disciplinas.</a:t>
            </a:r>
          </a:p>
          <a:p>
            <a:pPr algn="just"/>
            <a:r>
              <a:rPr lang="pt" sz="2000" dirty="0">
                <a:solidFill>
                  <a:schemeClr val="tx1">
                    <a:lumMod val="75000"/>
                    <a:lumOff val="25000"/>
                  </a:schemeClr>
                </a:solidFill>
              </a:rPr>
              <a:t>As aulas são divididas em 4 categorias: Artes Criativas, Tecnologia, Negócios e Estilo de Vida</a:t>
            </a:r>
          </a:p>
        </p:txBody>
      </p:sp>
      <p:sp>
        <p:nvSpPr>
          <p:cNvPr id="4" name="Text Placeholder 3">
            <a:extLst>
              <a:ext uri="{FF2B5EF4-FFF2-40B4-BE49-F238E27FC236}">
                <a16:creationId xmlns:a16="http://schemas.microsoft.com/office/drawing/2014/main" id="{53CFE518-4A4B-4D2E-8124-FF8A167FA933}"/>
              </a:ext>
            </a:extLst>
          </p:cNvPr>
          <p:cNvSpPr>
            <a:spLocks noGrp="1"/>
          </p:cNvSpPr>
          <p:nvPr>
            <p:ph type="body" sz="quarter" idx="23"/>
          </p:nvPr>
        </p:nvSpPr>
        <p:spPr/>
        <p:txBody>
          <a:bodyPr/>
          <a:lstStyle/>
          <a:p>
            <a:r>
              <a:rPr lang="pt" dirty="0"/>
              <a:t>2</a:t>
            </a:r>
          </a:p>
        </p:txBody>
      </p:sp>
      <p:sp>
        <p:nvSpPr>
          <p:cNvPr id="6" name="Text Placeholder 5">
            <a:extLst>
              <a:ext uri="{FF2B5EF4-FFF2-40B4-BE49-F238E27FC236}">
                <a16:creationId xmlns:a16="http://schemas.microsoft.com/office/drawing/2014/main" id="{1E8B3794-145E-4499-83A9-0837DDFE8DC5}"/>
              </a:ext>
            </a:extLst>
          </p:cNvPr>
          <p:cNvSpPr>
            <a:spLocks noGrp="1"/>
          </p:cNvSpPr>
          <p:nvPr>
            <p:ph type="body" sz="quarter" idx="24"/>
          </p:nvPr>
        </p:nvSpPr>
        <p:spPr/>
        <p:txBody>
          <a:bodyPr/>
          <a:lstStyle/>
          <a:p>
            <a:r>
              <a:rPr lang="pt" dirty="0"/>
              <a:t>3</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35287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sp>
        <p:nvSpPr>
          <p:cNvPr id="10" name="TextBox 9">
            <a:extLst>
              <a:ext uri="{FF2B5EF4-FFF2-40B4-BE49-F238E27FC236}">
                <a16:creationId xmlns:a16="http://schemas.microsoft.com/office/drawing/2014/main" id="{1CB57B9E-9BAC-48F2-83C3-2925DF4B2D4A}"/>
              </a:ext>
            </a:extLst>
          </p:cNvPr>
          <p:cNvSpPr txBox="1"/>
          <p:nvPr/>
        </p:nvSpPr>
        <p:spPr>
          <a:xfrm>
            <a:off x="4363230" y="2637840"/>
            <a:ext cx="721288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Prós:</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Oferece um fórum de discussão de apoio onde os alunos trocam feedback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Oferece a capacidade de fazer muitos cursos pelo mesmo preço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Contras: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Conteúdo das aulas limitado a apenas quatro categorias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Nenhum certificado de conclusão ou qualquer outro reconhecimento formal</a:t>
            </a:r>
          </a:p>
        </p:txBody>
      </p:sp>
      <p:sp>
        <p:nvSpPr>
          <p:cNvPr id="12" name="Text Placeholder 8">
            <a:extLst>
              <a:ext uri="{FF2B5EF4-FFF2-40B4-BE49-F238E27FC236}">
                <a16:creationId xmlns:a16="http://schemas.microsoft.com/office/drawing/2014/main" id="{6F416566-D0E8-43F4-9E7A-C933C82441F4}"/>
              </a:ext>
            </a:extLst>
          </p:cNvPr>
          <p:cNvSpPr txBox="1">
            <a:spLocks/>
          </p:cNvSpPr>
          <p:nvPr/>
        </p:nvSpPr>
        <p:spPr>
          <a:xfrm>
            <a:off x="160255" y="3226931"/>
            <a:ext cx="4025245" cy="1021697"/>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E7863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pt" sz="2400" b="0" i="0" u="none" strike="noStrike" kern="1200" cap="none" spc="0" normalizeH="0" baseline="0" noProof="0" dirty="0">
                <a:ln>
                  <a:noFill/>
                </a:ln>
                <a:solidFill>
                  <a:srgbClr val="E78631"/>
                </a:solidFill>
                <a:effectLst/>
                <a:uLnTx/>
                <a:uFillTx/>
                <a:latin typeface="Calibri" panose="020F0502020204030204"/>
                <a:ea typeface="+mn-ea"/>
                <a:cs typeface="+mn-cs"/>
                <a:hlinkClick r:id="rId2"/>
              </a:rPr>
              <a:t>www.skillshare.com</a:t>
            </a:r>
            <a:endPar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F03B81ED-9DC5-48DB-B1C7-D61B56229CDD}"/>
              </a:ext>
            </a:extLst>
          </p:cNvPr>
          <p:cNvSpPr/>
          <p:nvPr/>
        </p:nvSpPr>
        <p:spPr>
          <a:xfrm rot="10800000">
            <a:off x="1916144" y="3789575"/>
            <a:ext cx="463485" cy="490194"/>
          </a:xfrm>
          <a:prstGeom prst="downArrow">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7CB36E8-10AA-4436-B5CB-F1A14C512738}"/>
              </a:ext>
            </a:extLst>
          </p:cNvPr>
          <p:cNvSpPr txBox="1"/>
          <p:nvPr/>
        </p:nvSpPr>
        <p:spPr>
          <a:xfrm>
            <a:off x="399569" y="4367729"/>
            <a:ext cx="34240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CLIQUE AQUI PARA VISITAR O SITE</a:t>
            </a:r>
          </a:p>
        </p:txBody>
      </p:sp>
      <p:pic>
        <p:nvPicPr>
          <p:cNvPr id="11" name="Picture 10" descr="A picture containing text, clipart, tableware, dishware&#10;&#10;Description automatically generated">
            <a:extLst>
              <a:ext uri="{FF2B5EF4-FFF2-40B4-BE49-F238E27FC236}">
                <a16:creationId xmlns:a16="http://schemas.microsoft.com/office/drawing/2014/main" id="{DD80D076-926E-4D53-987D-D0B8FF736E1D}"/>
              </a:ext>
            </a:extLst>
          </p:cNvPr>
          <p:cNvPicPr>
            <a:picLocks noChangeAspect="1"/>
          </p:cNvPicPr>
          <p:nvPr/>
        </p:nvPicPr>
        <p:blipFill>
          <a:blip r:embed="rId3"/>
          <a:stretch>
            <a:fillRect/>
          </a:stretch>
        </p:blipFill>
        <p:spPr>
          <a:xfrm>
            <a:off x="516103" y="596411"/>
            <a:ext cx="3452393" cy="1709963"/>
          </a:xfrm>
          <a:prstGeom prst="rect">
            <a:avLst/>
          </a:prstGeom>
        </p:spPr>
      </p:pic>
    </p:spTree>
    <p:extLst>
      <p:ext uri="{BB962C8B-B14F-4D97-AF65-F5344CB8AC3E}">
        <p14:creationId xmlns:p14="http://schemas.microsoft.com/office/powerpoint/2010/main" val="1315175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544070"/>
            <a:ext cx="11171222" cy="844269"/>
          </a:xfrm>
        </p:spPr>
        <p:txBody>
          <a:bodyPr>
            <a:normAutofit fontScale="77500" lnSpcReduction="20000"/>
          </a:bodyPr>
          <a:lstStyle/>
          <a:p>
            <a:pPr algn="just"/>
            <a:r>
              <a:rPr lang="pt" sz="3600" dirty="0">
                <a:solidFill>
                  <a:srgbClr val="E78631"/>
                </a:solidFill>
              </a:rPr>
              <a:t>2. Utilizar o potencial da tecnologia para ajudar a moldar a participação, a emissão de opiniões, tudo refletido nas </a:t>
            </a:r>
            <a:r>
              <a:rPr lang="pt" dirty="0">
                <a:solidFill>
                  <a:srgbClr val="E78631"/>
                </a:solidFill>
              </a:rPr>
              <a:t>competências</a:t>
            </a:r>
            <a:r>
              <a:rPr lang="pt" sz="3600" dirty="0">
                <a:solidFill>
                  <a:srgbClr val="E78631"/>
                </a:solidFill>
              </a:rPr>
              <a:t> de apresentação</a:t>
            </a:r>
          </a:p>
        </p:txBody>
      </p:sp>
      <p:sp>
        <p:nvSpPr>
          <p:cNvPr id="4" name="TextBox 3">
            <a:extLst>
              <a:ext uri="{FF2B5EF4-FFF2-40B4-BE49-F238E27FC236}">
                <a16:creationId xmlns:a16="http://schemas.microsoft.com/office/drawing/2014/main" id="{71E739A2-3218-4533-AAFD-1E42DF4A7293}"/>
              </a:ext>
            </a:extLst>
          </p:cNvPr>
          <p:cNvSpPr txBox="1"/>
          <p:nvPr/>
        </p:nvSpPr>
        <p:spPr>
          <a:xfrm>
            <a:off x="515902" y="1446890"/>
            <a:ext cx="11171222"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Pode ser difícil capturar e manter a </a:t>
            </a:r>
            <a:r>
              <a:rPr kumimoji="0" lang="pt" sz="2400" b="0" i="0" u="none" strike="noStrike" kern="1200" cap="none" spc="0" normalizeH="0" baseline="0" noProof="0" dirty="0">
                <a:ln>
                  <a:noFill/>
                </a:ln>
                <a:solidFill>
                  <a:srgbClr val="D6315A"/>
                </a:solidFill>
                <a:effectLst/>
                <a:uLnTx/>
                <a:uFillTx/>
                <a:latin typeface="Calibri" panose="020F0502020204030204"/>
                <a:ea typeface="+mn-ea"/>
                <a:cs typeface="+mn-cs"/>
              </a:rPr>
              <a:t>atenção do seu público </a:t>
            </a:r>
            <a:r>
              <a:rPr kumimoji="0" lang="pt"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com slides </a:t>
            </a:r>
            <a:r>
              <a:rPr lang="pt" sz="2400" dirty="0">
                <a:solidFill>
                  <a:prstClr val="black">
                    <a:lumMod val="85000"/>
                    <a:lumOff val="15000"/>
                  </a:prstClr>
                </a:solidFill>
                <a:latin typeface="Calibri" panose="020F0502020204030204"/>
              </a:rPr>
              <a:t>mundanos</a:t>
            </a:r>
            <a:r>
              <a:rPr kumimoji="0" lang="pt"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cheios de marcadores. Há uma variedade de </a:t>
            </a:r>
            <a:r>
              <a:rPr kumimoji="0" lang="pt" sz="2400" b="0" i="0" u="none" strike="noStrike" kern="1200" cap="none" spc="0" normalizeH="0" baseline="0" noProof="0" dirty="0">
                <a:ln>
                  <a:noFill/>
                </a:ln>
                <a:solidFill>
                  <a:srgbClr val="00ACA7"/>
                </a:solidFill>
                <a:effectLst/>
                <a:uLnTx/>
                <a:uFillTx/>
                <a:latin typeface="Calibri" panose="020F0502020204030204"/>
                <a:ea typeface="+mn-ea"/>
                <a:cs typeface="+mn-cs"/>
              </a:rPr>
              <a:t>soluções de apresentação </a:t>
            </a:r>
            <a:r>
              <a:rPr kumimoji="0" lang="pt"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por aí que podem ajudá-lo a se envolver com seu </a:t>
            </a:r>
            <a:r>
              <a:rPr kumimoji="0" lang="pt" sz="2400" b="0" i="0" u="none" strike="noStrike" kern="1200" cap="none" spc="0" normalizeH="0" baseline="0" noProof="0" dirty="0">
                <a:ln>
                  <a:noFill/>
                </a:ln>
                <a:solidFill>
                  <a:srgbClr val="E78631"/>
                </a:solidFill>
                <a:effectLst/>
                <a:uLnTx/>
                <a:uFillTx/>
                <a:latin typeface="Calibri" panose="020F0502020204030204"/>
                <a:ea typeface="+mn-ea"/>
                <a:cs typeface="+mn-cs"/>
              </a:rPr>
              <a:t>público </a:t>
            </a:r>
            <a:r>
              <a:rPr kumimoji="0" lang="pt"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 </a:t>
            </a:r>
            <a:r>
              <a:rPr kumimoji="0" lang="pt" sz="2400" b="0" i="0" u="none" strike="noStrike" kern="1200" cap="none" spc="0" normalizeH="0" baseline="0" noProof="0" dirty="0">
                <a:ln>
                  <a:noFill/>
                </a:ln>
                <a:solidFill>
                  <a:srgbClr val="D6315A"/>
                </a:solidFill>
                <a:effectLst/>
                <a:uLnTx/>
                <a:uFillTx/>
                <a:latin typeface="Calibri" panose="020F0502020204030204"/>
                <a:ea typeface="+mn-ea"/>
                <a:cs typeface="+mn-cs"/>
              </a:rPr>
              <a:t>comunicar </a:t>
            </a:r>
            <a:r>
              <a:rPr kumimoji="0" lang="pt"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ideias-chave. Embora </a:t>
            </a:r>
            <a:r>
              <a:rPr kumimoji="0" lang="pt" sz="2400" b="0" i="0" u="none" strike="noStrike" kern="1200" cap="none" spc="0" normalizeH="0" baseline="0" noProof="0" dirty="0">
                <a:ln>
                  <a:noFill/>
                </a:ln>
                <a:solidFill>
                  <a:srgbClr val="00ACA7"/>
                </a:solidFill>
                <a:effectLst/>
                <a:uLnTx/>
                <a:uFillTx/>
                <a:latin typeface="Calibri" panose="020F0502020204030204"/>
                <a:ea typeface="+mn-ea"/>
                <a:cs typeface="+mn-cs"/>
              </a:rPr>
              <a:t>ferramentas tradicionais </a:t>
            </a:r>
            <a:r>
              <a:rPr kumimoji="0" lang="pt"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como </a:t>
            </a:r>
            <a:r>
              <a:rPr kumimoji="0" lang="pt" sz="2400" b="0" i="0" u="none" strike="noStrike" kern="1200" cap="none" spc="0" normalizeH="0" baseline="0" noProof="0" dirty="0">
                <a:ln>
                  <a:noFill/>
                </a:ln>
                <a:solidFill>
                  <a:srgbClr val="00ACA7"/>
                </a:solidFill>
                <a:effectLst/>
                <a:uLnTx/>
                <a:uFillTx/>
                <a:latin typeface="Calibri" panose="020F0502020204030204"/>
                <a:ea typeface="+mn-ea"/>
                <a:cs typeface="+mn-cs"/>
              </a:rPr>
              <a:t>PowerPoint </a:t>
            </a:r>
            <a:r>
              <a:rPr kumimoji="0" lang="pt"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r>
              <a:rPr kumimoji="0" lang="pt" sz="2400" b="0" i="0" u="none" strike="noStrike" kern="1200" cap="none" spc="0" normalizeH="0" baseline="0" noProof="0" dirty="0">
                <a:ln>
                  <a:noFill/>
                </a:ln>
                <a:solidFill>
                  <a:srgbClr val="D6315A"/>
                </a:solidFill>
                <a:effectLst/>
                <a:uLnTx/>
                <a:uFillTx/>
                <a:latin typeface="Calibri" panose="020F0502020204030204"/>
                <a:ea typeface="+mn-ea"/>
                <a:cs typeface="+mn-cs"/>
              </a:rPr>
              <a:t>Google Slides </a:t>
            </a:r>
            <a:r>
              <a:rPr kumimoji="0" lang="pt"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 </a:t>
            </a:r>
            <a:r>
              <a:rPr kumimoji="0" lang="pt" sz="2400" b="0" i="0" u="none" strike="noStrike" kern="1200" cap="none" spc="0" normalizeH="0" baseline="0" noProof="0" dirty="0">
                <a:ln>
                  <a:noFill/>
                </a:ln>
                <a:solidFill>
                  <a:srgbClr val="E78631"/>
                </a:solidFill>
                <a:effectLst/>
                <a:uLnTx/>
                <a:uFillTx/>
                <a:latin typeface="Calibri" panose="020F0502020204030204"/>
                <a:ea typeface="+mn-ea"/>
                <a:cs typeface="+mn-cs"/>
              </a:rPr>
              <a:t>Keynote </a:t>
            </a:r>
            <a:r>
              <a:rPr kumimoji="0" lang="pt"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possam ser usadas para criar apresentações, você pode quebrar o método convencional – pontos básicos em slides simples – incluindo imagens, criando movimento e limitando cada slide ou seção a apenas a alguns pontos chave.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Silk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2400" b="0" i="0" u="none" strike="noStrike" kern="1200" cap="none" spc="0" normalizeH="0" baseline="0" noProof="0" dirty="0">
                <a:ln>
                  <a:noFill/>
                </a:ln>
                <a:solidFill>
                  <a:prstClr val="black">
                    <a:lumMod val="85000"/>
                    <a:lumOff val="15000"/>
                  </a:prstClr>
                </a:solidFill>
                <a:effectLst/>
                <a:uLnTx/>
                <a:uFillTx/>
                <a:latin typeface="Silka"/>
                <a:ea typeface="+mn-ea"/>
                <a:cs typeface="+mn-cs"/>
              </a:rPr>
              <a:t>Uma </a:t>
            </a:r>
            <a:r>
              <a:rPr kumimoji="0" lang="pt" sz="2400" b="0" i="0" u="none" strike="noStrike" kern="1200" cap="none" spc="0" normalizeH="0" baseline="0" noProof="0" dirty="0">
                <a:ln>
                  <a:noFill/>
                </a:ln>
                <a:solidFill>
                  <a:srgbClr val="2D2D2D"/>
                </a:solidFill>
                <a:effectLst/>
                <a:uLnTx/>
                <a:uFillTx/>
                <a:latin typeface="Silka"/>
                <a:ea typeface="+mn-ea"/>
                <a:cs typeface="+mn-cs"/>
              </a:rPr>
              <a:t>das soluções são: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400" b="1" i="0" u="none" strike="noStrike" kern="1200" cap="none" spc="0" normalizeH="0" baseline="0" noProof="0" dirty="0">
                <a:ln>
                  <a:noFill/>
                </a:ln>
                <a:solidFill>
                  <a:srgbClr val="D6315A"/>
                </a:solidFill>
                <a:effectLst/>
                <a:uLnTx/>
                <a:uFillTx/>
                <a:latin typeface="Silka"/>
                <a:ea typeface="+mn-ea"/>
                <a:cs typeface="+mn-cs"/>
              </a:rPr>
              <a:t>Haiku Deck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400" b="1" i="0" u="none" strike="noStrike" kern="1200" cap="none" spc="0" normalizeH="0" baseline="0" noProof="0" dirty="0">
                <a:ln>
                  <a:noFill/>
                </a:ln>
                <a:solidFill>
                  <a:srgbClr val="00ACA7"/>
                </a:solidFill>
                <a:effectLst/>
                <a:uLnTx/>
                <a:uFillTx/>
                <a:latin typeface="Silka"/>
                <a:ea typeface="+mn-ea"/>
                <a:cs typeface="+mn-cs"/>
              </a:rPr>
              <a:t>Canva</a:t>
            </a:r>
            <a:endParaRPr kumimoji="0" lang="en-US" sz="2400" b="0" i="0" u="none" strike="noStrike" kern="1200" cap="none" spc="0" normalizeH="0" baseline="0" noProof="0" dirty="0">
              <a:ln>
                <a:noFill/>
              </a:ln>
              <a:solidFill>
                <a:srgbClr val="2D2D2D"/>
              </a:solidFill>
              <a:effectLst/>
              <a:uLnTx/>
              <a:uFillTx/>
              <a:latin typeface="Silk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400" b="1" i="0" u="none" strike="noStrike" kern="1200" cap="none" spc="0" normalizeH="0" baseline="0" noProof="0" dirty="0" err="1">
                <a:ln>
                  <a:noFill/>
                </a:ln>
                <a:solidFill>
                  <a:srgbClr val="E78631"/>
                </a:solidFill>
                <a:effectLst/>
                <a:uLnTx/>
                <a:uFillTx/>
                <a:latin typeface="Silka"/>
                <a:ea typeface="+mn-ea"/>
                <a:cs typeface="+mn-cs"/>
              </a:rPr>
              <a:t>Visme</a:t>
            </a:r>
            <a:endParaRPr kumimoji="0" lang="en-US" sz="2400" b="1" i="0" u="none" strike="noStrike" kern="1200" cap="none" spc="0" normalizeH="0" baseline="0" noProof="0" dirty="0">
              <a:ln>
                <a:noFill/>
              </a:ln>
              <a:solidFill>
                <a:srgbClr val="D6315A"/>
              </a:solidFill>
              <a:effectLst/>
              <a:uLnTx/>
              <a:uFillTx/>
              <a:latin typeface="Silk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 sz="2400" b="1" i="0" u="none" strike="noStrike" kern="1200" cap="none" spc="0" normalizeH="0" baseline="0" noProof="0" dirty="0" err="1">
                <a:ln>
                  <a:noFill/>
                </a:ln>
                <a:solidFill>
                  <a:srgbClr val="5E5E5E"/>
                </a:solidFill>
                <a:effectLst/>
                <a:uLnTx/>
                <a:uFillTx/>
                <a:latin typeface="Silka"/>
                <a:ea typeface="+mn-ea"/>
                <a:cs typeface="+mn-cs"/>
              </a:rPr>
              <a:t>Pitcherific</a:t>
            </a:r>
            <a:endParaRPr kumimoji="0" lang="en-US" sz="2400" b="1" i="0" u="none" strike="noStrike" kern="1200" cap="none" spc="0" normalizeH="0" baseline="0" noProof="0" dirty="0">
              <a:ln>
                <a:noFill/>
              </a:ln>
              <a:solidFill>
                <a:srgbClr val="5E5E5E"/>
              </a:solidFill>
              <a:effectLst/>
              <a:uLnTx/>
              <a:uFillTx/>
              <a:latin typeface="Silka"/>
              <a:ea typeface="+mn-ea"/>
              <a:cs typeface="+mn-cs"/>
            </a:endParaRPr>
          </a:p>
        </p:txBody>
      </p:sp>
      <p:pic>
        <p:nvPicPr>
          <p:cNvPr id="8" name="Picture 7" descr="Logo, company name&#10;&#10;Description automatically generated">
            <a:extLst>
              <a:ext uri="{FF2B5EF4-FFF2-40B4-BE49-F238E27FC236}">
                <a16:creationId xmlns:a16="http://schemas.microsoft.com/office/drawing/2014/main" id="{DF51459B-FE9D-467F-BF8D-ED8E83A94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6086" y="4373268"/>
            <a:ext cx="2701065" cy="1418059"/>
          </a:xfrm>
          <a:prstGeom prst="rect">
            <a:avLst/>
          </a:prstGeom>
        </p:spPr>
      </p:pic>
      <p:pic>
        <p:nvPicPr>
          <p:cNvPr id="10" name="Picture 9" descr="Logo, company name&#10;&#10;Description automatically generated">
            <a:extLst>
              <a:ext uri="{FF2B5EF4-FFF2-40B4-BE49-F238E27FC236}">
                <a16:creationId xmlns:a16="http://schemas.microsoft.com/office/drawing/2014/main" id="{C2BF3080-2F37-4145-8141-1EA3C32B7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3502" y="3703385"/>
            <a:ext cx="2109248" cy="1054624"/>
          </a:xfrm>
          <a:prstGeom prst="rect">
            <a:avLst/>
          </a:prstGeom>
        </p:spPr>
      </p:pic>
      <p:pic>
        <p:nvPicPr>
          <p:cNvPr id="12" name="Picture 11" descr="Logo, company name&#10;&#10;Description automatically generated">
            <a:extLst>
              <a:ext uri="{FF2B5EF4-FFF2-40B4-BE49-F238E27FC236}">
                <a16:creationId xmlns:a16="http://schemas.microsoft.com/office/drawing/2014/main" id="{57C42201-2548-4F2A-8439-B341BF5606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693" y="5077647"/>
            <a:ext cx="2041296" cy="1155374"/>
          </a:xfrm>
          <a:prstGeom prst="rect">
            <a:avLst/>
          </a:prstGeom>
        </p:spPr>
      </p:pic>
      <p:pic>
        <p:nvPicPr>
          <p:cNvPr id="20" name="Picture 19" descr="Icon&#10;&#10;Description automatically generated">
            <a:extLst>
              <a:ext uri="{FF2B5EF4-FFF2-40B4-BE49-F238E27FC236}">
                <a16:creationId xmlns:a16="http://schemas.microsoft.com/office/drawing/2014/main" id="{331337C2-2425-4D1E-9D09-819A317363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7985" y="4042903"/>
            <a:ext cx="1581039" cy="1581039"/>
          </a:xfrm>
          <a:prstGeom prst="rect">
            <a:avLst/>
          </a:prstGeom>
        </p:spPr>
      </p:pic>
      <p:sp>
        <p:nvSpPr>
          <p:cNvPr id="21" name="TextBox 20">
            <a:extLst>
              <a:ext uri="{FF2B5EF4-FFF2-40B4-BE49-F238E27FC236}">
                <a16:creationId xmlns:a16="http://schemas.microsoft.com/office/drawing/2014/main" id="{010DDD5D-C8B0-45F0-AAA0-9F0AA8459CCE}"/>
              </a:ext>
            </a:extLst>
          </p:cNvPr>
          <p:cNvSpPr txBox="1"/>
          <p:nvPr/>
        </p:nvSpPr>
        <p:spPr>
          <a:xfrm>
            <a:off x="7466028" y="6390438"/>
            <a:ext cx="485480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https://www.businessnewsdaily.com/6525-business-presentation-tools.html</a:t>
            </a:r>
          </a:p>
        </p:txBody>
      </p:sp>
    </p:spTree>
    <p:extLst>
      <p:ext uri="{BB962C8B-B14F-4D97-AF65-F5344CB8AC3E}">
        <p14:creationId xmlns:p14="http://schemas.microsoft.com/office/powerpoint/2010/main" val="1380040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7300C30-B6F4-44DE-82B8-9624962E5E3B}"/>
              </a:ext>
            </a:extLst>
          </p:cNvPr>
          <p:cNvSpPr>
            <a:spLocks noGrp="1"/>
          </p:cNvSpPr>
          <p:nvPr>
            <p:ph type="body" sz="quarter" idx="21"/>
          </p:nvPr>
        </p:nvSpPr>
        <p:spPr>
          <a:xfrm>
            <a:off x="3199110" y="1686393"/>
            <a:ext cx="2839109" cy="2231323"/>
          </a:xfrm>
        </p:spPr>
        <p:txBody>
          <a:bodyPr>
            <a:noAutofit/>
          </a:bodyPr>
          <a:lstStyle/>
          <a:p>
            <a:r>
              <a:rPr lang="pt" sz="2200" i="0" u="none" strike="noStrike" dirty="0">
                <a:effectLst/>
                <a:hlinkClick r:id="rId2">
                  <a:extLst>
                    <a:ext uri="{A12FA001-AC4F-418D-AE19-62706E023703}">
                      <ahyp:hlinkClr xmlns:ahyp="http://schemas.microsoft.com/office/drawing/2018/hyperlinkcolor" val="tx"/>
                    </a:ext>
                  </a:extLst>
                </a:hlinkClick>
              </a:rPr>
              <a:t>Canva</a:t>
            </a:r>
            <a:r>
              <a:rPr lang="pt" sz="2200" i="0" dirty="0">
                <a:solidFill>
                  <a:srgbClr val="2D2D2D"/>
                </a:solidFill>
                <a:effectLst/>
              </a:rPr>
              <a:t> </a:t>
            </a:r>
            <a:r>
              <a:rPr lang="pt" sz="2200" i="0" dirty="0">
                <a:effectLst/>
              </a:rPr>
              <a:t>é uma plataforma online que fornece modelos para uma ampla gama de negócios</a:t>
            </a:r>
            <a:endParaRPr lang="en-IE" sz="2200" dirty="0"/>
          </a:p>
        </p:txBody>
      </p:sp>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22"/>
          </p:nvPr>
        </p:nvSpPr>
        <p:spPr>
          <a:xfrm>
            <a:off x="8948258" y="1739897"/>
            <a:ext cx="2816393" cy="2212677"/>
          </a:xfrm>
        </p:spPr>
        <p:txBody>
          <a:bodyPr>
            <a:normAutofit/>
          </a:bodyPr>
          <a:lstStyle/>
          <a:p>
            <a:r>
              <a:rPr lang="pt" sz="2000" i="0" u="none" strike="noStrike" dirty="0" err="1">
                <a:effectLst/>
                <a:hlinkClick r:id="rId3">
                  <a:extLst>
                    <a:ext uri="{A12FA001-AC4F-418D-AE19-62706E023703}">
                      <ahyp:hlinkClr xmlns:ahyp="http://schemas.microsoft.com/office/drawing/2018/hyperlinkcolor" val="tx"/>
                    </a:ext>
                  </a:extLst>
                </a:hlinkClick>
              </a:rPr>
              <a:t>Pitcherific </a:t>
            </a:r>
            <a:r>
              <a:rPr lang="pt" sz="2000" i="0" dirty="0">
                <a:effectLst/>
              </a:rPr>
              <a:t>não é apenas uma solução de apresentação, mas também uma plataforma para praticar sua apresentação.</a:t>
            </a:r>
            <a:endParaRPr lang="en-IE" sz="2000" dirty="0"/>
          </a:p>
        </p:txBody>
      </p:sp>
      <p:sp>
        <p:nvSpPr>
          <p:cNvPr id="17" name="Text Placeholder 16">
            <a:extLst>
              <a:ext uri="{FF2B5EF4-FFF2-40B4-BE49-F238E27FC236}">
                <a16:creationId xmlns:a16="http://schemas.microsoft.com/office/drawing/2014/main" id="{B8F4BE7A-E3B8-43C9-8EC6-8045681A4D61}"/>
              </a:ext>
            </a:extLst>
          </p:cNvPr>
          <p:cNvSpPr>
            <a:spLocks noGrp="1"/>
          </p:cNvSpPr>
          <p:nvPr>
            <p:ph type="body" sz="quarter" idx="24"/>
          </p:nvPr>
        </p:nvSpPr>
        <p:spPr>
          <a:xfrm>
            <a:off x="6252372" y="4381515"/>
            <a:ext cx="2695886" cy="1774188"/>
          </a:xfrm>
        </p:spPr>
        <p:txBody>
          <a:bodyPr>
            <a:normAutofit/>
          </a:bodyPr>
          <a:lstStyle/>
          <a:p>
            <a:r>
              <a:rPr lang="pt" sz="2400" i="0" u="none" strike="noStrike" dirty="0" err="1">
                <a:effectLst/>
                <a:hlinkClick r:id="rId4">
                  <a:extLst>
                    <a:ext uri="{A12FA001-AC4F-418D-AE19-62706E023703}">
                      <ahyp:hlinkClr xmlns:ahyp="http://schemas.microsoft.com/office/drawing/2018/hyperlinkcolor" val="tx"/>
                    </a:ext>
                  </a:extLst>
                </a:hlinkClick>
              </a:rPr>
              <a:t>Visme </a:t>
            </a:r>
            <a:r>
              <a:rPr lang="pt" sz="2400" i="0" dirty="0">
                <a:effectLst/>
              </a:rPr>
              <a:t>é uma ferramenta de apresentação baseada em nuvem.</a:t>
            </a:r>
            <a:endParaRPr lang="en-IE" sz="2400" dirty="0"/>
          </a:p>
        </p:txBody>
      </p:sp>
      <p:sp>
        <p:nvSpPr>
          <p:cNvPr id="18" name="Text Placeholder 17">
            <a:extLst>
              <a:ext uri="{FF2B5EF4-FFF2-40B4-BE49-F238E27FC236}">
                <a16:creationId xmlns:a16="http://schemas.microsoft.com/office/drawing/2014/main" id="{21B43DD3-69A5-4042-9784-1D87782C1B20}"/>
              </a:ext>
            </a:extLst>
          </p:cNvPr>
          <p:cNvSpPr>
            <a:spLocks noGrp="1"/>
          </p:cNvSpPr>
          <p:nvPr>
            <p:ph type="body" sz="quarter" idx="25"/>
          </p:nvPr>
        </p:nvSpPr>
        <p:spPr>
          <a:xfrm>
            <a:off x="351998" y="4297499"/>
            <a:ext cx="2688034" cy="1669668"/>
          </a:xfrm>
        </p:spPr>
        <p:txBody>
          <a:bodyPr/>
          <a:lstStyle/>
          <a:p>
            <a:r>
              <a:rPr lang="pt" b="1" i="0" dirty="0">
                <a:solidFill>
                  <a:schemeClr val="bg1"/>
                </a:solidFill>
                <a:effectLst/>
                <a:hlinkClick r:id="rId5"/>
              </a:rPr>
              <a:t>Haiku Deck </a:t>
            </a:r>
            <a:r>
              <a:rPr lang="pt" b="1" i="0" dirty="0">
                <a:solidFill>
                  <a:schemeClr val="bg1"/>
                </a:solidFill>
                <a:effectLst/>
              </a:rPr>
              <a:t>é uma plataforma que prioriza a simplicidade.</a:t>
            </a:r>
            <a:endParaRPr lang="en-IE" b="1" dirty="0">
              <a:solidFill>
                <a:schemeClr val="bg1"/>
              </a:solidFill>
            </a:endParaRPr>
          </a:p>
        </p:txBody>
      </p:sp>
      <p:sp>
        <p:nvSpPr>
          <p:cNvPr id="25" name="Text Placeholder 24">
            <a:extLst>
              <a:ext uri="{FF2B5EF4-FFF2-40B4-BE49-F238E27FC236}">
                <a16:creationId xmlns:a16="http://schemas.microsoft.com/office/drawing/2014/main" id="{6F6FF350-5526-4975-93DE-0688B6BCF19F}"/>
              </a:ext>
            </a:extLst>
          </p:cNvPr>
          <p:cNvSpPr>
            <a:spLocks noGrp="1"/>
          </p:cNvSpPr>
          <p:nvPr>
            <p:ph type="body" sz="quarter" idx="32"/>
          </p:nvPr>
        </p:nvSpPr>
        <p:spPr/>
        <p:txBody>
          <a:bodyPr/>
          <a:lstStyle/>
          <a:p>
            <a:r>
              <a:rPr lang="pt" dirty="0">
                <a:solidFill>
                  <a:schemeClr val="bg2">
                    <a:lumMod val="50000"/>
                  </a:schemeClr>
                </a:solidFill>
                <a:ea typeface="Times New Roman" panose="02020603050405020304" pitchFamily="18" charset="0"/>
              </a:rPr>
              <a:t>Apresentação </a:t>
            </a:r>
            <a:r>
              <a:rPr lang="pt" dirty="0">
                <a:solidFill>
                  <a:schemeClr val="bg2">
                    <a:lumMod val="50000"/>
                  </a:schemeClr>
                </a:solidFill>
                <a:effectLst/>
                <a:ea typeface="Times New Roman" panose="02020603050405020304" pitchFamily="18" charset="0"/>
              </a:rPr>
              <a:t>criativa – ferramentas de apresentação criativa</a:t>
            </a:r>
            <a:endParaRPr lang="en-US" sz="6000" dirty="0">
              <a:solidFill>
                <a:schemeClr val="bg2">
                  <a:lumMod val="50000"/>
                </a:schemeClr>
              </a:solidFill>
            </a:endParaRPr>
          </a:p>
        </p:txBody>
      </p:sp>
      <p:pic>
        <p:nvPicPr>
          <p:cNvPr id="26" name="Picture 25" descr="Logo, company name&#10;&#10;Description automatically generated">
            <a:extLst>
              <a:ext uri="{FF2B5EF4-FFF2-40B4-BE49-F238E27FC236}">
                <a16:creationId xmlns:a16="http://schemas.microsoft.com/office/drawing/2014/main" id="{3D2BBF56-14B0-48FF-BB9A-E0E14413DB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956" y="1923790"/>
            <a:ext cx="2659381" cy="1505210"/>
          </a:xfrm>
          <a:prstGeom prst="rect">
            <a:avLst/>
          </a:prstGeom>
        </p:spPr>
      </p:pic>
      <p:pic>
        <p:nvPicPr>
          <p:cNvPr id="27" name="Picture 26" descr="Logo, company name&#10;&#10;Description automatically generated">
            <a:extLst>
              <a:ext uri="{FF2B5EF4-FFF2-40B4-BE49-F238E27FC236}">
                <a16:creationId xmlns:a16="http://schemas.microsoft.com/office/drawing/2014/main" id="{3AA6B627-5F96-4065-AA14-75CBB85EDD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99110" y="4227780"/>
            <a:ext cx="2680030" cy="1340015"/>
          </a:xfrm>
          <a:prstGeom prst="rect">
            <a:avLst/>
          </a:prstGeom>
        </p:spPr>
      </p:pic>
      <p:pic>
        <p:nvPicPr>
          <p:cNvPr id="32" name="Picture 31" descr="Logo, company name&#10;&#10;Description automatically generated">
            <a:extLst>
              <a:ext uri="{FF2B5EF4-FFF2-40B4-BE49-F238E27FC236}">
                <a16:creationId xmlns:a16="http://schemas.microsoft.com/office/drawing/2014/main" id="{75A15ECB-5499-41DD-8803-BE93C37307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79140" y="1759280"/>
            <a:ext cx="3442351" cy="1807234"/>
          </a:xfrm>
          <a:prstGeom prst="rect">
            <a:avLst/>
          </a:prstGeom>
        </p:spPr>
      </p:pic>
      <p:pic>
        <p:nvPicPr>
          <p:cNvPr id="35" name="Picture 34" descr="Icon&#10;&#10;Description automatically generated">
            <a:extLst>
              <a:ext uri="{FF2B5EF4-FFF2-40B4-BE49-F238E27FC236}">
                <a16:creationId xmlns:a16="http://schemas.microsoft.com/office/drawing/2014/main" id="{8BC7AF12-5673-40F4-A3D9-A1D8C1B7C4B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87060" y="3870153"/>
            <a:ext cx="1903866" cy="1903866"/>
          </a:xfrm>
          <a:prstGeom prst="rect">
            <a:avLst/>
          </a:prstGeom>
        </p:spPr>
      </p:pic>
      <p:sp>
        <p:nvSpPr>
          <p:cNvPr id="36" name="TextBox 35">
            <a:extLst>
              <a:ext uri="{FF2B5EF4-FFF2-40B4-BE49-F238E27FC236}">
                <a16:creationId xmlns:a16="http://schemas.microsoft.com/office/drawing/2014/main" id="{D7827606-BF55-4D64-A6C3-74DBB1F3F569}"/>
              </a:ext>
            </a:extLst>
          </p:cNvPr>
          <p:cNvSpPr txBox="1"/>
          <p:nvPr/>
        </p:nvSpPr>
        <p:spPr>
          <a:xfrm>
            <a:off x="7549103" y="6504495"/>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https://www.businessnewsdaily.com/6525-business-presentation-tools.html</a:t>
            </a:r>
          </a:p>
        </p:txBody>
      </p:sp>
    </p:spTree>
    <p:extLst>
      <p:ext uri="{BB962C8B-B14F-4D97-AF65-F5344CB8AC3E}">
        <p14:creationId xmlns:p14="http://schemas.microsoft.com/office/powerpoint/2010/main" val="1841698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436935" y="1215486"/>
            <a:ext cx="4755407" cy="3297980"/>
          </a:xfrm>
        </p:spPr>
        <p:txBody>
          <a:bodyPr>
            <a:normAutofit/>
          </a:bodyPr>
          <a:lstStyle/>
          <a:p>
            <a:r>
              <a:rPr lang="pt" sz="2400" dirty="0"/>
              <a:t>Haiku Deck </a:t>
            </a:r>
            <a:r>
              <a:rPr lang="pt" sz="2400" b="0" dirty="0"/>
              <a:t>é uma plataforma que prioriza a simplicidade. Os usuários podem criar apresentações básicas e elegantes com imagens de alta qualidade. A abordagem espartana permite conectar-se com o público em vez de perdê-lo na sobrecarga de informações devido a slides com muito texto.</a:t>
            </a:r>
            <a:endParaRPr lang="en-IE" b="0" dirty="0"/>
          </a:p>
        </p:txBody>
      </p:sp>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a:xfrm>
            <a:off x="436935" y="4485002"/>
            <a:ext cx="11165005" cy="1488734"/>
          </a:xfrm>
        </p:spPr>
        <p:txBody>
          <a:bodyPr>
            <a:normAutofit/>
          </a:bodyPr>
          <a:lstStyle/>
          <a:p>
            <a:pPr algn="just"/>
            <a:r>
              <a:rPr lang="pt" dirty="0"/>
              <a:t>O que separa o Haiku Deck das ferramentas de apresentação tradicionais é sua biblioteca de imagens e variedade de fontes. Facilita a criação de apresentações simples e poderosas que podem ser acedidas em qualquer dispositivo.</a:t>
            </a:r>
            <a:endParaRPr lang="en-IE" dirty="0"/>
          </a:p>
        </p:txBody>
      </p:sp>
      <p:pic>
        <p:nvPicPr>
          <p:cNvPr id="8" name="Picture Placeholder 7" descr="Graphical user interface, website&#10;&#10;Description automatically generated">
            <a:extLst>
              <a:ext uri="{FF2B5EF4-FFF2-40B4-BE49-F238E27FC236}">
                <a16:creationId xmlns:a16="http://schemas.microsoft.com/office/drawing/2014/main" id="{99584D23-960D-4401-A101-73183AE9B2A6}"/>
              </a:ext>
            </a:extLst>
          </p:cNvPr>
          <p:cNvPicPr>
            <a:picLocks noGrp="1" noChangeAspect="1"/>
          </p:cNvPicPr>
          <p:nvPr>
            <p:ph type="pic" sz="quarter" idx="19"/>
          </p:nvPr>
        </p:nvPicPr>
        <p:blipFill rotWithShape="1">
          <a:blip r:embed="rId2"/>
          <a:srcRect/>
          <a:stretch/>
        </p:blipFill>
        <p:spPr>
          <a:xfrm>
            <a:off x="5629275" y="-1"/>
            <a:ext cx="6562724" cy="4234375"/>
          </a:xfrm>
        </p:spPr>
      </p:pic>
      <p:sp>
        <p:nvSpPr>
          <p:cNvPr id="36" name="TextBox 35">
            <a:extLst>
              <a:ext uri="{FF2B5EF4-FFF2-40B4-BE49-F238E27FC236}">
                <a16:creationId xmlns:a16="http://schemas.microsoft.com/office/drawing/2014/main" id="{D7827606-BF55-4D64-A6C3-74DBB1F3F569}"/>
              </a:ext>
            </a:extLst>
          </p:cNvPr>
          <p:cNvSpPr txBox="1"/>
          <p:nvPr/>
        </p:nvSpPr>
        <p:spPr>
          <a:xfrm>
            <a:off x="9064394" y="6538521"/>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https://visme.co/blog/best-presentation-software/</a:t>
            </a:r>
          </a:p>
        </p:txBody>
      </p:sp>
      <p:sp>
        <p:nvSpPr>
          <p:cNvPr id="9" name="Rectangle 8">
            <a:extLst>
              <a:ext uri="{FF2B5EF4-FFF2-40B4-BE49-F238E27FC236}">
                <a16:creationId xmlns:a16="http://schemas.microsoft.com/office/drawing/2014/main" id="{7D460055-E1C3-4FC7-934D-F59B41FF0B7F}"/>
              </a:ext>
            </a:extLst>
          </p:cNvPr>
          <p:cNvSpPr/>
          <p:nvPr/>
        </p:nvSpPr>
        <p:spPr>
          <a:xfrm>
            <a:off x="461558" y="0"/>
            <a:ext cx="1846218" cy="103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descr="Logo, company name&#10;&#10;Description automatically generated">
            <a:extLst>
              <a:ext uri="{FF2B5EF4-FFF2-40B4-BE49-F238E27FC236}">
                <a16:creationId xmlns:a16="http://schemas.microsoft.com/office/drawing/2014/main" id="{4F908FF3-9367-455B-ADA3-61C5FBBB6D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147" y="52254"/>
            <a:ext cx="1653125" cy="935669"/>
          </a:xfrm>
          <a:prstGeom prst="rect">
            <a:avLst/>
          </a:prstGeom>
        </p:spPr>
      </p:pic>
      <p:sp>
        <p:nvSpPr>
          <p:cNvPr id="10" name="TextBox 9">
            <a:extLst>
              <a:ext uri="{FF2B5EF4-FFF2-40B4-BE49-F238E27FC236}">
                <a16:creationId xmlns:a16="http://schemas.microsoft.com/office/drawing/2014/main" id="{A1231126-A86E-4D1F-9AAD-95FCA9CA3028}"/>
              </a:ext>
            </a:extLst>
          </p:cNvPr>
          <p:cNvSpPr txBox="1"/>
          <p:nvPr/>
        </p:nvSpPr>
        <p:spPr>
          <a:xfrm>
            <a:off x="2502725" y="5973736"/>
            <a:ext cx="7523018" cy="461665"/>
          </a:xfrm>
          <a:prstGeom prst="rect">
            <a:avLst/>
          </a:prstGeom>
          <a:noFill/>
        </p:spPr>
        <p:txBody>
          <a:bodyPr wrap="square">
            <a:spAutoFit/>
          </a:bodyPr>
          <a:lstStyle/>
          <a:p>
            <a:r>
              <a:rPr lang="pt" sz="2400" dirty="0">
                <a:hlinkClick r:id="rId4"/>
              </a:rPr>
              <a:t>https://www.haikudeck.com</a:t>
            </a:r>
            <a:endParaRPr lang="en-IE" sz="2400" dirty="0"/>
          </a:p>
        </p:txBody>
      </p:sp>
    </p:spTree>
    <p:extLst>
      <p:ext uri="{BB962C8B-B14F-4D97-AF65-F5344CB8AC3E}">
        <p14:creationId xmlns:p14="http://schemas.microsoft.com/office/powerpoint/2010/main" val="1218235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436935" y="1259030"/>
            <a:ext cx="4755407" cy="2668536"/>
          </a:xfrm>
        </p:spPr>
        <p:txBody>
          <a:bodyPr>
            <a:normAutofit lnSpcReduction="10000"/>
          </a:bodyPr>
          <a:lstStyle/>
          <a:p>
            <a:pPr algn="just"/>
            <a:r>
              <a:rPr lang="pt" sz="2400" dirty="0"/>
              <a:t>O Canva </a:t>
            </a:r>
            <a:r>
              <a:rPr lang="pt" sz="2400" b="0" dirty="0"/>
              <a:t>não é apenas um software de apresentação, mas também um programa de edição completo para todas as necessidades visuais. A criação de apresentações é apenas uma das possibilidades com o Canva. Tornou-se um favorito entre bloguers e empresas domésticas.</a:t>
            </a:r>
            <a:endParaRPr lang="en-IE" b="0" dirty="0"/>
          </a:p>
        </p:txBody>
      </p:sp>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a:xfrm>
            <a:off x="436935" y="4503398"/>
            <a:ext cx="11339176" cy="1393576"/>
          </a:xfrm>
        </p:spPr>
        <p:txBody>
          <a:bodyPr>
            <a:normAutofit fontScale="92500"/>
          </a:bodyPr>
          <a:lstStyle/>
          <a:p>
            <a:pPr algn="just"/>
            <a:r>
              <a:rPr lang="pt" dirty="0"/>
              <a:t>O Canva é fácil de usar, pois todos os elementos são fáceis de encontrar e, na sua maioria, personalizáveis. As apresentações são visualizadas rolando; não há uma visualização mestre e não pode alterar algo em todos os slides de uma só vez. </a:t>
            </a:r>
            <a:r>
              <a:rPr lang="pt" b="0" i="0" dirty="0">
                <a:solidFill>
                  <a:srgbClr val="555555"/>
                </a:solidFill>
                <a:effectLst/>
              </a:rPr>
              <a:t>Existem muitas opções de modelos personalizáveis, e cada slide dentro dos modelos pode ser aplicado individualmente.</a:t>
            </a:r>
            <a:endParaRPr lang="en-IE" dirty="0"/>
          </a:p>
        </p:txBody>
      </p:sp>
      <p:sp>
        <p:nvSpPr>
          <p:cNvPr id="36" name="TextBox 35">
            <a:extLst>
              <a:ext uri="{FF2B5EF4-FFF2-40B4-BE49-F238E27FC236}">
                <a16:creationId xmlns:a16="http://schemas.microsoft.com/office/drawing/2014/main" id="{D7827606-BF55-4D64-A6C3-74DBB1F3F569}"/>
              </a:ext>
            </a:extLst>
          </p:cNvPr>
          <p:cNvSpPr txBox="1"/>
          <p:nvPr/>
        </p:nvSpPr>
        <p:spPr>
          <a:xfrm>
            <a:off x="9064394" y="6538521"/>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https://visme.co/blog/best-presentation-software/</a:t>
            </a:r>
          </a:p>
        </p:txBody>
      </p:sp>
      <p:sp>
        <p:nvSpPr>
          <p:cNvPr id="9" name="Rectangle 8">
            <a:extLst>
              <a:ext uri="{FF2B5EF4-FFF2-40B4-BE49-F238E27FC236}">
                <a16:creationId xmlns:a16="http://schemas.microsoft.com/office/drawing/2014/main" id="{7D460055-E1C3-4FC7-934D-F59B41FF0B7F}"/>
              </a:ext>
            </a:extLst>
          </p:cNvPr>
          <p:cNvSpPr/>
          <p:nvPr/>
        </p:nvSpPr>
        <p:spPr>
          <a:xfrm>
            <a:off x="461558" y="0"/>
            <a:ext cx="1846218" cy="103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Placeholder 4" descr="Graphical user interface, website&#10;&#10;Description automatically generated">
            <a:extLst>
              <a:ext uri="{FF2B5EF4-FFF2-40B4-BE49-F238E27FC236}">
                <a16:creationId xmlns:a16="http://schemas.microsoft.com/office/drawing/2014/main" id="{3056B1DB-5F9E-4E88-BB1E-F5B4ABCCAF42}"/>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5629275" y="-1"/>
            <a:ext cx="6562724" cy="4234375"/>
          </a:xfrm>
        </p:spPr>
      </p:pic>
      <p:pic>
        <p:nvPicPr>
          <p:cNvPr id="12" name="Picture 11" descr="Logo, company name&#10;&#10;Description automatically generated">
            <a:extLst>
              <a:ext uri="{FF2B5EF4-FFF2-40B4-BE49-F238E27FC236}">
                <a16:creationId xmlns:a16="http://schemas.microsoft.com/office/drawing/2014/main" id="{9F4F1D6F-2A8C-4BAB-85FD-41089056E6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81" y="114015"/>
            <a:ext cx="1846218" cy="923109"/>
          </a:xfrm>
          <a:prstGeom prst="rect">
            <a:avLst/>
          </a:prstGeom>
        </p:spPr>
      </p:pic>
      <p:sp>
        <p:nvSpPr>
          <p:cNvPr id="10" name="TextBox 9">
            <a:extLst>
              <a:ext uri="{FF2B5EF4-FFF2-40B4-BE49-F238E27FC236}">
                <a16:creationId xmlns:a16="http://schemas.microsoft.com/office/drawing/2014/main" id="{1ABABD9D-7426-4AFE-80EC-7472099AAA29}"/>
              </a:ext>
            </a:extLst>
          </p:cNvPr>
          <p:cNvSpPr txBox="1"/>
          <p:nvPr/>
        </p:nvSpPr>
        <p:spPr>
          <a:xfrm>
            <a:off x="2369017" y="6110823"/>
            <a:ext cx="7523018" cy="461665"/>
          </a:xfrm>
          <a:prstGeom prst="rect">
            <a:avLst/>
          </a:prstGeom>
          <a:noFill/>
        </p:spPr>
        <p:txBody>
          <a:bodyPr wrap="square">
            <a:spAutoFit/>
          </a:bodyPr>
          <a:lstStyle/>
          <a:p>
            <a:r>
              <a:rPr lang="pt" sz="2400" dirty="0">
                <a:hlinkClick r:id="rId4"/>
              </a:rPr>
              <a:t>https://www.canva.com</a:t>
            </a:r>
            <a:endParaRPr lang="en-IE" sz="2400" dirty="0"/>
          </a:p>
        </p:txBody>
      </p:sp>
    </p:spTree>
    <p:extLst>
      <p:ext uri="{BB962C8B-B14F-4D97-AF65-F5344CB8AC3E}">
        <p14:creationId xmlns:p14="http://schemas.microsoft.com/office/powerpoint/2010/main" val="352069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p:txBody>
          <a:bodyPr>
            <a:normAutofit/>
          </a:bodyPr>
          <a:lstStyle/>
          <a:p>
            <a:pPr algn="just"/>
            <a:r>
              <a:rPr lang="pt" dirty="0"/>
              <a:t>Também pode usar o Visme para criar outros conteúdos visuais, como infográficos, relatórios e gráficos interativos. Existem vários modelos personalizáveis que vêm embutidos no software.</a:t>
            </a:r>
            <a:endParaRPr lang="en-IE" dirty="0"/>
          </a:p>
        </p:txBody>
      </p:sp>
      <p:sp>
        <p:nvSpPr>
          <p:cNvPr id="36" name="TextBox 35">
            <a:extLst>
              <a:ext uri="{FF2B5EF4-FFF2-40B4-BE49-F238E27FC236}">
                <a16:creationId xmlns:a16="http://schemas.microsoft.com/office/drawing/2014/main" id="{D7827606-BF55-4D64-A6C3-74DBB1F3F569}"/>
              </a:ext>
            </a:extLst>
          </p:cNvPr>
          <p:cNvSpPr txBox="1"/>
          <p:nvPr/>
        </p:nvSpPr>
        <p:spPr>
          <a:xfrm>
            <a:off x="9064394" y="6538521"/>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https://visme.co/blog/best-presentation-software/</a:t>
            </a:r>
          </a:p>
        </p:txBody>
      </p:sp>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375972" y="1215480"/>
            <a:ext cx="4927548" cy="2867095"/>
          </a:xfrm>
        </p:spPr>
        <p:txBody>
          <a:bodyPr>
            <a:normAutofit lnSpcReduction="10000"/>
          </a:bodyPr>
          <a:lstStyle/>
          <a:p>
            <a:pPr algn="just"/>
            <a:r>
              <a:rPr lang="pt" sz="2400" dirty="0" err="1"/>
              <a:t>Visme </a:t>
            </a:r>
            <a:r>
              <a:rPr lang="pt" sz="2400" b="0" dirty="0"/>
              <a:t>é um dos softwares de apresentação mais completos disponíveis online. Fazer apresentações profissionais é fácil e direto. </a:t>
            </a:r>
          </a:p>
          <a:p>
            <a:pPr algn="just"/>
            <a:r>
              <a:rPr lang="pt" sz="2400" b="0" dirty="0"/>
              <a:t>Praticamente tudo pode ser personalizado ou movido em redor. No entanto, isto não é tudo o que o Visme pode fazer.</a:t>
            </a:r>
            <a:endParaRPr lang="en-IE" b="0" dirty="0"/>
          </a:p>
        </p:txBody>
      </p:sp>
      <p:sp>
        <p:nvSpPr>
          <p:cNvPr id="9" name="Rectangle 8">
            <a:extLst>
              <a:ext uri="{FF2B5EF4-FFF2-40B4-BE49-F238E27FC236}">
                <a16:creationId xmlns:a16="http://schemas.microsoft.com/office/drawing/2014/main" id="{7D460055-E1C3-4FC7-934D-F59B41FF0B7F}"/>
              </a:ext>
            </a:extLst>
          </p:cNvPr>
          <p:cNvSpPr/>
          <p:nvPr/>
        </p:nvSpPr>
        <p:spPr>
          <a:xfrm>
            <a:off x="1" y="-18418"/>
            <a:ext cx="6775268" cy="37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Graphical user interface&#10;&#10;Description automatically generated">
            <a:extLst>
              <a:ext uri="{FF2B5EF4-FFF2-40B4-BE49-F238E27FC236}">
                <a16:creationId xmlns:a16="http://schemas.microsoft.com/office/drawing/2014/main" id="{4FA1BEC3-C2A6-4D62-A4A4-B203FC0BB26B}"/>
              </a:ext>
            </a:extLst>
          </p:cNvPr>
          <p:cNvPicPr>
            <a:picLocks noChangeAspect="1"/>
          </p:cNvPicPr>
          <p:nvPr/>
        </p:nvPicPr>
        <p:blipFill>
          <a:blip r:embed="rId2"/>
          <a:stretch>
            <a:fillRect/>
          </a:stretch>
        </p:blipFill>
        <p:spPr>
          <a:xfrm>
            <a:off x="5629274" y="-18418"/>
            <a:ext cx="6562725" cy="4252792"/>
          </a:xfrm>
          <a:prstGeom prst="rect">
            <a:avLst/>
          </a:prstGeom>
        </p:spPr>
      </p:pic>
      <p:sp>
        <p:nvSpPr>
          <p:cNvPr id="13" name="Picture Placeholder 12">
            <a:extLst>
              <a:ext uri="{FF2B5EF4-FFF2-40B4-BE49-F238E27FC236}">
                <a16:creationId xmlns:a16="http://schemas.microsoft.com/office/drawing/2014/main" id="{705AAD05-583E-41DE-B48C-A9395BEBCA78}"/>
              </a:ext>
            </a:extLst>
          </p:cNvPr>
          <p:cNvSpPr>
            <a:spLocks noGrp="1"/>
          </p:cNvSpPr>
          <p:nvPr>
            <p:ph type="pic" sz="quarter" idx="19"/>
          </p:nvPr>
        </p:nvSpPr>
        <p:spPr/>
      </p:sp>
      <p:pic>
        <p:nvPicPr>
          <p:cNvPr id="28" name="Picture 27" descr="Logo, company name&#10;&#10;Description automatically generated">
            <a:extLst>
              <a:ext uri="{FF2B5EF4-FFF2-40B4-BE49-F238E27FC236}">
                <a16:creationId xmlns:a16="http://schemas.microsoft.com/office/drawing/2014/main" id="{D8224751-67B1-4184-9E0E-9A60549055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8" y="-201863"/>
            <a:ext cx="2847703" cy="1495044"/>
          </a:xfrm>
          <a:prstGeom prst="rect">
            <a:avLst/>
          </a:prstGeom>
        </p:spPr>
      </p:pic>
      <p:sp>
        <p:nvSpPr>
          <p:cNvPr id="10" name="TextBox 9">
            <a:extLst>
              <a:ext uri="{FF2B5EF4-FFF2-40B4-BE49-F238E27FC236}">
                <a16:creationId xmlns:a16="http://schemas.microsoft.com/office/drawing/2014/main" id="{069DE8E0-FDF1-4E61-8B87-0962356A0CB2}"/>
              </a:ext>
            </a:extLst>
          </p:cNvPr>
          <p:cNvSpPr txBox="1"/>
          <p:nvPr/>
        </p:nvSpPr>
        <p:spPr>
          <a:xfrm>
            <a:off x="2328222" y="5881036"/>
            <a:ext cx="7523018" cy="461665"/>
          </a:xfrm>
          <a:prstGeom prst="rect">
            <a:avLst/>
          </a:prstGeom>
          <a:noFill/>
        </p:spPr>
        <p:txBody>
          <a:bodyPr wrap="square">
            <a:spAutoFit/>
          </a:bodyPr>
          <a:lstStyle/>
          <a:p>
            <a:r>
              <a:rPr lang="pt" sz="2400" dirty="0">
                <a:hlinkClick r:id="rId4"/>
              </a:rPr>
              <a:t>Criar Apresentações, Infográficos, Design e Vídeo | </a:t>
            </a:r>
            <a:r>
              <a:rPr lang="pt" sz="2400" dirty="0" err="1">
                <a:hlinkClick r:id="rId4"/>
              </a:rPr>
              <a:t>Visme</a:t>
            </a:r>
            <a:endParaRPr lang="en-IE" sz="2400" dirty="0"/>
          </a:p>
        </p:txBody>
      </p:sp>
    </p:spTree>
    <p:extLst>
      <p:ext uri="{BB962C8B-B14F-4D97-AF65-F5344CB8AC3E}">
        <p14:creationId xmlns:p14="http://schemas.microsoft.com/office/powerpoint/2010/main" val="416042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p:txBody>
          <a:bodyPr>
            <a:normAutofit fontScale="92500" lnSpcReduction="20000"/>
          </a:bodyPr>
          <a:lstStyle/>
          <a:p>
            <a:pPr algn="just"/>
            <a:r>
              <a:rPr lang="pt" dirty="0"/>
              <a:t>Existem vários modelos para diferentes tipos de propostas e apresentações, para que tenha orientação sobre os vários tipos de discursos e apresentações. A Pitcherific também recomenda uma contagem de caracteres para cada seção e um contador de tempo, que irá permitir-lhe medir a duração do seu discurso ou da apresentação e permaneça dentro de um intervalo desejado.</a:t>
            </a:r>
            <a:endParaRPr lang="en-IE" dirty="0"/>
          </a:p>
        </p:txBody>
      </p:sp>
      <p:sp>
        <p:nvSpPr>
          <p:cNvPr id="36" name="TextBox 35">
            <a:extLst>
              <a:ext uri="{FF2B5EF4-FFF2-40B4-BE49-F238E27FC236}">
                <a16:creationId xmlns:a16="http://schemas.microsoft.com/office/drawing/2014/main" id="{D7827606-BF55-4D64-A6C3-74DBB1F3F569}"/>
              </a:ext>
            </a:extLst>
          </p:cNvPr>
          <p:cNvSpPr txBox="1"/>
          <p:nvPr/>
        </p:nvSpPr>
        <p:spPr>
          <a:xfrm>
            <a:off x="9064394" y="6538521"/>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 sz="1100" b="0" i="0" u="none" strike="noStrike" kern="1200" cap="none" spc="0" normalizeH="0" baseline="0" noProof="0" dirty="0">
                <a:ln>
                  <a:noFill/>
                </a:ln>
                <a:solidFill>
                  <a:prstClr val="black"/>
                </a:solidFill>
                <a:effectLst/>
                <a:uLnTx/>
                <a:uFillTx/>
                <a:latin typeface="Calibri" panose="020F0502020204030204"/>
                <a:ea typeface="+mn-ea"/>
                <a:cs typeface="+mn-cs"/>
              </a:rPr>
              <a:t>https://visme.co/blog/best-presentation-software/</a:t>
            </a:r>
          </a:p>
        </p:txBody>
      </p:sp>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375972" y="1215480"/>
            <a:ext cx="4927548" cy="2867095"/>
          </a:xfrm>
        </p:spPr>
        <p:txBody>
          <a:bodyPr>
            <a:normAutofit lnSpcReduction="10000"/>
          </a:bodyPr>
          <a:lstStyle/>
          <a:p>
            <a:pPr algn="just"/>
            <a:r>
              <a:rPr lang="pt" sz="2400" dirty="0" err="1"/>
              <a:t>Pitcherific</a:t>
            </a:r>
            <a:r>
              <a:rPr lang="pt" sz="2400" dirty="0"/>
              <a:t> </a:t>
            </a:r>
            <a:r>
              <a:rPr lang="pt" sz="2400" b="0" dirty="0"/>
              <a:t>não é apenas uma solução de apresentação, mas também uma plataforma para construir e praticar sua apresentação. É um programa baseado num modelo que o guia pelo processo de criação da apresentação. Em vez de redigir alguns slides, o Pitcherific solicita que você escreva as àreas de cada parte do seu discurso.</a:t>
            </a:r>
            <a:endParaRPr lang="en-IE" sz="2400" b="0" dirty="0"/>
          </a:p>
        </p:txBody>
      </p:sp>
      <p:sp>
        <p:nvSpPr>
          <p:cNvPr id="9" name="Rectangle 8">
            <a:extLst>
              <a:ext uri="{FF2B5EF4-FFF2-40B4-BE49-F238E27FC236}">
                <a16:creationId xmlns:a16="http://schemas.microsoft.com/office/drawing/2014/main" id="{7D460055-E1C3-4FC7-934D-F59B41FF0B7F}"/>
              </a:ext>
            </a:extLst>
          </p:cNvPr>
          <p:cNvSpPr/>
          <p:nvPr/>
        </p:nvSpPr>
        <p:spPr>
          <a:xfrm>
            <a:off x="1" y="-18418"/>
            <a:ext cx="6775268" cy="37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Placeholder 2" descr="Graphical user interface, text, application, email&#10;&#10;Description automatically generated">
            <a:extLst>
              <a:ext uri="{FF2B5EF4-FFF2-40B4-BE49-F238E27FC236}">
                <a16:creationId xmlns:a16="http://schemas.microsoft.com/office/drawing/2014/main" id="{5C606B15-5804-41A7-A320-53E409ED38F8}"/>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5629275" y="0"/>
            <a:ext cx="6562724" cy="4252793"/>
          </a:xfrm>
        </p:spPr>
      </p:pic>
      <p:sp>
        <p:nvSpPr>
          <p:cNvPr id="12" name="Rectangle 11">
            <a:extLst>
              <a:ext uri="{FF2B5EF4-FFF2-40B4-BE49-F238E27FC236}">
                <a16:creationId xmlns:a16="http://schemas.microsoft.com/office/drawing/2014/main" id="{323AB389-20C8-458B-8FEC-930F72E424B7}"/>
              </a:ext>
            </a:extLst>
          </p:cNvPr>
          <p:cNvSpPr/>
          <p:nvPr/>
        </p:nvSpPr>
        <p:spPr>
          <a:xfrm>
            <a:off x="461558" y="0"/>
            <a:ext cx="1846218" cy="103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a:extLst>
              <a:ext uri="{FF2B5EF4-FFF2-40B4-BE49-F238E27FC236}">
                <a16:creationId xmlns:a16="http://schemas.microsoft.com/office/drawing/2014/main" id="{ED7F5A2D-A5B3-4331-A017-D5693AE01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536" y="31674"/>
            <a:ext cx="965389" cy="965389"/>
          </a:xfrm>
          <a:prstGeom prst="rect">
            <a:avLst/>
          </a:prstGeom>
        </p:spPr>
      </p:pic>
      <p:sp>
        <p:nvSpPr>
          <p:cNvPr id="11" name="TextBox 10">
            <a:extLst>
              <a:ext uri="{FF2B5EF4-FFF2-40B4-BE49-F238E27FC236}">
                <a16:creationId xmlns:a16="http://schemas.microsoft.com/office/drawing/2014/main" id="{E9A0C7B6-91FD-4C69-BABD-6252E7EB4A75}"/>
              </a:ext>
            </a:extLst>
          </p:cNvPr>
          <p:cNvSpPr txBox="1"/>
          <p:nvPr/>
        </p:nvSpPr>
        <p:spPr>
          <a:xfrm>
            <a:off x="2183843" y="5962215"/>
            <a:ext cx="7999685" cy="830997"/>
          </a:xfrm>
          <a:prstGeom prst="rect">
            <a:avLst/>
          </a:prstGeom>
          <a:noFill/>
        </p:spPr>
        <p:txBody>
          <a:bodyPr wrap="square">
            <a:spAutoFit/>
          </a:bodyPr>
          <a:lstStyle/>
          <a:p>
            <a:r>
              <a:rPr lang="pt" sz="2400" dirty="0">
                <a:hlinkClick r:id="rId4"/>
              </a:rPr>
              <a:t>Prepare melhores arremessos. Convencer mais pessoas. </a:t>
            </a:r>
            <a:r>
              <a:rPr lang="pt" sz="2400" dirty="0" err="1">
                <a:hlinkClick r:id="rId4"/>
              </a:rPr>
              <a:t>Pitcherific</a:t>
            </a:r>
            <a:endParaRPr lang="en-IE" sz="2400" dirty="0"/>
          </a:p>
        </p:txBody>
      </p:sp>
    </p:spTree>
    <p:extLst>
      <p:ext uri="{BB962C8B-B14F-4D97-AF65-F5344CB8AC3E}">
        <p14:creationId xmlns:p14="http://schemas.microsoft.com/office/powerpoint/2010/main" val="1474441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527901" y="709438"/>
            <a:ext cx="4873658" cy="3928550"/>
          </a:xfrm>
        </p:spPr>
        <p:txBody>
          <a:bodyPr/>
          <a:lstStyle/>
          <a:p>
            <a:r>
              <a:rPr lang="pt" dirty="0"/>
              <a:t>4. Reavaliação das lacunas de competência digital</a:t>
            </a:r>
          </a:p>
          <a:p>
            <a:pPr algn="just"/>
            <a:endParaRPr lang="en-US"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526955" y="0"/>
            <a:ext cx="5905501" cy="6858000"/>
          </a:xfrm>
        </p:spPr>
      </p:pic>
    </p:spTree>
    <p:extLst>
      <p:ext uri="{BB962C8B-B14F-4D97-AF65-F5344CB8AC3E}">
        <p14:creationId xmlns:p14="http://schemas.microsoft.com/office/powerpoint/2010/main" val="2356232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768174" y="709438"/>
            <a:ext cx="10655652" cy="697353"/>
          </a:xfrm>
        </p:spPr>
        <p:txBody>
          <a:bodyPr>
            <a:normAutofit/>
          </a:bodyPr>
          <a:lstStyle/>
          <a:p>
            <a:pPr algn="ctr"/>
            <a:r>
              <a:rPr lang="pt" sz="3200" dirty="0"/>
              <a:t>Definições importantes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768174" y="1406790"/>
            <a:ext cx="10655652" cy="3966487"/>
          </a:xfrm>
        </p:spPr>
        <p:txBody>
          <a:bodyPr/>
          <a:lstStyle/>
          <a:p>
            <a:r>
              <a:rPr lang="pt" dirty="0"/>
              <a:t> </a:t>
            </a:r>
          </a:p>
        </p:txBody>
      </p:sp>
      <p:sp>
        <p:nvSpPr>
          <p:cNvPr id="5" name="TextBox 4">
            <a:extLst>
              <a:ext uri="{FF2B5EF4-FFF2-40B4-BE49-F238E27FC236}">
                <a16:creationId xmlns:a16="http://schemas.microsoft.com/office/drawing/2014/main" id="{91A1A43E-F1E6-48D3-86C0-606C7CDBFF0D}"/>
              </a:ext>
            </a:extLst>
          </p:cNvPr>
          <p:cNvSpPr txBox="1"/>
          <p:nvPr/>
        </p:nvSpPr>
        <p:spPr>
          <a:xfrm>
            <a:off x="1208988" y="1583951"/>
            <a:ext cx="10214838" cy="1569660"/>
          </a:xfrm>
          <a:prstGeom prst="rect">
            <a:avLst/>
          </a:prstGeom>
          <a:noFill/>
        </p:spPr>
        <p:txBody>
          <a:bodyPr wrap="square">
            <a:spAutoFit/>
          </a:bodyPr>
          <a:lstStyle/>
          <a:p>
            <a:pPr marL="342900" indent="-342900" algn="just">
              <a:buFont typeface="Arial" panose="020B0604020202020204" pitchFamily="34" charset="0"/>
              <a:buChar char="•"/>
            </a:pPr>
            <a:r>
              <a:rPr lang="pt" sz="2400" b="1" dirty="0">
                <a:solidFill>
                  <a:schemeClr val="bg1"/>
                </a:solidFill>
              </a:rPr>
              <a:t>C</a:t>
            </a:r>
            <a:r>
              <a:rPr lang="pt" sz="2400" b="1" i="0" dirty="0">
                <a:solidFill>
                  <a:schemeClr val="bg1"/>
                </a:solidFill>
                <a:effectLst/>
              </a:rPr>
              <a:t>ompetência digital </a:t>
            </a:r>
            <a:r>
              <a:rPr lang="pt" sz="2400" b="0" i="0" dirty="0">
                <a:solidFill>
                  <a:schemeClr val="bg1"/>
                </a:solidFill>
                <a:effectLst/>
              </a:rPr>
              <a:t>envolve o uso confiante e crítico da Tecnologia da Sociedade da Informação (IST) para trabalho, lazer e comunicação.</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IE" sz="2400" dirty="0">
              <a:solidFill>
                <a:schemeClr val="bg1"/>
              </a:solidFill>
            </a:endParaRPr>
          </a:p>
        </p:txBody>
      </p:sp>
    </p:spTree>
    <p:extLst>
      <p:ext uri="{BB962C8B-B14F-4D97-AF65-F5344CB8AC3E}">
        <p14:creationId xmlns:p14="http://schemas.microsoft.com/office/powerpoint/2010/main" val="285068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407445"/>
            <a:ext cx="11171222" cy="844269"/>
          </a:xfrm>
        </p:spPr>
        <p:txBody>
          <a:bodyPr>
            <a:normAutofit/>
          </a:bodyPr>
          <a:lstStyle/>
          <a:p>
            <a:r>
              <a:rPr lang="pt" dirty="0"/>
              <a:t>O que precisamos que a tecnologia faça?</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30137" y="1095500"/>
            <a:ext cx="11156987" cy="5173325"/>
          </a:xfrm>
        </p:spPr>
        <p:txBody>
          <a:bodyPr/>
          <a:lstStyle/>
          <a:p>
            <a:pPr algn="just"/>
            <a:r>
              <a:rPr lang="pt" b="0" i="0" dirty="0">
                <a:solidFill>
                  <a:srgbClr val="00ACA7"/>
                </a:solidFill>
                <a:effectLst/>
              </a:rPr>
              <a:t>O ambiente de aprendizagem </a:t>
            </a:r>
            <a:r>
              <a:rPr lang="pt" b="0" i="0" dirty="0">
                <a:solidFill>
                  <a:schemeClr val="bg2">
                    <a:lumMod val="25000"/>
                  </a:schemeClr>
                </a:solidFill>
                <a:effectLst/>
              </a:rPr>
              <a:t>é mais </a:t>
            </a:r>
            <a:r>
              <a:rPr lang="pt" b="0" i="0" dirty="0">
                <a:solidFill>
                  <a:srgbClr val="DD1B50"/>
                </a:solidFill>
                <a:effectLst/>
              </a:rPr>
              <a:t>dinâmico </a:t>
            </a:r>
            <a:r>
              <a:rPr lang="pt" b="0" i="0" dirty="0">
                <a:solidFill>
                  <a:schemeClr val="bg2">
                    <a:lumMod val="25000"/>
                  </a:schemeClr>
                </a:solidFill>
                <a:effectLst/>
              </a:rPr>
              <a:t>do que nunca e, como resultado, os alunos de hoje são muito diferentes daqueles para os quais nosso sistema educacional foi projetado. Com o </a:t>
            </a:r>
            <a:r>
              <a:rPr lang="pt" b="0" i="0" dirty="0">
                <a:solidFill>
                  <a:srgbClr val="E78631"/>
                </a:solidFill>
                <a:effectLst/>
              </a:rPr>
              <a:t>avanço da tecnologia </a:t>
            </a:r>
            <a:r>
              <a:rPr lang="pt" b="0" i="0" dirty="0">
                <a:solidFill>
                  <a:schemeClr val="bg2">
                    <a:lumMod val="25000"/>
                  </a:schemeClr>
                </a:solidFill>
                <a:effectLst/>
              </a:rPr>
              <a:t>, as salas de aula estão a ser </a:t>
            </a:r>
            <a:r>
              <a:rPr lang="pt" b="0" i="0" dirty="0">
                <a:solidFill>
                  <a:srgbClr val="00ACA7"/>
                </a:solidFill>
                <a:effectLst/>
              </a:rPr>
              <a:t>remodeladas e redefinidas </a:t>
            </a:r>
            <a:r>
              <a:rPr lang="pt" b="0" i="0" dirty="0">
                <a:solidFill>
                  <a:schemeClr val="bg2">
                    <a:lumMod val="25000"/>
                  </a:schemeClr>
                </a:solidFill>
                <a:effectLst/>
              </a:rPr>
              <a:t>de várias maneiras para atender às necessidades emergentes dos alunos digitais modernos.</a:t>
            </a:r>
          </a:p>
          <a:p>
            <a:pPr>
              <a:lnSpc>
                <a:spcPct val="100000"/>
              </a:lnSpc>
              <a:spcBef>
                <a:spcPts val="0"/>
              </a:spcBef>
            </a:pPr>
            <a:r>
              <a:rPr lang="pt" b="0" i="0" dirty="0">
                <a:solidFill>
                  <a:schemeClr val="bg2">
                    <a:lumMod val="25000"/>
                  </a:schemeClr>
                </a:solidFill>
                <a:effectLst/>
              </a:rPr>
              <a:t>Veja abaixo os </a:t>
            </a:r>
            <a:r>
              <a:rPr lang="pt" b="0" i="0" dirty="0">
                <a:solidFill>
                  <a:srgbClr val="DD1B50"/>
                </a:solidFill>
                <a:effectLst/>
              </a:rPr>
              <a:t>motivos pelos quais </a:t>
            </a:r>
            <a:r>
              <a:rPr lang="pt" b="0" i="0" dirty="0">
                <a:solidFill>
                  <a:schemeClr val="bg2">
                    <a:lumMod val="25000"/>
                  </a:schemeClr>
                </a:solidFill>
                <a:effectLst/>
              </a:rPr>
              <a:t>os alunos precisam de tecnologia no ambiente de sala de aula e como isso pode afetar o envolvimento:</a:t>
            </a:r>
          </a:p>
          <a:p>
            <a:pPr marL="457200" indent="-457200">
              <a:lnSpc>
                <a:spcPct val="100000"/>
              </a:lnSpc>
              <a:spcBef>
                <a:spcPts val="0"/>
              </a:spcBef>
              <a:buFont typeface="+mj-lt"/>
              <a:buAutoNum type="arabicPeriod"/>
            </a:pPr>
            <a:r>
              <a:rPr lang="pt" sz="2200" i="0" dirty="0">
                <a:solidFill>
                  <a:schemeClr val="bg2">
                    <a:lumMod val="25000"/>
                  </a:schemeClr>
                </a:solidFill>
                <a:effectLst/>
              </a:rPr>
              <a:t>Permite aprendizagem híbrida</a:t>
            </a:r>
          </a:p>
          <a:p>
            <a:pPr marL="457200" indent="-457200">
              <a:lnSpc>
                <a:spcPct val="100000"/>
              </a:lnSpc>
              <a:spcBef>
                <a:spcPts val="0"/>
              </a:spcBef>
              <a:buFont typeface="+mj-lt"/>
              <a:buAutoNum type="arabicPeriod"/>
            </a:pPr>
            <a:r>
              <a:rPr lang="pt" sz="2200" i="0" dirty="0">
                <a:solidFill>
                  <a:schemeClr val="bg2">
                    <a:lumMod val="25000"/>
                  </a:schemeClr>
                </a:solidFill>
                <a:effectLst/>
              </a:rPr>
              <a:t>Ajuda a conectar os alunos ao mundo real</a:t>
            </a:r>
          </a:p>
          <a:p>
            <a:pPr marL="457200" indent="-457200">
              <a:lnSpc>
                <a:spcPct val="100000"/>
              </a:lnSpc>
              <a:spcBef>
                <a:spcPts val="0"/>
              </a:spcBef>
              <a:buFont typeface="+mj-lt"/>
              <a:buAutoNum type="arabicPeriod"/>
            </a:pPr>
            <a:r>
              <a:rPr lang="pt" sz="2200" i="0" dirty="0">
                <a:solidFill>
                  <a:schemeClr val="bg2">
                    <a:lumMod val="25000"/>
                  </a:schemeClr>
                </a:solidFill>
                <a:effectLst/>
              </a:rPr>
              <a:t>Prepara os alunos para o mercado de trabalho</a:t>
            </a:r>
            <a:endParaRPr lang="en-US" sz="2200" dirty="0">
              <a:solidFill>
                <a:schemeClr val="bg2">
                  <a:lumMod val="25000"/>
                </a:schemeClr>
              </a:solidFill>
            </a:endParaRPr>
          </a:p>
          <a:p>
            <a:pPr marL="457200" indent="-457200">
              <a:lnSpc>
                <a:spcPct val="100000"/>
              </a:lnSpc>
              <a:spcBef>
                <a:spcPts val="0"/>
              </a:spcBef>
              <a:buFont typeface="+mj-lt"/>
              <a:buAutoNum type="arabicPeriod"/>
            </a:pPr>
            <a:r>
              <a:rPr lang="pt" sz="2200" i="0" dirty="0">
                <a:solidFill>
                  <a:schemeClr val="bg2">
                    <a:lumMod val="25000"/>
                  </a:schemeClr>
                </a:solidFill>
                <a:effectLst/>
              </a:rPr>
              <a:t>Incentiva a colaboração</a:t>
            </a:r>
            <a:endParaRPr lang="en-US" sz="2200" i="0" dirty="0">
              <a:solidFill>
                <a:schemeClr val="bg2">
                  <a:lumMod val="25000"/>
                </a:schemeClr>
              </a:solidFill>
              <a:effectLst/>
            </a:endParaRPr>
          </a:p>
          <a:p>
            <a:pPr marL="457200" indent="-457200">
              <a:lnSpc>
                <a:spcPct val="100000"/>
              </a:lnSpc>
              <a:spcBef>
                <a:spcPts val="0"/>
              </a:spcBef>
              <a:buFont typeface="+mj-lt"/>
              <a:buAutoNum type="arabicPeriod"/>
            </a:pPr>
            <a:r>
              <a:rPr lang="pt" sz="2200" i="0" dirty="0">
                <a:solidFill>
                  <a:schemeClr val="bg2">
                    <a:lumMod val="25000"/>
                  </a:schemeClr>
                </a:solidFill>
                <a:effectLst/>
              </a:rPr>
              <a:t>Apoia diferentes tipos de alunos - inclusiva</a:t>
            </a:r>
            <a:endParaRPr lang="en-US" sz="2200" dirty="0">
              <a:solidFill>
                <a:schemeClr val="bg2">
                  <a:lumMod val="25000"/>
                </a:schemeClr>
              </a:solidFill>
            </a:endParaRPr>
          </a:p>
          <a:p>
            <a:pPr marL="457200" indent="-457200">
              <a:lnSpc>
                <a:spcPct val="100000"/>
              </a:lnSpc>
              <a:spcBef>
                <a:spcPts val="0"/>
              </a:spcBef>
              <a:buFont typeface="+mj-lt"/>
              <a:buAutoNum type="arabicPeriod"/>
            </a:pPr>
            <a:r>
              <a:rPr lang="pt" sz="2200" i="0" dirty="0">
                <a:solidFill>
                  <a:schemeClr val="bg2">
                    <a:lumMod val="25000"/>
                  </a:schemeClr>
                </a:solidFill>
                <a:effectLst/>
              </a:rPr>
              <a:t>Acede a informações com maior facilidade</a:t>
            </a:r>
            <a:endParaRPr lang="en-US" sz="2200" i="0" dirty="0">
              <a:solidFill>
                <a:schemeClr val="bg2">
                  <a:lumMod val="25000"/>
                </a:schemeClr>
              </a:solidFill>
              <a:effectLst/>
            </a:endParaRPr>
          </a:p>
          <a:p>
            <a:pPr marL="457200" indent="-457200">
              <a:lnSpc>
                <a:spcPct val="100000"/>
              </a:lnSpc>
              <a:spcBef>
                <a:spcPts val="0"/>
              </a:spcBef>
              <a:buFont typeface="+mj-lt"/>
              <a:buAutoNum type="arabicPeriod"/>
            </a:pPr>
            <a:r>
              <a:rPr lang="pt" sz="2200" i="0" dirty="0">
                <a:solidFill>
                  <a:schemeClr val="bg2">
                    <a:lumMod val="25000"/>
                  </a:schemeClr>
                </a:solidFill>
                <a:effectLst/>
              </a:rPr>
              <a:t>Ensina os alunos a serem responsáveis online</a:t>
            </a:r>
            <a:endParaRPr lang="en-US" sz="2200" dirty="0">
              <a:solidFill>
                <a:schemeClr val="bg2">
                  <a:lumMod val="25000"/>
                </a:schemeClr>
              </a:solidFill>
            </a:endParaRPr>
          </a:p>
          <a:p>
            <a:pPr marL="457200" indent="-457200">
              <a:lnSpc>
                <a:spcPct val="100000"/>
              </a:lnSpc>
              <a:spcBef>
                <a:spcPts val="0"/>
              </a:spcBef>
              <a:buFont typeface="+mj-lt"/>
              <a:buAutoNum type="arabicPeriod"/>
            </a:pPr>
            <a:r>
              <a:rPr lang="pt" sz="2200" i="0" dirty="0">
                <a:solidFill>
                  <a:schemeClr val="bg2">
                    <a:lumMod val="25000"/>
                  </a:schemeClr>
                </a:solidFill>
                <a:effectLst/>
              </a:rPr>
              <a:t>Adiciona um fator divertido à aprendizagem</a:t>
            </a:r>
            <a:endParaRPr lang="en-US" sz="2200" dirty="0">
              <a:solidFill>
                <a:schemeClr val="bg2">
                  <a:lumMod val="25000"/>
                </a:schemeClr>
              </a:solidFill>
            </a:endParaRPr>
          </a:p>
        </p:txBody>
      </p:sp>
      <p:pic>
        <p:nvPicPr>
          <p:cNvPr id="5" name="Picture 4" descr="Diagram, engineering drawing&#10;&#10;Description automatically generated">
            <a:extLst>
              <a:ext uri="{FF2B5EF4-FFF2-40B4-BE49-F238E27FC236}">
                <a16:creationId xmlns:a16="http://schemas.microsoft.com/office/drawing/2014/main" id="{AF7ACDFF-B381-422E-9A49-36B5CB39DC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99365" y="3270311"/>
            <a:ext cx="3796921" cy="3394438"/>
          </a:xfrm>
          <a:prstGeom prst="rect">
            <a:avLst/>
          </a:prstGeom>
        </p:spPr>
      </p:pic>
      <p:sp>
        <p:nvSpPr>
          <p:cNvPr id="7" name="TextBox 6">
            <a:extLst>
              <a:ext uri="{FF2B5EF4-FFF2-40B4-BE49-F238E27FC236}">
                <a16:creationId xmlns:a16="http://schemas.microsoft.com/office/drawing/2014/main" id="{8BEE49A8-9AB3-1224-6285-DE7BB10B677C}"/>
              </a:ext>
            </a:extLst>
          </p:cNvPr>
          <p:cNvSpPr txBox="1"/>
          <p:nvPr/>
        </p:nvSpPr>
        <p:spPr>
          <a:xfrm>
            <a:off x="515902" y="6324530"/>
            <a:ext cx="11379354" cy="261610"/>
          </a:xfrm>
          <a:prstGeom prst="rect">
            <a:avLst/>
          </a:prstGeom>
          <a:noFill/>
        </p:spPr>
        <p:txBody>
          <a:bodyPr wrap="square" rtlCol="0">
            <a:spAutoFit/>
          </a:bodyPr>
          <a:lstStyle/>
          <a:p>
            <a:r>
              <a:rPr lang="pt" sz="1100" b="0" i="0" dirty="0">
                <a:solidFill>
                  <a:schemeClr val="bg2">
                    <a:lumMod val="25000"/>
                  </a:schemeClr>
                </a:solidFill>
                <a:effectLst/>
              </a:rPr>
              <a:t>FONTE: </a:t>
            </a:r>
            <a:r>
              <a:rPr lang="pt" sz="1100" b="0" i="0" dirty="0">
                <a:solidFill>
                  <a:schemeClr val="bg2">
                    <a:lumMod val="25000"/>
                  </a:schemeClr>
                </a:solidFill>
                <a:effectLst/>
                <a:hlinkClick r:id="rId3"/>
              </a:rPr>
              <a:t>https://explorance.com/blog/7-reasons-students-need-technology-classroom/</a:t>
            </a:r>
            <a:r>
              <a:rPr lang="pt" sz="1100" b="0" i="0" dirty="0">
                <a:solidFill>
                  <a:schemeClr val="bg2">
                    <a:lumMod val="25000"/>
                  </a:schemeClr>
                </a:solidFill>
                <a:effectLst/>
              </a:rPr>
              <a:t> </a:t>
            </a:r>
            <a:endParaRPr lang="en-IE" sz="1100" dirty="0"/>
          </a:p>
        </p:txBody>
      </p:sp>
    </p:spTree>
    <p:extLst>
      <p:ext uri="{BB962C8B-B14F-4D97-AF65-F5344CB8AC3E}">
        <p14:creationId xmlns:p14="http://schemas.microsoft.com/office/powerpoint/2010/main" val="2464745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3ED5E-7423-41FB-A43F-6CF41C8A79BC}"/>
              </a:ext>
            </a:extLst>
          </p:cNvPr>
          <p:cNvSpPr>
            <a:spLocks noGrp="1"/>
          </p:cNvSpPr>
          <p:nvPr>
            <p:ph type="body" sz="quarter" idx="13"/>
          </p:nvPr>
        </p:nvSpPr>
        <p:spPr/>
        <p:txBody>
          <a:bodyPr/>
          <a:lstStyle/>
          <a:p>
            <a:r>
              <a:rPr lang="pt-PT" dirty="0"/>
              <a:t>A Década Digital da Europa – Sabia?</a:t>
            </a:r>
          </a:p>
        </p:txBody>
      </p:sp>
      <p:sp>
        <p:nvSpPr>
          <p:cNvPr id="5" name="TextBox 4">
            <a:extLst>
              <a:ext uri="{FF2B5EF4-FFF2-40B4-BE49-F238E27FC236}">
                <a16:creationId xmlns:a16="http://schemas.microsoft.com/office/drawing/2014/main" id="{377C5DFB-B4A4-48DE-AD64-71529B358F0F}"/>
              </a:ext>
            </a:extLst>
          </p:cNvPr>
          <p:cNvSpPr txBox="1"/>
          <p:nvPr/>
        </p:nvSpPr>
        <p:spPr>
          <a:xfrm>
            <a:off x="643379" y="1595732"/>
            <a:ext cx="10574517" cy="830997"/>
          </a:xfrm>
          <a:prstGeom prst="rect">
            <a:avLst/>
          </a:prstGeom>
          <a:noFill/>
        </p:spPr>
        <p:txBody>
          <a:bodyPr wrap="square">
            <a:spAutoFit/>
          </a:bodyPr>
          <a:lstStyle/>
          <a:p>
            <a:pPr algn="just"/>
            <a:r>
              <a:rPr lang="pt" sz="2400" dirty="0">
                <a:solidFill>
                  <a:srgbClr val="5E5E5E"/>
                </a:solidFill>
              </a:rPr>
              <a:t>A UE prosseguirá uma visão sustentável centrada no ser humano para a sociedade digital ao longo da década digital para capacitar os cidadãos e as empresas.</a:t>
            </a:r>
          </a:p>
        </p:txBody>
      </p:sp>
      <p:pic>
        <p:nvPicPr>
          <p:cNvPr id="6" name="Picture 5">
            <a:extLst>
              <a:ext uri="{FF2B5EF4-FFF2-40B4-BE49-F238E27FC236}">
                <a16:creationId xmlns:a16="http://schemas.microsoft.com/office/drawing/2014/main" id="{C3F14527-F9F1-40A4-B9E4-E05A465D08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379" y="2767280"/>
            <a:ext cx="5634922" cy="3172252"/>
          </a:xfrm>
          <a:prstGeom prst="rect">
            <a:avLst/>
          </a:prstGeom>
        </p:spPr>
      </p:pic>
      <p:sp>
        <p:nvSpPr>
          <p:cNvPr id="8" name="TextBox 7">
            <a:extLst>
              <a:ext uri="{FF2B5EF4-FFF2-40B4-BE49-F238E27FC236}">
                <a16:creationId xmlns:a16="http://schemas.microsoft.com/office/drawing/2014/main" id="{0773552F-6FA5-4235-8192-93006CE92DFF}"/>
              </a:ext>
            </a:extLst>
          </p:cNvPr>
          <p:cNvSpPr txBox="1"/>
          <p:nvPr/>
        </p:nvSpPr>
        <p:spPr>
          <a:xfrm>
            <a:off x="7107809" y="2767280"/>
            <a:ext cx="3796645" cy="1323439"/>
          </a:xfrm>
          <a:prstGeom prst="rect">
            <a:avLst/>
          </a:prstGeom>
          <a:noFill/>
        </p:spPr>
        <p:txBody>
          <a:bodyPr wrap="square">
            <a:spAutoFit/>
          </a:bodyPr>
          <a:lstStyle/>
          <a:p>
            <a:pPr algn="ctr"/>
            <a:r>
              <a:rPr lang="pt-PT" sz="4000" dirty="0">
                <a:solidFill>
                  <a:srgbClr val="00ACA7"/>
                </a:solidFill>
              </a:rPr>
              <a:t>A Década Digital numa cápsula</a:t>
            </a:r>
            <a:r>
              <a:rPr lang="hr-BA" sz="4000" dirty="0">
                <a:solidFill>
                  <a:srgbClr val="00ACA7"/>
                </a:solidFill>
              </a:rPr>
              <a:t>:</a:t>
            </a:r>
            <a:endParaRPr lang="en-US" sz="4000" dirty="0">
              <a:solidFill>
                <a:srgbClr val="00ACA7"/>
              </a:solidFill>
            </a:endParaRPr>
          </a:p>
        </p:txBody>
      </p:sp>
      <p:sp>
        <p:nvSpPr>
          <p:cNvPr id="10" name="TextBox 9">
            <a:extLst>
              <a:ext uri="{FF2B5EF4-FFF2-40B4-BE49-F238E27FC236}">
                <a16:creationId xmlns:a16="http://schemas.microsoft.com/office/drawing/2014/main" id="{7EC8C16A-34EA-4F18-8A28-D3139AE168FE}"/>
              </a:ext>
            </a:extLst>
          </p:cNvPr>
          <p:cNvSpPr txBox="1"/>
          <p:nvPr/>
        </p:nvSpPr>
        <p:spPr>
          <a:xfrm>
            <a:off x="7220931" y="4185924"/>
            <a:ext cx="4226351" cy="1200329"/>
          </a:xfrm>
          <a:prstGeom prst="rect">
            <a:avLst/>
          </a:prstGeom>
          <a:noFill/>
        </p:spPr>
        <p:txBody>
          <a:bodyPr wrap="square">
            <a:spAutoFit/>
          </a:bodyPr>
          <a:lstStyle/>
          <a:p>
            <a:r>
              <a:rPr lang="en-US" dirty="0">
                <a:hlinkClick r:id="rId3"/>
              </a:rPr>
              <a:t>https://ec.europa.eu/info/strategy/priorities-2019-2024/europe-fit-digital-age/europes-digital-decade-digital-targets-2030_en</a:t>
            </a:r>
            <a:r>
              <a:rPr lang="hr-BA" dirty="0"/>
              <a:t> </a:t>
            </a:r>
            <a:endParaRPr lang="en-US" dirty="0"/>
          </a:p>
        </p:txBody>
      </p:sp>
    </p:spTree>
    <p:extLst>
      <p:ext uri="{BB962C8B-B14F-4D97-AF65-F5344CB8AC3E}">
        <p14:creationId xmlns:p14="http://schemas.microsoft.com/office/powerpoint/2010/main" val="2436741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3ED5E-7423-41FB-A43F-6CF41C8A79BC}"/>
              </a:ext>
            </a:extLst>
          </p:cNvPr>
          <p:cNvSpPr>
            <a:spLocks noGrp="1"/>
          </p:cNvSpPr>
          <p:nvPr>
            <p:ph type="body" sz="quarter" idx="13"/>
          </p:nvPr>
        </p:nvSpPr>
        <p:spPr/>
        <p:txBody>
          <a:bodyPr/>
          <a:lstStyle/>
          <a:p>
            <a:r>
              <a:rPr lang="pt" dirty="0"/>
              <a:t>Metas de Cidadania Digital</a:t>
            </a:r>
            <a:endParaRPr lang="en-US" dirty="0"/>
          </a:p>
        </p:txBody>
      </p:sp>
      <p:sp>
        <p:nvSpPr>
          <p:cNvPr id="5" name="TextBox 4">
            <a:extLst>
              <a:ext uri="{FF2B5EF4-FFF2-40B4-BE49-F238E27FC236}">
                <a16:creationId xmlns:a16="http://schemas.microsoft.com/office/drawing/2014/main" id="{377C5DFB-B4A4-48DE-AD64-71529B358F0F}"/>
              </a:ext>
            </a:extLst>
          </p:cNvPr>
          <p:cNvSpPr txBox="1"/>
          <p:nvPr/>
        </p:nvSpPr>
        <p:spPr>
          <a:xfrm>
            <a:off x="515902" y="1956083"/>
            <a:ext cx="11022506" cy="2554545"/>
          </a:xfrm>
          <a:prstGeom prst="rect">
            <a:avLst/>
          </a:prstGeom>
          <a:noFill/>
        </p:spPr>
        <p:txBody>
          <a:bodyPr wrap="square">
            <a:spAutoFit/>
          </a:bodyPr>
          <a:lstStyle/>
          <a:p>
            <a:pPr algn="just"/>
            <a:r>
              <a:rPr lang="pt" sz="4000" dirty="0">
                <a:solidFill>
                  <a:srgbClr val="5E5E5E"/>
                </a:solidFill>
              </a:rPr>
              <a:t>Se deseja verificar a existência alguma lacuna ao nível das competências digitais e definir metas para o seu desenvolvimento futuro, aqui estão alguns pilares que pode seguir</a:t>
            </a:r>
            <a:endParaRPr lang="en-US" sz="4000" dirty="0">
              <a:solidFill>
                <a:srgbClr val="5E5E5E"/>
              </a:solidFill>
            </a:endParaRPr>
          </a:p>
        </p:txBody>
      </p:sp>
      <p:pic>
        <p:nvPicPr>
          <p:cNvPr id="12" name="Graphic 11" descr="Arrow: Slight curve with solid fill">
            <a:extLst>
              <a:ext uri="{FF2B5EF4-FFF2-40B4-BE49-F238E27FC236}">
                <a16:creationId xmlns:a16="http://schemas.microsoft.com/office/drawing/2014/main" id="{3F421B47-E730-47B7-8920-17173AA234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004079" y="4730261"/>
            <a:ext cx="1559169" cy="1559169"/>
          </a:xfrm>
          <a:prstGeom prst="rect">
            <a:avLst/>
          </a:prstGeom>
        </p:spPr>
      </p:pic>
      <p:sp>
        <p:nvSpPr>
          <p:cNvPr id="24" name="TextBox 23">
            <a:extLst>
              <a:ext uri="{FF2B5EF4-FFF2-40B4-BE49-F238E27FC236}">
                <a16:creationId xmlns:a16="http://schemas.microsoft.com/office/drawing/2014/main" id="{4AC2E7A7-5EEE-43DE-A89E-705C18B472B9}"/>
              </a:ext>
            </a:extLst>
          </p:cNvPr>
          <p:cNvSpPr txBox="1"/>
          <p:nvPr/>
        </p:nvSpPr>
        <p:spPr>
          <a:xfrm>
            <a:off x="293914" y="6194419"/>
            <a:ext cx="7172011" cy="276999"/>
          </a:xfrm>
          <a:prstGeom prst="rect">
            <a:avLst/>
          </a:prstGeom>
          <a:noFill/>
        </p:spPr>
        <p:txBody>
          <a:bodyPr wrap="square">
            <a:spAutoFit/>
          </a:bodyPr>
          <a:lstStyle/>
          <a:p>
            <a:r>
              <a:rPr lang="pt" sz="1200" dirty="0"/>
              <a:t>FONTE: Europa UE - Cidadania digital: direitos e princípios para os europeus</a:t>
            </a:r>
          </a:p>
        </p:txBody>
      </p:sp>
    </p:spTree>
    <p:extLst>
      <p:ext uri="{BB962C8B-B14F-4D97-AF65-F5344CB8AC3E}">
        <p14:creationId xmlns:p14="http://schemas.microsoft.com/office/powerpoint/2010/main" val="782936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a:xfrm>
            <a:off x="3026004" y="751463"/>
            <a:ext cx="8661120" cy="844269"/>
          </a:xfrm>
        </p:spPr>
        <p:txBody>
          <a:bodyPr>
            <a:normAutofit/>
          </a:bodyPr>
          <a:lstStyle/>
          <a:p>
            <a:r>
              <a:rPr lang="pt" b="1" dirty="0"/>
              <a:t>Pessoas no </a:t>
            </a:r>
            <a:r>
              <a:rPr lang="pt" b="1" dirty="0" err="1"/>
              <a:t>centro</a:t>
            </a:r>
            <a:endParaRPr lang="en-US" b="1" dirty="0"/>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29"/>
            <a:ext cx="8227542" cy="4329707"/>
          </a:xfrm>
        </p:spPr>
        <p:txBody>
          <a:bodyPr/>
          <a:lstStyle/>
          <a:p>
            <a:pPr algn="just"/>
            <a:r>
              <a:rPr lang="pt" dirty="0"/>
              <a:t>As tecnologias digitais devem </a:t>
            </a:r>
            <a:r>
              <a:rPr lang="pt" b="1" dirty="0"/>
              <a:t>proteger os direitos das pessoas, apoiar a democracia e garantir que todos os atores digitais atuem com responsabilidade e segurança. </a:t>
            </a:r>
            <a:r>
              <a:rPr lang="pt" dirty="0"/>
              <a:t>A UE promove estes valores em todo o mundo.</a:t>
            </a:r>
            <a:endParaRPr lang="hr-BA" dirty="0"/>
          </a:p>
          <a:p>
            <a:pPr algn="just"/>
            <a:endParaRPr lang="hr-BA" dirty="0">
              <a:solidFill>
                <a:srgbClr val="00ACA7"/>
              </a:solidFill>
            </a:endParaRPr>
          </a:p>
          <a:p>
            <a:pPr algn="just"/>
            <a:r>
              <a:rPr lang="pt" dirty="0">
                <a:solidFill>
                  <a:srgbClr val="00ACA7"/>
                </a:solidFill>
              </a:rPr>
              <a:t>Sente que a utilização dada às tecnologias digitais pode ser descrito como acima? Porque sim, ou porque não? Pode mudar algo para que os seus direitos sejam mais protegidos?</a:t>
            </a:r>
          </a:p>
          <a:p>
            <a:pPr algn="just"/>
            <a:r>
              <a:rPr lang="pt" dirty="0">
                <a:solidFill>
                  <a:srgbClr val="00ACA7"/>
                </a:solidFill>
              </a:rPr>
              <a:t>Deverá alguém mudar os seus hábitos para que fique mais protegido (colegas, educadores, comunidade, instituições...)? Existem lacunas que o impedem de atingir o objetivo acima?</a:t>
            </a:r>
            <a:endParaRPr lang="en-US" dirty="0">
              <a:solidFill>
                <a:srgbClr val="00ACA7"/>
              </a:solidFill>
            </a:endParaRPr>
          </a:p>
        </p:txBody>
      </p:sp>
      <p:pic>
        <p:nvPicPr>
          <p:cNvPr id="5" name="Picture 4" descr="Icon&#10;&#10;Description automatically generated">
            <a:extLst>
              <a:ext uri="{FF2B5EF4-FFF2-40B4-BE49-F238E27FC236}">
                <a16:creationId xmlns:a16="http://schemas.microsoft.com/office/drawing/2014/main" id="{049E84FB-D283-4CBA-8B25-A24B163CD8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8869" y="1595732"/>
            <a:ext cx="1961384" cy="1961384"/>
          </a:xfrm>
          <a:prstGeom prst="rect">
            <a:avLst/>
          </a:prstGeom>
        </p:spPr>
      </p:pic>
    </p:spTree>
    <p:extLst>
      <p:ext uri="{BB962C8B-B14F-4D97-AF65-F5344CB8AC3E}">
        <p14:creationId xmlns:p14="http://schemas.microsoft.com/office/powerpoint/2010/main" val="3436885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a:xfrm>
            <a:off x="2943220" y="751463"/>
            <a:ext cx="8743904" cy="844269"/>
          </a:xfrm>
        </p:spPr>
        <p:txBody>
          <a:bodyPr>
            <a:normAutofit/>
          </a:bodyPr>
          <a:lstStyle/>
          <a:p>
            <a:r>
              <a:rPr lang="pt" b="1" dirty="0"/>
              <a:t>Liberdade de escolha</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29"/>
            <a:ext cx="8227542" cy="4397727"/>
          </a:xfrm>
        </p:spPr>
        <p:txBody>
          <a:bodyPr/>
          <a:lstStyle/>
          <a:p>
            <a:pPr algn="just"/>
            <a:r>
              <a:rPr lang="pt" dirty="0"/>
              <a:t>As pessoas deviam beneficiar de um </a:t>
            </a:r>
            <a:r>
              <a:rPr lang="pt" b="1" dirty="0"/>
              <a:t>ambiente online justo, estar protegidas do conteúdo ilegal e prejudicial </a:t>
            </a:r>
            <a:r>
              <a:rPr lang="pt" dirty="0"/>
              <a:t>e deviam ser incentivadas quando interagem com tecnologias novas e em evolução, como inteligência artificial.</a:t>
            </a:r>
            <a:endParaRPr lang="hr-BA" dirty="0"/>
          </a:p>
          <a:p>
            <a:pPr algn="just"/>
            <a:endParaRPr lang="hr-BA" sz="1100" dirty="0">
              <a:solidFill>
                <a:srgbClr val="00ACA7"/>
              </a:solidFill>
            </a:endParaRPr>
          </a:p>
          <a:p>
            <a:pPr algn="just"/>
            <a:r>
              <a:rPr lang="pt" dirty="0">
                <a:solidFill>
                  <a:srgbClr val="00ACA7"/>
                </a:solidFill>
              </a:rPr>
              <a:t>O seu ambiente digital e utilização diminuem a sua liberdade de alguma forma?</a:t>
            </a:r>
            <a:endParaRPr lang="en-GB" dirty="0">
              <a:solidFill>
                <a:srgbClr val="00ACA7"/>
              </a:solidFill>
            </a:endParaRPr>
          </a:p>
          <a:p>
            <a:pPr algn="just"/>
            <a:r>
              <a:rPr lang="pt" dirty="0">
                <a:solidFill>
                  <a:srgbClr val="00ACA7"/>
                </a:solidFill>
              </a:rPr>
              <a:t>A forma como utiliza as tecnologias digitais para aprender, estão a fortalecê-lo ou a diminuir as suas capacidades?</a:t>
            </a:r>
            <a:endParaRPr lang="en-GB" dirty="0">
              <a:solidFill>
                <a:srgbClr val="00ACA7"/>
              </a:solidFill>
            </a:endParaRPr>
          </a:p>
          <a:p>
            <a:pPr algn="just"/>
            <a:r>
              <a:rPr lang="pt" dirty="0">
                <a:solidFill>
                  <a:srgbClr val="00ACA7"/>
                </a:solidFill>
              </a:rPr>
              <a:t>Sabe como detectar tecnologias, conteúdos e comportamentos digitais nocivos e evitá-los?</a:t>
            </a:r>
            <a:endParaRPr lang="en-US" dirty="0">
              <a:solidFill>
                <a:srgbClr val="00ACA7"/>
              </a:solidFill>
            </a:endParaRPr>
          </a:p>
        </p:txBody>
      </p:sp>
      <p:pic>
        <p:nvPicPr>
          <p:cNvPr id="6" name="Picture 5" descr="Icon&#10;&#10;Description automatically generated">
            <a:extLst>
              <a:ext uri="{FF2B5EF4-FFF2-40B4-BE49-F238E27FC236}">
                <a16:creationId xmlns:a16="http://schemas.microsoft.com/office/drawing/2014/main" id="{F3F3D7B7-1E96-4263-BF57-B0E4C0D77BBB}"/>
              </a:ext>
            </a:extLst>
          </p:cNvPr>
          <p:cNvPicPr>
            <a:picLocks noChangeAspect="1"/>
          </p:cNvPicPr>
          <p:nvPr/>
        </p:nvPicPr>
        <p:blipFill>
          <a:blip r:embed="rId2"/>
          <a:stretch>
            <a:fillRect/>
          </a:stretch>
        </p:blipFill>
        <p:spPr>
          <a:xfrm>
            <a:off x="515902" y="1635717"/>
            <a:ext cx="2109353" cy="2109353"/>
          </a:xfrm>
          <a:prstGeom prst="rect">
            <a:avLst/>
          </a:prstGeom>
        </p:spPr>
      </p:pic>
    </p:spTree>
    <p:extLst>
      <p:ext uri="{BB962C8B-B14F-4D97-AF65-F5344CB8AC3E}">
        <p14:creationId xmlns:p14="http://schemas.microsoft.com/office/powerpoint/2010/main" val="3445797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a:xfrm>
            <a:off x="2943220" y="751463"/>
            <a:ext cx="8743904" cy="844269"/>
          </a:xfrm>
        </p:spPr>
        <p:txBody>
          <a:bodyPr>
            <a:normAutofit/>
          </a:bodyPr>
          <a:lstStyle/>
          <a:p>
            <a:r>
              <a:rPr lang="pt" b="1" dirty="0"/>
              <a:t>Segurança e proteção</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3537886"/>
          </a:xfrm>
        </p:spPr>
        <p:txBody>
          <a:bodyPr/>
          <a:lstStyle/>
          <a:p>
            <a:pPr algn="just"/>
            <a:r>
              <a:rPr lang="pt" dirty="0"/>
              <a:t>O ambiente digital deve ser </a:t>
            </a:r>
            <a:r>
              <a:rPr lang="pt" b="1" dirty="0"/>
              <a:t>seguro e protegido. </a:t>
            </a:r>
            <a:r>
              <a:rPr lang="pt" dirty="0"/>
              <a:t>Todos os usuários, desde a infância até à velhice, devem ser seguros e protegidos.</a:t>
            </a:r>
            <a:endParaRPr lang="hr-BA" dirty="0"/>
          </a:p>
          <a:p>
            <a:pPr algn="just"/>
            <a:endParaRPr lang="hr-BA" dirty="0">
              <a:solidFill>
                <a:srgbClr val="00ACA7"/>
              </a:solidFill>
            </a:endParaRPr>
          </a:p>
          <a:p>
            <a:pPr algn="just"/>
            <a:r>
              <a:rPr lang="pt" dirty="0">
                <a:solidFill>
                  <a:srgbClr val="00ACA7"/>
                </a:solidFill>
              </a:rPr>
              <a:t>Se o seu ambiente digital não fosse seguro, daria conta?</a:t>
            </a:r>
            <a:endParaRPr lang="en-GB" dirty="0">
              <a:solidFill>
                <a:srgbClr val="00ACA7"/>
              </a:solidFill>
            </a:endParaRPr>
          </a:p>
          <a:p>
            <a:pPr algn="just"/>
            <a:r>
              <a:rPr lang="pt" dirty="0">
                <a:solidFill>
                  <a:srgbClr val="00ACA7"/>
                </a:solidFill>
              </a:rPr>
              <a:t>Sente-se intitulado para levantar esta questão junto do seu corpo docente?</a:t>
            </a:r>
            <a:endParaRPr lang="en-GB" dirty="0">
              <a:solidFill>
                <a:srgbClr val="00ACA7"/>
              </a:solidFill>
            </a:endParaRPr>
          </a:p>
          <a:p>
            <a:pPr algn="just"/>
            <a:r>
              <a:rPr lang="pt" dirty="0">
                <a:solidFill>
                  <a:srgbClr val="00ACA7"/>
                </a:solidFill>
              </a:rPr>
              <a:t>Quais são os seus próprios padrões de segurança e proteção? Tem permissão para ter padrões mais rígidos do que outra pessoa!</a:t>
            </a:r>
            <a:endParaRPr lang="en-US" dirty="0">
              <a:solidFill>
                <a:srgbClr val="00ACA7"/>
              </a:solidFill>
            </a:endParaRPr>
          </a:p>
        </p:txBody>
      </p:sp>
      <p:pic>
        <p:nvPicPr>
          <p:cNvPr id="5" name="Picture 4" descr="Icon&#10;&#10;Description automatically generated with medium confidence">
            <a:extLst>
              <a:ext uri="{FF2B5EF4-FFF2-40B4-BE49-F238E27FC236}">
                <a16:creationId xmlns:a16="http://schemas.microsoft.com/office/drawing/2014/main" id="{29C81491-83A8-4E30-8BCB-62ED34675EA0}"/>
              </a:ext>
            </a:extLst>
          </p:cNvPr>
          <p:cNvPicPr>
            <a:picLocks noChangeAspect="1"/>
          </p:cNvPicPr>
          <p:nvPr/>
        </p:nvPicPr>
        <p:blipFill>
          <a:blip r:embed="rId2"/>
          <a:stretch>
            <a:fillRect/>
          </a:stretch>
        </p:blipFill>
        <p:spPr>
          <a:xfrm>
            <a:off x="515902" y="1475379"/>
            <a:ext cx="2063606" cy="2063606"/>
          </a:xfrm>
          <a:prstGeom prst="rect">
            <a:avLst/>
          </a:prstGeom>
        </p:spPr>
      </p:pic>
    </p:spTree>
    <p:extLst>
      <p:ext uri="{BB962C8B-B14F-4D97-AF65-F5344CB8AC3E}">
        <p14:creationId xmlns:p14="http://schemas.microsoft.com/office/powerpoint/2010/main" val="3601386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a:xfrm>
            <a:off x="2943220" y="751463"/>
            <a:ext cx="8743904" cy="844269"/>
          </a:xfrm>
        </p:spPr>
        <p:txBody>
          <a:bodyPr>
            <a:normAutofit/>
          </a:bodyPr>
          <a:lstStyle/>
          <a:p>
            <a:r>
              <a:rPr lang="pt" b="1" dirty="0"/>
              <a:t>Solidariedade e inclusão</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4180910"/>
          </a:xfrm>
        </p:spPr>
        <p:txBody>
          <a:bodyPr/>
          <a:lstStyle/>
          <a:p>
            <a:pPr algn="just"/>
            <a:r>
              <a:rPr lang="pt" dirty="0"/>
              <a:t>A tecnologia deve </a:t>
            </a:r>
            <a:r>
              <a:rPr lang="pt" b="1" dirty="0"/>
              <a:t>unir, não dividir, as pessoas. </a:t>
            </a:r>
            <a:r>
              <a:rPr lang="pt" dirty="0"/>
              <a:t>Todos devem ter acesso à Internet, às competências digitais, aos serviços públicos digitais e a condições de trabalho justas.</a:t>
            </a:r>
            <a:endParaRPr lang="hr-BA" dirty="0"/>
          </a:p>
          <a:p>
            <a:pPr algn="just"/>
            <a:endParaRPr lang="hr-BA" sz="1100" dirty="0">
              <a:solidFill>
                <a:srgbClr val="00ACA7"/>
              </a:solidFill>
            </a:endParaRPr>
          </a:p>
          <a:p>
            <a:pPr algn="just"/>
            <a:r>
              <a:rPr lang="pt" dirty="0">
                <a:solidFill>
                  <a:srgbClr val="00ACA7"/>
                </a:solidFill>
              </a:rPr>
              <a:t>Tem acesso a tudo o que deveria como estudante?</a:t>
            </a:r>
            <a:endParaRPr lang="en-GB" dirty="0">
              <a:solidFill>
                <a:srgbClr val="00ACA7"/>
              </a:solidFill>
            </a:endParaRPr>
          </a:p>
          <a:p>
            <a:pPr algn="just"/>
            <a:r>
              <a:rPr lang="pt" dirty="0">
                <a:solidFill>
                  <a:srgbClr val="00ACA7"/>
                </a:solidFill>
              </a:rPr>
              <a:t>Se não, qual é a barreira?</a:t>
            </a:r>
            <a:endParaRPr lang="en-GB" dirty="0">
              <a:solidFill>
                <a:srgbClr val="00ACA7"/>
              </a:solidFill>
            </a:endParaRPr>
          </a:p>
          <a:p>
            <a:pPr algn="just"/>
            <a:r>
              <a:rPr lang="pt" dirty="0">
                <a:solidFill>
                  <a:srgbClr val="00ACA7"/>
                </a:solidFill>
              </a:rPr>
              <a:t>É uma competência ou outra coisa? Sente-se incluído?</a:t>
            </a:r>
            <a:endParaRPr lang="en-GB" dirty="0">
              <a:solidFill>
                <a:srgbClr val="00ACA7"/>
              </a:solidFill>
            </a:endParaRPr>
          </a:p>
          <a:p>
            <a:pPr algn="just"/>
            <a:r>
              <a:rPr lang="pt" dirty="0">
                <a:solidFill>
                  <a:srgbClr val="00ACA7"/>
                </a:solidFill>
              </a:rPr>
              <a:t>O seu ambiente é favorável?</a:t>
            </a:r>
            <a:endParaRPr lang="en-GB" dirty="0">
              <a:solidFill>
                <a:srgbClr val="00ACA7"/>
              </a:solidFill>
            </a:endParaRPr>
          </a:p>
          <a:p>
            <a:pPr algn="just"/>
            <a:r>
              <a:rPr lang="pt" dirty="0">
                <a:solidFill>
                  <a:srgbClr val="00ACA7"/>
                </a:solidFill>
              </a:rPr>
              <a:t>Se notar alguma falha, considere abordar a questão de forma gentil e educada.</a:t>
            </a:r>
            <a:endParaRPr lang="en-US" dirty="0">
              <a:solidFill>
                <a:srgbClr val="00ACA7"/>
              </a:solidFill>
            </a:endParaRPr>
          </a:p>
        </p:txBody>
      </p:sp>
      <p:pic>
        <p:nvPicPr>
          <p:cNvPr id="6" name="Picture 5" descr="Icon&#10;&#10;Description automatically generated">
            <a:extLst>
              <a:ext uri="{FF2B5EF4-FFF2-40B4-BE49-F238E27FC236}">
                <a16:creationId xmlns:a16="http://schemas.microsoft.com/office/drawing/2014/main" id="{7DDD4B68-A1AD-45C0-A21A-312802F2F42E}"/>
              </a:ext>
            </a:extLst>
          </p:cNvPr>
          <p:cNvPicPr>
            <a:picLocks noChangeAspect="1"/>
          </p:cNvPicPr>
          <p:nvPr/>
        </p:nvPicPr>
        <p:blipFill>
          <a:blip r:embed="rId2"/>
          <a:stretch>
            <a:fillRect/>
          </a:stretch>
        </p:blipFill>
        <p:spPr>
          <a:xfrm>
            <a:off x="600824" y="1396035"/>
            <a:ext cx="2068804" cy="2068804"/>
          </a:xfrm>
          <a:prstGeom prst="rect">
            <a:avLst/>
          </a:prstGeom>
        </p:spPr>
      </p:pic>
    </p:spTree>
    <p:extLst>
      <p:ext uri="{BB962C8B-B14F-4D97-AF65-F5344CB8AC3E}">
        <p14:creationId xmlns:p14="http://schemas.microsoft.com/office/powerpoint/2010/main" val="1263866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a:xfrm>
            <a:off x="2943220" y="751463"/>
            <a:ext cx="8743904" cy="844269"/>
          </a:xfrm>
        </p:spPr>
        <p:txBody>
          <a:bodyPr>
            <a:normAutofit/>
          </a:bodyPr>
          <a:lstStyle/>
          <a:p>
            <a:r>
              <a:rPr lang="pt" b="1" dirty="0"/>
              <a:t>Participação</a:t>
            </a:r>
            <a:endParaRPr lang="en-US" b="1" dirty="0"/>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821458" cy="3537886"/>
          </a:xfrm>
        </p:spPr>
        <p:txBody>
          <a:bodyPr/>
          <a:lstStyle/>
          <a:p>
            <a:r>
              <a:rPr lang="pt" dirty="0"/>
              <a:t>Os cidadãos devem poder </a:t>
            </a:r>
            <a:r>
              <a:rPr lang="pt" b="1" dirty="0"/>
              <a:t>participar do processo democrático </a:t>
            </a:r>
            <a:r>
              <a:rPr lang="pt" dirty="0"/>
              <a:t>a todos os níveis e ter </a:t>
            </a:r>
            <a:r>
              <a:rPr lang="pt" b="1" dirty="0"/>
              <a:t>controlo sobre os seus próprios dados.</a:t>
            </a:r>
            <a:endParaRPr lang="hr-BA" dirty="0">
              <a:solidFill>
                <a:srgbClr val="00ACA7"/>
              </a:solidFill>
            </a:endParaRPr>
          </a:p>
          <a:p>
            <a:endParaRPr lang="hr-BA" dirty="0">
              <a:solidFill>
                <a:srgbClr val="00ACA7"/>
              </a:solidFill>
            </a:endParaRPr>
          </a:p>
          <a:p>
            <a:r>
              <a:rPr lang="pt" dirty="0">
                <a:solidFill>
                  <a:srgbClr val="00ACA7"/>
                </a:solidFill>
              </a:rPr>
              <a:t>A inclusão passiva não é suficiente.</a:t>
            </a:r>
            <a:endParaRPr lang="en-GB" dirty="0">
              <a:solidFill>
                <a:srgbClr val="00ACA7"/>
              </a:solidFill>
            </a:endParaRPr>
          </a:p>
          <a:p>
            <a:r>
              <a:rPr lang="pt" dirty="0">
                <a:solidFill>
                  <a:srgbClr val="00ACA7"/>
                </a:solidFill>
              </a:rPr>
              <a:t>Usa ativamente a tecnologia para expressar as suas opiniões?</a:t>
            </a:r>
            <a:endParaRPr lang="en-GB" dirty="0">
              <a:solidFill>
                <a:srgbClr val="00ACA7"/>
              </a:solidFill>
            </a:endParaRPr>
          </a:p>
          <a:p>
            <a:r>
              <a:rPr lang="pt" dirty="0">
                <a:solidFill>
                  <a:srgbClr val="00ACA7"/>
                </a:solidFill>
              </a:rPr>
              <a:t>Sabe quem detém as suas informações pessoais?</a:t>
            </a:r>
            <a:endParaRPr lang="en-GB" dirty="0">
              <a:solidFill>
                <a:srgbClr val="00ACA7"/>
              </a:solidFill>
            </a:endParaRPr>
          </a:p>
          <a:p>
            <a:r>
              <a:rPr lang="pt" dirty="0">
                <a:solidFill>
                  <a:srgbClr val="00ACA7"/>
                </a:solidFill>
              </a:rPr>
              <a:t>Pode influenciar este processo e expressar quaisquer preocupações?</a:t>
            </a:r>
            <a:endParaRPr lang="en-US" dirty="0">
              <a:solidFill>
                <a:srgbClr val="00ACA7"/>
              </a:solidFill>
            </a:endParaRPr>
          </a:p>
        </p:txBody>
      </p:sp>
      <p:pic>
        <p:nvPicPr>
          <p:cNvPr id="5" name="Picture 4" descr="Icon&#10;&#10;Description automatically generated">
            <a:extLst>
              <a:ext uri="{FF2B5EF4-FFF2-40B4-BE49-F238E27FC236}">
                <a16:creationId xmlns:a16="http://schemas.microsoft.com/office/drawing/2014/main" id="{C24EDEF9-5194-4B94-81F1-85C312826139}"/>
              </a:ext>
            </a:extLst>
          </p:cNvPr>
          <p:cNvPicPr>
            <a:picLocks noChangeAspect="1"/>
          </p:cNvPicPr>
          <p:nvPr/>
        </p:nvPicPr>
        <p:blipFill>
          <a:blip r:embed="rId2"/>
          <a:stretch>
            <a:fillRect/>
          </a:stretch>
        </p:blipFill>
        <p:spPr>
          <a:xfrm>
            <a:off x="427322" y="1173597"/>
            <a:ext cx="2235202" cy="2235202"/>
          </a:xfrm>
          <a:prstGeom prst="rect">
            <a:avLst/>
          </a:prstGeom>
        </p:spPr>
      </p:pic>
    </p:spTree>
    <p:extLst>
      <p:ext uri="{BB962C8B-B14F-4D97-AF65-F5344CB8AC3E}">
        <p14:creationId xmlns:p14="http://schemas.microsoft.com/office/powerpoint/2010/main" val="2488163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a:xfrm>
            <a:off x="2943220" y="751463"/>
            <a:ext cx="8743904" cy="844269"/>
          </a:xfrm>
        </p:spPr>
        <p:txBody>
          <a:bodyPr>
            <a:normAutofit/>
          </a:bodyPr>
          <a:lstStyle/>
          <a:p>
            <a:r>
              <a:rPr lang="pt" b="1" dirty="0"/>
              <a:t>Sustentabilidade</a:t>
            </a:r>
            <a:endParaRPr lang="en-US" b="1" dirty="0"/>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3537886"/>
          </a:xfrm>
        </p:spPr>
        <p:txBody>
          <a:bodyPr/>
          <a:lstStyle/>
          <a:p>
            <a:pPr algn="just"/>
            <a:r>
              <a:rPr lang="pt" b="1" dirty="0"/>
              <a:t>Os dispositivos digitais devem apoiar a sustentabilidade </a:t>
            </a:r>
            <a:r>
              <a:rPr lang="pt" dirty="0"/>
              <a:t>e a </a:t>
            </a:r>
            <a:r>
              <a:rPr lang="pt" b="1" dirty="0"/>
              <a:t>transição verde. </a:t>
            </a:r>
            <a:r>
              <a:rPr lang="pt" dirty="0"/>
              <a:t>As pessoas precisam tomar conheicmento sobre o impacto ambiental e o consumo de energia de seus dispositivos.</a:t>
            </a:r>
          </a:p>
          <a:p>
            <a:endParaRPr lang="hr-BA" dirty="0">
              <a:solidFill>
                <a:srgbClr val="00ACA7"/>
              </a:solidFill>
            </a:endParaRPr>
          </a:p>
          <a:p>
            <a:r>
              <a:rPr lang="pt" dirty="0">
                <a:solidFill>
                  <a:srgbClr val="00ACA7"/>
                </a:solidFill>
              </a:rPr>
              <a:t>Sabe como os seus dispositivos e comportamento digital afetam o meio ambiente?</a:t>
            </a:r>
            <a:endParaRPr lang="en-GB" dirty="0">
              <a:solidFill>
                <a:srgbClr val="00ACA7"/>
              </a:solidFill>
            </a:endParaRPr>
          </a:p>
          <a:p>
            <a:r>
              <a:rPr lang="pt" dirty="0">
                <a:solidFill>
                  <a:srgbClr val="00ACA7"/>
                </a:solidFill>
              </a:rPr>
              <a:t>Tem competências e a vontade de melhorar esta situação?</a:t>
            </a:r>
            <a:endParaRPr lang="en-GB" dirty="0">
              <a:solidFill>
                <a:srgbClr val="00ACA7"/>
              </a:solidFill>
            </a:endParaRPr>
          </a:p>
          <a:p>
            <a:r>
              <a:rPr lang="pt" dirty="0">
                <a:solidFill>
                  <a:srgbClr val="00ACA7"/>
                </a:solidFill>
              </a:rPr>
              <a:t>Você pode INSPIRAR os outros a se preocuparem mais?</a:t>
            </a:r>
            <a:endParaRPr lang="en-US" dirty="0">
              <a:solidFill>
                <a:srgbClr val="00ACA7"/>
              </a:solidFill>
            </a:endParaRPr>
          </a:p>
        </p:txBody>
      </p:sp>
      <p:pic>
        <p:nvPicPr>
          <p:cNvPr id="6" name="Picture 5" descr="Logo&#10;&#10;Description automatically generated with medium confidence">
            <a:extLst>
              <a:ext uri="{FF2B5EF4-FFF2-40B4-BE49-F238E27FC236}">
                <a16:creationId xmlns:a16="http://schemas.microsoft.com/office/drawing/2014/main" id="{0A0B586A-EA17-46FE-B20D-339EDDC660F1}"/>
              </a:ext>
            </a:extLst>
          </p:cNvPr>
          <p:cNvPicPr>
            <a:picLocks noChangeAspect="1"/>
          </p:cNvPicPr>
          <p:nvPr/>
        </p:nvPicPr>
        <p:blipFill>
          <a:blip r:embed="rId2"/>
          <a:stretch>
            <a:fillRect/>
          </a:stretch>
        </p:blipFill>
        <p:spPr>
          <a:xfrm>
            <a:off x="336886" y="1239944"/>
            <a:ext cx="2305829" cy="2305829"/>
          </a:xfrm>
          <a:prstGeom prst="rect">
            <a:avLst/>
          </a:prstGeom>
        </p:spPr>
      </p:pic>
    </p:spTree>
    <p:extLst>
      <p:ext uri="{BB962C8B-B14F-4D97-AF65-F5344CB8AC3E}">
        <p14:creationId xmlns:p14="http://schemas.microsoft.com/office/powerpoint/2010/main" val="3001833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901F12-9B11-4E1C-A95C-94131354AA70}"/>
              </a:ext>
            </a:extLst>
          </p:cNvPr>
          <p:cNvSpPr>
            <a:spLocks noGrp="1"/>
          </p:cNvSpPr>
          <p:nvPr>
            <p:ph type="body" sz="quarter" idx="15"/>
          </p:nvPr>
        </p:nvSpPr>
        <p:spPr>
          <a:xfrm>
            <a:off x="635000" y="567264"/>
            <a:ext cx="5215467" cy="1369918"/>
          </a:xfrm>
        </p:spPr>
        <p:txBody>
          <a:bodyPr>
            <a:normAutofit/>
          </a:bodyPr>
          <a:lstStyle/>
          <a:p>
            <a:r>
              <a:rPr lang="pt" sz="3200" dirty="0">
                <a:latin typeface="+mn-lt"/>
              </a:rPr>
              <a:t>Mais um olhar na Ferramenta de Autoavaliação IO1</a:t>
            </a:r>
          </a:p>
        </p:txBody>
      </p:sp>
      <p:pic>
        <p:nvPicPr>
          <p:cNvPr id="11" name="Picture 10" descr="Graphical user interface, text, website&#10;&#10;Description automatically generated">
            <a:hlinkClick r:id="rId2"/>
            <a:extLst>
              <a:ext uri="{FF2B5EF4-FFF2-40B4-BE49-F238E27FC236}">
                <a16:creationId xmlns:a16="http://schemas.microsoft.com/office/drawing/2014/main" id="{65FC9C61-BCF4-41E3-8805-B01175C2E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1831" y="414867"/>
            <a:ext cx="5532966" cy="4071045"/>
          </a:xfrm>
          <a:prstGeom prst="rect">
            <a:avLst/>
          </a:prstGeom>
        </p:spPr>
      </p:pic>
      <p:sp>
        <p:nvSpPr>
          <p:cNvPr id="14" name="TextBox 13">
            <a:extLst>
              <a:ext uri="{FF2B5EF4-FFF2-40B4-BE49-F238E27FC236}">
                <a16:creationId xmlns:a16="http://schemas.microsoft.com/office/drawing/2014/main" id="{FA0A6045-7D04-4EF0-AE92-D08F2CA5A79F}"/>
              </a:ext>
            </a:extLst>
          </p:cNvPr>
          <p:cNvSpPr txBox="1"/>
          <p:nvPr/>
        </p:nvSpPr>
        <p:spPr>
          <a:xfrm>
            <a:off x="635000" y="1686435"/>
            <a:ext cx="5355170" cy="3970318"/>
          </a:xfrm>
          <a:prstGeom prst="rect">
            <a:avLst/>
          </a:prstGeom>
          <a:noFill/>
        </p:spPr>
        <p:txBody>
          <a:bodyPr wrap="square" rtlCol="0">
            <a:spAutoFit/>
          </a:bodyPr>
          <a:lstStyle/>
          <a:p>
            <a:pPr algn="just"/>
            <a:r>
              <a:rPr lang="pt" sz="2400" b="0" i="0" dirty="0">
                <a:solidFill>
                  <a:schemeClr val="bg1"/>
                </a:solidFill>
                <a:effectLst/>
              </a:rPr>
              <a:t>A ferramenta é baseada no Quadro de Competência Digital da UE (DigComp), porque acreditamos que o DigComp oferece uma descrição abrangente do conhecimento, aptidões e atitudes que as pessoas precisam aprender para estarem prontas para o digital!</a:t>
            </a:r>
          </a:p>
          <a:p>
            <a:pPr algn="just"/>
            <a:endParaRPr lang="en-US" sz="1100" dirty="0">
              <a:solidFill>
                <a:schemeClr val="bg1"/>
              </a:solidFill>
            </a:endParaRPr>
          </a:p>
          <a:p>
            <a:pPr algn="just"/>
            <a:r>
              <a:rPr lang="pt" sz="2400" dirty="0">
                <a:solidFill>
                  <a:schemeClr val="bg1"/>
                </a:solidFill>
              </a:rPr>
              <a:t>Que tal fazer essa avaliação mais uma vez, para verificar se suas competências digitais melhoraram?</a:t>
            </a:r>
            <a:endParaRPr lang="en-IE" sz="2400" dirty="0">
              <a:solidFill>
                <a:schemeClr val="bg1"/>
              </a:solidFill>
            </a:endParaRPr>
          </a:p>
        </p:txBody>
      </p:sp>
      <p:sp>
        <p:nvSpPr>
          <p:cNvPr id="15" name="Arrow: Right 14">
            <a:extLst>
              <a:ext uri="{FF2B5EF4-FFF2-40B4-BE49-F238E27FC236}">
                <a16:creationId xmlns:a16="http://schemas.microsoft.com/office/drawing/2014/main" id="{010B4B22-5598-41BE-9B35-ADAFB68AD960}"/>
              </a:ext>
            </a:extLst>
          </p:cNvPr>
          <p:cNvSpPr/>
          <p:nvPr/>
        </p:nvSpPr>
        <p:spPr>
          <a:xfrm rot="16200000">
            <a:off x="8517466" y="4792133"/>
            <a:ext cx="668867" cy="41486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a:extLst>
              <a:ext uri="{FF2B5EF4-FFF2-40B4-BE49-F238E27FC236}">
                <a16:creationId xmlns:a16="http://schemas.microsoft.com/office/drawing/2014/main" id="{13B29E00-6F98-430C-A882-04292D46A20B}"/>
              </a:ext>
            </a:extLst>
          </p:cNvPr>
          <p:cNvSpPr txBox="1"/>
          <p:nvPr/>
        </p:nvSpPr>
        <p:spPr>
          <a:xfrm>
            <a:off x="7502811" y="5339265"/>
            <a:ext cx="2698175" cy="369332"/>
          </a:xfrm>
          <a:prstGeom prst="rect">
            <a:avLst/>
          </a:prstGeom>
          <a:noFill/>
        </p:spPr>
        <p:txBody>
          <a:bodyPr wrap="none" rtlCol="0">
            <a:spAutoFit/>
          </a:bodyPr>
          <a:lstStyle/>
          <a:p>
            <a:r>
              <a:rPr lang="pt" b="1" dirty="0" err="1">
                <a:solidFill>
                  <a:schemeClr val="bg1"/>
                </a:solidFill>
              </a:rPr>
              <a:t>Ctrl+Clique</a:t>
            </a:r>
            <a:r>
              <a:rPr lang="pt" b="1" dirty="0">
                <a:solidFill>
                  <a:schemeClr val="bg1"/>
                </a:solidFill>
              </a:rPr>
              <a:t> </a:t>
            </a:r>
            <a:r>
              <a:rPr lang="pt" dirty="0">
                <a:solidFill>
                  <a:schemeClr val="bg1"/>
                </a:solidFill>
              </a:rPr>
              <a:t>para seguir o link</a:t>
            </a:r>
          </a:p>
        </p:txBody>
      </p:sp>
    </p:spTree>
    <p:extLst>
      <p:ext uri="{BB962C8B-B14F-4D97-AF65-F5344CB8AC3E}">
        <p14:creationId xmlns:p14="http://schemas.microsoft.com/office/powerpoint/2010/main" val="4164798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651485-502E-4ECF-9403-EE7236D133A4}"/>
              </a:ext>
            </a:extLst>
          </p:cNvPr>
          <p:cNvSpPr>
            <a:spLocks noGrp="1"/>
          </p:cNvSpPr>
          <p:nvPr>
            <p:ph type="body" sz="quarter" idx="13"/>
          </p:nvPr>
        </p:nvSpPr>
        <p:spPr>
          <a:xfrm>
            <a:off x="856589" y="997503"/>
            <a:ext cx="10548289" cy="4493975"/>
          </a:xfrm>
        </p:spPr>
        <p:txBody>
          <a:bodyPr/>
          <a:lstStyle/>
          <a:p>
            <a:r>
              <a:rPr lang="pt" dirty="0"/>
              <a:t>Como pode ver, procurar informações e aprender competências digitais é crucial.</a:t>
            </a:r>
          </a:p>
          <a:p>
            <a:r>
              <a:rPr lang="pt" dirty="0"/>
              <a:t>É por isso que pode procurar conectar-se com outras mulheres, com motivações semelhantes, e podem agir em conjunto para alcançar um nível ainda maiores de qualidade na aplicação da tecnologia digital.</a:t>
            </a:r>
          </a:p>
          <a:p>
            <a:endParaRPr lang="hr-BA" dirty="0"/>
          </a:p>
          <a:p>
            <a:r>
              <a:rPr lang="pt" dirty="0"/>
              <a:t>Veja o próximo exemplo para inspiração.</a:t>
            </a:r>
            <a:endParaRPr lang="en-US" dirty="0"/>
          </a:p>
        </p:txBody>
      </p:sp>
    </p:spTree>
    <p:extLst>
      <p:ext uri="{BB962C8B-B14F-4D97-AF65-F5344CB8AC3E}">
        <p14:creationId xmlns:p14="http://schemas.microsoft.com/office/powerpoint/2010/main" val="87946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812647" y="1052115"/>
            <a:ext cx="11177439" cy="5264993"/>
          </a:xfrm>
        </p:spPr>
        <p:txBody>
          <a:bodyPr/>
          <a:lstStyle/>
          <a:p>
            <a:pPr algn="just"/>
            <a:r>
              <a:rPr lang="pt" sz="2200" b="1" i="0" dirty="0">
                <a:solidFill>
                  <a:srgbClr val="00ACA7"/>
                </a:solidFill>
                <a:effectLst/>
              </a:rPr>
              <a:t>1. Permite aprendizagem híbrida</a:t>
            </a:r>
          </a:p>
          <a:p>
            <a:pPr algn="just"/>
            <a:r>
              <a:rPr lang="pt" sz="2200" dirty="0">
                <a:solidFill>
                  <a:schemeClr val="bg2">
                    <a:lumMod val="25000"/>
                  </a:schemeClr>
                </a:solidFill>
              </a:rPr>
              <a:t>Algum ensino ocorre à distância num formato em que o aluno tem controlo sobre o percurso e o ritmo com que se dedica ao conteúdo programático. Outra parte do ensino acontece em regime presencial conduzida por um professor. A aprendizagem à distância e presencial são complementares, o que gera um ambiente de aprendizagem verdadeiramente integrado.</a:t>
            </a:r>
            <a:endParaRPr lang="hr-BA" sz="2200" b="1" i="0" dirty="0">
              <a:solidFill>
                <a:srgbClr val="00ACA7"/>
              </a:solidFill>
              <a:effectLst/>
            </a:endParaRPr>
          </a:p>
          <a:p>
            <a:pPr algn="just"/>
            <a:r>
              <a:rPr lang="pt" sz="2200" b="1" dirty="0">
                <a:solidFill>
                  <a:srgbClr val="00ACA7"/>
                </a:solidFill>
              </a:rPr>
              <a:t>2. </a:t>
            </a:r>
            <a:r>
              <a:rPr lang="pt" sz="2200" b="1" i="0" dirty="0">
                <a:solidFill>
                  <a:srgbClr val="00ACA7"/>
                </a:solidFill>
                <a:effectLst/>
              </a:rPr>
              <a:t>Ajuda a conectar os alunos ao mundo real</a:t>
            </a:r>
          </a:p>
          <a:p>
            <a:pPr algn="just"/>
            <a:r>
              <a:rPr lang="pt" sz="2200" b="0" i="0" dirty="0">
                <a:solidFill>
                  <a:schemeClr val="bg2">
                    <a:lumMod val="25000"/>
                  </a:schemeClr>
                </a:solidFill>
                <a:effectLst/>
              </a:rPr>
              <a:t>Um professor de história conduz os seus alunos pelos corredores e história do Museu do Louvre. A tecnologia permite que os educadores removam as barreiras físicas da sala de aula, oferecendo aos alunos uma forma de </a:t>
            </a:r>
            <a:r>
              <a:rPr lang="pt" sz="2200" dirty="0">
                <a:solidFill>
                  <a:schemeClr val="bg2">
                    <a:lumMod val="25000"/>
                  </a:schemeClr>
                </a:solidFill>
              </a:rPr>
              <a:t>interligar</a:t>
            </a:r>
            <a:r>
              <a:rPr lang="pt" sz="2200" b="0" i="0" dirty="0">
                <a:solidFill>
                  <a:schemeClr val="bg2">
                    <a:lumMod val="25000"/>
                  </a:schemeClr>
                </a:solidFill>
                <a:effectLst/>
              </a:rPr>
              <a:t> o plano curricular ao mundo real.</a:t>
            </a:r>
          </a:p>
          <a:p>
            <a:pPr algn="just"/>
            <a:r>
              <a:rPr lang="pt" sz="2200" b="1" dirty="0">
                <a:solidFill>
                  <a:srgbClr val="00ACA7"/>
                </a:solidFill>
              </a:rPr>
              <a:t>3</a:t>
            </a:r>
            <a:r>
              <a:rPr lang="pt" sz="2200" b="1" i="0" dirty="0">
                <a:solidFill>
                  <a:srgbClr val="00ACA7"/>
                </a:solidFill>
                <a:effectLst/>
              </a:rPr>
              <a:t>. Prepara os alunos para o mercado de trabalho</a:t>
            </a:r>
          </a:p>
          <a:p>
            <a:pPr algn="just"/>
            <a:r>
              <a:rPr lang="pt" sz="2200" b="0" i="0" dirty="0">
                <a:solidFill>
                  <a:schemeClr val="bg2">
                    <a:lumMod val="25000"/>
                  </a:schemeClr>
                </a:solidFill>
                <a:effectLst/>
              </a:rPr>
              <a:t>Para vencer no mercado de trabalho do século </a:t>
            </a:r>
            <a:r>
              <a:rPr lang="pt" sz="2200" dirty="0">
                <a:solidFill>
                  <a:schemeClr val="bg2">
                    <a:lumMod val="25000"/>
                  </a:schemeClr>
                </a:solidFill>
              </a:rPr>
              <a:t>XXI</a:t>
            </a:r>
            <a:r>
              <a:rPr lang="pt" sz="2200" b="0" i="0" dirty="0">
                <a:solidFill>
                  <a:schemeClr val="bg2">
                    <a:lumMod val="25000"/>
                  </a:schemeClr>
                </a:solidFill>
                <a:effectLst/>
              </a:rPr>
              <a:t>, os alunos precisam ter mais do que um conhecimento prático de certas ferramentas tecnológicas (calendários eletrónicos, páginas da web, videoconferência, etc.). Ao integrar essas tecnologias no plano curricular, as instituições estão a garantir que os seus alunos estão preparados para </a:t>
            </a:r>
            <a:r>
              <a:rPr lang="pt" sz="2200" dirty="0">
                <a:solidFill>
                  <a:schemeClr val="bg2">
                    <a:lumMod val="25000"/>
                  </a:schemeClr>
                </a:solidFill>
              </a:rPr>
              <a:t>o mercado de trabalho </a:t>
            </a:r>
            <a:r>
              <a:rPr lang="pt" sz="2200" b="0" i="0" dirty="0">
                <a:solidFill>
                  <a:schemeClr val="bg2">
                    <a:lumMod val="25000"/>
                  </a:schemeClr>
                </a:solidFill>
                <a:effectLst/>
              </a:rPr>
              <a:t>moderno.</a:t>
            </a:r>
          </a:p>
        </p:txBody>
      </p:sp>
      <p:sp>
        <p:nvSpPr>
          <p:cNvPr id="7" name="TextBox 6">
            <a:extLst>
              <a:ext uri="{FF2B5EF4-FFF2-40B4-BE49-F238E27FC236}">
                <a16:creationId xmlns:a16="http://schemas.microsoft.com/office/drawing/2014/main" id="{F7CC65E8-3B8F-4068-8438-5F6311EEF02B}"/>
              </a:ext>
            </a:extLst>
          </p:cNvPr>
          <p:cNvSpPr txBox="1"/>
          <p:nvPr/>
        </p:nvSpPr>
        <p:spPr>
          <a:xfrm>
            <a:off x="812647" y="6559030"/>
            <a:ext cx="11379354" cy="261610"/>
          </a:xfrm>
          <a:prstGeom prst="rect">
            <a:avLst/>
          </a:prstGeom>
          <a:noFill/>
        </p:spPr>
        <p:txBody>
          <a:bodyPr wrap="square" rtlCol="0">
            <a:spAutoFit/>
          </a:bodyPr>
          <a:lstStyle/>
          <a:p>
            <a:r>
              <a:rPr lang="pt" sz="1100" b="0" i="0" dirty="0">
                <a:solidFill>
                  <a:schemeClr val="bg2">
                    <a:lumMod val="25000"/>
                  </a:schemeClr>
                </a:solidFill>
                <a:effectLst/>
              </a:rPr>
              <a:t>FONTE: </a:t>
            </a:r>
            <a:r>
              <a:rPr lang="pt" sz="1100" b="0" i="0" dirty="0">
                <a:solidFill>
                  <a:schemeClr val="bg2">
                    <a:lumMod val="25000"/>
                  </a:schemeClr>
                </a:solidFill>
                <a:effectLst/>
                <a:hlinkClick r:id="rId3"/>
              </a:rPr>
              <a:t>https://explorance.com/blog/7-reasons-students-need-technology-classroom/</a:t>
            </a:r>
            <a:r>
              <a:rPr lang="pt" sz="1100" b="0" i="0" dirty="0">
                <a:solidFill>
                  <a:schemeClr val="bg2">
                    <a:lumMod val="25000"/>
                  </a:schemeClr>
                </a:solidFill>
                <a:effectLst/>
              </a:rPr>
              <a:t> </a:t>
            </a:r>
            <a:endParaRPr lang="en-IE" sz="1100" dirty="0"/>
          </a:p>
        </p:txBody>
      </p:sp>
      <p:sp>
        <p:nvSpPr>
          <p:cNvPr id="8" name="Text Placeholder 1">
            <a:extLst>
              <a:ext uri="{FF2B5EF4-FFF2-40B4-BE49-F238E27FC236}">
                <a16:creationId xmlns:a16="http://schemas.microsoft.com/office/drawing/2014/main" id="{812C82A6-6875-DA7F-4601-7A077864E7FE}"/>
              </a:ext>
            </a:extLst>
          </p:cNvPr>
          <p:cNvSpPr>
            <a:spLocks noGrp="1"/>
          </p:cNvSpPr>
          <p:nvPr>
            <p:ph type="body" sz="quarter" idx="13"/>
          </p:nvPr>
        </p:nvSpPr>
        <p:spPr>
          <a:xfrm>
            <a:off x="1275115" y="298969"/>
            <a:ext cx="10600546" cy="615431"/>
          </a:xfrm>
        </p:spPr>
        <p:txBody>
          <a:bodyPr vert="horz" lIns="91440" tIns="45720" rIns="91440" bIns="45720" rtlCol="0" anchor="t">
            <a:normAutofit fontScale="92500"/>
          </a:bodyPr>
          <a:lstStyle/>
          <a:p>
            <a:r>
              <a:rPr lang="pt" dirty="0">
                <a:ea typeface="+mn-lt"/>
                <a:cs typeface="+mn-lt"/>
              </a:rPr>
              <a:t>O que precisamos que a tecnologia faça? Explore 8 áreas</a:t>
            </a:r>
            <a:endParaRPr lang="en-US" b="0" dirty="0">
              <a:ea typeface="+mn-lt"/>
              <a:cs typeface="+mn-lt"/>
            </a:endParaRPr>
          </a:p>
          <a:p>
            <a:endParaRPr lang="en-US" dirty="0">
              <a:cs typeface="Calibri"/>
            </a:endParaRPr>
          </a:p>
          <a:p>
            <a:endParaRPr lang="en-US" dirty="0"/>
          </a:p>
        </p:txBody>
      </p:sp>
    </p:spTree>
    <p:extLst>
      <p:ext uri="{BB962C8B-B14F-4D97-AF65-F5344CB8AC3E}">
        <p14:creationId xmlns:p14="http://schemas.microsoft.com/office/powerpoint/2010/main" val="1884211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a:xfrm>
            <a:off x="3175537" y="722727"/>
            <a:ext cx="8439444" cy="1346703"/>
          </a:xfrm>
        </p:spPr>
        <p:txBody>
          <a:bodyPr>
            <a:normAutofit lnSpcReduction="10000"/>
          </a:bodyPr>
          <a:lstStyle/>
          <a:p>
            <a:r>
              <a:rPr lang="pt" sz="3600" b="1" dirty="0"/>
              <a:t>Frauen Computador Zentrum Berlim eV</a:t>
            </a:r>
          </a:p>
          <a:p>
            <a:r>
              <a:rPr lang="pt" sz="2400" dirty="0"/>
              <a:t>Capacitação Digital - Competência sobre Media para Mulheres Refugiadas</a:t>
            </a:r>
            <a:endParaRPr lang="hr-BA" sz="2400" dirty="0"/>
          </a:p>
        </p:txBody>
      </p:sp>
      <p:pic>
        <p:nvPicPr>
          <p:cNvPr id="4" name="Grafik 3"/>
          <p:cNvPicPr>
            <a:picLocks noChangeAspect="1"/>
          </p:cNvPicPr>
          <p:nvPr/>
        </p:nvPicPr>
        <p:blipFill>
          <a:blip r:embed="rId2"/>
          <a:stretch>
            <a:fillRect/>
          </a:stretch>
        </p:blipFill>
        <p:spPr>
          <a:xfrm>
            <a:off x="4214989" y="2239609"/>
            <a:ext cx="4191000" cy="4162425"/>
          </a:xfrm>
          <a:prstGeom prst="rect">
            <a:avLst/>
          </a:prstGeom>
        </p:spPr>
      </p:pic>
      <p:sp>
        <p:nvSpPr>
          <p:cNvPr id="5" name="TextBox 4">
            <a:extLst>
              <a:ext uri="{FF2B5EF4-FFF2-40B4-BE49-F238E27FC236}">
                <a16:creationId xmlns:a16="http://schemas.microsoft.com/office/drawing/2014/main" id="{A079B044-C146-4D3E-A35E-F807A36D41A7}"/>
              </a:ext>
            </a:extLst>
          </p:cNvPr>
          <p:cNvSpPr txBox="1"/>
          <p:nvPr/>
        </p:nvSpPr>
        <p:spPr>
          <a:xfrm>
            <a:off x="577019" y="534797"/>
            <a:ext cx="1955165" cy="1938992"/>
          </a:xfrm>
          <a:prstGeom prst="rect">
            <a:avLst/>
          </a:prstGeom>
          <a:noFill/>
        </p:spPr>
        <p:txBody>
          <a:bodyPr wrap="square">
            <a:spAutoFit/>
          </a:bodyPr>
          <a:lstStyle/>
          <a:p>
            <a:r>
              <a:rPr lang="pt" sz="4000" b="1" dirty="0">
                <a:solidFill>
                  <a:schemeClr val="bg1">
                    <a:lumMod val="50000"/>
                  </a:schemeClr>
                </a:solidFill>
              </a:rPr>
              <a:t>ESTUDO DE CASO</a:t>
            </a:r>
            <a:endParaRPr lang="en-US" sz="4000" b="1" dirty="0">
              <a:solidFill>
                <a:schemeClr val="bg1">
                  <a:lumMod val="50000"/>
                </a:schemeClr>
              </a:solidFill>
            </a:endParaRPr>
          </a:p>
        </p:txBody>
      </p:sp>
      <p:sp>
        <p:nvSpPr>
          <p:cNvPr id="7" name="TextBox 6">
            <a:extLst>
              <a:ext uri="{FF2B5EF4-FFF2-40B4-BE49-F238E27FC236}">
                <a16:creationId xmlns:a16="http://schemas.microsoft.com/office/drawing/2014/main" id="{C3D1F5EE-6EAE-4441-B26A-90721B382A9C}"/>
              </a:ext>
            </a:extLst>
          </p:cNvPr>
          <p:cNvSpPr txBox="1"/>
          <p:nvPr/>
        </p:nvSpPr>
        <p:spPr>
          <a:xfrm>
            <a:off x="8997386" y="4149999"/>
            <a:ext cx="2155371" cy="523220"/>
          </a:xfrm>
          <a:prstGeom prst="rect">
            <a:avLst/>
          </a:prstGeom>
          <a:noFill/>
        </p:spPr>
        <p:txBody>
          <a:bodyPr wrap="square">
            <a:spAutoFit/>
          </a:bodyPr>
          <a:lstStyle/>
          <a:p>
            <a:r>
              <a:rPr lang="pt" sz="2800" dirty="0">
                <a:solidFill>
                  <a:schemeClr val="bg2">
                    <a:lumMod val="50000"/>
                  </a:schemeClr>
                </a:solidFill>
                <a:hlinkClick r:id="rId3"/>
              </a:rPr>
              <a:t>www.fczb.de</a:t>
            </a:r>
            <a:r>
              <a:rPr lang="pt" sz="2800" dirty="0">
                <a:solidFill>
                  <a:schemeClr val="bg2">
                    <a:lumMod val="50000"/>
                  </a:schemeClr>
                </a:solidFill>
              </a:rPr>
              <a:t> </a:t>
            </a:r>
            <a:endParaRPr lang="en-US" sz="2800" dirty="0"/>
          </a:p>
        </p:txBody>
      </p:sp>
    </p:spTree>
    <p:extLst>
      <p:ext uri="{BB962C8B-B14F-4D97-AF65-F5344CB8AC3E}">
        <p14:creationId xmlns:p14="http://schemas.microsoft.com/office/powerpoint/2010/main" val="481990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p:txBody>
          <a:bodyPr/>
          <a:lstStyle/>
          <a:p>
            <a:pPr algn="just"/>
            <a:r>
              <a:rPr lang="pt" dirty="0"/>
              <a:t>FCZB se concentra em apoiar as mulheres no seu desenvolvimento para virem a ser participantes autoconfiantes mercado do trabalho.</a:t>
            </a:r>
          </a:p>
          <a:p>
            <a:pPr algn="just"/>
            <a:endParaRPr lang="de-DE" dirty="0"/>
          </a:p>
          <a:p>
            <a:pPr algn="just"/>
            <a:r>
              <a:rPr lang="pt" dirty="0"/>
              <a:t>Além disso, oferece educação linguística e incentiva as mulheres a se tornarem independentes para se movimentarem no mundo digital.</a:t>
            </a:r>
            <a:endParaRPr lang="hr-BA" dirty="0"/>
          </a:p>
          <a:p>
            <a:pPr algn="just"/>
            <a:endParaRPr lang="hr-BA" dirty="0"/>
          </a:p>
          <a:p>
            <a:pPr algn="just"/>
            <a:endParaRPr lang="hr-BA"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p:txBody>
          <a:bodyPr>
            <a:normAutofit fontScale="77500" lnSpcReduction="20000"/>
          </a:bodyPr>
          <a:lstStyle/>
          <a:p>
            <a:r>
              <a:rPr lang="pt" dirty="0"/>
              <a:t>Capacitação digital - Competência de media para mulheres refugiadas</a:t>
            </a:r>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p:txBody>
          <a:bodyPr>
            <a:normAutofit fontScale="85000" lnSpcReduction="20000"/>
          </a:bodyPr>
          <a:lstStyle/>
          <a:p>
            <a:r>
              <a:rPr lang="pt" dirty="0"/>
              <a:t>O projeto “Digital Empowerment” visa permitir às mulheres obter competências digitais e linguísticas para apoiar o seu sucesso profissional.</a:t>
            </a:r>
            <a:endParaRPr lang="en-US" dirty="0"/>
          </a:p>
        </p:txBody>
      </p:sp>
      <p:sp>
        <p:nvSpPr>
          <p:cNvPr id="7" name="TextBox 6">
            <a:extLst>
              <a:ext uri="{FF2B5EF4-FFF2-40B4-BE49-F238E27FC236}">
                <a16:creationId xmlns:a16="http://schemas.microsoft.com/office/drawing/2014/main" id="{6E221DD7-B821-4A1A-8FA3-CBD7805C7621}"/>
              </a:ext>
            </a:extLst>
          </p:cNvPr>
          <p:cNvSpPr txBox="1"/>
          <p:nvPr/>
        </p:nvSpPr>
        <p:spPr>
          <a:xfrm>
            <a:off x="4457534" y="6146751"/>
            <a:ext cx="6718466" cy="369332"/>
          </a:xfrm>
          <a:prstGeom prst="rect">
            <a:avLst/>
          </a:prstGeom>
          <a:noFill/>
        </p:spPr>
        <p:txBody>
          <a:bodyPr wrap="square">
            <a:spAutoFit/>
          </a:bodyPr>
          <a:lstStyle/>
          <a:p>
            <a:r>
              <a:rPr lang="pt" dirty="0">
                <a:solidFill>
                  <a:schemeClr val="bg2">
                    <a:lumMod val="50000"/>
                  </a:schemeClr>
                </a:solidFill>
              </a:rPr>
              <a:t>FONTE: https://www.fczb.de/weiterbildung/digital-empowerment/</a:t>
            </a:r>
            <a:endParaRPr lang="en-US" dirty="0">
              <a:solidFill>
                <a:schemeClr val="bg2">
                  <a:lumMod val="50000"/>
                </a:schemeClr>
              </a:solidFill>
            </a:endParaRPr>
          </a:p>
        </p:txBody>
      </p:sp>
    </p:spTree>
    <p:extLst>
      <p:ext uri="{BB962C8B-B14F-4D97-AF65-F5344CB8AC3E}">
        <p14:creationId xmlns:p14="http://schemas.microsoft.com/office/powerpoint/2010/main" val="16440116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pt" dirty="0"/>
              <a:t>Conclusões deste módulo</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a:xfrm>
            <a:off x="1100086" y="1518546"/>
            <a:ext cx="10587038" cy="4573728"/>
          </a:xfrm>
        </p:spPr>
        <p:txBody>
          <a:bodyPr/>
          <a:lstStyle/>
          <a:p>
            <a:pPr marL="342900" indent="-342900" algn="just">
              <a:buFont typeface="Wingdings" panose="05000000000000000000" pitchFamily="2" charset="2"/>
              <a:buChar char="ü"/>
            </a:pPr>
            <a:r>
              <a:rPr lang="pt" dirty="0"/>
              <a:t>Compreender “O que precisamos que a tecnologia faça?” é a peça de conhecimento mais importante que guardamos quando ocorrerem problemas relacionados à tecnologia.</a:t>
            </a:r>
          </a:p>
          <a:p>
            <a:pPr marL="342900" indent="-342900" algn="just">
              <a:buFont typeface="Wingdings" panose="05000000000000000000" pitchFamily="2" charset="2"/>
              <a:buChar char="ü"/>
            </a:pPr>
            <a:r>
              <a:rPr lang="pt" dirty="0"/>
              <a:t>Problemas técnicos acontecem – isto é um fato. Mais importante do que saber resolvê-los, é saber a quem pedir ajuda. Então, estabeleça ligações e comunique os seus problemas – isto vai ajudar!</a:t>
            </a:r>
          </a:p>
          <a:p>
            <a:pPr marL="342900" indent="-342900" algn="just">
              <a:buFont typeface="Wingdings" panose="05000000000000000000" pitchFamily="2" charset="2"/>
              <a:buChar char="ü"/>
            </a:pPr>
            <a:r>
              <a:rPr lang="pt" dirty="0"/>
              <a:t>Como estudante, não perca as oportunidades de aplicar a tecnologia de forma criativa. Isso irá motivá-lo e ajudá-lo a se destacar. Os dois segmentos mais importantes para focar a sua criatividade tecnológica são: aprender e expressar as suas opiniões e descobertas!</a:t>
            </a:r>
          </a:p>
          <a:p>
            <a:pPr marL="342900" indent="-342900" algn="just">
              <a:buFont typeface="Wingdings" panose="05000000000000000000" pitchFamily="2" charset="2"/>
              <a:buChar char="ü"/>
            </a:pPr>
            <a:r>
              <a:rPr lang="pt" dirty="0"/>
              <a:t>É sempre uma boa ideia verificar as suas próprias falta de competências digitais, bem como do meio que a rodeia. Isto ajuda a definir as suas metas de desenvolvimento digital.</a:t>
            </a:r>
            <a:endParaRPr lang="en-US" dirty="0"/>
          </a:p>
        </p:txBody>
      </p:sp>
    </p:spTree>
    <p:extLst>
      <p:ext uri="{BB962C8B-B14F-4D97-AF65-F5344CB8AC3E}">
        <p14:creationId xmlns:p14="http://schemas.microsoft.com/office/powerpoint/2010/main" val="2498022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pt" sz="4800" dirty="0">
                <a:solidFill>
                  <a:srgbClr val="00ACA7"/>
                </a:solidFill>
                <a:hlinkClick r:id="rId2">
                  <a:extLst>
                    <a:ext uri="{A12FA001-AC4F-418D-AE19-62706E023703}">
                      <ahyp:hlinkClr xmlns:ahyp="http://schemas.microsoft.com/office/drawing/2018/hyperlinkcolor" val="tx"/>
                    </a:ext>
                  </a:extLst>
                </a:hlinkClick>
              </a:rPr>
              <a:t>www.includeher.eu</a:t>
            </a:r>
            <a:r>
              <a:rPr lang="pt"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pt" sz="3200" dirty="0"/>
              <a:t>Obrigado e parabéns por concluir o Módulo FINAL 5!</a:t>
            </a:r>
          </a:p>
          <a:p>
            <a:pPr algn="ctr"/>
            <a:endParaRPr lang="hr-BA" sz="3200" dirty="0"/>
          </a:p>
          <a:p>
            <a:pPr algn="ctr"/>
            <a:endParaRPr lang="en-US" sz="3200" dirty="0"/>
          </a:p>
        </p:txBody>
      </p:sp>
    </p:spTree>
    <p:extLst>
      <p:ext uri="{BB962C8B-B14F-4D97-AF65-F5344CB8AC3E}">
        <p14:creationId xmlns:p14="http://schemas.microsoft.com/office/powerpoint/2010/main" val="73747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06547895-55DD-4153-A61E-D66399D17E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91893" y="775683"/>
            <a:ext cx="3871023" cy="3122475"/>
          </a:xfrm>
          <a:prstGeom prst="rect">
            <a:avLst/>
          </a:prstGeom>
        </p:spPr>
      </p:pic>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a:xfrm>
            <a:off x="1275115" y="298969"/>
            <a:ext cx="10600546" cy="953429"/>
          </a:xfrm>
        </p:spPr>
        <p:txBody>
          <a:bodyPr vert="horz" lIns="91440" tIns="45720" rIns="91440" bIns="45720" rtlCol="0" anchor="t">
            <a:normAutofit fontScale="92500"/>
          </a:bodyPr>
          <a:lstStyle/>
          <a:p>
            <a:r>
              <a:rPr lang="pt" dirty="0">
                <a:ea typeface="+mn-lt"/>
                <a:cs typeface="+mn-lt"/>
              </a:rPr>
              <a:t>O que precisamos que a tecnologia faça? Explore 8 áreas</a:t>
            </a:r>
            <a:endParaRPr lang="en-US" b="0" dirty="0">
              <a:ea typeface="+mn-lt"/>
              <a:cs typeface="+mn-lt"/>
            </a:endParaRPr>
          </a:p>
          <a:p>
            <a:endParaRPr lang="en-US" dirty="0">
              <a:cs typeface="Calibri"/>
            </a:endParaRPr>
          </a:p>
          <a:p>
            <a:endParaRPr lang="en-US" dirty="0"/>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561438" y="1252398"/>
            <a:ext cx="7630455" cy="1792334"/>
          </a:xfrm>
        </p:spPr>
        <p:txBody>
          <a:bodyPr vert="horz" lIns="91440" tIns="45720" rIns="91440" bIns="45720" rtlCol="0" anchor="t">
            <a:noAutofit/>
          </a:bodyPr>
          <a:lstStyle/>
          <a:p>
            <a:r>
              <a:rPr lang="pt" sz="2200" b="1" dirty="0">
                <a:solidFill>
                  <a:srgbClr val="00ACA7"/>
                </a:solidFill>
              </a:rPr>
              <a:t>4</a:t>
            </a:r>
            <a:r>
              <a:rPr lang="pt" sz="2200" b="1" i="0" dirty="0">
                <a:solidFill>
                  <a:srgbClr val="00ACA7"/>
                </a:solidFill>
                <a:effectLst/>
              </a:rPr>
              <a:t>. Incentiva a colaboração</a:t>
            </a:r>
            <a:endParaRPr lang="en-US" sz="2200" dirty="0">
              <a:solidFill>
                <a:srgbClr val="00ACA7"/>
              </a:solidFill>
            </a:endParaRPr>
          </a:p>
          <a:p>
            <a:pPr algn="just"/>
            <a:r>
              <a:rPr lang="pt" sz="2200" b="0" i="0" dirty="0">
                <a:solidFill>
                  <a:schemeClr val="bg2">
                    <a:lumMod val="25000"/>
                  </a:schemeClr>
                </a:solidFill>
                <a:effectLst/>
              </a:rPr>
              <a:t>Muitas ferramentas de ensino oferecem uma variedade de funcionalidades que promovem a colaboração. Por</a:t>
            </a:r>
            <a:r>
              <a:rPr lang="pt" sz="2200" dirty="0">
                <a:solidFill>
                  <a:schemeClr val="bg2">
                    <a:lumMod val="25000"/>
                  </a:schemeClr>
                </a:solidFill>
              </a:rPr>
              <a:t> </a:t>
            </a:r>
            <a:r>
              <a:rPr lang="pt" sz="2200" b="0" i="0" dirty="0">
                <a:solidFill>
                  <a:schemeClr val="bg2">
                    <a:lumMod val="25000"/>
                  </a:schemeClr>
                </a:solidFill>
                <a:effectLst/>
              </a:rPr>
              <a:t>exemplo,</a:t>
            </a:r>
            <a:r>
              <a:rPr lang="pt" sz="2200" dirty="0">
                <a:solidFill>
                  <a:schemeClr val="bg2">
                    <a:lumMod val="25000"/>
                  </a:schemeClr>
                </a:solidFill>
              </a:rPr>
              <a:t> o </a:t>
            </a:r>
            <a:r>
              <a:rPr lang="pt" sz="2200" dirty="0">
                <a:solidFill>
                  <a:schemeClr val="bg2">
                    <a:lumMod val="25000"/>
                  </a:schemeClr>
                </a:solidFill>
                <a:hlinkClick r:id="rId4"/>
              </a:rPr>
              <a:t>Zoom </a:t>
            </a:r>
            <a:r>
              <a:rPr lang="pt" sz="2200" dirty="0">
                <a:solidFill>
                  <a:schemeClr val="bg2">
                    <a:lumMod val="25000"/>
                  </a:schemeClr>
                </a:solidFill>
              </a:rPr>
              <a:t>é uma forma dos alunos </a:t>
            </a:r>
            <a:r>
              <a:rPr lang="pt" sz="2200" b="0" i="0" dirty="0">
                <a:solidFill>
                  <a:schemeClr val="bg2">
                    <a:lumMod val="25000"/>
                  </a:schemeClr>
                </a:solidFill>
                <a:effectLst/>
              </a:rPr>
              <a:t>realizarem reuniões virtuais com colegas de qualquer parte do mundo.</a:t>
            </a:r>
            <a:endParaRPr lang="en-US" sz="2200" b="0" i="0" dirty="0">
              <a:solidFill>
                <a:schemeClr val="bg2">
                  <a:lumMod val="25000"/>
                </a:schemeClr>
              </a:solidFill>
              <a:effectLst/>
              <a:cs typeface="Calibri"/>
            </a:endParaRPr>
          </a:p>
        </p:txBody>
      </p:sp>
      <p:sp>
        <p:nvSpPr>
          <p:cNvPr id="5" name="TextBox 4">
            <a:extLst>
              <a:ext uri="{FF2B5EF4-FFF2-40B4-BE49-F238E27FC236}">
                <a16:creationId xmlns:a16="http://schemas.microsoft.com/office/drawing/2014/main" id="{58B37C48-A357-44A4-92E3-41CEEED00EEC}"/>
              </a:ext>
            </a:extLst>
          </p:cNvPr>
          <p:cNvSpPr txBox="1"/>
          <p:nvPr/>
        </p:nvSpPr>
        <p:spPr>
          <a:xfrm>
            <a:off x="561438" y="5200320"/>
            <a:ext cx="11222067" cy="113467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pt" sz="2200" b="1" i="0" u="none" strike="noStrike" kern="1200" cap="none" spc="0" normalizeH="0" baseline="0" noProof="0" dirty="0">
                <a:ln>
                  <a:noFill/>
                </a:ln>
                <a:solidFill>
                  <a:srgbClr val="00ACA7"/>
                </a:solidFill>
                <a:effectLst/>
                <a:uLnTx/>
                <a:uFillTx/>
                <a:latin typeface="Calibri" panose="020F0502020204030204"/>
                <a:ea typeface="+mn-ea"/>
                <a:cs typeface="+mn-cs"/>
              </a:rPr>
              <a:t>6. Aceder a informações com maior facilidade</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pt" sz="2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 tecnologia agiliza o processo de encontrar informações e com maior rapidez e precisão. Motores de busca e e-books gradualmente substituem os livros tradicionais.</a:t>
            </a:r>
          </a:p>
        </p:txBody>
      </p:sp>
      <p:sp>
        <p:nvSpPr>
          <p:cNvPr id="6" name="TextBox 5">
            <a:extLst>
              <a:ext uri="{FF2B5EF4-FFF2-40B4-BE49-F238E27FC236}">
                <a16:creationId xmlns:a16="http://schemas.microsoft.com/office/drawing/2014/main" id="{18EC9357-C9AB-49E5-B391-92FDC7B36393}"/>
              </a:ext>
            </a:extLst>
          </p:cNvPr>
          <p:cNvSpPr txBox="1"/>
          <p:nvPr/>
        </p:nvSpPr>
        <p:spPr>
          <a:xfrm>
            <a:off x="561438" y="3173821"/>
            <a:ext cx="11222067" cy="19205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pt" sz="2200" b="1" i="0" u="none" strike="noStrike" kern="1200" cap="none" spc="0" normalizeH="0" baseline="0" noProof="0" dirty="0">
                <a:ln>
                  <a:noFill/>
                </a:ln>
                <a:solidFill>
                  <a:srgbClr val="00ACA7"/>
                </a:solidFill>
                <a:effectLst/>
                <a:uLnTx/>
                <a:uFillTx/>
                <a:latin typeface="Calibri" panose="020F0502020204030204"/>
                <a:ea typeface="+mn-ea"/>
                <a:cs typeface="+mn-cs"/>
              </a:rPr>
              <a:t>5. Apoia diferentes tipos de alunos</a:t>
            </a:r>
          </a:p>
          <a:p>
            <a:pPr marL="0" marR="0" lvl="0" indent="0" algn="l" defTabSz="914400" rtl="0" eaLnBrk="1" fontAlgn="auto" latinLnBrk="0" hangingPunct="1">
              <a:lnSpc>
                <a:spcPct val="90000"/>
              </a:lnSpc>
              <a:spcAft>
                <a:spcPts val="0"/>
              </a:spcAft>
              <a:buClrTx/>
              <a:buSzTx/>
              <a:buFont typeface="Arial"/>
              <a:buNone/>
              <a:tabLst/>
              <a:defRPr/>
            </a:pPr>
            <a:r>
              <a:rPr kumimoji="0" lang="pt" sz="2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Não há dois alunos que aprendam da mesma forma, mas com a</a:t>
            </a:r>
            <a:endParaRPr kumimoji="0" lang="hr-BA" sz="2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lvl="0" algn="just">
              <a:lnSpc>
                <a:spcPct val="90000"/>
              </a:lnSpc>
              <a:defRPr/>
            </a:pPr>
            <a:r>
              <a:rPr kumimoji="0" lang="pt" sz="2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tecnologia, os professores podem abordar a diversidade em diferentes </a:t>
            </a:r>
            <a:r>
              <a:rPr lang="pt" sz="2200" dirty="0">
                <a:solidFill>
                  <a:srgbClr val="E7E6E6">
                    <a:lumMod val="25000"/>
                  </a:srgbClr>
                </a:solidFill>
              </a:rPr>
              <a:t>estilos de ensino.</a:t>
            </a:r>
          </a:p>
          <a:p>
            <a:pPr lvl="0" algn="just">
              <a:lnSpc>
                <a:spcPct val="90000"/>
              </a:lnSpc>
              <a:defRPr/>
            </a:pPr>
            <a:r>
              <a:rPr kumimoji="0" lang="pt" sz="2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Uma plataforma de comunicação como a </a:t>
            </a:r>
            <a:r>
              <a:rPr kumimoji="0" lang="pt" sz="2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5"/>
              </a:rPr>
              <a:t>Bluepulse </a:t>
            </a:r>
            <a:r>
              <a:rPr kumimoji="0" lang="pt" sz="2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ajuda os professores a descobrir quais estilos de ensino que funcionam melhor, identificando as necessidades dos alunos com base </a:t>
            </a:r>
            <a:r>
              <a:rPr lang="pt" sz="2200" dirty="0">
                <a:solidFill>
                  <a:srgbClr val="E7E6E6">
                    <a:lumMod val="25000"/>
                  </a:srgbClr>
                </a:solidFill>
                <a:latin typeface="Calibri" panose="020F0502020204030204"/>
              </a:rPr>
              <a:t>no</a:t>
            </a:r>
            <a:r>
              <a:rPr kumimoji="0" lang="pt" sz="2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feedback em tempo real.</a:t>
            </a:r>
          </a:p>
        </p:txBody>
      </p:sp>
      <p:sp>
        <p:nvSpPr>
          <p:cNvPr id="9" name="TextBox 6">
            <a:extLst>
              <a:ext uri="{FF2B5EF4-FFF2-40B4-BE49-F238E27FC236}">
                <a16:creationId xmlns:a16="http://schemas.microsoft.com/office/drawing/2014/main" id="{D3DEF2F2-9E08-6483-9C6A-EE68EB32A3FA}"/>
              </a:ext>
            </a:extLst>
          </p:cNvPr>
          <p:cNvSpPr txBox="1"/>
          <p:nvPr/>
        </p:nvSpPr>
        <p:spPr>
          <a:xfrm>
            <a:off x="812647" y="6559030"/>
            <a:ext cx="11379354" cy="261610"/>
          </a:xfrm>
          <a:prstGeom prst="rect">
            <a:avLst/>
          </a:prstGeom>
          <a:noFill/>
        </p:spPr>
        <p:txBody>
          <a:bodyPr wrap="square" rtlCol="0">
            <a:spAutoFit/>
          </a:bodyPr>
          <a:lstStyle/>
          <a:p>
            <a:r>
              <a:rPr lang="pt" sz="1100" b="0" i="0" dirty="0">
                <a:solidFill>
                  <a:schemeClr val="bg2">
                    <a:lumMod val="25000"/>
                  </a:schemeClr>
                </a:solidFill>
                <a:effectLst/>
              </a:rPr>
              <a:t>FONTE: </a:t>
            </a:r>
            <a:r>
              <a:rPr lang="pt" sz="1100" b="0" i="0" dirty="0">
                <a:solidFill>
                  <a:schemeClr val="bg2">
                    <a:lumMod val="25000"/>
                  </a:schemeClr>
                </a:solidFill>
                <a:effectLst/>
                <a:hlinkClick r:id="rId6"/>
              </a:rPr>
              <a:t>https://explorance.com/blog/7-reasons-students-need-technology-classroom/</a:t>
            </a:r>
            <a:r>
              <a:rPr lang="pt" sz="1100" b="0" i="0" dirty="0">
                <a:solidFill>
                  <a:schemeClr val="bg2">
                    <a:lumMod val="25000"/>
                  </a:schemeClr>
                </a:solidFill>
                <a:effectLst/>
              </a:rPr>
              <a:t> </a:t>
            </a:r>
            <a:endParaRPr lang="en-IE" sz="1100" dirty="0"/>
          </a:p>
        </p:txBody>
      </p:sp>
    </p:spTree>
    <p:extLst>
      <p:ext uri="{BB962C8B-B14F-4D97-AF65-F5344CB8AC3E}">
        <p14:creationId xmlns:p14="http://schemas.microsoft.com/office/powerpoint/2010/main" val="308898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a:xfrm>
            <a:off x="1275115" y="478081"/>
            <a:ext cx="10600546" cy="953429"/>
          </a:xfrm>
        </p:spPr>
        <p:txBody>
          <a:bodyPr vert="horz" lIns="91440" tIns="45720" rIns="91440" bIns="45720" rtlCol="0" anchor="t">
            <a:normAutofit fontScale="92500"/>
          </a:bodyPr>
          <a:lstStyle/>
          <a:p>
            <a:r>
              <a:rPr lang="pt" dirty="0">
                <a:ea typeface="+mn-lt"/>
                <a:cs typeface="+mn-lt"/>
              </a:rPr>
              <a:t>O que precisamos que a tecnologia faça? Explore 8 áreas</a:t>
            </a:r>
            <a:endParaRPr lang="en-US" b="0" dirty="0">
              <a:ea typeface="+mn-lt"/>
              <a:cs typeface="+mn-lt"/>
            </a:endParaRPr>
          </a:p>
          <a:p>
            <a:endParaRPr lang="en-US" dirty="0">
              <a:cs typeface="Calibri"/>
            </a:endParaRPr>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5712648" y="1362054"/>
            <a:ext cx="6117993" cy="4869066"/>
          </a:xfrm>
        </p:spPr>
        <p:txBody>
          <a:bodyPr/>
          <a:lstStyle/>
          <a:p>
            <a:r>
              <a:rPr lang="pt" sz="2200" b="1" dirty="0">
                <a:solidFill>
                  <a:srgbClr val="00ACA7"/>
                </a:solidFill>
              </a:rPr>
              <a:t>7. </a:t>
            </a:r>
            <a:r>
              <a:rPr lang="pt" sz="2200" b="1" i="0" dirty="0">
                <a:solidFill>
                  <a:srgbClr val="00ACA7"/>
                </a:solidFill>
                <a:effectLst/>
              </a:rPr>
              <a:t>Ensina os alunos a serem responsáveis online</a:t>
            </a:r>
            <a:endParaRPr lang="en-US" sz="2200" dirty="0">
              <a:solidFill>
                <a:srgbClr val="00ACA7"/>
              </a:solidFill>
            </a:endParaRPr>
          </a:p>
          <a:p>
            <a:pPr algn="just"/>
            <a:r>
              <a:rPr lang="pt" sz="2200" b="0" i="0" dirty="0">
                <a:solidFill>
                  <a:schemeClr val="bg2">
                    <a:lumMod val="25000"/>
                  </a:schemeClr>
                </a:solidFill>
                <a:effectLst/>
              </a:rPr>
              <a:t>Com a multiplicação das plataformas das rede sociais, a maioria dos alunos já são cidadãos digitais. No entanto, ao incorporar a tecnologia na sala de aula, os alunos podem começar a aprender a ser responsáveis no mundo digital.</a:t>
            </a:r>
          </a:p>
          <a:p>
            <a:endParaRPr lang="pt" sz="2200" b="0" i="0" dirty="0">
              <a:solidFill>
                <a:schemeClr val="bg2">
                  <a:lumMod val="25000"/>
                </a:schemeClr>
              </a:solidFill>
              <a:effectLst/>
            </a:endParaRPr>
          </a:p>
          <a:p>
            <a:r>
              <a:rPr lang="pt" sz="2200" b="1" dirty="0">
                <a:solidFill>
                  <a:srgbClr val="00ACA7"/>
                </a:solidFill>
              </a:rPr>
              <a:t>8</a:t>
            </a:r>
            <a:r>
              <a:rPr lang="pt" sz="2200" b="1" i="0" dirty="0">
                <a:solidFill>
                  <a:srgbClr val="00ACA7"/>
                </a:solidFill>
                <a:effectLst/>
              </a:rPr>
              <a:t>. Adiciona um fator divertido ao </a:t>
            </a:r>
            <a:r>
              <a:rPr lang="pt-PT" sz="2200" b="1" i="0" dirty="0">
                <a:solidFill>
                  <a:srgbClr val="00ACA7"/>
                </a:solidFill>
                <a:effectLst/>
              </a:rPr>
              <a:t>ensino</a:t>
            </a:r>
            <a:endParaRPr lang="en-US" sz="2200" dirty="0">
              <a:solidFill>
                <a:srgbClr val="00ACA7"/>
              </a:solidFill>
            </a:endParaRPr>
          </a:p>
          <a:p>
            <a:pPr algn="just"/>
            <a:r>
              <a:rPr lang="pt" sz="2200" b="0" i="0" dirty="0">
                <a:solidFill>
                  <a:schemeClr val="bg2">
                    <a:lumMod val="25000"/>
                  </a:schemeClr>
                </a:solidFill>
                <a:effectLst/>
              </a:rPr>
              <a:t>Fora da sala de aula, os alunos usam a tecnologia em todos os aspectos de suas vidas. Dentro da sala de aula, a tecnologia poderá tornar o ensino mais divertido e emocionante.</a:t>
            </a:r>
            <a:endParaRPr lang="en-IE" sz="2200" b="1" i="0" dirty="0">
              <a:solidFill>
                <a:schemeClr val="bg2">
                  <a:lumMod val="25000"/>
                </a:schemeClr>
              </a:solidFill>
              <a:effectLst/>
            </a:endParaRPr>
          </a:p>
        </p:txBody>
      </p:sp>
      <p:pic>
        <p:nvPicPr>
          <p:cNvPr id="5" name="Picture 4" descr="A person holding a cup of coffee&#10;&#10;Description automatically generated with medium confidence">
            <a:extLst>
              <a:ext uri="{FF2B5EF4-FFF2-40B4-BE49-F238E27FC236}">
                <a16:creationId xmlns:a16="http://schemas.microsoft.com/office/drawing/2014/main" id="{6E352141-E1FC-415A-B77A-9E41BE089D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359" y="1431510"/>
            <a:ext cx="5179856" cy="3454923"/>
          </a:xfrm>
          <a:prstGeom prst="rect">
            <a:avLst/>
          </a:prstGeom>
        </p:spPr>
      </p:pic>
      <p:sp>
        <p:nvSpPr>
          <p:cNvPr id="6" name="TextBox 6">
            <a:extLst>
              <a:ext uri="{FF2B5EF4-FFF2-40B4-BE49-F238E27FC236}">
                <a16:creationId xmlns:a16="http://schemas.microsoft.com/office/drawing/2014/main" id="{FFBFC817-CD18-4789-1269-01AD4042284A}"/>
              </a:ext>
            </a:extLst>
          </p:cNvPr>
          <p:cNvSpPr txBox="1"/>
          <p:nvPr/>
        </p:nvSpPr>
        <p:spPr>
          <a:xfrm>
            <a:off x="812647" y="6559030"/>
            <a:ext cx="11379354" cy="261610"/>
          </a:xfrm>
          <a:prstGeom prst="rect">
            <a:avLst/>
          </a:prstGeom>
          <a:noFill/>
        </p:spPr>
        <p:txBody>
          <a:bodyPr wrap="square" rtlCol="0">
            <a:spAutoFit/>
          </a:bodyPr>
          <a:lstStyle/>
          <a:p>
            <a:r>
              <a:rPr lang="pt" sz="1100" b="0" i="0" dirty="0">
                <a:solidFill>
                  <a:schemeClr val="bg2">
                    <a:lumMod val="25000"/>
                  </a:schemeClr>
                </a:solidFill>
                <a:effectLst/>
              </a:rPr>
              <a:t>FONTE: </a:t>
            </a:r>
            <a:r>
              <a:rPr lang="pt" sz="1100" b="0" i="0" dirty="0">
                <a:solidFill>
                  <a:schemeClr val="bg2">
                    <a:lumMod val="25000"/>
                  </a:schemeClr>
                </a:solidFill>
                <a:effectLst/>
                <a:hlinkClick r:id="rId4"/>
              </a:rPr>
              <a:t>https://explorance.com/blog/7-reasons-students-need-technology-classroom/</a:t>
            </a:r>
            <a:r>
              <a:rPr lang="pt" sz="1100" b="0" i="0" dirty="0">
                <a:solidFill>
                  <a:schemeClr val="bg2">
                    <a:lumMod val="25000"/>
                  </a:schemeClr>
                </a:solidFill>
                <a:effectLst/>
              </a:rPr>
              <a:t> </a:t>
            </a:r>
            <a:endParaRPr lang="en-IE" sz="1100" dirty="0"/>
          </a:p>
        </p:txBody>
      </p:sp>
    </p:spTree>
    <p:extLst>
      <p:ext uri="{BB962C8B-B14F-4D97-AF65-F5344CB8AC3E}">
        <p14:creationId xmlns:p14="http://schemas.microsoft.com/office/powerpoint/2010/main" val="50752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4113897" y="1091950"/>
            <a:ext cx="4140461" cy="515495"/>
          </a:xfrm>
        </p:spPr>
        <p:txBody>
          <a:bodyPr>
            <a:normAutofit/>
          </a:bodyPr>
          <a:lstStyle/>
          <a:p>
            <a:pPr algn="l"/>
            <a:r>
              <a:rPr lang="pt" sz="2200" b="1" i="0" dirty="0">
                <a:solidFill>
                  <a:srgbClr val="00ACA7"/>
                </a:solidFill>
                <a:effectLst/>
              </a:rPr>
              <a:t>Calcule o custo de implementação</a:t>
            </a:r>
            <a:endParaRPr lang="en-US" sz="2200"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8333295" y="1077150"/>
            <a:ext cx="3395048" cy="584776"/>
          </a:xfrm>
        </p:spPr>
        <p:txBody>
          <a:bodyPr>
            <a:normAutofit fontScale="92500"/>
          </a:bodyPr>
          <a:lstStyle/>
          <a:p>
            <a:pPr algn="l"/>
            <a:r>
              <a:rPr lang="pt" sz="2200" b="1" i="0" dirty="0">
                <a:solidFill>
                  <a:srgbClr val="DD1B50"/>
                </a:solidFill>
                <a:effectLst/>
              </a:rPr>
              <a:t>Compromisso com a decisão</a:t>
            </a:r>
            <a:endParaRPr lang="en-IE" sz="2200" b="1" dirty="0">
              <a:solidFill>
                <a:srgbClr val="DD1B50"/>
              </a:solidFill>
            </a:endParaRPr>
          </a:p>
          <a:p>
            <a:endParaRPr lang="en-US" sz="2200" dirty="0"/>
          </a:p>
        </p:txBody>
      </p:sp>
      <p:sp>
        <p:nvSpPr>
          <p:cNvPr id="4" name="Text Placeholder 3">
            <a:extLst>
              <a:ext uri="{FF2B5EF4-FFF2-40B4-BE49-F238E27FC236}">
                <a16:creationId xmlns:a16="http://schemas.microsoft.com/office/drawing/2014/main" id="{327DE1E3-5315-4874-97C9-4A9F37CD7367}"/>
              </a:ext>
            </a:extLst>
          </p:cNvPr>
          <p:cNvSpPr>
            <a:spLocks noGrp="1"/>
          </p:cNvSpPr>
          <p:nvPr>
            <p:ph type="body" sz="quarter" idx="15"/>
          </p:nvPr>
        </p:nvSpPr>
        <p:spPr>
          <a:xfrm>
            <a:off x="2969720" y="5253000"/>
            <a:ext cx="3498039" cy="407900"/>
          </a:xfrm>
        </p:spPr>
        <p:txBody>
          <a:bodyPr>
            <a:normAutofit lnSpcReduction="10000"/>
          </a:bodyPr>
          <a:lstStyle/>
          <a:p>
            <a:r>
              <a:rPr lang="pt" b="1" i="0" dirty="0">
                <a:solidFill>
                  <a:srgbClr val="DD1B50"/>
                </a:solidFill>
                <a:effectLst/>
              </a:rPr>
              <a:t>Pensar sobre o futuro</a:t>
            </a:r>
            <a:endParaRPr lang="en-IE" b="1" dirty="0">
              <a:solidFill>
                <a:srgbClr val="DD1B50"/>
              </a:solidFill>
            </a:endParaRPr>
          </a:p>
          <a:p>
            <a:endParaRPr lang="en-IE" dirty="0"/>
          </a:p>
        </p:txBody>
      </p:sp>
      <p:sp>
        <p:nvSpPr>
          <p:cNvPr id="5" name="Text Placeholder 4">
            <a:extLst>
              <a:ext uri="{FF2B5EF4-FFF2-40B4-BE49-F238E27FC236}">
                <a16:creationId xmlns:a16="http://schemas.microsoft.com/office/drawing/2014/main" id="{CB6FE4CE-0041-43DC-9CAC-D397F318F663}"/>
              </a:ext>
            </a:extLst>
          </p:cNvPr>
          <p:cNvSpPr>
            <a:spLocks noGrp="1"/>
          </p:cNvSpPr>
          <p:nvPr>
            <p:ph type="body" sz="quarter" idx="16"/>
          </p:nvPr>
        </p:nvSpPr>
        <p:spPr>
          <a:xfrm>
            <a:off x="7523398" y="5263442"/>
            <a:ext cx="1751711" cy="425954"/>
          </a:xfrm>
        </p:spPr>
        <p:txBody>
          <a:bodyPr>
            <a:normAutofit/>
          </a:bodyPr>
          <a:lstStyle/>
          <a:p>
            <a:r>
              <a:rPr lang="pt" b="1" i="0" dirty="0">
                <a:solidFill>
                  <a:srgbClr val="E78631"/>
                </a:solidFill>
                <a:effectLst/>
              </a:rPr>
              <a:t>Sem pressa</a:t>
            </a:r>
            <a:endParaRPr lang="en-IE" b="1" dirty="0">
              <a:solidFill>
                <a:srgbClr val="E78631"/>
              </a:solidFill>
            </a:endParaRPr>
          </a:p>
        </p:txBody>
      </p:sp>
      <p:sp>
        <p:nvSpPr>
          <p:cNvPr id="7" name="Text Placeholder 6">
            <a:extLst>
              <a:ext uri="{FF2B5EF4-FFF2-40B4-BE49-F238E27FC236}">
                <a16:creationId xmlns:a16="http://schemas.microsoft.com/office/drawing/2014/main" id="{DBE8CC22-7210-47A5-85FD-36ABBE9826E0}"/>
              </a:ext>
            </a:extLst>
          </p:cNvPr>
          <p:cNvSpPr>
            <a:spLocks noGrp="1"/>
          </p:cNvSpPr>
          <p:nvPr>
            <p:ph type="body" sz="quarter" idx="19"/>
          </p:nvPr>
        </p:nvSpPr>
        <p:spPr>
          <a:xfrm>
            <a:off x="0" y="105033"/>
            <a:ext cx="12192000" cy="533074"/>
          </a:xfrm>
        </p:spPr>
        <p:txBody>
          <a:bodyPr>
            <a:normAutofit fontScale="92500" lnSpcReduction="10000"/>
          </a:bodyPr>
          <a:lstStyle/>
          <a:p>
            <a:r>
              <a:rPr lang="pt" i="0" dirty="0">
                <a:solidFill>
                  <a:schemeClr val="tx1">
                    <a:lumMod val="65000"/>
                    <a:lumOff val="35000"/>
                  </a:schemeClr>
                </a:solidFill>
                <a:effectLst/>
              </a:rPr>
              <a:t>Como escolhe a tecnologia?</a:t>
            </a:r>
          </a:p>
        </p:txBody>
      </p:sp>
      <p:sp>
        <p:nvSpPr>
          <p:cNvPr id="8" name="Text Placeholder 7">
            <a:extLst>
              <a:ext uri="{FF2B5EF4-FFF2-40B4-BE49-F238E27FC236}">
                <a16:creationId xmlns:a16="http://schemas.microsoft.com/office/drawing/2014/main" id="{07FB14FB-342F-41B6-8893-3C80DA4D783A}"/>
              </a:ext>
            </a:extLst>
          </p:cNvPr>
          <p:cNvSpPr>
            <a:spLocks noGrp="1"/>
          </p:cNvSpPr>
          <p:nvPr>
            <p:ph type="body" sz="quarter" idx="20"/>
          </p:nvPr>
        </p:nvSpPr>
        <p:spPr>
          <a:xfrm>
            <a:off x="1656039" y="2455462"/>
            <a:ext cx="1274631" cy="781105"/>
          </a:xfrm>
        </p:spPr>
        <p:txBody>
          <a:bodyPr>
            <a:normAutofit/>
          </a:bodyPr>
          <a:lstStyle/>
          <a:p>
            <a:r>
              <a:rPr lang="pt" i="0" dirty="0">
                <a:effectLst/>
              </a:rPr>
              <a:t>1.</a:t>
            </a:r>
            <a:endParaRPr lang="en-IE" dirty="0"/>
          </a:p>
        </p:txBody>
      </p:sp>
      <p:sp>
        <p:nvSpPr>
          <p:cNvPr id="9" name="Text Placeholder 8">
            <a:extLst>
              <a:ext uri="{FF2B5EF4-FFF2-40B4-BE49-F238E27FC236}">
                <a16:creationId xmlns:a16="http://schemas.microsoft.com/office/drawing/2014/main" id="{DAFD27F1-74D6-4F48-B82A-7BE1504181C1}"/>
              </a:ext>
            </a:extLst>
          </p:cNvPr>
          <p:cNvSpPr>
            <a:spLocks noGrp="1"/>
          </p:cNvSpPr>
          <p:nvPr>
            <p:ph type="body" sz="quarter" idx="21"/>
          </p:nvPr>
        </p:nvSpPr>
        <p:spPr>
          <a:xfrm>
            <a:off x="5459611" y="2483957"/>
            <a:ext cx="1274631" cy="781105"/>
          </a:xfrm>
        </p:spPr>
        <p:txBody>
          <a:bodyPr>
            <a:normAutofit/>
          </a:bodyPr>
          <a:lstStyle/>
          <a:p>
            <a:r>
              <a:rPr lang="pt" i="0" dirty="0">
                <a:effectLst/>
              </a:rPr>
              <a:t>3.</a:t>
            </a:r>
            <a:endParaRPr lang="en-IE" dirty="0"/>
          </a:p>
        </p:txBody>
      </p:sp>
      <p:sp>
        <p:nvSpPr>
          <p:cNvPr id="10" name="Text Placeholder 9">
            <a:extLst>
              <a:ext uri="{FF2B5EF4-FFF2-40B4-BE49-F238E27FC236}">
                <a16:creationId xmlns:a16="http://schemas.microsoft.com/office/drawing/2014/main" id="{D9502012-A7F8-4908-BDE3-04B494E150F3}"/>
              </a:ext>
            </a:extLst>
          </p:cNvPr>
          <p:cNvSpPr>
            <a:spLocks noGrp="1"/>
          </p:cNvSpPr>
          <p:nvPr>
            <p:ph type="body" sz="quarter" idx="22"/>
          </p:nvPr>
        </p:nvSpPr>
        <p:spPr>
          <a:xfrm>
            <a:off x="9222280" y="2481429"/>
            <a:ext cx="1274631" cy="781105"/>
          </a:xfrm>
        </p:spPr>
        <p:txBody>
          <a:bodyPr>
            <a:normAutofit/>
          </a:bodyPr>
          <a:lstStyle/>
          <a:p>
            <a:r>
              <a:rPr lang="pt" dirty="0"/>
              <a:t>5.</a:t>
            </a:r>
          </a:p>
        </p:txBody>
      </p:sp>
      <p:sp>
        <p:nvSpPr>
          <p:cNvPr id="11" name="Text Placeholder 10">
            <a:extLst>
              <a:ext uri="{FF2B5EF4-FFF2-40B4-BE49-F238E27FC236}">
                <a16:creationId xmlns:a16="http://schemas.microsoft.com/office/drawing/2014/main" id="{833C36A0-0AB1-470C-AEEA-F328DB30D1F5}"/>
              </a:ext>
            </a:extLst>
          </p:cNvPr>
          <p:cNvSpPr>
            <a:spLocks noGrp="1"/>
          </p:cNvSpPr>
          <p:nvPr>
            <p:ph type="body" sz="quarter" idx="23"/>
          </p:nvPr>
        </p:nvSpPr>
        <p:spPr>
          <a:xfrm>
            <a:off x="3554434" y="4352015"/>
            <a:ext cx="1274631" cy="781105"/>
          </a:xfrm>
        </p:spPr>
        <p:txBody>
          <a:bodyPr>
            <a:normAutofit/>
          </a:bodyPr>
          <a:lstStyle/>
          <a:p>
            <a:r>
              <a:rPr lang="pt" b="0" i="0" dirty="0">
                <a:effectLst/>
              </a:rPr>
              <a:t>2.</a:t>
            </a:r>
            <a:endParaRPr lang="en-IE" dirty="0"/>
          </a:p>
        </p:txBody>
      </p:sp>
      <p:sp>
        <p:nvSpPr>
          <p:cNvPr id="12" name="Text Placeholder 11">
            <a:extLst>
              <a:ext uri="{FF2B5EF4-FFF2-40B4-BE49-F238E27FC236}">
                <a16:creationId xmlns:a16="http://schemas.microsoft.com/office/drawing/2014/main" id="{CFF33A9D-550F-4637-A3C6-FA35C1FD1A16}"/>
              </a:ext>
            </a:extLst>
          </p:cNvPr>
          <p:cNvSpPr>
            <a:spLocks noGrp="1"/>
          </p:cNvSpPr>
          <p:nvPr>
            <p:ph type="body" sz="quarter" idx="24"/>
          </p:nvPr>
        </p:nvSpPr>
        <p:spPr/>
        <p:txBody>
          <a:bodyPr>
            <a:normAutofit/>
          </a:bodyPr>
          <a:lstStyle/>
          <a:p>
            <a:r>
              <a:rPr lang="pt" dirty="0"/>
              <a:t>4.</a:t>
            </a:r>
          </a:p>
        </p:txBody>
      </p:sp>
      <p:sp>
        <p:nvSpPr>
          <p:cNvPr id="15" name="Text Placeholder 3">
            <a:extLst>
              <a:ext uri="{FF2B5EF4-FFF2-40B4-BE49-F238E27FC236}">
                <a16:creationId xmlns:a16="http://schemas.microsoft.com/office/drawing/2014/main" id="{707AE1A2-4B8A-44FE-BE89-25BFE7682D44}"/>
              </a:ext>
            </a:extLst>
          </p:cNvPr>
          <p:cNvSpPr txBox="1">
            <a:spLocks/>
          </p:cNvSpPr>
          <p:nvPr/>
        </p:nvSpPr>
        <p:spPr>
          <a:xfrm>
            <a:off x="978939" y="1126198"/>
            <a:ext cx="2628830" cy="6966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b="0" kern="1200">
                <a:solidFill>
                  <a:srgbClr val="5E5E5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 sz="2200" b="1" dirty="0">
                <a:solidFill>
                  <a:srgbClr val="DD1B50"/>
                </a:solidFill>
              </a:rPr>
              <a:t>Que problema quer ver solucionado?</a:t>
            </a:r>
            <a:endParaRPr lang="en-IE" sz="2200" b="1" dirty="0">
              <a:solidFill>
                <a:srgbClr val="DD1B50"/>
              </a:solidFill>
            </a:endParaRPr>
          </a:p>
        </p:txBody>
      </p:sp>
      <p:sp>
        <p:nvSpPr>
          <p:cNvPr id="16" name="TextBox 15">
            <a:extLst>
              <a:ext uri="{FF2B5EF4-FFF2-40B4-BE49-F238E27FC236}">
                <a16:creationId xmlns:a16="http://schemas.microsoft.com/office/drawing/2014/main" id="{4348CC1B-B413-4BBD-B8BC-861FF4F32350}"/>
              </a:ext>
            </a:extLst>
          </p:cNvPr>
          <p:cNvSpPr txBox="1"/>
          <p:nvPr/>
        </p:nvSpPr>
        <p:spPr>
          <a:xfrm>
            <a:off x="169199" y="3834626"/>
            <a:ext cx="2732808" cy="1815882"/>
          </a:xfrm>
          <a:prstGeom prst="rect">
            <a:avLst/>
          </a:prstGeom>
          <a:noFill/>
        </p:spPr>
        <p:txBody>
          <a:bodyPr wrap="square" rtlCol="0">
            <a:spAutoFit/>
          </a:bodyPr>
          <a:lstStyle/>
          <a:p>
            <a:r>
              <a:rPr lang="pt" sz="1600" dirty="0">
                <a:solidFill>
                  <a:schemeClr val="bg1">
                    <a:lumMod val="50000"/>
                  </a:schemeClr>
                </a:solidFill>
              </a:rPr>
              <a:t>Talvez já esteja em contato com a tecnologia que pode solucionar o seu problema. </a:t>
            </a:r>
          </a:p>
          <a:p>
            <a:r>
              <a:rPr lang="pt" sz="1600" dirty="0">
                <a:solidFill>
                  <a:schemeClr val="bg1">
                    <a:lumMod val="50000"/>
                  </a:schemeClr>
                </a:solidFill>
              </a:rPr>
              <a:t>Se isso não estiver a corresponder, defina o que precisa que a tecnologia faça e prossiga com a investigação.</a:t>
            </a:r>
            <a:endParaRPr lang="en-US" sz="1600" dirty="0">
              <a:solidFill>
                <a:schemeClr val="bg1">
                  <a:lumMod val="50000"/>
                </a:schemeClr>
              </a:solidFill>
            </a:endParaRPr>
          </a:p>
        </p:txBody>
      </p:sp>
      <p:sp>
        <p:nvSpPr>
          <p:cNvPr id="17" name="TextBox 16">
            <a:extLst>
              <a:ext uri="{FF2B5EF4-FFF2-40B4-BE49-F238E27FC236}">
                <a16:creationId xmlns:a16="http://schemas.microsoft.com/office/drawing/2014/main" id="{D564FA4D-DD39-4D5D-A817-624BC9ED6FA3}"/>
              </a:ext>
            </a:extLst>
          </p:cNvPr>
          <p:cNvSpPr txBox="1"/>
          <p:nvPr/>
        </p:nvSpPr>
        <p:spPr>
          <a:xfrm>
            <a:off x="3271100" y="5581945"/>
            <a:ext cx="4140461" cy="923330"/>
          </a:xfrm>
          <a:prstGeom prst="rect">
            <a:avLst/>
          </a:prstGeom>
          <a:noFill/>
        </p:spPr>
        <p:txBody>
          <a:bodyPr wrap="square" rtlCol="0">
            <a:spAutoFit/>
          </a:bodyPr>
          <a:lstStyle/>
          <a:p>
            <a:r>
              <a:rPr lang="pt" dirty="0">
                <a:solidFill>
                  <a:schemeClr val="bg1">
                    <a:lumMod val="50000"/>
                  </a:schemeClr>
                </a:solidFill>
              </a:rPr>
              <a:t>Necessita de tempo para aprender uma nova ferramenta digital, adotar uma nova tecnologia. Vai precisar dela no futuro?</a:t>
            </a:r>
            <a:endParaRPr lang="en-US" dirty="0">
              <a:solidFill>
                <a:schemeClr val="bg1">
                  <a:lumMod val="50000"/>
                </a:schemeClr>
              </a:solidFill>
            </a:endParaRPr>
          </a:p>
        </p:txBody>
      </p:sp>
      <p:sp>
        <p:nvSpPr>
          <p:cNvPr id="18" name="TextBox 17">
            <a:extLst>
              <a:ext uri="{FF2B5EF4-FFF2-40B4-BE49-F238E27FC236}">
                <a16:creationId xmlns:a16="http://schemas.microsoft.com/office/drawing/2014/main" id="{5D5576C7-830C-4E6A-85AF-D4C5CF1824F3}"/>
              </a:ext>
            </a:extLst>
          </p:cNvPr>
          <p:cNvSpPr txBox="1"/>
          <p:nvPr/>
        </p:nvSpPr>
        <p:spPr>
          <a:xfrm>
            <a:off x="4113897" y="1530434"/>
            <a:ext cx="4140461" cy="584775"/>
          </a:xfrm>
          <a:prstGeom prst="rect">
            <a:avLst/>
          </a:prstGeom>
          <a:noFill/>
        </p:spPr>
        <p:txBody>
          <a:bodyPr wrap="square" rtlCol="0">
            <a:spAutoFit/>
          </a:bodyPr>
          <a:lstStyle/>
          <a:p>
            <a:r>
              <a:rPr lang="pt" sz="1600" dirty="0">
                <a:solidFill>
                  <a:schemeClr val="bg1">
                    <a:lumMod val="50000"/>
                  </a:schemeClr>
                </a:solidFill>
              </a:rPr>
              <a:t>Tente encontrar um recurso gratuito, pergunte por soluções aos seus professores</a:t>
            </a:r>
            <a:endParaRPr lang="en-US" sz="1600" dirty="0">
              <a:solidFill>
                <a:schemeClr val="bg1">
                  <a:lumMod val="50000"/>
                </a:schemeClr>
              </a:solidFill>
            </a:endParaRPr>
          </a:p>
        </p:txBody>
      </p:sp>
      <p:sp>
        <p:nvSpPr>
          <p:cNvPr id="19" name="TextBox 18">
            <a:extLst>
              <a:ext uri="{FF2B5EF4-FFF2-40B4-BE49-F238E27FC236}">
                <a16:creationId xmlns:a16="http://schemas.microsoft.com/office/drawing/2014/main" id="{39D9C8C5-F9E9-47FD-B63C-4BD816AD24A6}"/>
              </a:ext>
            </a:extLst>
          </p:cNvPr>
          <p:cNvSpPr txBox="1"/>
          <p:nvPr/>
        </p:nvSpPr>
        <p:spPr>
          <a:xfrm>
            <a:off x="7581004" y="5578699"/>
            <a:ext cx="4441797" cy="646331"/>
          </a:xfrm>
          <a:prstGeom prst="rect">
            <a:avLst/>
          </a:prstGeom>
          <a:noFill/>
        </p:spPr>
        <p:txBody>
          <a:bodyPr wrap="square" rtlCol="0">
            <a:spAutoFit/>
          </a:bodyPr>
          <a:lstStyle/>
          <a:p>
            <a:r>
              <a:rPr lang="pt" sz="1800" dirty="0">
                <a:solidFill>
                  <a:schemeClr val="bg1">
                    <a:lumMod val="50000"/>
                  </a:schemeClr>
                </a:solidFill>
              </a:rPr>
              <a:t>Pesquise quais as soluções técnicas que os outros acham eficazes, </a:t>
            </a:r>
            <a:r>
              <a:rPr lang="pt" sz="1800" i="1" dirty="0">
                <a:solidFill>
                  <a:schemeClr val="bg1">
                    <a:lumMod val="50000"/>
                  </a:schemeClr>
                </a:solidFill>
              </a:rPr>
              <a:t>sem bugs</a:t>
            </a:r>
            <a:endParaRPr lang="en-IE" sz="1800" i="1" dirty="0">
              <a:solidFill>
                <a:schemeClr val="bg1">
                  <a:lumMod val="50000"/>
                </a:schemeClr>
              </a:solidFill>
            </a:endParaRPr>
          </a:p>
        </p:txBody>
      </p:sp>
      <p:sp>
        <p:nvSpPr>
          <p:cNvPr id="20" name="TextBox 19">
            <a:extLst>
              <a:ext uri="{FF2B5EF4-FFF2-40B4-BE49-F238E27FC236}">
                <a16:creationId xmlns:a16="http://schemas.microsoft.com/office/drawing/2014/main" id="{5DA5E284-350E-40BC-83D2-1AE8C020AA19}"/>
              </a:ext>
            </a:extLst>
          </p:cNvPr>
          <p:cNvSpPr txBox="1"/>
          <p:nvPr/>
        </p:nvSpPr>
        <p:spPr>
          <a:xfrm>
            <a:off x="8333295" y="1452853"/>
            <a:ext cx="3744213" cy="584775"/>
          </a:xfrm>
          <a:prstGeom prst="rect">
            <a:avLst/>
          </a:prstGeom>
          <a:noFill/>
        </p:spPr>
        <p:txBody>
          <a:bodyPr wrap="square" rtlCol="0">
            <a:spAutoFit/>
          </a:bodyPr>
          <a:lstStyle/>
          <a:p>
            <a:r>
              <a:rPr lang="pt" sz="1600" dirty="0">
                <a:solidFill>
                  <a:schemeClr val="bg1">
                    <a:lumMod val="50000"/>
                  </a:schemeClr>
                </a:solidFill>
              </a:rPr>
              <a:t>Certifique-se que entende as condições de utilização de uma determinada tecnologia</a:t>
            </a:r>
            <a:endParaRPr lang="en-US" sz="1600" dirty="0">
              <a:solidFill>
                <a:schemeClr val="bg1">
                  <a:lumMod val="50000"/>
                </a:schemeClr>
              </a:solidFill>
            </a:endParaRPr>
          </a:p>
        </p:txBody>
      </p:sp>
    </p:spTree>
    <p:extLst>
      <p:ext uri="{BB962C8B-B14F-4D97-AF65-F5344CB8AC3E}">
        <p14:creationId xmlns:p14="http://schemas.microsoft.com/office/powerpoint/2010/main" val="55251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49F9EB7260684A9B23226A0D2389F0" ma:contentTypeVersion="9" ma:contentTypeDescription="Create a new document." ma:contentTypeScope="" ma:versionID="de15243d0bb07bbf3d71c5e3acdd95d0">
  <xsd:schema xmlns:xsd="http://www.w3.org/2001/XMLSchema" xmlns:xs="http://www.w3.org/2001/XMLSchema" xmlns:p="http://schemas.microsoft.com/office/2006/metadata/properties" xmlns:ns2="9fc2bc09-c21d-4b3b-bb94-c480fd4f3cad" targetNamespace="http://schemas.microsoft.com/office/2006/metadata/properties" ma:root="true" ma:fieldsID="45b8f12c33e877c86c27cc01057ec5c8"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5D1936-63BF-4F1C-8A0F-929890A2F4B6}">
  <ds:schemaRefs>
    <ds:schemaRef ds:uri="http://schemas.microsoft.com/sharepoint/v3/contenttype/forms"/>
  </ds:schemaRefs>
</ds:datastoreItem>
</file>

<file path=customXml/itemProps2.xml><?xml version="1.0" encoding="utf-8"?>
<ds:datastoreItem xmlns:ds="http://schemas.openxmlformats.org/officeDocument/2006/customXml" ds:itemID="{AD5F56BD-6D68-4F44-9BA5-70DB4F352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2bc09-c21d-4b3b-bb94-c480fd4f3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D61D4F-B52B-4EE5-A8BF-F4E0A2BF397E}">
  <ds:schemaRefs>
    <ds:schemaRef ds:uri="http://purl.org/dc/terms/"/>
    <ds:schemaRef ds:uri="http://purl.org/dc/elements/1.1/"/>
    <ds:schemaRef ds:uri="http://schemas.microsoft.com/office/2006/metadata/properties"/>
    <ds:schemaRef ds:uri="http://purl.org/dc/dcmitype/"/>
    <ds:schemaRef ds:uri="http://schemas.microsoft.com/office/2006/documentManagement/types"/>
    <ds:schemaRef ds:uri="9fc2bc09-c21d-4b3b-bb94-c480fd4f3cad"/>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14901</TotalTime>
  <Words>5387</Words>
  <Application>Microsoft Office PowerPoint</Application>
  <PresentationFormat>Ecrã Panorâmico</PresentationFormat>
  <Paragraphs>407</Paragraphs>
  <Slides>63</Slides>
  <Notes>7</Notes>
  <HiddenSlides>0</HiddenSlides>
  <MMClips>0</MMClips>
  <ScaleCrop>false</ScaleCrop>
  <HeadingPairs>
    <vt:vector size="6" baseType="variant">
      <vt:variant>
        <vt:lpstr>Tipos de letra usados</vt:lpstr>
      </vt:variant>
      <vt:variant>
        <vt:i4>11</vt:i4>
      </vt:variant>
      <vt:variant>
        <vt:lpstr>Tema</vt:lpstr>
      </vt:variant>
      <vt:variant>
        <vt:i4>1</vt:i4>
      </vt:variant>
      <vt:variant>
        <vt:lpstr>Títulos dos diapositivos</vt:lpstr>
      </vt:variant>
      <vt:variant>
        <vt:i4>63</vt:i4>
      </vt:variant>
    </vt:vector>
  </HeadingPairs>
  <TitlesOfParts>
    <vt:vector size="75" baseType="lpstr">
      <vt:lpstr>Arial</vt:lpstr>
      <vt:lpstr>Averta Regular</vt:lpstr>
      <vt:lpstr>Calibri</vt:lpstr>
      <vt:lpstr>Calibri Light</vt:lpstr>
      <vt:lpstr>canada-type-gibson</vt:lpstr>
      <vt:lpstr>Libre Baskerville</vt:lpstr>
      <vt:lpstr>Muli</vt:lpstr>
      <vt:lpstr>Quattrocento Sans</vt:lpstr>
      <vt:lpstr>Silka</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Lopes</cp:lastModifiedBy>
  <cp:revision>357</cp:revision>
  <dcterms:created xsi:type="dcterms:W3CDTF">2019-11-20T14:08:21Z</dcterms:created>
  <dcterms:modified xsi:type="dcterms:W3CDTF">2022-06-17T22:42:31Z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