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comments/modernComment_2E4_9A57A98A.xml" ContentType="application/vnd.ms-powerpoint.comments+xml"/>
  <Override PartName="/ppt/comments/modernComment_2F3_4770946.xml" ContentType="application/vnd.ms-powerpoint.comments+xml"/>
  <Override PartName="/ppt/comments/modernComment_123_DC273CCB.xml" ContentType="application/vnd.ms-powerpoint.comments+xml"/>
  <Override PartName="/ppt/comments/modernComment_2B0_63BAD0C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1"/>
  </p:notesMasterIdLst>
  <p:sldIdLst>
    <p:sldId id="309" r:id="rId5"/>
    <p:sldId id="768" r:id="rId6"/>
    <p:sldId id="276" r:id="rId7"/>
    <p:sldId id="279" r:id="rId8"/>
    <p:sldId id="639" r:id="rId9"/>
    <p:sldId id="706" r:id="rId10"/>
    <p:sldId id="707" r:id="rId11"/>
    <p:sldId id="708" r:id="rId12"/>
    <p:sldId id="643" r:id="rId13"/>
    <p:sldId id="300" r:id="rId14"/>
    <p:sldId id="640" r:id="rId15"/>
    <p:sldId id="284" r:id="rId16"/>
    <p:sldId id="713" r:id="rId17"/>
    <p:sldId id="646" r:id="rId18"/>
    <p:sldId id="714" r:id="rId19"/>
    <p:sldId id="716" r:id="rId20"/>
    <p:sldId id="715" r:id="rId21"/>
    <p:sldId id="281" r:id="rId22"/>
    <p:sldId id="718" r:id="rId23"/>
    <p:sldId id="694" r:id="rId24"/>
    <p:sldId id="699" r:id="rId25"/>
    <p:sldId id="310" r:id="rId26"/>
    <p:sldId id="638" r:id="rId27"/>
    <p:sldId id="695" r:id="rId28"/>
    <p:sldId id="720" r:id="rId29"/>
    <p:sldId id="722" r:id="rId30"/>
    <p:sldId id="721" r:id="rId31"/>
    <p:sldId id="725" r:id="rId32"/>
    <p:sldId id="280" r:id="rId33"/>
    <p:sldId id="767" r:id="rId34"/>
    <p:sldId id="728" r:id="rId35"/>
    <p:sldId id="732" r:id="rId36"/>
    <p:sldId id="733" r:id="rId37"/>
    <p:sldId id="735" r:id="rId38"/>
    <p:sldId id="734" r:id="rId39"/>
    <p:sldId id="736" r:id="rId40"/>
    <p:sldId id="769" r:id="rId41"/>
    <p:sldId id="770" r:id="rId42"/>
    <p:sldId id="772" r:id="rId43"/>
    <p:sldId id="697" r:id="rId44"/>
    <p:sldId id="730" r:id="rId45"/>
    <p:sldId id="737" r:id="rId46"/>
    <p:sldId id="738" r:id="rId47"/>
    <p:sldId id="739" r:id="rId48"/>
    <p:sldId id="740" r:id="rId49"/>
    <p:sldId id="741" r:id="rId50"/>
    <p:sldId id="742" r:id="rId51"/>
    <p:sldId id="743" r:id="rId52"/>
    <p:sldId id="744" r:id="rId53"/>
    <p:sldId id="745" r:id="rId54"/>
    <p:sldId id="746" r:id="rId55"/>
    <p:sldId id="308" r:id="rId56"/>
    <p:sldId id="642" r:id="rId57"/>
    <p:sldId id="771" r:id="rId58"/>
    <p:sldId id="766" r:id="rId59"/>
    <p:sldId id="748" r:id="rId60"/>
    <p:sldId id="750" r:id="rId61"/>
    <p:sldId id="752" r:id="rId62"/>
    <p:sldId id="753" r:id="rId63"/>
    <p:sldId id="751" r:id="rId64"/>
    <p:sldId id="749" r:id="rId65"/>
    <p:sldId id="641" r:id="rId66"/>
    <p:sldId id="644" r:id="rId67"/>
    <p:sldId id="645" r:id="rId68"/>
    <p:sldId id="756" r:id="rId69"/>
    <p:sldId id="702" r:id="rId70"/>
    <p:sldId id="762" r:id="rId71"/>
    <p:sldId id="755" r:id="rId72"/>
    <p:sldId id="758" r:id="rId73"/>
    <p:sldId id="763" r:id="rId74"/>
    <p:sldId id="764" r:id="rId75"/>
    <p:sldId id="291" r:id="rId76"/>
    <p:sldId id="288" r:id="rId77"/>
    <p:sldId id="307" r:id="rId78"/>
    <p:sldId id="688" r:id="rId79"/>
    <p:sldId id="30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7702E6E-4233-FB3E-98E4-23824B552055}" name="Vedran Ivandic" initials="VI" userId="74be28ac262ce4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00ACA7"/>
    <a:srgbClr val="D6315A"/>
    <a:srgbClr val="E18130"/>
    <a:srgbClr val="4270C1"/>
    <a:srgbClr val="E38330"/>
    <a:srgbClr val="E58530"/>
    <a:srgbClr val="E78631"/>
    <a:srgbClr val="DD1B50"/>
    <a:srgbClr val="9A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4729"/>
  </p:normalViewPr>
  <p:slideViewPr>
    <p:cSldViewPr snapToGrid="0" snapToObjects="1">
      <p:cViewPr varScale="1">
        <p:scale>
          <a:sx n="107" d="100"/>
          <a:sy n="107" d="100"/>
        </p:scale>
        <p:origin x="378"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377177062904311E-2"/>
          <c:y val="6.6425214304030339E-2"/>
          <c:w val="0.94124582816991265"/>
          <c:h val="0.93357487922705318"/>
        </c:manualLayout>
      </c:layout>
      <c:pie3DChart>
        <c:varyColors val="1"/>
        <c:ser>
          <c:idx val="0"/>
          <c:order val="0"/>
          <c:tx>
            <c:strRef>
              <c:f>Sheet1!$B$1</c:f>
              <c:strCache>
                <c:ptCount val="1"/>
                <c:pt idx="0">
                  <c:v>Sales</c:v>
                </c:pt>
              </c:strCache>
            </c:strRef>
          </c:tx>
          <c:dPt>
            <c:idx val="0"/>
            <c:bubble3D val="0"/>
            <c:spPr>
              <a:solidFill>
                <a:srgbClr val="00ACA7"/>
              </a:solidFill>
              <a:ln w="25400">
                <a:solidFill>
                  <a:schemeClr val="lt1"/>
                </a:solidFill>
              </a:ln>
              <a:effectLst/>
              <a:sp3d contourW="25400">
                <a:contourClr>
                  <a:schemeClr val="lt1"/>
                </a:contourClr>
              </a:sp3d>
            </c:spPr>
            <c:extLst>
              <c:ext xmlns:c16="http://schemas.microsoft.com/office/drawing/2014/chart" uri="{C3380CC4-5D6E-409C-BE32-E72D297353CC}">
                <c16:uniqueId val="{00000001-52AE-4217-8FE5-36A9B3ADEC4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2AE-4217-8FE5-36A9B3ADEC4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2AE-4217-8FE5-36A9B3ADEC40}"/>
              </c:ext>
            </c:extLst>
          </c:dPt>
          <c:dPt>
            <c:idx val="3"/>
            <c:bubble3D val="0"/>
            <c:spPr>
              <a:solidFill>
                <a:srgbClr val="D6315A"/>
              </a:solidFill>
              <a:ln w="25400">
                <a:solidFill>
                  <a:schemeClr val="lt1"/>
                </a:solidFill>
              </a:ln>
              <a:effectLst/>
              <a:sp3d contourW="25400">
                <a:contourClr>
                  <a:schemeClr val="lt1"/>
                </a:contourClr>
              </a:sp3d>
            </c:spPr>
            <c:extLst>
              <c:ext xmlns:c16="http://schemas.microsoft.com/office/drawing/2014/chart" uri="{C3380CC4-5D6E-409C-BE32-E72D297353CC}">
                <c16:uniqueId val="{00000007-52AE-4217-8FE5-36A9B3ADEC40}"/>
              </c:ext>
            </c:extLst>
          </c:dPt>
          <c:cat>
            <c:strRef>
              <c:f>Sheet1!$A$2:$A$5</c:f>
              <c:strCache>
                <c:ptCount val="1"/>
                <c:pt idx="0">
                  <c:v>1st Qtr</c:v>
                </c:pt>
              </c:strCache>
            </c:strRef>
          </c:cat>
          <c:val>
            <c:numRef>
              <c:f>Sheet1!$B$2:$B$5</c:f>
              <c:numCache>
                <c:formatCode>General</c:formatCode>
                <c:ptCount val="4"/>
                <c:pt idx="0">
                  <c:v>3</c:v>
                </c:pt>
                <c:pt idx="3">
                  <c:v>1.2</c:v>
                </c:pt>
              </c:numCache>
            </c:numRef>
          </c:val>
          <c:extLst>
            <c:ext xmlns:c16="http://schemas.microsoft.com/office/drawing/2014/chart" uri="{C3380CC4-5D6E-409C-BE32-E72D297353CC}">
              <c16:uniqueId val="{00000000-18F9-4297-87D3-7F47ACE4930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P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3_DC273CCB.xml><?xml version="1.0" encoding="utf-8"?>
<p188:cmLst xmlns:a="http://schemas.openxmlformats.org/drawingml/2006/main" xmlns:r="http://schemas.openxmlformats.org/officeDocument/2006/relationships" xmlns:p188="http://schemas.microsoft.com/office/powerpoint/2018/8/main">
  <p188:cm id="{31E06C5B-6DA4-494F-B020-D4D5B26EA7B0}" authorId="{3A646A2A-5463-31BB-24B8-887E45DDAF69}" created="2022-02-12T07:46:06.949">
    <ac:deMkLst xmlns:ac="http://schemas.microsoft.com/office/drawing/2013/main/command">
      <pc:docMk xmlns:pc="http://schemas.microsoft.com/office/powerpoint/2013/main/command"/>
      <pc:sldMk xmlns:pc="http://schemas.microsoft.com/office/powerpoint/2013/main/command" cId="3693558987" sldId="291"/>
      <ac:picMk id="4" creationId="{55A04B7B-D5C9-4845-85C5-862C60E73582}"/>
    </ac:deMkLst>
    <p188:txBody>
      <a:bodyPr/>
      <a:lstStyle/>
      <a:p>
        <a:r>
          <a:rPr lang="en-IE"/>
          <a:t>use of this image - I was clicking to play the video - so perhaps insert the video itself/hyperlink this image?</a:t>
        </a:r>
      </a:p>
    </p188:txBody>
  </p188:cm>
</p188:cmLst>
</file>

<file path=ppt/comments/modernComment_2B0_63BAD0C0.xml><?xml version="1.0" encoding="utf-8"?>
<p188:cmLst xmlns:a="http://schemas.openxmlformats.org/drawingml/2006/main" xmlns:r="http://schemas.openxmlformats.org/officeDocument/2006/relationships" xmlns:p188="http://schemas.microsoft.com/office/powerpoint/2018/8/main">
  <p188:cm id="{A297A8E7-5353-4EEE-A9BA-D7F4FDA16FB6}" authorId="{3A646A2A-5463-31BB-24B8-887E45DDAF69}" created="2022-02-12T07:50:01.416">
    <pc:sldMkLst xmlns:pc="http://schemas.microsoft.com/office/powerpoint/2013/main/command">
      <pc:docMk/>
      <pc:sldMk cId="1673187520" sldId="688"/>
    </pc:sldMkLst>
    <p188:txBody>
      <a:bodyPr/>
      <a:lstStyle/>
      <a:p>
        <a:r>
          <a:rPr lang="en-IE"/>
          <a:t>add an image</a:t>
        </a:r>
      </a:p>
    </p188:txBody>
  </p188:cm>
</p188:cmLst>
</file>

<file path=ppt/comments/modernComment_2E4_9A57A98A.xml><?xml version="1.0" encoding="utf-8"?>
<p188:cmLst xmlns:a="http://schemas.openxmlformats.org/drawingml/2006/main" xmlns:r="http://schemas.openxmlformats.org/officeDocument/2006/relationships" xmlns:p188="http://schemas.microsoft.com/office/powerpoint/2018/8/main">
  <p188:cm id="{4844DBBC-82E7-418C-AD96-073BDD0D0860}" authorId="{3A646A2A-5463-31BB-24B8-887E45DDAF69}" created="2022-02-12T07:29:44.678">
    <ac:deMkLst xmlns:ac="http://schemas.microsoft.com/office/drawing/2013/main/command">
      <pc:docMk xmlns:pc="http://schemas.microsoft.com/office/powerpoint/2013/main/command"/>
      <pc:sldMk xmlns:pc="http://schemas.microsoft.com/office/powerpoint/2013/main/command" cId="2589436298" sldId="740"/>
      <ac:picMk id="3" creationId="{37893687-396B-444C-94C5-30CD78F498D3}"/>
    </ac:deMkLst>
    <p188:txBody>
      <a:bodyPr/>
      <a:lstStyle/>
      <a:p>
        <a:r>
          <a:rPr lang="en-IE"/>
          <a:t>change image, does it need to be a woman for our target group</a:t>
        </a:r>
      </a:p>
    </p188:txBody>
  </p188:cm>
</p188:cmLst>
</file>

<file path=ppt/comments/modernComment_2F3_4770946.xml><?xml version="1.0" encoding="utf-8"?>
<p188:cmLst xmlns:a="http://schemas.openxmlformats.org/drawingml/2006/main" xmlns:r="http://schemas.openxmlformats.org/officeDocument/2006/relationships" xmlns:p188="http://schemas.microsoft.com/office/powerpoint/2018/8/main">
  <p188:cm id="{0429496E-1ECB-4CAA-BA24-591689851552}" authorId="{3A646A2A-5463-31BB-24B8-887E45DDAF69}" created="2022-02-12T07:42:12.929">
    <ac:deMkLst xmlns:ac="http://schemas.microsoft.com/office/drawing/2013/main/command">
      <pc:docMk xmlns:pc="http://schemas.microsoft.com/office/powerpoint/2013/main/command"/>
      <pc:sldMk xmlns:pc="http://schemas.microsoft.com/office/powerpoint/2013/main/command" cId="74910022" sldId="755"/>
      <ac:picMk id="10" creationId="{046188A6-0EFA-4137-91A1-A90DA8A57D3B}"/>
    </ac:deMkLst>
    <p188:txBody>
      <a:bodyPr/>
      <a:lstStyle/>
      <a:p>
        <a:r>
          <a:rPr lang="en-IE"/>
          <a:t>change photo to females </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D50941-0AD9-4D68-968F-3162E3514504}" type="doc">
      <dgm:prSet loTypeId="urn:microsoft.com/office/officeart/2005/8/layout/process1" loCatId="process" qsTypeId="urn:microsoft.com/office/officeart/2005/8/quickstyle/simple2" qsCatId="simple" csTypeId="urn:microsoft.com/office/officeart/2005/8/colors/colorful3" csCatId="colorful" phldr="1"/>
      <dgm:spPr/>
    </dgm:pt>
    <dgm:pt modelId="{0F0FA0C6-12BB-407A-BC48-11CF422D8831}">
      <dgm:prSet phldrT="[Text]" custT="1"/>
      <dgm:spPr>
        <a:solidFill>
          <a:srgbClr val="E18130"/>
        </a:solidFill>
      </dgm:spPr>
      <dgm:t>
        <a:bodyPr/>
        <a:lstStyle/>
        <a:p>
          <a:r>
            <a:rPr lang="en-IE" sz="3200" b="0" dirty="0" err="1"/>
            <a:t>Segurança</a:t>
          </a:r>
          <a:r>
            <a:rPr lang="en-IE" sz="3200" b="0" dirty="0"/>
            <a:t> dos dados</a:t>
          </a:r>
        </a:p>
      </dgm:t>
    </dgm:pt>
    <dgm:pt modelId="{F8298A18-AC5D-4C7E-AC81-B7ADC516E861}" type="parTrans" cxnId="{DADC19C6-9DCB-4A0B-882E-49BA8DF9891A}">
      <dgm:prSet/>
      <dgm:spPr/>
      <dgm:t>
        <a:bodyPr/>
        <a:lstStyle/>
        <a:p>
          <a:endParaRPr lang="en-IE"/>
        </a:p>
      </dgm:t>
    </dgm:pt>
    <dgm:pt modelId="{22BA2F39-52B7-4D47-8496-B8DF88E7C0A4}" type="sibTrans" cxnId="{DADC19C6-9DCB-4A0B-882E-49BA8DF9891A}">
      <dgm:prSet/>
      <dgm:spPr>
        <a:solidFill>
          <a:srgbClr val="D6315A"/>
        </a:solidFill>
      </dgm:spPr>
      <dgm:t>
        <a:bodyPr/>
        <a:lstStyle/>
        <a:p>
          <a:endParaRPr lang="en-IE"/>
        </a:p>
      </dgm:t>
    </dgm:pt>
    <dgm:pt modelId="{805E5EC1-F85C-4A14-B939-82170EC32DC7}">
      <dgm:prSet phldrT="[Text]" custT="1"/>
      <dgm:spPr>
        <a:solidFill>
          <a:srgbClr val="00ACA7"/>
        </a:solidFill>
      </dgm:spPr>
      <dgm:t>
        <a:bodyPr/>
        <a:lstStyle/>
        <a:p>
          <a:r>
            <a:rPr lang="en-IE" sz="2800" b="0" dirty="0"/>
            <a:t>PRIVACIDADE DOS DADOS</a:t>
          </a:r>
        </a:p>
      </dgm:t>
    </dgm:pt>
    <dgm:pt modelId="{161332AF-96A2-4B29-8A73-6FE087CE2A38}" type="parTrans" cxnId="{E2E66321-EEB8-4368-944D-DE18A284FE3D}">
      <dgm:prSet/>
      <dgm:spPr/>
      <dgm:t>
        <a:bodyPr/>
        <a:lstStyle/>
        <a:p>
          <a:endParaRPr lang="en-IE"/>
        </a:p>
      </dgm:t>
    </dgm:pt>
    <dgm:pt modelId="{72AAAF70-14D2-43E7-8D46-00261BC0BBE8}" type="sibTrans" cxnId="{E2E66321-EEB8-4368-944D-DE18A284FE3D}">
      <dgm:prSet/>
      <dgm:spPr>
        <a:solidFill>
          <a:srgbClr val="E18130"/>
        </a:solidFill>
      </dgm:spPr>
      <dgm:t>
        <a:bodyPr/>
        <a:lstStyle/>
        <a:p>
          <a:endParaRPr lang="en-IE"/>
        </a:p>
      </dgm:t>
    </dgm:pt>
    <dgm:pt modelId="{D48CAEFC-2EC3-4AF2-A2FB-4505F4FFFCF7}">
      <dgm:prSet phldrT="[Text]"/>
      <dgm:spPr>
        <a:solidFill>
          <a:srgbClr val="D6315A"/>
        </a:solidFill>
      </dgm:spPr>
      <dgm:t>
        <a:bodyPr/>
        <a:lstStyle/>
        <a:p>
          <a:r>
            <a:rPr lang="en-IE" b="0" dirty="0"/>
            <a:t>DADOS ÚTEIS </a:t>
          </a:r>
          <a:r>
            <a:rPr lang="en-IE" b="1" dirty="0"/>
            <a:t>PROTEGIDOS</a:t>
          </a:r>
          <a:endParaRPr lang="en-IE" dirty="0"/>
        </a:p>
      </dgm:t>
    </dgm:pt>
    <dgm:pt modelId="{3D9D794F-62F4-4977-81EB-686D65235AB3}" type="parTrans" cxnId="{FF2A8A38-EBFB-4384-8414-B6C10DBEE3DA}">
      <dgm:prSet/>
      <dgm:spPr/>
      <dgm:t>
        <a:bodyPr/>
        <a:lstStyle/>
        <a:p>
          <a:endParaRPr lang="en-IE"/>
        </a:p>
      </dgm:t>
    </dgm:pt>
    <dgm:pt modelId="{9E27E2E1-3E4A-4D68-96E0-E95CF4ED063D}" type="sibTrans" cxnId="{FF2A8A38-EBFB-4384-8414-B6C10DBEE3DA}">
      <dgm:prSet/>
      <dgm:spPr/>
      <dgm:t>
        <a:bodyPr/>
        <a:lstStyle/>
        <a:p>
          <a:endParaRPr lang="en-IE"/>
        </a:p>
      </dgm:t>
    </dgm:pt>
    <dgm:pt modelId="{A352F00C-8A30-488E-B6CC-BC63C2F13461}" type="pres">
      <dgm:prSet presAssocID="{EAD50941-0AD9-4D68-968F-3162E3514504}" presName="Name0" presStyleCnt="0">
        <dgm:presLayoutVars>
          <dgm:dir/>
          <dgm:resizeHandles val="exact"/>
        </dgm:presLayoutVars>
      </dgm:prSet>
      <dgm:spPr/>
    </dgm:pt>
    <dgm:pt modelId="{4934606C-96C3-41AB-88F3-CD68DEE5B68D}" type="pres">
      <dgm:prSet presAssocID="{0F0FA0C6-12BB-407A-BC48-11CF422D8831}" presName="node" presStyleLbl="node1" presStyleIdx="0" presStyleCnt="3">
        <dgm:presLayoutVars>
          <dgm:bulletEnabled val="1"/>
        </dgm:presLayoutVars>
      </dgm:prSet>
      <dgm:spPr/>
    </dgm:pt>
    <dgm:pt modelId="{0ECE8C9F-99B6-490B-86DD-BAA570C9DAFC}" type="pres">
      <dgm:prSet presAssocID="{22BA2F39-52B7-4D47-8496-B8DF88E7C0A4}" presName="sibTrans" presStyleLbl="sibTrans2D1" presStyleIdx="0" presStyleCnt="2"/>
      <dgm:spPr/>
    </dgm:pt>
    <dgm:pt modelId="{873A802A-1DD4-44C1-AFC8-A217CE2EB512}" type="pres">
      <dgm:prSet presAssocID="{22BA2F39-52B7-4D47-8496-B8DF88E7C0A4}" presName="connectorText" presStyleLbl="sibTrans2D1" presStyleIdx="0" presStyleCnt="2"/>
      <dgm:spPr/>
    </dgm:pt>
    <dgm:pt modelId="{6BFD8DED-AD54-40FC-9A03-22B72909BE81}" type="pres">
      <dgm:prSet presAssocID="{805E5EC1-F85C-4A14-B939-82170EC32DC7}" presName="node" presStyleLbl="node1" presStyleIdx="1" presStyleCnt="3">
        <dgm:presLayoutVars>
          <dgm:bulletEnabled val="1"/>
        </dgm:presLayoutVars>
      </dgm:prSet>
      <dgm:spPr/>
    </dgm:pt>
    <dgm:pt modelId="{62A493B6-4333-4C06-9777-1BDBAB268A1A}" type="pres">
      <dgm:prSet presAssocID="{72AAAF70-14D2-43E7-8D46-00261BC0BBE8}" presName="sibTrans" presStyleLbl="sibTrans2D1" presStyleIdx="1" presStyleCnt="2"/>
      <dgm:spPr/>
    </dgm:pt>
    <dgm:pt modelId="{6622D28C-8351-4F42-BD67-2D30B0B4854C}" type="pres">
      <dgm:prSet presAssocID="{72AAAF70-14D2-43E7-8D46-00261BC0BBE8}" presName="connectorText" presStyleLbl="sibTrans2D1" presStyleIdx="1" presStyleCnt="2"/>
      <dgm:spPr/>
    </dgm:pt>
    <dgm:pt modelId="{314620FF-9F77-47A7-910F-C53C5A8616DA}" type="pres">
      <dgm:prSet presAssocID="{D48CAEFC-2EC3-4AF2-A2FB-4505F4FFFCF7}" presName="node" presStyleLbl="node1" presStyleIdx="2" presStyleCnt="3">
        <dgm:presLayoutVars>
          <dgm:bulletEnabled val="1"/>
        </dgm:presLayoutVars>
      </dgm:prSet>
      <dgm:spPr/>
    </dgm:pt>
  </dgm:ptLst>
  <dgm:cxnLst>
    <dgm:cxn modelId="{739EB50F-4D1D-48ED-B9EC-F180BBBF6365}" type="presOf" srcId="{22BA2F39-52B7-4D47-8496-B8DF88E7C0A4}" destId="{0ECE8C9F-99B6-490B-86DD-BAA570C9DAFC}" srcOrd="0" destOrd="0" presId="urn:microsoft.com/office/officeart/2005/8/layout/process1"/>
    <dgm:cxn modelId="{E2E66321-EEB8-4368-944D-DE18A284FE3D}" srcId="{EAD50941-0AD9-4D68-968F-3162E3514504}" destId="{805E5EC1-F85C-4A14-B939-82170EC32DC7}" srcOrd="1" destOrd="0" parTransId="{161332AF-96A2-4B29-8A73-6FE087CE2A38}" sibTransId="{72AAAF70-14D2-43E7-8D46-00261BC0BBE8}"/>
    <dgm:cxn modelId="{8FAD9E34-8E2E-4AD6-A3E8-668C7D4B1942}" type="presOf" srcId="{EAD50941-0AD9-4D68-968F-3162E3514504}" destId="{A352F00C-8A30-488E-B6CC-BC63C2F13461}" srcOrd="0" destOrd="0" presId="urn:microsoft.com/office/officeart/2005/8/layout/process1"/>
    <dgm:cxn modelId="{FF2A8A38-EBFB-4384-8414-B6C10DBEE3DA}" srcId="{EAD50941-0AD9-4D68-968F-3162E3514504}" destId="{D48CAEFC-2EC3-4AF2-A2FB-4505F4FFFCF7}" srcOrd="2" destOrd="0" parTransId="{3D9D794F-62F4-4977-81EB-686D65235AB3}" sibTransId="{9E27E2E1-3E4A-4D68-96E0-E95CF4ED063D}"/>
    <dgm:cxn modelId="{572C6039-0687-4E0D-BAAE-1D7AD729AB9A}" type="presOf" srcId="{D48CAEFC-2EC3-4AF2-A2FB-4505F4FFFCF7}" destId="{314620FF-9F77-47A7-910F-C53C5A8616DA}" srcOrd="0" destOrd="0" presId="urn:microsoft.com/office/officeart/2005/8/layout/process1"/>
    <dgm:cxn modelId="{80F95657-832D-4CBF-AF81-A90A3E389A6E}" type="presOf" srcId="{22BA2F39-52B7-4D47-8496-B8DF88E7C0A4}" destId="{873A802A-1DD4-44C1-AFC8-A217CE2EB512}" srcOrd="1" destOrd="0" presId="urn:microsoft.com/office/officeart/2005/8/layout/process1"/>
    <dgm:cxn modelId="{5D5C3CA3-1595-436F-8774-5377EADA151A}" type="presOf" srcId="{72AAAF70-14D2-43E7-8D46-00261BC0BBE8}" destId="{62A493B6-4333-4C06-9777-1BDBAB268A1A}" srcOrd="0" destOrd="0" presId="urn:microsoft.com/office/officeart/2005/8/layout/process1"/>
    <dgm:cxn modelId="{C7C799A9-1370-4300-8AFF-4D1299A0F9A0}" type="presOf" srcId="{0F0FA0C6-12BB-407A-BC48-11CF422D8831}" destId="{4934606C-96C3-41AB-88F3-CD68DEE5B68D}" srcOrd="0" destOrd="0" presId="urn:microsoft.com/office/officeart/2005/8/layout/process1"/>
    <dgm:cxn modelId="{DADC19C6-9DCB-4A0B-882E-49BA8DF9891A}" srcId="{EAD50941-0AD9-4D68-968F-3162E3514504}" destId="{0F0FA0C6-12BB-407A-BC48-11CF422D8831}" srcOrd="0" destOrd="0" parTransId="{F8298A18-AC5D-4C7E-AC81-B7ADC516E861}" sibTransId="{22BA2F39-52B7-4D47-8496-B8DF88E7C0A4}"/>
    <dgm:cxn modelId="{6A4FFED7-E595-46BD-9EF0-4889BCA243B3}" type="presOf" srcId="{72AAAF70-14D2-43E7-8D46-00261BC0BBE8}" destId="{6622D28C-8351-4F42-BD67-2D30B0B4854C}" srcOrd="1" destOrd="0" presId="urn:microsoft.com/office/officeart/2005/8/layout/process1"/>
    <dgm:cxn modelId="{5C03FCEA-9DB2-4CB4-A187-1785A5451F06}" type="presOf" srcId="{805E5EC1-F85C-4A14-B939-82170EC32DC7}" destId="{6BFD8DED-AD54-40FC-9A03-22B72909BE81}" srcOrd="0" destOrd="0" presId="urn:microsoft.com/office/officeart/2005/8/layout/process1"/>
    <dgm:cxn modelId="{BD8A348E-565B-4F39-9843-D0BC3660C3F6}" type="presParOf" srcId="{A352F00C-8A30-488E-B6CC-BC63C2F13461}" destId="{4934606C-96C3-41AB-88F3-CD68DEE5B68D}" srcOrd="0" destOrd="0" presId="urn:microsoft.com/office/officeart/2005/8/layout/process1"/>
    <dgm:cxn modelId="{70008842-12ED-4DBA-98BA-474D08CD00FE}" type="presParOf" srcId="{A352F00C-8A30-488E-B6CC-BC63C2F13461}" destId="{0ECE8C9F-99B6-490B-86DD-BAA570C9DAFC}" srcOrd="1" destOrd="0" presId="urn:microsoft.com/office/officeart/2005/8/layout/process1"/>
    <dgm:cxn modelId="{2EB38F2A-6CEA-450D-921A-0324251A6205}" type="presParOf" srcId="{0ECE8C9F-99B6-490B-86DD-BAA570C9DAFC}" destId="{873A802A-1DD4-44C1-AFC8-A217CE2EB512}" srcOrd="0" destOrd="0" presId="urn:microsoft.com/office/officeart/2005/8/layout/process1"/>
    <dgm:cxn modelId="{AE55053A-2D1D-4E59-8AE9-52C636C8BD5F}" type="presParOf" srcId="{A352F00C-8A30-488E-B6CC-BC63C2F13461}" destId="{6BFD8DED-AD54-40FC-9A03-22B72909BE81}" srcOrd="2" destOrd="0" presId="urn:microsoft.com/office/officeart/2005/8/layout/process1"/>
    <dgm:cxn modelId="{D725C437-9AC4-4077-A3DF-80C94BF4B551}" type="presParOf" srcId="{A352F00C-8A30-488E-B6CC-BC63C2F13461}" destId="{62A493B6-4333-4C06-9777-1BDBAB268A1A}" srcOrd="3" destOrd="0" presId="urn:microsoft.com/office/officeart/2005/8/layout/process1"/>
    <dgm:cxn modelId="{09FDC63C-87D7-40AF-AFD4-BE1E2A13E745}" type="presParOf" srcId="{62A493B6-4333-4C06-9777-1BDBAB268A1A}" destId="{6622D28C-8351-4F42-BD67-2D30B0B4854C}" srcOrd="0" destOrd="0" presId="urn:microsoft.com/office/officeart/2005/8/layout/process1"/>
    <dgm:cxn modelId="{E33FC8CA-5FEE-448A-8D77-2269BEE6455A}" type="presParOf" srcId="{A352F00C-8A30-488E-B6CC-BC63C2F13461}" destId="{314620FF-9F77-47A7-910F-C53C5A8616DA}"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B15F6-EA3F-4111-9BBE-4B759C2AF41C}"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IE"/>
        </a:p>
      </dgm:t>
    </dgm:pt>
    <dgm:pt modelId="{42926EE1-654C-46A8-AAFA-17EA66368890}">
      <dgm:prSet phldrT="[Text]" custT="1"/>
      <dgm:spPr>
        <a:solidFill>
          <a:srgbClr val="00ACA7"/>
        </a:solidFill>
      </dgm:spPr>
      <dgm:t>
        <a:bodyPr/>
        <a:lstStyle/>
        <a:p>
          <a:r>
            <a:rPr lang="en-IE" sz="2000" b="1" dirty="0" err="1"/>
            <a:t>Palavras-Chave</a:t>
          </a:r>
          <a:r>
            <a:rPr lang="en-IE" sz="2000" b="1" dirty="0"/>
            <a:t> </a:t>
          </a:r>
          <a:r>
            <a:rPr lang="en-IE" sz="2000" b="1" dirty="0" err="1"/>
            <a:t>relevantes</a:t>
          </a:r>
          <a:endParaRPr lang="en-IE" sz="2000" b="1" dirty="0"/>
        </a:p>
      </dgm:t>
    </dgm:pt>
    <dgm:pt modelId="{D047D2F6-6884-4EAE-ADA4-E0471EB6812B}" type="parTrans" cxnId="{77E7709E-A1CD-467F-82F2-DDD2F9424CA2}">
      <dgm:prSet/>
      <dgm:spPr/>
      <dgm:t>
        <a:bodyPr/>
        <a:lstStyle/>
        <a:p>
          <a:endParaRPr lang="en-IE"/>
        </a:p>
      </dgm:t>
    </dgm:pt>
    <dgm:pt modelId="{EEF7DCC8-9290-4C9C-806C-EC8192353703}" type="sibTrans" cxnId="{77E7709E-A1CD-467F-82F2-DDD2F9424CA2}">
      <dgm:prSet/>
      <dgm:spPr/>
      <dgm:t>
        <a:bodyPr/>
        <a:lstStyle/>
        <a:p>
          <a:endParaRPr lang="en-IE"/>
        </a:p>
      </dgm:t>
    </dgm:pt>
    <dgm:pt modelId="{4356CA18-FF47-4C52-B590-A3DEAD8E69D4}">
      <dgm:prSet phldrT="[Text]" custT="1"/>
      <dgm:spPr>
        <a:solidFill>
          <a:srgbClr val="D6315A"/>
        </a:solidFill>
      </dgm:spPr>
      <dgm:t>
        <a:bodyPr/>
        <a:lstStyle/>
        <a:p>
          <a:pPr>
            <a:buFont typeface="Arial" panose="020B0604020202020204" pitchFamily="34" charset="0"/>
            <a:buChar char="•"/>
          </a:pPr>
          <a:r>
            <a:rPr lang="en-IE" sz="2200" b="1" dirty="0" err="1"/>
            <a:t>Partilhar</a:t>
          </a:r>
          <a:endParaRPr lang="en-IE" sz="2200" b="1" dirty="0"/>
        </a:p>
      </dgm:t>
    </dgm:pt>
    <dgm:pt modelId="{2A37BE6A-D10A-4BED-B6B8-EDA762C36280}" type="parTrans" cxnId="{26A81E4B-CEED-4849-ADCE-9D34530ABFE0}">
      <dgm:prSet/>
      <dgm:spPr/>
      <dgm:t>
        <a:bodyPr/>
        <a:lstStyle/>
        <a:p>
          <a:endParaRPr lang="en-IE"/>
        </a:p>
      </dgm:t>
    </dgm:pt>
    <dgm:pt modelId="{479F2093-8D9A-418C-95F6-EEF6CA0E74A0}" type="sibTrans" cxnId="{26A81E4B-CEED-4849-ADCE-9D34530ABFE0}">
      <dgm:prSet/>
      <dgm:spPr/>
      <dgm:t>
        <a:bodyPr/>
        <a:lstStyle/>
        <a:p>
          <a:endParaRPr lang="en-IE"/>
        </a:p>
      </dgm:t>
    </dgm:pt>
    <dgm:pt modelId="{4C16E2AE-A38B-4A28-81DF-8C1DC7AEC969}">
      <dgm:prSet phldrT="[Text]" custT="1"/>
      <dgm:spPr>
        <a:solidFill>
          <a:srgbClr val="E18130"/>
        </a:solidFill>
      </dgm:spPr>
      <dgm:t>
        <a:bodyPr/>
        <a:lstStyle/>
        <a:p>
          <a:pPr>
            <a:buFont typeface="Arial" panose="020B0604020202020204" pitchFamily="34" charset="0"/>
            <a:buChar char="•"/>
          </a:pPr>
          <a:r>
            <a:rPr lang="en-IE" sz="2000" b="1" dirty="0" err="1"/>
            <a:t>Controlo</a:t>
          </a:r>
          <a:endParaRPr lang="en-IE" sz="2000" b="1" dirty="0"/>
        </a:p>
      </dgm:t>
    </dgm:pt>
    <dgm:pt modelId="{3127DE2E-1D03-4DFC-A788-8EE8FCA77BF0}" type="parTrans" cxnId="{EE01C777-5974-4E03-870B-4D9B1C00974D}">
      <dgm:prSet/>
      <dgm:spPr/>
      <dgm:t>
        <a:bodyPr/>
        <a:lstStyle/>
        <a:p>
          <a:endParaRPr lang="en-IE"/>
        </a:p>
      </dgm:t>
    </dgm:pt>
    <dgm:pt modelId="{BAA70CD9-C908-4EFB-8D99-A47E35211EE6}" type="sibTrans" cxnId="{EE01C777-5974-4E03-870B-4D9B1C00974D}">
      <dgm:prSet/>
      <dgm:spPr/>
      <dgm:t>
        <a:bodyPr/>
        <a:lstStyle/>
        <a:p>
          <a:endParaRPr lang="en-IE"/>
        </a:p>
      </dgm:t>
    </dgm:pt>
    <dgm:pt modelId="{6ED1569A-44EA-4A95-A7BF-633CD92D14B7}">
      <dgm:prSet phldrT="[Text]" custT="1"/>
      <dgm:spPr>
        <a:solidFill>
          <a:srgbClr val="D6315A"/>
        </a:solidFill>
      </dgm:spPr>
      <dgm:t>
        <a:bodyPr/>
        <a:lstStyle/>
        <a:p>
          <a:pPr>
            <a:buFont typeface="Arial" panose="020B0604020202020204" pitchFamily="34" charset="0"/>
            <a:buChar char="•"/>
          </a:pPr>
          <a:r>
            <a:rPr lang="en-IE" sz="2400" b="1" dirty="0" err="1"/>
            <a:t>Eliminar</a:t>
          </a:r>
          <a:endParaRPr lang="en-IE" sz="2400" b="1" dirty="0"/>
        </a:p>
      </dgm:t>
    </dgm:pt>
    <dgm:pt modelId="{B37EF798-6FC5-464F-8E7A-A50425CA8E55}" type="parTrans" cxnId="{4BB57BA5-74E1-49A6-9567-23B6E3597AAD}">
      <dgm:prSet/>
      <dgm:spPr/>
      <dgm:t>
        <a:bodyPr/>
        <a:lstStyle/>
        <a:p>
          <a:endParaRPr lang="en-IE"/>
        </a:p>
      </dgm:t>
    </dgm:pt>
    <dgm:pt modelId="{3B1222AC-2695-4D63-B60C-BB4303D56FCE}" type="sibTrans" cxnId="{4BB57BA5-74E1-49A6-9567-23B6E3597AAD}">
      <dgm:prSet/>
      <dgm:spPr/>
      <dgm:t>
        <a:bodyPr/>
        <a:lstStyle/>
        <a:p>
          <a:endParaRPr lang="en-IE"/>
        </a:p>
      </dgm:t>
    </dgm:pt>
    <dgm:pt modelId="{7B759D0D-7B7A-4FFE-82AE-552BD2E24CBB}">
      <dgm:prSet phldrT="[Text]" custT="1"/>
      <dgm:spPr>
        <a:solidFill>
          <a:srgbClr val="E18130"/>
        </a:solidFill>
      </dgm:spPr>
      <dgm:t>
        <a:bodyPr/>
        <a:lstStyle/>
        <a:p>
          <a:r>
            <a:rPr lang="en-IE" sz="2400" b="1" dirty="0" err="1"/>
            <a:t>Escolha</a:t>
          </a:r>
          <a:endParaRPr lang="en-IE" sz="2400" b="1" dirty="0"/>
        </a:p>
      </dgm:t>
    </dgm:pt>
    <dgm:pt modelId="{E1EEE69D-59BF-42E9-957A-0119DF9BED70}" type="parTrans" cxnId="{90BC5CC7-2F98-4110-965C-918CAB63EEF4}">
      <dgm:prSet/>
      <dgm:spPr/>
      <dgm:t>
        <a:bodyPr/>
        <a:lstStyle/>
        <a:p>
          <a:endParaRPr lang="en-IE"/>
        </a:p>
      </dgm:t>
    </dgm:pt>
    <dgm:pt modelId="{1988784A-ED21-48CC-9E7C-FC387A3CD6F6}" type="sibTrans" cxnId="{90BC5CC7-2F98-4110-965C-918CAB63EEF4}">
      <dgm:prSet/>
      <dgm:spPr/>
      <dgm:t>
        <a:bodyPr/>
        <a:lstStyle/>
        <a:p>
          <a:endParaRPr lang="en-IE"/>
        </a:p>
      </dgm:t>
    </dgm:pt>
    <dgm:pt modelId="{6D35868B-0F78-4532-83DA-540A00F0D43A}">
      <dgm:prSet phldrT="[Text]" custT="1"/>
      <dgm:spPr>
        <a:solidFill>
          <a:srgbClr val="D6315A"/>
        </a:solidFill>
      </dgm:spPr>
      <dgm:t>
        <a:bodyPr/>
        <a:lstStyle/>
        <a:p>
          <a:r>
            <a:rPr lang="en-US" sz="2000" b="1" i="0" dirty="0" err="1"/>
            <a:t>Terceiros</a:t>
          </a:r>
          <a:endParaRPr lang="en-IE" sz="2000" b="1" dirty="0"/>
        </a:p>
      </dgm:t>
    </dgm:pt>
    <dgm:pt modelId="{5207D558-E52C-4DB6-82DC-159166AF4F44}" type="parTrans" cxnId="{AB1F5C99-5999-4B4C-9718-3C03A4D695E9}">
      <dgm:prSet/>
      <dgm:spPr/>
      <dgm:t>
        <a:bodyPr/>
        <a:lstStyle/>
        <a:p>
          <a:endParaRPr lang="en-IE"/>
        </a:p>
      </dgm:t>
    </dgm:pt>
    <dgm:pt modelId="{12F593AC-ED3E-47E1-9095-73DC2C597C3F}" type="sibTrans" cxnId="{AB1F5C99-5999-4B4C-9718-3C03A4D695E9}">
      <dgm:prSet/>
      <dgm:spPr/>
      <dgm:t>
        <a:bodyPr/>
        <a:lstStyle/>
        <a:p>
          <a:endParaRPr lang="en-IE"/>
        </a:p>
      </dgm:t>
    </dgm:pt>
    <dgm:pt modelId="{DF04E815-C11E-4379-B2A7-348FF8A181ED}">
      <dgm:prSet phldrT="[Text]" custT="1"/>
      <dgm:spPr>
        <a:solidFill>
          <a:srgbClr val="E18130"/>
        </a:solidFill>
      </dgm:spPr>
      <dgm:t>
        <a:bodyPr/>
        <a:lstStyle/>
        <a:p>
          <a:pPr>
            <a:buFont typeface="Arial" panose="020B0604020202020204" pitchFamily="34" charset="0"/>
            <a:buChar char="•"/>
          </a:pPr>
          <a:r>
            <a:rPr lang="en-US" sz="2000" b="1" i="0" dirty="0" err="1"/>
            <a:t>Desativar</a:t>
          </a:r>
          <a:endParaRPr lang="en-IE" sz="2000" b="1" dirty="0"/>
        </a:p>
      </dgm:t>
    </dgm:pt>
    <dgm:pt modelId="{5908FC65-F9F0-43DC-BC73-2E80DAD8953C}" type="parTrans" cxnId="{32B4FEA5-4D58-496C-BE90-D86FCB53420B}">
      <dgm:prSet/>
      <dgm:spPr/>
      <dgm:t>
        <a:bodyPr/>
        <a:lstStyle/>
        <a:p>
          <a:endParaRPr lang="en-IE"/>
        </a:p>
      </dgm:t>
    </dgm:pt>
    <dgm:pt modelId="{42B2C102-90BC-4835-8175-F01A8BABF337}" type="sibTrans" cxnId="{32B4FEA5-4D58-496C-BE90-D86FCB53420B}">
      <dgm:prSet/>
      <dgm:spPr/>
      <dgm:t>
        <a:bodyPr/>
        <a:lstStyle/>
        <a:p>
          <a:endParaRPr lang="en-IE"/>
        </a:p>
      </dgm:t>
    </dgm:pt>
    <dgm:pt modelId="{4D6FB63E-517D-45DC-B55A-80A0201CCD08}" type="pres">
      <dgm:prSet presAssocID="{693B15F6-EA3F-4111-9BBE-4B759C2AF41C}" presName="Name0" presStyleCnt="0">
        <dgm:presLayoutVars>
          <dgm:chMax val="1"/>
          <dgm:chPref val="1"/>
          <dgm:dir/>
          <dgm:animOne val="branch"/>
          <dgm:animLvl val="lvl"/>
        </dgm:presLayoutVars>
      </dgm:prSet>
      <dgm:spPr/>
    </dgm:pt>
    <dgm:pt modelId="{2A040ADC-A302-4B8F-B1FB-C9EB957ACF5A}" type="pres">
      <dgm:prSet presAssocID="{42926EE1-654C-46A8-AAFA-17EA66368890}" presName="Parent" presStyleLbl="node0" presStyleIdx="0" presStyleCnt="1" custLinFactNeighborX="12" custLinFactNeighborY="14">
        <dgm:presLayoutVars>
          <dgm:chMax val="6"/>
          <dgm:chPref val="6"/>
        </dgm:presLayoutVars>
      </dgm:prSet>
      <dgm:spPr/>
    </dgm:pt>
    <dgm:pt modelId="{606FC1EF-946A-452D-A9CC-63524009C7DA}" type="pres">
      <dgm:prSet presAssocID="{4356CA18-FF47-4C52-B590-A3DEAD8E69D4}" presName="Accent1" presStyleCnt="0"/>
      <dgm:spPr/>
    </dgm:pt>
    <dgm:pt modelId="{5C8E8441-B188-49D4-90AE-A8CD8B6CACFD}" type="pres">
      <dgm:prSet presAssocID="{4356CA18-FF47-4C52-B590-A3DEAD8E69D4}" presName="Accent" presStyleLbl="bgShp" presStyleIdx="0" presStyleCnt="6"/>
      <dgm:spPr/>
    </dgm:pt>
    <dgm:pt modelId="{F54BDE0F-7A0B-49C5-AC2B-A800EDFDEA45}" type="pres">
      <dgm:prSet presAssocID="{4356CA18-FF47-4C52-B590-A3DEAD8E69D4}" presName="Child1" presStyleLbl="node1" presStyleIdx="0" presStyleCnt="6">
        <dgm:presLayoutVars>
          <dgm:chMax val="0"/>
          <dgm:chPref val="0"/>
          <dgm:bulletEnabled val="1"/>
        </dgm:presLayoutVars>
      </dgm:prSet>
      <dgm:spPr/>
    </dgm:pt>
    <dgm:pt modelId="{AC91E874-4FB0-4879-863C-DEA55F6D68C9}" type="pres">
      <dgm:prSet presAssocID="{4C16E2AE-A38B-4A28-81DF-8C1DC7AEC969}" presName="Accent2" presStyleCnt="0"/>
      <dgm:spPr/>
    </dgm:pt>
    <dgm:pt modelId="{979BE9A8-B54D-405D-B04E-7F0629F13590}" type="pres">
      <dgm:prSet presAssocID="{4C16E2AE-A38B-4A28-81DF-8C1DC7AEC969}" presName="Accent" presStyleLbl="bgShp" presStyleIdx="1" presStyleCnt="6"/>
      <dgm:spPr/>
    </dgm:pt>
    <dgm:pt modelId="{5CC014F8-1AB1-47EB-937C-BBC1613A91A4}" type="pres">
      <dgm:prSet presAssocID="{4C16E2AE-A38B-4A28-81DF-8C1DC7AEC969}" presName="Child2" presStyleLbl="node1" presStyleIdx="1" presStyleCnt="6">
        <dgm:presLayoutVars>
          <dgm:chMax val="0"/>
          <dgm:chPref val="0"/>
          <dgm:bulletEnabled val="1"/>
        </dgm:presLayoutVars>
      </dgm:prSet>
      <dgm:spPr/>
    </dgm:pt>
    <dgm:pt modelId="{34B665C1-4864-4E30-822C-8F104897AB79}" type="pres">
      <dgm:prSet presAssocID="{6ED1569A-44EA-4A95-A7BF-633CD92D14B7}" presName="Accent3" presStyleCnt="0"/>
      <dgm:spPr/>
    </dgm:pt>
    <dgm:pt modelId="{FDF45E5A-60E3-48B2-A47E-89960EF1670C}" type="pres">
      <dgm:prSet presAssocID="{6ED1569A-44EA-4A95-A7BF-633CD92D14B7}" presName="Accent" presStyleLbl="bgShp" presStyleIdx="2" presStyleCnt="6"/>
      <dgm:spPr/>
    </dgm:pt>
    <dgm:pt modelId="{E8C23593-2EEF-44FB-8A2D-85EB7061C3E0}" type="pres">
      <dgm:prSet presAssocID="{6ED1569A-44EA-4A95-A7BF-633CD92D14B7}" presName="Child3" presStyleLbl="node1" presStyleIdx="2" presStyleCnt="6">
        <dgm:presLayoutVars>
          <dgm:chMax val="0"/>
          <dgm:chPref val="0"/>
          <dgm:bulletEnabled val="1"/>
        </dgm:presLayoutVars>
      </dgm:prSet>
      <dgm:spPr/>
    </dgm:pt>
    <dgm:pt modelId="{205230D1-8514-4A21-9288-26A3FB2A6486}" type="pres">
      <dgm:prSet presAssocID="{7B759D0D-7B7A-4FFE-82AE-552BD2E24CBB}" presName="Accent4" presStyleCnt="0"/>
      <dgm:spPr/>
    </dgm:pt>
    <dgm:pt modelId="{559C4E6A-9CD4-4C33-9EDA-792F79FC37F5}" type="pres">
      <dgm:prSet presAssocID="{7B759D0D-7B7A-4FFE-82AE-552BD2E24CBB}" presName="Accent" presStyleLbl="bgShp" presStyleIdx="3" presStyleCnt="6"/>
      <dgm:spPr/>
    </dgm:pt>
    <dgm:pt modelId="{32BB7655-1357-4D2C-8A1E-5366241FFD9F}" type="pres">
      <dgm:prSet presAssocID="{7B759D0D-7B7A-4FFE-82AE-552BD2E24CBB}" presName="Child4" presStyleLbl="node1" presStyleIdx="3" presStyleCnt="6">
        <dgm:presLayoutVars>
          <dgm:chMax val="0"/>
          <dgm:chPref val="0"/>
          <dgm:bulletEnabled val="1"/>
        </dgm:presLayoutVars>
      </dgm:prSet>
      <dgm:spPr/>
    </dgm:pt>
    <dgm:pt modelId="{D7CEBDE5-CD03-42C2-9347-EA776D1B344F}" type="pres">
      <dgm:prSet presAssocID="{6D35868B-0F78-4532-83DA-540A00F0D43A}" presName="Accent5" presStyleCnt="0"/>
      <dgm:spPr/>
    </dgm:pt>
    <dgm:pt modelId="{96099205-C402-4384-9C85-461C96AB3257}" type="pres">
      <dgm:prSet presAssocID="{6D35868B-0F78-4532-83DA-540A00F0D43A}" presName="Accent" presStyleLbl="bgShp" presStyleIdx="4" presStyleCnt="6"/>
      <dgm:spPr/>
    </dgm:pt>
    <dgm:pt modelId="{99DCBF35-4CE1-4BB4-98FF-F165D3D4459B}" type="pres">
      <dgm:prSet presAssocID="{6D35868B-0F78-4532-83DA-540A00F0D43A}" presName="Child5" presStyleLbl="node1" presStyleIdx="4" presStyleCnt="6">
        <dgm:presLayoutVars>
          <dgm:chMax val="0"/>
          <dgm:chPref val="0"/>
          <dgm:bulletEnabled val="1"/>
        </dgm:presLayoutVars>
      </dgm:prSet>
      <dgm:spPr/>
    </dgm:pt>
    <dgm:pt modelId="{5649A143-5EFC-491E-9DF3-49A544FE40D6}" type="pres">
      <dgm:prSet presAssocID="{DF04E815-C11E-4379-B2A7-348FF8A181ED}" presName="Accent6" presStyleCnt="0"/>
      <dgm:spPr/>
    </dgm:pt>
    <dgm:pt modelId="{0851C221-F6DA-44ED-8065-96726E2EDD44}" type="pres">
      <dgm:prSet presAssocID="{DF04E815-C11E-4379-B2A7-348FF8A181ED}" presName="Accent" presStyleLbl="bgShp" presStyleIdx="5" presStyleCnt="6"/>
      <dgm:spPr/>
    </dgm:pt>
    <dgm:pt modelId="{679046D8-E011-470A-8E07-6A720EC65F4E}" type="pres">
      <dgm:prSet presAssocID="{DF04E815-C11E-4379-B2A7-348FF8A181ED}" presName="Child6" presStyleLbl="node1" presStyleIdx="5" presStyleCnt="6">
        <dgm:presLayoutVars>
          <dgm:chMax val="0"/>
          <dgm:chPref val="0"/>
          <dgm:bulletEnabled val="1"/>
        </dgm:presLayoutVars>
      </dgm:prSet>
      <dgm:spPr/>
    </dgm:pt>
  </dgm:ptLst>
  <dgm:cxnLst>
    <dgm:cxn modelId="{513E7741-B0F1-47C1-9DA1-F797B7AA5C78}" type="presOf" srcId="{4C16E2AE-A38B-4A28-81DF-8C1DC7AEC969}" destId="{5CC014F8-1AB1-47EB-937C-BBC1613A91A4}" srcOrd="0" destOrd="0" presId="urn:microsoft.com/office/officeart/2011/layout/HexagonRadial"/>
    <dgm:cxn modelId="{26A81E4B-CEED-4849-ADCE-9D34530ABFE0}" srcId="{42926EE1-654C-46A8-AAFA-17EA66368890}" destId="{4356CA18-FF47-4C52-B590-A3DEAD8E69D4}" srcOrd="0" destOrd="0" parTransId="{2A37BE6A-D10A-4BED-B6B8-EDA762C36280}" sibTransId="{479F2093-8D9A-418C-95F6-EEF6CA0E74A0}"/>
    <dgm:cxn modelId="{93ED7C6C-967B-4641-AB08-503B694037A7}" type="presOf" srcId="{42926EE1-654C-46A8-AAFA-17EA66368890}" destId="{2A040ADC-A302-4B8F-B1FB-C9EB957ACF5A}" srcOrd="0" destOrd="0" presId="urn:microsoft.com/office/officeart/2011/layout/HexagonRadial"/>
    <dgm:cxn modelId="{C9931E57-065F-4BCC-B391-C023CDFE994C}" type="presOf" srcId="{DF04E815-C11E-4379-B2A7-348FF8A181ED}" destId="{679046D8-E011-470A-8E07-6A720EC65F4E}" srcOrd="0" destOrd="0" presId="urn:microsoft.com/office/officeart/2011/layout/HexagonRadial"/>
    <dgm:cxn modelId="{EE01C777-5974-4E03-870B-4D9B1C00974D}" srcId="{42926EE1-654C-46A8-AAFA-17EA66368890}" destId="{4C16E2AE-A38B-4A28-81DF-8C1DC7AEC969}" srcOrd="1" destOrd="0" parTransId="{3127DE2E-1D03-4DFC-A788-8EE8FCA77BF0}" sibTransId="{BAA70CD9-C908-4EFB-8D99-A47E35211EE6}"/>
    <dgm:cxn modelId="{2ED0CB8B-B385-47FC-9269-554EFAEFBB6C}" type="presOf" srcId="{4356CA18-FF47-4C52-B590-A3DEAD8E69D4}" destId="{F54BDE0F-7A0B-49C5-AC2B-A800EDFDEA45}" srcOrd="0" destOrd="0" presId="urn:microsoft.com/office/officeart/2011/layout/HexagonRadial"/>
    <dgm:cxn modelId="{AB1F5C99-5999-4B4C-9718-3C03A4D695E9}" srcId="{42926EE1-654C-46A8-AAFA-17EA66368890}" destId="{6D35868B-0F78-4532-83DA-540A00F0D43A}" srcOrd="4" destOrd="0" parTransId="{5207D558-E52C-4DB6-82DC-159166AF4F44}" sibTransId="{12F593AC-ED3E-47E1-9095-73DC2C597C3F}"/>
    <dgm:cxn modelId="{77E7709E-A1CD-467F-82F2-DDD2F9424CA2}" srcId="{693B15F6-EA3F-4111-9BBE-4B759C2AF41C}" destId="{42926EE1-654C-46A8-AAFA-17EA66368890}" srcOrd="0" destOrd="0" parTransId="{D047D2F6-6884-4EAE-ADA4-E0471EB6812B}" sibTransId="{EEF7DCC8-9290-4C9C-806C-EC8192353703}"/>
    <dgm:cxn modelId="{4BB57BA5-74E1-49A6-9567-23B6E3597AAD}" srcId="{42926EE1-654C-46A8-AAFA-17EA66368890}" destId="{6ED1569A-44EA-4A95-A7BF-633CD92D14B7}" srcOrd="2" destOrd="0" parTransId="{B37EF798-6FC5-464F-8E7A-A50425CA8E55}" sibTransId="{3B1222AC-2695-4D63-B60C-BB4303D56FCE}"/>
    <dgm:cxn modelId="{32B4FEA5-4D58-496C-BE90-D86FCB53420B}" srcId="{42926EE1-654C-46A8-AAFA-17EA66368890}" destId="{DF04E815-C11E-4379-B2A7-348FF8A181ED}" srcOrd="5" destOrd="0" parTransId="{5908FC65-F9F0-43DC-BC73-2E80DAD8953C}" sibTransId="{42B2C102-90BC-4835-8175-F01A8BABF337}"/>
    <dgm:cxn modelId="{8D84E8C2-9E2E-49E6-8E62-A8BE7FD4C196}" type="presOf" srcId="{6ED1569A-44EA-4A95-A7BF-633CD92D14B7}" destId="{E8C23593-2EEF-44FB-8A2D-85EB7061C3E0}" srcOrd="0" destOrd="0" presId="urn:microsoft.com/office/officeart/2011/layout/HexagonRadial"/>
    <dgm:cxn modelId="{90BC5CC7-2F98-4110-965C-918CAB63EEF4}" srcId="{42926EE1-654C-46A8-AAFA-17EA66368890}" destId="{7B759D0D-7B7A-4FFE-82AE-552BD2E24CBB}" srcOrd="3" destOrd="0" parTransId="{E1EEE69D-59BF-42E9-957A-0119DF9BED70}" sibTransId="{1988784A-ED21-48CC-9E7C-FC387A3CD6F6}"/>
    <dgm:cxn modelId="{988B6ECA-0855-4F82-A1D5-0125B69B1586}" type="presOf" srcId="{693B15F6-EA3F-4111-9BBE-4B759C2AF41C}" destId="{4D6FB63E-517D-45DC-B55A-80A0201CCD08}" srcOrd="0" destOrd="0" presId="urn:microsoft.com/office/officeart/2011/layout/HexagonRadial"/>
    <dgm:cxn modelId="{1411F4D6-0DCD-480B-A6D4-246E9F3EFC2F}" type="presOf" srcId="{6D35868B-0F78-4532-83DA-540A00F0D43A}" destId="{99DCBF35-4CE1-4BB4-98FF-F165D3D4459B}" srcOrd="0" destOrd="0" presId="urn:microsoft.com/office/officeart/2011/layout/HexagonRadial"/>
    <dgm:cxn modelId="{EDEC37FB-58EE-4556-A2E8-1B46E6FA72DE}" type="presOf" srcId="{7B759D0D-7B7A-4FFE-82AE-552BD2E24CBB}" destId="{32BB7655-1357-4D2C-8A1E-5366241FFD9F}" srcOrd="0" destOrd="0" presId="urn:microsoft.com/office/officeart/2011/layout/HexagonRadial"/>
    <dgm:cxn modelId="{4475F548-D40E-45BB-BB6C-B05467472063}" type="presParOf" srcId="{4D6FB63E-517D-45DC-B55A-80A0201CCD08}" destId="{2A040ADC-A302-4B8F-B1FB-C9EB957ACF5A}" srcOrd="0" destOrd="0" presId="urn:microsoft.com/office/officeart/2011/layout/HexagonRadial"/>
    <dgm:cxn modelId="{EC12C43F-5B20-4035-AC24-19EED971E02A}" type="presParOf" srcId="{4D6FB63E-517D-45DC-B55A-80A0201CCD08}" destId="{606FC1EF-946A-452D-A9CC-63524009C7DA}" srcOrd="1" destOrd="0" presId="urn:microsoft.com/office/officeart/2011/layout/HexagonRadial"/>
    <dgm:cxn modelId="{DB86C4FF-4FF4-4164-ABD0-B3C043A77AD1}" type="presParOf" srcId="{606FC1EF-946A-452D-A9CC-63524009C7DA}" destId="{5C8E8441-B188-49D4-90AE-A8CD8B6CACFD}" srcOrd="0" destOrd="0" presId="urn:microsoft.com/office/officeart/2011/layout/HexagonRadial"/>
    <dgm:cxn modelId="{D56DDE46-CCAD-49A6-82C2-785E59C55299}" type="presParOf" srcId="{4D6FB63E-517D-45DC-B55A-80A0201CCD08}" destId="{F54BDE0F-7A0B-49C5-AC2B-A800EDFDEA45}" srcOrd="2" destOrd="0" presId="urn:microsoft.com/office/officeart/2011/layout/HexagonRadial"/>
    <dgm:cxn modelId="{F76032A8-6A19-4CB0-B7F5-BADFE695C55B}" type="presParOf" srcId="{4D6FB63E-517D-45DC-B55A-80A0201CCD08}" destId="{AC91E874-4FB0-4879-863C-DEA55F6D68C9}" srcOrd="3" destOrd="0" presId="urn:microsoft.com/office/officeart/2011/layout/HexagonRadial"/>
    <dgm:cxn modelId="{BD5DC4C6-8332-4F26-BBE4-D015279BEA4E}" type="presParOf" srcId="{AC91E874-4FB0-4879-863C-DEA55F6D68C9}" destId="{979BE9A8-B54D-405D-B04E-7F0629F13590}" srcOrd="0" destOrd="0" presId="urn:microsoft.com/office/officeart/2011/layout/HexagonRadial"/>
    <dgm:cxn modelId="{A539811E-7395-4E14-BB01-6D83FC6A8DB7}" type="presParOf" srcId="{4D6FB63E-517D-45DC-B55A-80A0201CCD08}" destId="{5CC014F8-1AB1-47EB-937C-BBC1613A91A4}" srcOrd="4" destOrd="0" presId="urn:microsoft.com/office/officeart/2011/layout/HexagonRadial"/>
    <dgm:cxn modelId="{9407F654-15DC-4C8E-8AAE-01849910EB89}" type="presParOf" srcId="{4D6FB63E-517D-45DC-B55A-80A0201CCD08}" destId="{34B665C1-4864-4E30-822C-8F104897AB79}" srcOrd="5" destOrd="0" presId="urn:microsoft.com/office/officeart/2011/layout/HexagonRadial"/>
    <dgm:cxn modelId="{7307D7CE-44D3-41F8-B4E6-1D7FCEA67B38}" type="presParOf" srcId="{34B665C1-4864-4E30-822C-8F104897AB79}" destId="{FDF45E5A-60E3-48B2-A47E-89960EF1670C}" srcOrd="0" destOrd="0" presId="urn:microsoft.com/office/officeart/2011/layout/HexagonRadial"/>
    <dgm:cxn modelId="{62CF21AE-9D47-4F09-BE4D-D6734CC85B29}" type="presParOf" srcId="{4D6FB63E-517D-45DC-B55A-80A0201CCD08}" destId="{E8C23593-2EEF-44FB-8A2D-85EB7061C3E0}" srcOrd="6" destOrd="0" presId="urn:microsoft.com/office/officeart/2011/layout/HexagonRadial"/>
    <dgm:cxn modelId="{B331A904-0572-4608-945D-0C051110AAD1}" type="presParOf" srcId="{4D6FB63E-517D-45DC-B55A-80A0201CCD08}" destId="{205230D1-8514-4A21-9288-26A3FB2A6486}" srcOrd="7" destOrd="0" presId="urn:microsoft.com/office/officeart/2011/layout/HexagonRadial"/>
    <dgm:cxn modelId="{0AE5BC58-170B-4DFE-8A91-CF561CD7AF89}" type="presParOf" srcId="{205230D1-8514-4A21-9288-26A3FB2A6486}" destId="{559C4E6A-9CD4-4C33-9EDA-792F79FC37F5}" srcOrd="0" destOrd="0" presId="urn:microsoft.com/office/officeart/2011/layout/HexagonRadial"/>
    <dgm:cxn modelId="{886B15C5-E6B7-4476-BC44-74E3C037C84E}" type="presParOf" srcId="{4D6FB63E-517D-45DC-B55A-80A0201CCD08}" destId="{32BB7655-1357-4D2C-8A1E-5366241FFD9F}" srcOrd="8" destOrd="0" presId="urn:microsoft.com/office/officeart/2011/layout/HexagonRadial"/>
    <dgm:cxn modelId="{D1DCC542-48EE-4794-B292-D101BC0FADDA}" type="presParOf" srcId="{4D6FB63E-517D-45DC-B55A-80A0201CCD08}" destId="{D7CEBDE5-CD03-42C2-9347-EA776D1B344F}" srcOrd="9" destOrd="0" presId="urn:microsoft.com/office/officeart/2011/layout/HexagonRadial"/>
    <dgm:cxn modelId="{3D9EADDA-C330-4267-9F65-450E62397ED6}" type="presParOf" srcId="{D7CEBDE5-CD03-42C2-9347-EA776D1B344F}" destId="{96099205-C402-4384-9C85-461C96AB3257}" srcOrd="0" destOrd="0" presId="urn:microsoft.com/office/officeart/2011/layout/HexagonRadial"/>
    <dgm:cxn modelId="{9872A155-CF59-4CB9-9907-DFB6D2E8A692}" type="presParOf" srcId="{4D6FB63E-517D-45DC-B55A-80A0201CCD08}" destId="{99DCBF35-4CE1-4BB4-98FF-F165D3D4459B}" srcOrd="10" destOrd="0" presId="urn:microsoft.com/office/officeart/2011/layout/HexagonRadial"/>
    <dgm:cxn modelId="{E9C34CF6-D51F-43B3-960B-EC07AFDE57A8}" type="presParOf" srcId="{4D6FB63E-517D-45DC-B55A-80A0201CCD08}" destId="{5649A143-5EFC-491E-9DF3-49A544FE40D6}" srcOrd="11" destOrd="0" presId="urn:microsoft.com/office/officeart/2011/layout/HexagonRadial"/>
    <dgm:cxn modelId="{BD565780-048D-4181-8566-CA196FA920DB}" type="presParOf" srcId="{5649A143-5EFC-491E-9DF3-49A544FE40D6}" destId="{0851C221-F6DA-44ED-8065-96726E2EDD44}" srcOrd="0" destOrd="0" presId="urn:microsoft.com/office/officeart/2011/layout/HexagonRadial"/>
    <dgm:cxn modelId="{3D38555C-053E-4D10-95BF-4AA4203B7900}" type="presParOf" srcId="{4D6FB63E-517D-45DC-B55A-80A0201CCD08}" destId="{679046D8-E011-470A-8E07-6A720EC65F4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812FED-799E-4E92-8113-8F4BCE4CB743}" type="doc">
      <dgm:prSet loTypeId="urn:microsoft.com/office/officeart/2005/8/layout/gear1" loCatId="process" qsTypeId="urn:microsoft.com/office/officeart/2005/8/quickstyle/simple1" qsCatId="simple" csTypeId="urn:microsoft.com/office/officeart/2005/8/colors/accent1_2" csCatId="accent1" phldr="1"/>
      <dgm:spPr/>
    </dgm:pt>
    <dgm:pt modelId="{785D6CCC-46AE-48EC-B2D0-1675EF74DCD4}">
      <dgm:prSet phldrT="[Text]" custT="1"/>
      <dgm:spPr>
        <a:solidFill>
          <a:srgbClr val="D6315A"/>
        </a:solidFill>
      </dgm:spPr>
      <dgm:t>
        <a:bodyPr/>
        <a:lstStyle/>
        <a:p>
          <a:r>
            <a:rPr lang="en-IE" sz="2800" b="1" dirty="0"/>
            <a:t>Cookies</a:t>
          </a:r>
        </a:p>
      </dgm:t>
    </dgm:pt>
    <dgm:pt modelId="{932C983F-24DE-481B-9C26-D170D2E39F14}" type="parTrans" cxnId="{CB01D350-D2BA-457F-922C-8F0F5DCA09DC}">
      <dgm:prSet/>
      <dgm:spPr/>
      <dgm:t>
        <a:bodyPr/>
        <a:lstStyle/>
        <a:p>
          <a:endParaRPr lang="en-IE"/>
        </a:p>
      </dgm:t>
    </dgm:pt>
    <dgm:pt modelId="{08400BB1-2473-4F1D-8A58-6316C8608023}" type="sibTrans" cxnId="{CB01D350-D2BA-457F-922C-8F0F5DCA09DC}">
      <dgm:prSet/>
      <dgm:spPr>
        <a:solidFill>
          <a:schemeClr val="bg2">
            <a:lumMod val="75000"/>
          </a:schemeClr>
        </a:solidFill>
      </dgm:spPr>
      <dgm:t>
        <a:bodyPr/>
        <a:lstStyle/>
        <a:p>
          <a:endParaRPr lang="en-IE"/>
        </a:p>
      </dgm:t>
    </dgm:pt>
    <dgm:pt modelId="{D5CF041C-D2A9-4A5A-BBCB-426A9E1EDA91}">
      <dgm:prSet phldrT="[Text]" custT="1"/>
      <dgm:spPr>
        <a:solidFill>
          <a:srgbClr val="00ACA7"/>
        </a:solidFill>
      </dgm:spPr>
      <dgm:t>
        <a:bodyPr/>
        <a:lstStyle/>
        <a:p>
          <a:r>
            <a:rPr lang="en-IE" sz="1800" b="1" dirty="0" err="1"/>
            <a:t>Rastrear</a:t>
          </a:r>
          <a:endParaRPr lang="en-IE" sz="1800" b="1" dirty="0"/>
        </a:p>
      </dgm:t>
    </dgm:pt>
    <dgm:pt modelId="{D62A555A-C7D0-49FB-8755-997384F97045}" type="parTrans" cxnId="{F76CE9F9-CDDE-4632-8D09-4FF164B2B095}">
      <dgm:prSet/>
      <dgm:spPr/>
      <dgm:t>
        <a:bodyPr/>
        <a:lstStyle/>
        <a:p>
          <a:endParaRPr lang="en-IE"/>
        </a:p>
      </dgm:t>
    </dgm:pt>
    <dgm:pt modelId="{5DECD305-4931-482A-99C9-4A6E86D6ED4F}" type="sibTrans" cxnId="{F76CE9F9-CDDE-4632-8D09-4FF164B2B095}">
      <dgm:prSet/>
      <dgm:spPr>
        <a:solidFill>
          <a:schemeClr val="bg2">
            <a:lumMod val="75000"/>
          </a:schemeClr>
        </a:solidFill>
      </dgm:spPr>
      <dgm:t>
        <a:bodyPr/>
        <a:lstStyle/>
        <a:p>
          <a:endParaRPr lang="en-IE"/>
        </a:p>
      </dgm:t>
    </dgm:pt>
    <dgm:pt modelId="{D6BDFFA5-EDB8-4C54-816D-6D4FB16A7053}">
      <dgm:prSet phldrT="[Text]" custT="1"/>
      <dgm:spPr>
        <a:solidFill>
          <a:srgbClr val="E18130"/>
        </a:solidFill>
      </dgm:spPr>
      <dgm:t>
        <a:bodyPr/>
        <a:lstStyle/>
        <a:p>
          <a:r>
            <a:rPr lang="en-IE" sz="2000" b="1" dirty="0" err="1"/>
            <a:t>Partilha</a:t>
          </a:r>
          <a:endParaRPr lang="en-IE" sz="1000" b="1" dirty="0"/>
        </a:p>
      </dgm:t>
    </dgm:pt>
    <dgm:pt modelId="{5D66713C-E49E-41AB-90B2-51EBAD3712DC}" type="sibTrans" cxnId="{F99C45BD-96C5-4DC8-A2A5-CD215E7EA565}">
      <dgm:prSet/>
      <dgm:spPr>
        <a:solidFill>
          <a:schemeClr val="bg2">
            <a:lumMod val="75000"/>
          </a:schemeClr>
        </a:solidFill>
      </dgm:spPr>
      <dgm:t>
        <a:bodyPr/>
        <a:lstStyle/>
        <a:p>
          <a:endParaRPr lang="en-IE"/>
        </a:p>
      </dgm:t>
    </dgm:pt>
    <dgm:pt modelId="{0F9F1C93-5DA2-409F-9A2A-24EBC4DAD31B}" type="parTrans" cxnId="{F99C45BD-96C5-4DC8-A2A5-CD215E7EA565}">
      <dgm:prSet/>
      <dgm:spPr/>
      <dgm:t>
        <a:bodyPr/>
        <a:lstStyle/>
        <a:p>
          <a:endParaRPr lang="en-IE"/>
        </a:p>
      </dgm:t>
    </dgm:pt>
    <dgm:pt modelId="{22312E9E-C364-4389-8490-44D64280C4AB}" type="pres">
      <dgm:prSet presAssocID="{BD812FED-799E-4E92-8113-8F4BCE4CB743}" presName="composite" presStyleCnt="0">
        <dgm:presLayoutVars>
          <dgm:chMax val="3"/>
          <dgm:animLvl val="lvl"/>
          <dgm:resizeHandles val="exact"/>
        </dgm:presLayoutVars>
      </dgm:prSet>
      <dgm:spPr/>
    </dgm:pt>
    <dgm:pt modelId="{CE806FFD-58B4-4FD4-86EA-ACF6E00537DC}" type="pres">
      <dgm:prSet presAssocID="{785D6CCC-46AE-48EC-B2D0-1675EF74DCD4}" presName="gear1" presStyleLbl="node1" presStyleIdx="0" presStyleCnt="3">
        <dgm:presLayoutVars>
          <dgm:chMax val="1"/>
          <dgm:bulletEnabled val="1"/>
        </dgm:presLayoutVars>
      </dgm:prSet>
      <dgm:spPr/>
    </dgm:pt>
    <dgm:pt modelId="{B5095598-327C-495F-A154-0627FCD6A755}" type="pres">
      <dgm:prSet presAssocID="{785D6CCC-46AE-48EC-B2D0-1675EF74DCD4}" presName="gear1srcNode" presStyleLbl="node1" presStyleIdx="0" presStyleCnt="3"/>
      <dgm:spPr/>
    </dgm:pt>
    <dgm:pt modelId="{80781E5E-8366-4573-AA2E-8DC9F87B220C}" type="pres">
      <dgm:prSet presAssocID="{785D6CCC-46AE-48EC-B2D0-1675EF74DCD4}" presName="gear1dstNode" presStyleLbl="node1" presStyleIdx="0" presStyleCnt="3"/>
      <dgm:spPr/>
    </dgm:pt>
    <dgm:pt modelId="{87AC9D14-5832-422E-BC0B-17ED84AA8A35}" type="pres">
      <dgm:prSet presAssocID="{D5CF041C-D2A9-4A5A-BBCB-426A9E1EDA91}" presName="gear2" presStyleLbl="node1" presStyleIdx="1" presStyleCnt="3" custScaleX="109873" custScaleY="110394">
        <dgm:presLayoutVars>
          <dgm:chMax val="1"/>
          <dgm:bulletEnabled val="1"/>
        </dgm:presLayoutVars>
      </dgm:prSet>
      <dgm:spPr/>
    </dgm:pt>
    <dgm:pt modelId="{022F88F0-CD23-4567-BFDB-3E9597A0ADC5}" type="pres">
      <dgm:prSet presAssocID="{D5CF041C-D2A9-4A5A-BBCB-426A9E1EDA91}" presName="gear2srcNode" presStyleLbl="node1" presStyleIdx="1" presStyleCnt="3"/>
      <dgm:spPr/>
    </dgm:pt>
    <dgm:pt modelId="{A2D746F5-4609-4C3D-BC6F-BDF147F58CF3}" type="pres">
      <dgm:prSet presAssocID="{D5CF041C-D2A9-4A5A-BBCB-426A9E1EDA91}" presName="gear2dstNode" presStyleLbl="node1" presStyleIdx="1" presStyleCnt="3"/>
      <dgm:spPr/>
    </dgm:pt>
    <dgm:pt modelId="{8EA5E6DD-24DF-4433-971C-8CF1F1508457}" type="pres">
      <dgm:prSet presAssocID="{D6BDFFA5-EDB8-4C54-816D-6D4FB16A7053}" presName="gear3" presStyleLbl="node1" presStyleIdx="2" presStyleCnt="3"/>
      <dgm:spPr/>
    </dgm:pt>
    <dgm:pt modelId="{24A83A2B-242E-4544-94B2-960A2EE6106D}" type="pres">
      <dgm:prSet presAssocID="{D6BDFFA5-EDB8-4C54-816D-6D4FB16A7053}" presName="gear3tx" presStyleLbl="node1" presStyleIdx="2" presStyleCnt="3">
        <dgm:presLayoutVars>
          <dgm:chMax val="1"/>
          <dgm:bulletEnabled val="1"/>
        </dgm:presLayoutVars>
      </dgm:prSet>
      <dgm:spPr/>
    </dgm:pt>
    <dgm:pt modelId="{490B9A28-1A72-4457-9A6E-E81EF24A77B0}" type="pres">
      <dgm:prSet presAssocID="{D6BDFFA5-EDB8-4C54-816D-6D4FB16A7053}" presName="gear3srcNode" presStyleLbl="node1" presStyleIdx="2" presStyleCnt="3"/>
      <dgm:spPr/>
    </dgm:pt>
    <dgm:pt modelId="{BC8316BA-ABD2-4E8A-B78D-773FA19567BC}" type="pres">
      <dgm:prSet presAssocID="{D6BDFFA5-EDB8-4C54-816D-6D4FB16A7053}" presName="gear3dstNode" presStyleLbl="node1" presStyleIdx="2" presStyleCnt="3"/>
      <dgm:spPr/>
    </dgm:pt>
    <dgm:pt modelId="{D0AE65B3-84C9-46C2-BD1B-496AE7745F09}" type="pres">
      <dgm:prSet presAssocID="{08400BB1-2473-4F1D-8A58-6316C8608023}" presName="connector1" presStyleLbl="sibTrans2D1" presStyleIdx="0" presStyleCnt="3" custScaleX="103662" custScaleY="99027"/>
      <dgm:spPr/>
    </dgm:pt>
    <dgm:pt modelId="{EEC7C223-4ACB-4C5D-A03B-C72953491439}" type="pres">
      <dgm:prSet presAssocID="{5DECD305-4931-482A-99C9-4A6E86D6ED4F}" presName="connector2" presStyleLbl="sibTrans2D1" presStyleIdx="1" presStyleCnt="3"/>
      <dgm:spPr/>
    </dgm:pt>
    <dgm:pt modelId="{EFCAA0D5-2C8C-474E-B26C-B77905A39D2C}" type="pres">
      <dgm:prSet presAssocID="{5D66713C-E49E-41AB-90B2-51EBAD3712DC}" presName="connector3" presStyleLbl="sibTrans2D1" presStyleIdx="2" presStyleCnt="3"/>
      <dgm:spPr/>
    </dgm:pt>
  </dgm:ptLst>
  <dgm:cxnLst>
    <dgm:cxn modelId="{9A640F04-1AD7-486A-8E32-678E94C89B18}" type="presOf" srcId="{D6BDFFA5-EDB8-4C54-816D-6D4FB16A7053}" destId="{490B9A28-1A72-4457-9A6E-E81EF24A77B0}" srcOrd="2" destOrd="0" presId="urn:microsoft.com/office/officeart/2005/8/layout/gear1"/>
    <dgm:cxn modelId="{28815909-6229-49F4-9D96-9759025AB5B2}" type="presOf" srcId="{08400BB1-2473-4F1D-8A58-6316C8608023}" destId="{D0AE65B3-84C9-46C2-BD1B-496AE7745F09}" srcOrd="0" destOrd="0" presId="urn:microsoft.com/office/officeart/2005/8/layout/gear1"/>
    <dgm:cxn modelId="{EBF79E37-D7D9-48D1-B3E7-FB379BEFDC80}" type="presOf" srcId="{D6BDFFA5-EDB8-4C54-816D-6D4FB16A7053}" destId="{BC8316BA-ABD2-4E8A-B78D-773FA19567BC}" srcOrd="3" destOrd="0" presId="urn:microsoft.com/office/officeart/2005/8/layout/gear1"/>
    <dgm:cxn modelId="{A988B539-878A-46E5-8C23-B36A6CE5914E}" type="presOf" srcId="{D6BDFFA5-EDB8-4C54-816D-6D4FB16A7053}" destId="{8EA5E6DD-24DF-4433-971C-8CF1F1508457}" srcOrd="0" destOrd="0" presId="urn:microsoft.com/office/officeart/2005/8/layout/gear1"/>
    <dgm:cxn modelId="{136A355B-33C2-4AA1-9A26-6123464BC626}" type="presOf" srcId="{5DECD305-4931-482A-99C9-4A6E86D6ED4F}" destId="{EEC7C223-4ACB-4C5D-A03B-C72953491439}" srcOrd="0" destOrd="0" presId="urn:microsoft.com/office/officeart/2005/8/layout/gear1"/>
    <dgm:cxn modelId="{8F50FD44-9A59-4945-B50F-4DA60F0898AC}" type="presOf" srcId="{D6BDFFA5-EDB8-4C54-816D-6D4FB16A7053}" destId="{24A83A2B-242E-4544-94B2-960A2EE6106D}" srcOrd="1" destOrd="0" presId="urn:microsoft.com/office/officeart/2005/8/layout/gear1"/>
    <dgm:cxn modelId="{CB01D350-D2BA-457F-922C-8F0F5DCA09DC}" srcId="{BD812FED-799E-4E92-8113-8F4BCE4CB743}" destId="{785D6CCC-46AE-48EC-B2D0-1675EF74DCD4}" srcOrd="0" destOrd="0" parTransId="{932C983F-24DE-481B-9C26-D170D2E39F14}" sibTransId="{08400BB1-2473-4F1D-8A58-6316C8608023}"/>
    <dgm:cxn modelId="{B1458EAE-8442-42BB-9479-CD58C924ED86}" type="presOf" srcId="{785D6CCC-46AE-48EC-B2D0-1675EF74DCD4}" destId="{CE806FFD-58B4-4FD4-86EA-ACF6E00537DC}" srcOrd="0" destOrd="0" presId="urn:microsoft.com/office/officeart/2005/8/layout/gear1"/>
    <dgm:cxn modelId="{539174BC-605F-4854-9DB5-BEA78754A1CF}" type="presOf" srcId="{785D6CCC-46AE-48EC-B2D0-1675EF74DCD4}" destId="{80781E5E-8366-4573-AA2E-8DC9F87B220C}" srcOrd="2" destOrd="0" presId="urn:microsoft.com/office/officeart/2005/8/layout/gear1"/>
    <dgm:cxn modelId="{F99C45BD-96C5-4DC8-A2A5-CD215E7EA565}" srcId="{BD812FED-799E-4E92-8113-8F4BCE4CB743}" destId="{D6BDFFA5-EDB8-4C54-816D-6D4FB16A7053}" srcOrd="2" destOrd="0" parTransId="{0F9F1C93-5DA2-409F-9A2A-24EBC4DAD31B}" sibTransId="{5D66713C-E49E-41AB-90B2-51EBAD3712DC}"/>
    <dgm:cxn modelId="{1D8BAEC1-0CDC-499C-8498-2891EF566208}" type="presOf" srcId="{5D66713C-E49E-41AB-90B2-51EBAD3712DC}" destId="{EFCAA0D5-2C8C-474E-B26C-B77905A39D2C}" srcOrd="0" destOrd="0" presId="urn:microsoft.com/office/officeart/2005/8/layout/gear1"/>
    <dgm:cxn modelId="{4DA350D2-D672-4D3E-B671-D0988470742A}" type="presOf" srcId="{D5CF041C-D2A9-4A5A-BBCB-426A9E1EDA91}" destId="{A2D746F5-4609-4C3D-BC6F-BDF147F58CF3}" srcOrd="2" destOrd="0" presId="urn:microsoft.com/office/officeart/2005/8/layout/gear1"/>
    <dgm:cxn modelId="{FD6644D7-870D-4C66-9623-774288D2620F}" type="presOf" srcId="{D5CF041C-D2A9-4A5A-BBCB-426A9E1EDA91}" destId="{022F88F0-CD23-4567-BFDB-3E9597A0ADC5}" srcOrd="1" destOrd="0" presId="urn:microsoft.com/office/officeart/2005/8/layout/gear1"/>
    <dgm:cxn modelId="{879C08D8-2D40-4664-8FB1-D790FEC21310}" type="presOf" srcId="{785D6CCC-46AE-48EC-B2D0-1675EF74DCD4}" destId="{B5095598-327C-495F-A154-0627FCD6A755}" srcOrd="1" destOrd="0" presId="urn:microsoft.com/office/officeart/2005/8/layout/gear1"/>
    <dgm:cxn modelId="{9DAC70D9-D21E-40F2-9A39-4E78F46A3964}" type="presOf" srcId="{BD812FED-799E-4E92-8113-8F4BCE4CB743}" destId="{22312E9E-C364-4389-8490-44D64280C4AB}" srcOrd="0" destOrd="0" presId="urn:microsoft.com/office/officeart/2005/8/layout/gear1"/>
    <dgm:cxn modelId="{481669DE-5D46-42BB-8635-616293FA9F20}" type="presOf" srcId="{D5CF041C-D2A9-4A5A-BBCB-426A9E1EDA91}" destId="{87AC9D14-5832-422E-BC0B-17ED84AA8A35}" srcOrd="0" destOrd="0" presId="urn:microsoft.com/office/officeart/2005/8/layout/gear1"/>
    <dgm:cxn modelId="{F76CE9F9-CDDE-4632-8D09-4FF164B2B095}" srcId="{BD812FED-799E-4E92-8113-8F4BCE4CB743}" destId="{D5CF041C-D2A9-4A5A-BBCB-426A9E1EDA91}" srcOrd="1" destOrd="0" parTransId="{D62A555A-C7D0-49FB-8755-997384F97045}" sibTransId="{5DECD305-4931-482A-99C9-4A6E86D6ED4F}"/>
    <dgm:cxn modelId="{EBAA1B01-8BE0-47B4-97B7-863DA0B1413E}" type="presParOf" srcId="{22312E9E-C364-4389-8490-44D64280C4AB}" destId="{CE806FFD-58B4-4FD4-86EA-ACF6E00537DC}" srcOrd="0" destOrd="0" presId="urn:microsoft.com/office/officeart/2005/8/layout/gear1"/>
    <dgm:cxn modelId="{1DC6FE75-F42F-430E-9036-22E4520EB0BE}" type="presParOf" srcId="{22312E9E-C364-4389-8490-44D64280C4AB}" destId="{B5095598-327C-495F-A154-0627FCD6A755}" srcOrd="1" destOrd="0" presId="urn:microsoft.com/office/officeart/2005/8/layout/gear1"/>
    <dgm:cxn modelId="{BCDE7D6E-936C-4F31-A7E0-9469654EFAD3}" type="presParOf" srcId="{22312E9E-C364-4389-8490-44D64280C4AB}" destId="{80781E5E-8366-4573-AA2E-8DC9F87B220C}" srcOrd="2" destOrd="0" presId="urn:microsoft.com/office/officeart/2005/8/layout/gear1"/>
    <dgm:cxn modelId="{C155BBAA-8F4C-41F3-A795-28F741B08C72}" type="presParOf" srcId="{22312E9E-C364-4389-8490-44D64280C4AB}" destId="{87AC9D14-5832-422E-BC0B-17ED84AA8A35}" srcOrd="3" destOrd="0" presId="urn:microsoft.com/office/officeart/2005/8/layout/gear1"/>
    <dgm:cxn modelId="{B7AB37AB-7889-4582-9BFB-ACD2B8F2427E}" type="presParOf" srcId="{22312E9E-C364-4389-8490-44D64280C4AB}" destId="{022F88F0-CD23-4567-BFDB-3E9597A0ADC5}" srcOrd="4" destOrd="0" presId="urn:microsoft.com/office/officeart/2005/8/layout/gear1"/>
    <dgm:cxn modelId="{46041E1E-4CAF-4C68-A89F-4EF244E6FBE6}" type="presParOf" srcId="{22312E9E-C364-4389-8490-44D64280C4AB}" destId="{A2D746F5-4609-4C3D-BC6F-BDF147F58CF3}" srcOrd="5" destOrd="0" presId="urn:microsoft.com/office/officeart/2005/8/layout/gear1"/>
    <dgm:cxn modelId="{FDF15B78-C575-4548-B56A-445A0BE0F770}" type="presParOf" srcId="{22312E9E-C364-4389-8490-44D64280C4AB}" destId="{8EA5E6DD-24DF-4433-971C-8CF1F1508457}" srcOrd="6" destOrd="0" presId="urn:microsoft.com/office/officeart/2005/8/layout/gear1"/>
    <dgm:cxn modelId="{275C241F-38F0-4A20-A666-4B06BFA6D94D}" type="presParOf" srcId="{22312E9E-C364-4389-8490-44D64280C4AB}" destId="{24A83A2B-242E-4544-94B2-960A2EE6106D}" srcOrd="7" destOrd="0" presId="urn:microsoft.com/office/officeart/2005/8/layout/gear1"/>
    <dgm:cxn modelId="{76C16979-153B-47BE-8FFF-B339AC5CA279}" type="presParOf" srcId="{22312E9E-C364-4389-8490-44D64280C4AB}" destId="{490B9A28-1A72-4457-9A6E-E81EF24A77B0}" srcOrd="8" destOrd="0" presId="urn:microsoft.com/office/officeart/2005/8/layout/gear1"/>
    <dgm:cxn modelId="{6C2FC622-F2E2-48A0-8B14-6BD9AA94884D}" type="presParOf" srcId="{22312E9E-C364-4389-8490-44D64280C4AB}" destId="{BC8316BA-ABD2-4E8A-B78D-773FA19567BC}" srcOrd="9" destOrd="0" presId="urn:microsoft.com/office/officeart/2005/8/layout/gear1"/>
    <dgm:cxn modelId="{33A7BA09-A741-4EC5-821F-DF5DB2717A5D}" type="presParOf" srcId="{22312E9E-C364-4389-8490-44D64280C4AB}" destId="{D0AE65B3-84C9-46C2-BD1B-496AE7745F09}" srcOrd="10" destOrd="0" presId="urn:microsoft.com/office/officeart/2005/8/layout/gear1"/>
    <dgm:cxn modelId="{BEB4E031-640F-4D0D-8C80-BCF1FDF23DC7}" type="presParOf" srcId="{22312E9E-C364-4389-8490-44D64280C4AB}" destId="{EEC7C223-4ACB-4C5D-A03B-C72953491439}" srcOrd="11" destOrd="0" presId="urn:microsoft.com/office/officeart/2005/8/layout/gear1"/>
    <dgm:cxn modelId="{110B5A87-010E-4334-8386-9194D8A4DEF0}" type="presParOf" srcId="{22312E9E-C364-4389-8490-44D64280C4AB}" destId="{EFCAA0D5-2C8C-474E-B26C-B77905A39D2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812FED-799E-4E92-8113-8F4BCE4CB743}" type="doc">
      <dgm:prSet loTypeId="urn:microsoft.com/office/officeart/2005/8/layout/gear1" loCatId="process" qsTypeId="urn:microsoft.com/office/officeart/2005/8/quickstyle/simple1" qsCatId="simple" csTypeId="urn:microsoft.com/office/officeart/2005/8/colors/accent1_2" csCatId="accent1" phldr="1"/>
      <dgm:spPr/>
    </dgm:pt>
    <dgm:pt modelId="{785D6CCC-46AE-48EC-B2D0-1675EF74DCD4}">
      <dgm:prSet phldrT="[Text]" custT="1"/>
      <dgm:spPr>
        <a:solidFill>
          <a:srgbClr val="D6315A"/>
        </a:solidFill>
      </dgm:spPr>
      <dgm:t>
        <a:bodyPr/>
        <a:lstStyle/>
        <a:p>
          <a:r>
            <a:rPr lang="pt-PT" sz="2400" b="1" noProof="0" dirty="0"/>
            <a:t>Pegada Digital</a:t>
          </a:r>
        </a:p>
      </dgm:t>
    </dgm:pt>
    <dgm:pt modelId="{932C983F-24DE-481B-9C26-D170D2E39F14}" type="parTrans" cxnId="{CB01D350-D2BA-457F-922C-8F0F5DCA09DC}">
      <dgm:prSet/>
      <dgm:spPr/>
      <dgm:t>
        <a:bodyPr/>
        <a:lstStyle/>
        <a:p>
          <a:endParaRPr lang="en-IE"/>
        </a:p>
      </dgm:t>
    </dgm:pt>
    <dgm:pt modelId="{08400BB1-2473-4F1D-8A58-6316C8608023}" type="sibTrans" cxnId="{CB01D350-D2BA-457F-922C-8F0F5DCA09DC}">
      <dgm:prSet/>
      <dgm:spPr>
        <a:solidFill>
          <a:schemeClr val="bg2">
            <a:lumMod val="75000"/>
          </a:schemeClr>
        </a:solidFill>
      </dgm:spPr>
      <dgm:t>
        <a:bodyPr/>
        <a:lstStyle/>
        <a:p>
          <a:endParaRPr lang="pt-PT" noProof="0" dirty="0"/>
        </a:p>
      </dgm:t>
    </dgm:pt>
    <dgm:pt modelId="{D5CF041C-D2A9-4A5A-BBCB-426A9E1EDA91}">
      <dgm:prSet phldrT="[Text]" custT="1"/>
      <dgm:spPr>
        <a:solidFill>
          <a:srgbClr val="00ACA7"/>
        </a:solidFill>
      </dgm:spPr>
      <dgm:t>
        <a:bodyPr/>
        <a:lstStyle/>
        <a:p>
          <a:r>
            <a:rPr lang="pt-PT" sz="2400" b="1" noProof="0" dirty="0"/>
            <a:t>Limite</a:t>
          </a:r>
          <a:endParaRPr lang="pt-PT" sz="1050" b="1" noProof="0" dirty="0"/>
        </a:p>
      </dgm:t>
    </dgm:pt>
    <dgm:pt modelId="{D62A555A-C7D0-49FB-8755-997384F97045}" type="parTrans" cxnId="{F76CE9F9-CDDE-4632-8D09-4FF164B2B095}">
      <dgm:prSet/>
      <dgm:spPr/>
      <dgm:t>
        <a:bodyPr/>
        <a:lstStyle/>
        <a:p>
          <a:endParaRPr lang="en-IE"/>
        </a:p>
      </dgm:t>
    </dgm:pt>
    <dgm:pt modelId="{5DECD305-4931-482A-99C9-4A6E86D6ED4F}" type="sibTrans" cxnId="{F76CE9F9-CDDE-4632-8D09-4FF164B2B095}">
      <dgm:prSet/>
      <dgm:spPr>
        <a:solidFill>
          <a:schemeClr val="bg2">
            <a:lumMod val="75000"/>
          </a:schemeClr>
        </a:solidFill>
      </dgm:spPr>
      <dgm:t>
        <a:bodyPr/>
        <a:lstStyle/>
        <a:p>
          <a:endParaRPr lang="pt-PT" noProof="0" dirty="0"/>
        </a:p>
      </dgm:t>
    </dgm:pt>
    <dgm:pt modelId="{D6BDFFA5-EDB8-4C54-816D-6D4FB16A7053}">
      <dgm:prSet phldrT="[Text]" custT="1"/>
      <dgm:spPr>
        <a:solidFill>
          <a:srgbClr val="E18130"/>
        </a:solidFill>
      </dgm:spPr>
      <dgm:t>
        <a:bodyPr/>
        <a:lstStyle/>
        <a:p>
          <a:r>
            <a:rPr lang="pt-PT" sz="2400" b="1" noProof="0" dirty="0"/>
            <a:t>Lucros</a:t>
          </a:r>
          <a:endParaRPr lang="pt-PT" sz="900" b="1" noProof="0" dirty="0"/>
        </a:p>
      </dgm:t>
    </dgm:pt>
    <dgm:pt modelId="{5D66713C-E49E-41AB-90B2-51EBAD3712DC}" type="sibTrans" cxnId="{F99C45BD-96C5-4DC8-A2A5-CD215E7EA565}">
      <dgm:prSet/>
      <dgm:spPr>
        <a:solidFill>
          <a:schemeClr val="bg2">
            <a:lumMod val="75000"/>
          </a:schemeClr>
        </a:solidFill>
      </dgm:spPr>
      <dgm:t>
        <a:bodyPr/>
        <a:lstStyle/>
        <a:p>
          <a:endParaRPr lang="pt-PT" noProof="0" dirty="0"/>
        </a:p>
      </dgm:t>
    </dgm:pt>
    <dgm:pt modelId="{0F9F1C93-5DA2-409F-9A2A-24EBC4DAD31B}" type="parTrans" cxnId="{F99C45BD-96C5-4DC8-A2A5-CD215E7EA565}">
      <dgm:prSet/>
      <dgm:spPr/>
      <dgm:t>
        <a:bodyPr/>
        <a:lstStyle/>
        <a:p>
          <a:endParaRPr lang="en-IE"/>
        </a:p>
      </dgm:t>
    </dgm:pt>
    <dgm:pt modelId="{22312E9E-C364-4389-8490-44D64280C4AB}" type="pres">
      <dgm:prSet presAssocID="{BD812FED-799E-4E92-8113-8F4BCE4CB743}" presName="composite" presStyleCnt="0">
        <dgm:presLayoutVars>
          <dgm:chMax val="3"/>
          <dgm:animLvl val="lvl"/>
          <dgm:resizeHandles val="exact"/>
        </dgm:presLayoutVars>
      </dgm:prSet>
      <dgm:spPr/>
    </dgm:pt>
    <dgm:pt modelId="{CE806FFD-58B4-4FD4-86EA-ACF6E00537DC}" type="pres">
      <dgm:prSet presAssocID="{785D6CCC-46AE-48EC-B2D0-1675EF74DCD4}" presName="gear1" presStyleLbl="node1" presStyleIdx="0" presStyleCnt="3">
        <dgm:presLayoutVars>
          <dgm:chMax val="1"/>
          <dgm:bulletEnabled val="1"/>
        </dgm:presLayoutVars>
      </dgm:prSet>
      <dgm:spPr/>
    </dgm:pt>
    <dgm:pt modelId="{B5095598-327C-495F-A154-0627FCD6A755}" type="pres">
      <dgm:prSet presAssocID="{785D6CCC-46AE-48EC-B2D0-1675EF74DCD4}" presName="gear1srcNode" presStyleLbl="node1" presStyleIdx="0" presStyleCnt="3"/>
      <dgm:spPr/>
    </dgm:pt>
    <dgm:pt modelId="{80781E5E-8366-4573-AA2E-8DC9F87B220C}" type="pres">
      <dgm:prSet presAssocID="{785D6CCC-46AE-48EC-B2D0-1675EF74DCD4}" presName="gear1dstNode" presStyleLbl="node1" presStyleIdx="0" presStyleCnt="3"/>
      <dgm:spPr/>
    </dgm:pt>
    <dgm:pt modelId="{87AC9D14-5832-422E-BC0B-17ED84AA8A35}" type="pres">
      <dgm:prSet presAssocID="{D5CF041C-D2A9-4A5A-BBCB-426A9E1EDA91}" presName="gear2" presStyleLbl="node1" presStyleIdx="1" presStyleCnt="3">
        <dgm:presLayoutVars>
          <dgm:chMax val="1"/>
          <dgm:bulletEnabled val="1"/>
        </dgm:presLayoutVars>
      </dgm:prSet>
      <dgm:spPr/>
    </dgm:pt>
    <dgm:pt modelId="{022F88F0-CD23-4567-BFDB-3E9597A0ADC5}" type="pres">
      <dgm:prSet presAssocID="{D5CF041C-D2A9-4A5A-BBCB-426A9E1EDA91}" presName="gear2srcNode" presStyleLbl="node1" presStyleIdx="1" presStyleCnt="3"/>
      <dgm:spPr/>
    </dgm:pt>
    <dgm:pt modelId="{A2D746F5-4609-4C3D-BC6F-BDF147F58CF3}" type="pres">
      <dgm:prSet presAssocID="{D5CF041C-D2A9-4A5A-BBCB-426A9E1EDA91}" presName="gear2dstNode" presStyleLbl="node1" presStyleIdx="1" presStyleCnt="3"/>
      <dgm:spPr/>
    </dgm:pt>
    <dgm:pt modelId="{8EA5E6DD-24DF-4433-971C-8CF1F1508457}" type="pres">
      <dgm:prSet presAssocID="{D6BDFFA5-EDB8-4C54-816D-6D4FB16A7053}" presName="gear3" presStyleLbl="node1" presStyleIdx="2" presStyleCnt="3"/>
      <dgm:spPr/>
    </dgm:pt>
    <dgm:pt modelId="{24A83A2B-242E-4544-94B2-960A2EE6106D}" type="pres">
      <dgm:prSet presAssocID="{D6BDFFA5-EDB8-4C54-816D-6D4FB16A7053}" presName="gear3tx" presStyleLbl="node1" presStyleIdx="2" presStyleCnt="3">
        <dgm:presLayoutVars>
          <dgm:chMax val="1"/>
          <dgm:bulletEnabled val="1"/>
        </dgm:presLayoutVars>
      </dgm:prSet>
      <dgm:spPr/>
    </dgm:pt>
    <dgm:pt modelId="{490B9A28-1A72-4457-9A6E-E81EF24A77B0}" type="pres">
      <dgm:prSet presAssocID="{D6BDFFA5-EDB8-4C54-816D-6D4FB16A7053}" presName="gear3srcNode" presStyleLbl="node1" presStyleIdx="2" presStyleCnt="3"/>
      <dgm:spPr/>
    </dgm:pt>
    <dgm:pt modelId="{BC8316BA-ABD2-4E8A-B78D-773FA19567BC}" type="pres">
      <dgm:prSet presAssocID="{D6BDFFA5-EDB8-4C54-816D-6D4FB16A7053}" presName="gear3dstNode" presStyleLbl="node1" presStyleIdx="2" presStyleCnt="3"/>
      <dgm:spPr/>
    </dgm:pt>
    <dgm:pt modelId="{D0AE65B3-84C9-46C2-BD1B-496AE7745F09}" type="pres">
      <dgm:prSet presAssocID="{08400BB1-2473-4F1D-8A58-6316C8608023}" presName="connector1" presStyleLbl="sibTrans2D1" presStyleIdx="0" presStyleCnt="3" custScaleX="103662" custScaleY="99027"/>
      <dgm:spPr/>
    </dgm:pt>
    <dgm:pt modelId="{EEC7C223-4ACB-4C5D-A03B-C72953491439}" type="pres">
      <dgm:prSet presAssocID="{5DECD305-4931-482A-99C9-4A6E86D6ED4F}" presName="connector2" presStyleLbl="sibTrans2D1" presStyleIdx="1" presStyleCnt="3"/>
      <dgm:spPr/>
    </dgm:pt>
    <dgm:pt modelId="{EFCAA0D5-2C8C-474E-B26C-B77905A39D2C}" type="pres">
      <dgm:prSet presAssocID="{5D66713C-E49E-41AB-90B2-51EBAD3712DC}" presName="connector3" presStyleLbl="sibTrans2D1" presStyleIdx="2" presStyleCnt="3"/>
      <dgm:spPr/>
    </dgm:pt>
  </dgm:ptLst>
  <dgm:cxnLst>
    <dgm:cxn modelId="{9A640F04-1AD7-486A-8E32-678E94C89B18}" type="presOf" srcId="{D6BDFFA5-EDB8-4C54-816D-6D4FB16A7053}" destId="{490B9A28-1A72-4457-9A6E-E81EF24A77B0}" srcOrd="2" destOrd="0" presId="urn:microsoft.com/office/officeart/2005/8/layout/gear1"/>
    <dgm:cxn modelId="{28815909-6229-49F4-9D96-9759025AB5B2}" type="presOf" srcId="{08400BB1-2473-4F1D-8A58-6316C8608023}" destId="{D0AE65B3-84C9-46C2-BD1B-496AE7745F09}" srcOrd="0" destOrd="0" presId="urn:microsoft.com/office/officeart/2005/8/layout/gear1"/>
    <dgm:cxn modelId="{EBF79E37-D7D9-48D1-B3E7-FB379BEFDC80}" type="presOf" srcId="{D6BDFFA5-EDB8-4C54-816D-6D4FB16A7053}" destId="{BC8316BA-ABD2-4E8A-B78D-773FA19567BC}" srcOrd="3" destOrd="0" presId="urn:microsoft.com/office/officeart/2005/8/layout/gear1"/>
    <dgm:cxn modelId="{A988B539-878A-46E5-8C23-B36A6CE5914E}" type="presOf" srcId="{D6BDFFA5-EDB8-4C54-816D-6D4FB16A7053}" destId="{8EA5E6DD-24DF-4433-971C-8CF1F1508457}" srcOrd="0" destOrd="0" presId="urn:microsoft.com/office/officeart/2005/8/layout/gear1"/>
    <dgm:cxn modelId="{136A355B-33C2-4AA1-9A26-6123464BC626}" type="presOf" srcId="{5DECD305-4931-482A-99C9-4A6E86D6ED4F}" destId="{EEC7C223-4ACB-4C5D-A03B-C72953491439}" srcOrd="0" destOrd="0" presId="urn:microsoft.com/office/officeart/2005/8/layout/gear1"/>
    <dgm:cxn modelId="{8F50FD44-9A59-4945-B50F-4DA60F0898AC}" type="presOf" srcId="{D6BDFFA5-EDB8-4C54-816D-6D4FB16A7053}" destId="{24A83A2B-242E-4544-94B2-960A2EE6106D}" srcOrd="1" destOrd="0" presId="urn:microsoft.com/office/officeart/2005/8/layout/gear1"/>
    <dgm:cxn modelId="{CB01D350-D2BA-457F-922C-8F0F5DCA09DC}" srcId="{BD812FED-799E-4E92-8113-8F4BCE4CB743}" destId="{785D6CCC-46AE-48EC-B2D0-1675EF74DCD4}" srcOrd="0" destOrd="0" parTransId="{932C983F-24DE-481B-9C26-D170D2E39F14}" sibTransId="{08400BB1-2473-4F1D-8A58-6316C8608023}"/>
    <dgm:cxn modelId="{B1458EAE-8442-42BB-9479-CD58C924ED86}" type="presOf" srcId="{785D6CCC-46AE-48EC-B2D0-1675EF74DCD4}" destId="{CE806FFD-58B4-4FD4-86EA-ACF6E00537DC}" srcOrd="0" destOrd="0" presId="urn:microsoft.com/office/officeart/2005/8/layout/gear1"/>
    <dgm:cxn modelId="{539174BC-605F-4854-9DB5-BEA78754A1CF}" type="presOf" srcId="{785D6CCC-46AE-48EC-B2D0-1675EF74DCD4}" destId="{80781E5E-8366-4573-AA2E-8DC9F87B220C}" srcOrd="2" destOrd="0" presId="urn:microsoft.com/office/officeart/2005/8/layout/gear1"/>
    <dgm:cxn modelId="{F99C45BD-96C5-4DC8-A2A5-CD215E7EA565}" srcId="{BD812FED-799E-4E92-8113-8F4BCE4CB743}" destId="{D6BDFFA5-EDB8-4C54-816D-6D4FB16A7053}" srcOrd="2" destOrd="0" parTransId="{0F9F1C93-5DA2-409F-9A2A-24EBC4DAD31B}" sibTransId="{5D66713C-E49E-41AB-90B2-51EBAD3712DC}"/>
    <dgm:cxn modelId="{1D8BAEC1-0CDC-499C-8498-2891EF566208}" type="presOf" srcId="{5D66713C-E49E-41AB-90B2-51EBAD3712DC}" destId="{EFCAA0D5-2C8C-474E-B26C-B77905A39D2C}" srcOrd="0" destOrd="0" presId="urn:microsoft.com/office/officeart/2005/8/layout/gear1"/>
    <dgm:cxn modelId="{4DA350D2-D672-4D3E-B671-D0988470742A}" type="presOf" srcId="{D5CF041C-D2A9-4A5A-BBCB-426A9E1EDA91}" destId="{A2D746F5-4609-4C3D-BC6F-BDF147F58CF3}" srcOrd="2" destOrd="0" presId="urn:microsoft.com/office/officeart/2005/8/layout/gear1"/>
    <dgm:cxn modelId="{FD6644D7-870D-4C66-9623-774288D2620F}" type="presOf" srcId="{D5CF041C-D2A9-4A5A-BBCB-426A9E1EDA91}" destId="{022F88F0-CD23-4567-BFDB-3E9597A0ADC5}" srcOrd="1" destOrd="0" presId="urn:microsoft.com/office/officeart/2005/8/layout/gear1"/>
    <dgm:cxn modelId="{879C08D8-2D40-4664-8FB1-D790FEC21310}" type="presOf" srcId="{785D6CCC-46AE-48EC-B2D0-1675EF74DCD4}" destId="{B5095598-327C-495F-A154-0627FCD6A755}" srcOrd="1" destOrd="0" presId="urn:microsoft.com/office/officeart/2005/8/layout/gear1"/>
    <dgm:cxn modelId="{9DAC70D9-D21E-40F2-9A39-4E78F46A3964}" type="presOf" srcId="{BD812FED-799E-4E92-8113-8F4BCE4CB743}" destId="{22312E9E-C364-4389-8490-44D64280C4AB}" srcOrd="0" destOrd="0" presId="urn:microsoft.com/office/officeart/2005/8/layout/gear1"/>
    <dgm:cxn modelId="{481669DE-5D46-42BB-8635-616293FA9F20}" type="presOf" srcId="{D5CF041C-D2A9-4A5A-BBCB-426A9E1EDA91}" destId="{87AC9D14-5832-422E-BC0B-17ED84AA8A35}" srcOrd="0" destOrd="0" presId="urn:microsoft.com/office/officeart/2005/8/layout/gear1"/>
    <dgm:cxn modelId="{F76CE9F9-CDDE-4632-8D09-4FF164B2B095}" srcId="{BD812FED-799E-4E92-8113-8F4BCE4CB743}" destId="{D5CF041C-D2A9-4A5A-BBCB-426A9E1EDA91}" srcOrd="1" destOrd="0" parTransId="{D62A555A-C7D0-49FB-8755-997384F97045}" sibTransId="{5DECD305-4931-482A-99C9-4A6E86D6ED4F}"/>
    <dgm:cxn modelId="{EBAA1B01-8BE0-47B4-97B7-863DA0B1413E}" type="presParOf" srcId="{22312E9E-C364-4389-8490-44D64280C4AB}" destId="{CE806FFD-58B4-4FD4-86EA-ACF6E00537DC}" srcOrd="0" destOrd="0" presId="urn:microsoft.com/office/officeart/2005/8/layout/gear1"/>
    <dgm:cxn modelId="{1DC6FE75-F42F-430E-9036-22E4520EB0BE}" type="presParOf" srcId="{22312E9E-C364-4389-8490-44D64280C4AB}" destId="{B5095598-327C-495F-A154-0627FCD6A755}" srcOrd="1" destOrd="0" presId="urn:microsoft.com/office/officeart/2005/8/layout/gear1"/>
    <dgm:cxn modelId="{BCDE7D6E-936C-4F31-A7E0-9469654EFAD3}" type="presParOf" srcId="{22312E9E-C364-4389-8490-44D64280C4AB}" destId="{80781E5E-8366-4573-AA2E-8DC9F87B220C}" srcOrd="2" destOrd="0" presId="urn:microsoft.com/office/officeart/2005/8/layout/gear1"/>
    <dgm:cxn modelId="{C155BBAA-8F4C-41F3-A795-28F741B08C72}" type="presParOf" srcId="{22312E9E-C364-4389-8490-44D64280C4AB}" destId="{87AC9D14-5832-422E-BC0B-17ED84AA8A35}" srcOrd="3" destOrd="0" presId="urn:microsoft.com/office/officeart/2005/8/layout/gear1"/>
    <dgm:cxn modelId="{B7AB37AB-7889-4582-9BFB-ACD2B8F2427E}" type="presParOf" srcId="{22312E9E-C364-4389-8490-44D64280C4AB}" destId="{022F88F0-CD23-4567-BFDB-3E9597A0ADC5}" srcOrd="4" destOrd="0" presId="urn:microsoft.com/office/officeart/2005/8/layout/gear1"/>
    <dgm:cxn modelId="{46041E1E-4CAF-4C68-A89F-4EF244E6FBE6}" type="presParOf" srcId="{22312E9E-C364-4389-8490-44D64280C4AB}" destId="{A2D746F5-4609-4C3D-BC6F-BDF147F58CF3}" srcOrd="5" destOrd="0" presId="urn:microsoft.com/office/officeart/2005/8/layout/gear1"/>
    <dgm:cxn modelId="{FDF15B78-C575-4548-B56A-445A0BE0F770}" type="presParOf" srcId="{22312E9E-C364-4389-8490-44D64280C4AB}" destId="{8EA5E6DD-24DF-4433-971C-8CF1F1508457}" srcOrd="6" destOrd="0" presId="urn:microsoft.com/office/officeart/2005/8/layout/gear1"/>
    <dgm:cxn modelId="{275C241F-38F0-4A20-A666-4B06BFA6D94D}" type="presParOf" srcId="{22312E9E-C364-4389-8490-44D64280C4AB}" destId="{24A83A2B-242E-4544-94B2-960A2EE6106D}" srcOrd="7" destOrd="0" presId="urn:microsoft.com/office/officeart/2005/8/layout/gear1"/>
    <dgm:cxn modelId="{76C16979-153B-47BE-8FFF-B339AC5CA279}" type="presParOf" srcId="{22312E9E-C364-4389-8490-44D64280C4AB}" destId="{490B9A28-1A72-4457-9A6E-E81EF24A77B0}" srcOrd="8" destOrd="0" presId="urn:microsoft.com/office/officeart/2005/8/layout/gear1"/>
    <dgm:cxn modelId="{6C2FC622-F2E2-48A0-8B14-6BD9AA94884D}" type="presParOf" srcId="{22312E9E-C364-4389-8490-44D64280C4AB}" destId="{BC8316BA-ABD2-4E8A-B78D-773FA19567BC}" srcOrd="9" destOrd="0" presId="urn:microsoft.com/office/officeart/2005/8/layout/gear1"/>
    <dgm:cxn modelId="{33A7BA09-A741-4EC5-821F-DF5DB2717A5D}" type="presParOf" srcId="{22312E9E-C364-4389-8490-44D64280C4AB}" destId="{D0AE65B3-84C9-46C2-BD1B-496AE7745F09}" srcOrd="10" destOrd="0" presId="urn:microsoft.com/office/officeart/2005/8/layout/gear1"/>
    <dgm:cxn modelId="{BEB4E031-640F-4D0D-8C80-BCF1FDF23DC7}" type="presParOf" srcId="{22312E9E-C364-4389-8490-44D64280C4AB}" destId="{EEC7C223-4ACB-4C5D-A03B-C72953491439}" srcOrd="11" destOrd="0" presId="urn:microsoft.com/office/officeart/2005/8/layout/gear1"/>
    <dgm:cxn modelId="{110B5A87-010E-4334-8386-9194D8A4DEF0}" type="presParOf" srcId="{22312E9E-C364-4389-8490-44D64280C4AB}" destId="{EFCAA0D5-2C8C-474E-B26C-B77905A39D2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4606C-96C3-41AB-88F3-CD68DEE5B68D}">
      <dsp:nvSpPr>
        <dsp:cNvPr id="0" name=""/>
        <dsp:cNvSpPr/>
      </dsp:nvSpPr>
      <dsp:spPr>
        <a:xfrm>
          <a:off x="8040" y="247190"/>
          <a:ext cx="2403324" cy="1441994"/>
        </a:xfrm>
        <a:prstGeom prst="roundRect">
          <a:avLst>
            <a:gd name="adj" fmla="val 10000"/>
          </a:avLst>
        </a:prstGeom>
        <a:solidFill>
          <a:srgbClr val="E1813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E" sz="3200" b="0" kern="1200" dirty="0" err="1"/>
            <a:t>Segurança</a:t>
          </a:r>
          <a:r>
            <a:rPr lang="en-IE" sz="3200" b="0" kern="1200" dirty="0"/>
            <a:t> dos dados</a:t>
          </a:r>
        </a:p>
      </dsp:txBody>
      <dsp:txXfrm>
        <a:off x="50275" y="289425"/>
        <a:ext cx="2318854" cy="1357524"/>
      </dsp:txXfrm>
    </dsp:sp>
    <dsp:sp modelId="{0ECE8C9F-99B6-490B-86DD-BAA570C9DAFC}">
      <dsp:nvSpPr>
        <dsp:cNvPr id="0" name=""/>
        <dsp:cNvSpPr/>
      </dsp:nvSpPr>
      <dsp:spPr>
        <a:xfrm>
          <a:off x="2651697" y="670175"/>
          <a:ext cx="509504" cy="596024"/>
        </a:xfrm>
        <a:prstGeom prst="rightArrow">
          <a:avLst>
            <a:gd name="adj1" fmla="val 60000"/>
            <a:gd name="adj2" fmla="val 50000"/>
          </a:avLst>
        </a:prstGeom>
        <a:solidFill>
          <a:srgbClr val="D6315A"/>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E" sz="2400" kern="1200"/>
        </a:p>
      </dsp:txBody>
      <dsp:txXfrm>
        <a:off x="2651697" y="789380"/>
        <a:ext cx="356653" cy="357614"/>
      </dsp:txXfrm>
    </dsp:sp>
    <dsp:sp modelId="{6BFD8DED-AD54-40FC-9A03-22B72909BE81}">
      <dsp:nvSpPr>
        <dsp:cNvPr id="0" name=""/>
        <dsp:cNvSpPr/>
      </dsp:nvSpPr>
      <dsp:spPr>
        <a:xfrm>
          <a:off x="3372694" y="247190"/>
          <a:ext cx="2403324" cy="1441994"/>
        </a:xfrm>
        <a:prstGeom prst="roundRect">
          <a:avLst>
            <a:gd name="adj" fmla="val 10000"/>
          </a:avLst>
        </a:prstGeom>
        <a:solidFill>
          <a:srgbClr val="00ACA7"/>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b="0" kern="1200" dirty="0"/>
            <a:t>PRIVACIDADE DOS DADOS</a:t>
          </a:r>
        </a:p>
      </dsp:txBody>
      <dsp:txXfrm>
        <a:off x="3414929" y="289425"/>
        <a:ext cx="2318854" cy="1357524"/>
      </dsp:txXfrm>
    </dsp:sp>
    <dsp:sp modelId="{62A493B6-4333-4C06-9777-1BDBAB268A1A}">
      <dsp:nvSpPr>
        <dsp:cNvPr id="0" name=""/>
        <dsp:cNvSpPr/>
      </dsp:nvSpPr>
      <dsp:spPr>
        <a:xfrm>
          <a:off x="6016350" y="670175"/>
          <a:ext cx="509504" cy="596024"/>
        </a:xfrm>
        <a:prstGeom prst="rightArrow">
          <a:avLst>
            <a:gd name="adj1" fmla="val 60000"/>
            <a:gd name="adj2" fmla="val 50000"/>
          </a:avLst>
        </a:prstGeom>
        <a:solidFill>
          <a:srgbClr val="E18130"/>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E" sz="2400" kern="1200"/>
        </a:p>
      </dsp:txBody>
      <dsp:txXfrm>
        <a:off x="6016350" y="789380"/>
        <a:ext cx="356653" cy="357614"/>
      </dsp:txXfrm>
    </dsp:sp>
    <dsp:sp modelId="{314620FF-9F77-47A7-910F-C53C5A8616DA}">
      <dsp:nvSpPr>
        <dsp:cNvPr id="0" name=""/>
        <dsp:cNvSpPr/>
      </dsp:nvSpPr>
      <dsp:spPr>
        <a:xfrm>
          <a:off x="6737348" y="247190"/>
          <a:ext cx="2403324" cy="1441994"/>
        </a:xfrm>
        <a:prstGeom prst="roundRect">
          <a:avLst>
            <a:gd name="adj" fmla="val 10000"/>
          </a:avLst>
        </a:prstGeom>
        <a:solidFill>
          <a:srgbClr val="D6315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IE" sz="3000" b="0" kern="1200" dirty="0"/>
            <a:t>DADOS ÚTEIS </a:t>
          </a:r>
          <a:r>
            <a:rPr lang="en-IE" sz="3000" b="1" kern="1200" dirty="0"/>
            <a:t>PROTEGIDOS</a:t>
          </a:r>
          <a:endParaRPr lang="en-IE" sz="3000" kern="1200" dirty="0"/>
        </a:p>
      </dsp:txBody>
      <dsp:txXfrm>
        <a:off x="6779583" y="289425"/>
        <a:ext cx="2318854" cy="1357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0ADC-A302-4B8F-B1FB-C9EB957ACF5A}">
      <dsp:nvSpPr>
        <dsp:cNvPr id="0" name=""/>
        <dsp:cNvSpPr/>
      </dsp:nvSpPr>
      <dsp:spPr>
        <a:xfrm>
          <a:off x="2376633" y="1627753"/>
          <a:ext cx="2068626" cy="1789445"/>
        </a:xfrm>
        <a:prstGeom prst="hexagon">
          <a:avLst>
            <a:gd name="adj" fmla="val 28570"/>
            <a:gd name="vf" fmla="val 115470"/>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err="1"/>
            <a:t>Palavras-Chave</a:t>
          </a:r>
          <a:r>
            <a:rPr lang="en-IE" sz="2000" b="1" kern="1200" dirty="0"/>
            <a:t> </a:t>
          </a:r>
          <a:r>
            <a:rPr lang="en-IE" sz="2000" b="1" kern="1200" dirty="0" err="1"/>
            <a:t>relevantes</a:t>
          </a:r>
          <a:endParaRPr lang="en-IE" sz="2000" b="1" kern="1200" dirty="0"/>
        </a:p>
      </dsp:txBody>
      <dsp:txXfrm>
        <a:off x="2719433" y="1924289"/>
        <a:ext cx="1383026" cy="1196373"/>
      </dsp:txXfrm>
    </dsp:sp>
    <dsp:sp modelId="{979BE9A8-B54D-405D-B04E-7F0629F13590}">
      <dsp:nvSpPr>
        <dsp:cNvPr id="0" name=""/>
        <dsp:cNvSpPr/>
      </dsp:nvSpPr>
      <dsp:spPr>
        <a:xfrm>
          <a:off x="3671743" y="771373"/>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BDE0F-7A0B-49C5-AC2B-A800EDFDEA45}">
      <dsp:nvSpPr>
        <dsp:cNvPr id="0" name=""/>
        <dsp:cNvSpPr/>
      </dsp:nvSpPr>
      <dsp:spPr>
        <a:xfrm>
          <a:off x="2566935" y="0"/>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E" sz="2200" b="1" kern="1200" dirty="0" err="1"/>
            <a:t>Partilhar</a:t>
          </a:r>
          <a:endParaRPr lang="en-IE" sz="2200" b="1" kern="1200" dirty="0"/>
        </a:p>
      </dsp:txBody>
      <dsp:txXfrm>
        <a:off x="2847870" y="243042"/>
        <a:ext cx="1133354" cy="980484"/>
      </dsp:txXfrm>
    </dsp:sp>
    <dsp:sp modelId="{FDF45E5A-60E3-48B2-A47E-89960EF1670C}">
      <dsp:nvSpPr>
        <dsp:cNvPr id="0" name=""/>
        <dsp:cNvSpPr/>
      </dsp:nvSpPr>
      <dsp:spPr>
        <a:xfrm>
          <a:off x="4582632" y="2028576"/>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014F8-1AB1-47EB-937C-BBC1613A91A4}">
      <dsp:nvSpPr>
        <dsp:cNvPr id="0" name=""/>
        <dsp:cNvSpPr/>
      </dsp:nvSpPr>
      <dsp:spPr>
        <a:xfrm>
          <a:off x="4121654" y="902038"/>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IE" sz="2000" b="1" kern="1200" dirty="0" err="1"/>
            <a:t>Controlo</a:t>
          </a:r>
          <a:endParaRPr lang="en-IE" sz="2000" b="1" kern="1200" dirty="0"/>
        </a:p>
      </dsp:txBody>
      <dsp:txXfrm>
        <a:off x="4402589" y="1145080"/>
        <a:ext cx="1133354" cy="980484"/>
      </dsp:txXfrm>
    </dsp:sp>
    <dsp:sp modelId="{559C4E6A-9CD4-4C33-9EDA-792F79FC37F5}">
      <dsp:nvSpPr>
        <dsp:cNvPr id="0" name=""/>
        <dsp:cNvSpPr/>
      </dsp:nvSpPr>
      <dsp:spPr>
        <a:xfrm>
          <a:off x="3949869" y="3447722"/>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C23593-2EEF-44FB-8A2D-85EB7061C3E0}">
      <dsp:nvSpPr>
        <dsp:cNvPr id="0" name=""/>
        <dsp:cNvSpPr/>
      </dsp:nvSpPr>
      <dsp:spPr>
        <a:xfrm>
          <a:off x="4121654" y="2675340"/>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IE" sz="2400" b="1" kern="1200" dirty="0" err="1"/>
            <a:t>Eliminar</a:t>
          </a:r>
          <a:endParaRPr lang="en-IE" sz="2400" b="1" kern="1200" dirty="0"/>
        </a:p>
      </dsp:txBody>
      <dsp:txXfrm>
        <a:off x="4402589" y="2918382"/>
        <a:ext cx="1133354" cy="980484"/>
      </dsp:txXfrm>
    </dsp:sp>
    <dsp:sp modelId="{96099205-C402-4384-9C85-461C96AB3257}">
      <dsp:nvSpPr>
        <dsp:cNvPr id="0" name=""/>
        <dsp:cNvSpPr/>
      </dsp:nvSpPr>
      <dsp:spPr>
        <a:xfrm>
          <a:off x="2380235" y="3595035"/>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B7655-1357-4D2C-8A1E-5366241FFD9F}">
      <dsp:nvSpPr>
        <dsp:cNvPr id="0" name=""/>
        <dsp:cNvSpPr/>
      </dsp:nvSpPr>
      <dsp:spPr>
        <a:xfrm>
          <a:off x="2566935" y="3578387"/>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IE" sz="2400" b="1" kern="1200" dirty="0" err="1"/>
            <a:t>Escolha</a:t>
          </a:r>
          <a:endParaRPr lang="en-IE" sz="2400" b="1" kern="1200" dirty="0"/>
        </a:p>
      </dsp:txBody>
      <dsp:txXfrm>
        <a:off x="2847870" y="3821429"/>
        <a:ext cx="1133354" cy="980484"/>
      </dsp:txXfrm>
    </dsp:sp>
    <dsp:sp modelId="{0851C221-F6DA-44ED-8065-96726E2EDD44}">
      <dsp:nvSpPr>
        <dsp:cNvPr id="0" name=""/>
        <dsp:cNvSpPr/>
      </dsp:nvSpPr>
      <dsp:spPr>
        <a:xfrm>
          <a:off x="1454429" y="2338337"/>
          <a:ext cx="780486" cy="67249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CBF35-4CE1-4BB4-98FF-F165D3D4459B}">
      <dsp:nvSpPr>
        <dsp:cNvPr id="0" name=""/>
        <dsp:cNvSpPr/>
      </dsp:nvSpPr>
      <dsp:spPr>
        <a:xfrm>
          <a:off x="1004999" y="2676349"/>
          <a:ext cx="1695224" cy="1466568"/>
        </a:xfrm>
        <a:prstGeom prst="hexagon">
          <a:avLst>
            <a:gd name="adj" fmla="val 28570"/>
            <a:gd name="vf" fmla="val 115470"/>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dirty="0" err="1"/>
            <a:t>Terceiros</a:t>
          </a:r>
          <a:endParaRPr lang="en-IE" sz="2000" b="1" kern="1200" dirty="0"/>
        </a:p>
      </dsp:txBody>
      <dsp:txXfrm>
        <a:off x="1285934" y="2919391"/>
        <a:ext cx="1133354" cy="980484"/>
      </dsp:txXfrm>
    </dsp:sp>
    <dsp:sp modelId="{679046D8-E011-470A-8E07-6A720EC65F4E}">
      <dsp:nvSpPr>
        <dsp:cNvPr id="0" name=""/>
        <dsp:cNvSpPr/>
      </dsp:nvSpPr>
      <dsp:spPr>
        <a:xfrm>
          <a:off x="1004999" y="900020"/>
          <a:ext cx="1695224" cy="1466568"/>
        </a:xfrm>
        <a:prstGeom prst="hexagon">
          <a:avLst>
            <a:gd name="adj" fmla="val 28570"/>
            <a:gd name="vf" fmla="val 115470"/>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i="0" kern="1200" dirty="0" err="1"/>
            <a:t>Desativar</a:t>
          </a:r>
          <a:endParaRPr lang="en-IE" sz="2000" b="1" kern="1200" dirty="0"/>
        </a:p>
      </dsp:txBody>
      <dsp:txXfrm>
        <a:off x="1285934" y="1143062"/>
        <a:ext cx="1133354" cy="980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6FFD-58B4-4FD4-86EA-ACF6E00537DC}">
      <dsp:nvSpPr>
        <dsp:cNvPr id="0" name=""/>
        <dsp:cNvSpPr/>
      </dsp:nvSpPr>
      <dsp:spPr>
        <a:xfrm>
          <a:off x="3233996" y="1797893"/>
          <a:ext cx="2197425" cy="2197425"/>
        </a:xfrm>
        <a:prstGeom prst="gear9">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IE" sz="2800" b="1" kern="1200" dirty="0"/>
            <a:t>Cookies</a:t>
          </a:r>
        </a:p>
      </dsp:txBody>
      <dsp:txXfrm>
        <a:off x="3675776" y="2312629"/>
        <a:ext cx="1313865" cy="1129522"/>
      </dsp:txXfrm>
    </dsp:sp>
    <dsp:sp modelId="{87AC9D14-5832-422E-BC0B-17ED84AA8A35}">
      <dsp:nvSpPr>
        <dsp:cNvPr id="0" name=""/>
        <dsp:cNvSpPr/>
      </dsp:nvSpPr>
      <dsp:spPr>
        <a:xfrm>
          <a:off x="1876602" y="1195447"/>
          <a:ext cx="1755910" cy="1764236"/>
        </a:xfrm>
        <a:prstGeom prst="gear6">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err="1"/>
            <a:t>Rastrear</a:t>
          </a:r>
          <a:endParaRPr lang="en-IE" sz="1800" b="1" kern="1200" dirty="0"/>
        </a:p>
      </dsp:txBody>
      <dsp:txXfrm>
        <a:off x="2318658" y="1641403"/>
        <a:ext cx="871798" cy="872324"/>
      </dsp:txXfrm>
    </dsp:sp>
    <dsp:sp modelId="{8EA5E6DD-24DF-4433-971C-8CF1F1508457}">
      <dsp:nvSpPr>
        <dsp:cNvPr id="0" name=""/>
        <dsp:cNvSpPr/>
      </dsp:nvSpPr>
      <dsp:spPr>
        <a:xfrm rot="20700000">
          <a:off x="2850608" y="175957"/>
          <a:ext cx="1565838" cy="1565838"/>
        </a:xfrm>
        <a:prstGeom prst="gear6">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b="1" kern="1200" dirty="0" err="1"/>
            <a:t>Partilha</a:t>
          </a:r>
          <a:endParaRPr lang="en-IE" sz="1000" b="1" kern="1200" dirty="0"/>
        </a:p>
      </dsp:txBody>
      <dsp:txXfrm rot="-20700000">
        <a:off x="3194042" y="519391"/>
        <a:ext cx="878970" cy="878970"/>
      </dsp:txXfrm>
    </dsp:sp>
    <dsp:sp modelId="{D0AE65B3-84C9-46C2-BD1B-496AE7745F09}">
      <dsp:nvSpPr>
        <dsp:cNvPr id="0" name=""/>
        <dsp:cNvSpPr/>
      </dsp:nvSpPr>
      <dsp:spPr>
        <a:xfrm>
          <a:off x="3011359" y="1481221"/>
          <a:ext cx="2915705" cy="2785336"/>
        </a:xfrm>
        <a:prstGeom prst="circularArrow">
          <a:avLst>
            <a:gd name="adj1" fmla="val 4688"/>
            <a:gd name="adj2" fmla="val 299029"/>
            <a:gd name="adj3" fmla="val 2511344"/>
            <a:gd name="adj4" fmla="val 15871702"/>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C7C223-4ACB-4C5D-A03B-C72953491439}">
      <dsp:nvSpPr>
        <dsp:cNvPr id="0" name=""/>
        <dsp:cNvSpPr/>
      </dsp:nvSpPr>
      <dsp:spPr>
        <a:xfrm>
          <a:off x="1672468" y="925750"/>
          <a:ext cx="2043605" cy="2043605"/>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FCAA0D5-2C8C-474E-B26C-B77905A39D2C}">
      <dsp:nvSpPr>
        <dsp:cNvPr id="0" name=""/>
        <dsp:cNvSpPr/>
      </dsp:nvSpPr>
      <dsp:spPr>
        <a:xfrm>
          <a:off x="2488413" y="-166166"/>
          <a:ext cx="2203418" cy="2203418"/>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06FFD-58B4-4FD4-86EA-ACF6E00537DC}">
      <dsp:nvSpPr>
        <dsp:cNvPr id="0" name=""/>
        <dsp:cNvSpPr/>
      </dsp:nvSpPr>
      <dsp:spPr>
        <a:xfrm>
          <a:off x="2521828" y="2078066"/>
          <a:ext cx="2539858" cy="2539858"/>
        </a:xfrm>
        <a:prstGeom prst="gear9">
          <a:avLst/>
        </a:prstGeom>
        <a:solidFill>
          <a:srgbClr val="D631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PT" sz="2400" b="1" kern="1200" noProof="0" dirty="0"/>
            <a:t>Pegada Digital</a:t>
          </a:r>
        </a:p>
      </dsp:txBody>
      <dsp:txXfrm>
        <a:off x="3032452" y="2673016"/>
        <a:ext cx="1518610" cy="1305539"/>
      </dsp:txXfrm>
    </dsp:sp>
    <dsp:sp modelId="{87AC9D14-5832-422E-BC0B-17ED84AA8A35}">
      <dsp:nvSpPr>
        <dsp:cNvPr id="0" name=""/>
        <dsp:cNvSpPr/>
      </dsp:nvSpPr>
      <dsp:spPr>
        <a:xfrm>
          <a:off x="1044092" y="1477735"/>
          <a:ext cx="1847170" cy="1847170"/>
        </a:xfrm>
        <a:prstGeom prst="gear6">
          <a:avLst/>
        </a:prstGeom>
        <a:solidFill>
          <a:srgbClr val="00AC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PT" sz="2400" b="1" kern="1200" noProof="0" dirty="0"/>
            <a:t>Limite</a:t>
          </a:r>
          <a:endParaRPr lang="pt-PT" sz="1050" b="1" kern="1200" noProof="0" dirty="0"/>
        </a:p>
      </dsp:txBody>
      <dsp:txXfrm>
        <a:off x="1509123" y="1945576"/>
        <a:ext cx="917108" cy="911488"/>
      </dsp:txXfrm>
    </dsp:sp>
    <dsp:sp modelId="{8EA5E6DD-24DF-4433-971C-8CF1F1508457}">
      <dsp:nvSpPr>
        <dsp:cNvPr id="0" name=""/>
        <dsp:cNvSpPr/>
      </dsp:nvSpPr>
      <dsp:spPr>
        <a:xfrm rot="20700000">
          <a:off x="2078695" y="203377"/>
          <a:ext cx="1809849" cy="1809849"/>
        </a:xfrm>
        <a:prstGeom prst="gear6">
          <a:avLst/>
        </a:prstGeom>
        <a:solidFill>
          <a:srgbClr val="E181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PT" sz="2400" b="1" kern="1200" noProof="0" dirty="0"/>
            <a:t>Lucros</a:t>
          </a:r>
          <a:endParaRPr lang="pt-PT" sz="900" b="1" kern="1200" noProof="0" dirty="0"/>
        </a:p>
      </dsp:txBody>
      <dsp:txXfrm rot="-20700000">
        <a:off x="2475649" y="600330"/>
        <a:ext cx="1015943" cy="1015943"/>
      </dsp:txXfrm>
    </dsp:sp>
    <dsp:sp modelId="{D0AE65B3-84C9-46C2-BD1B-496AE7745F09}">
      <dsp:nvSpPr>
        <dsp:cNvPr id="0" name=""/>
        <dsp:cNvSpPr/>
      </dsp:nvSpPr>
      <dsp:spPr>
        <a:xfrm>
          <a:off x="2271678" y="1707958"/>
          <a:ext cx="3370071" cy="3219386"/>
        </a:xfrm>
        <a:prstGeom prst="circularArrow">
          <a:avLst>
            <a:gd name="adj1" fmla="val 4687"/>
            <a:gd name="adj2" fmla="val 299029"/>
            <a:gd name="adj3" fmla="val 2525440"/>
            <a:gd name="adj4" fmla="val 15841441"/>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EC7C223-4ACB-4C5D-A03B-C72953491439}">
      <dsp:nvSpPr>
        <dsp:cNvPr id="0" name=""/>
        <dsp:cNvSpPr/>
      </dsp:nvSpPr>
      <dsp:spPr>
        <a:xfrm>
          <a:off x="716961" y="1067209"/>
          <a:ext cx="2362068" cy="2362068"/>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FCAA0D5-2C8C-474E-B26C-B77905A39D2C}">
      <dsp:nvSpPr>
        <dsp:cNvPr id="0" name=""/>
        <dsp:cNvSpPr/>
      </dsp:nvSpPr>
      <dsp:spPr>
        <a:xfrm>
          <a:off x="1660059" y="-194865"/>
          <a:ext cx="2546785" cy="2546785"/>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0.02325</cdr:y>
    </cdr:from>
    <cdr:to>
      <cdr:x>1</cdr:x>
      <cdr:y>0.27529</cdr:y>
    </cdr:to>
    <cdr:sp macro="" textlink="">
      <cdr:nvSpPr>
        <cdr:cNvPr id="2" name="TextBox 1">
          <a:extLst xmlns:a="http://schemas.openxmlformats.org/drawingml/2006/main">
            <a:ext uri="{FF2B5EF4-FFF2-40B4-BE49-F238E27FC236}">
              <a16:creationId xmlns:a16="http://schemas.microsoft.com/office/drawing/2014/main" id="{EDB1BF56-0A5B-424E-A3B7-913C8E4E73E8}"/>
            </a:ext>
          </a:extLst>
        </cdr:cNvPr>
        <cdr:cNvSpPr txBox="1"/>
      </cdr:nvSpPr>
      <cdr:spPr>
        <a:xfrm xmlns:a="http://schemas.openxmlformats.org/drawingml/2006/main">
          <a:off x="0" y="108067"/>
          <a:ext cx="5466080" cy="1171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IE" sz="2800" b="1" dirty="0">
              <a:solidFill>
                <a:srgbClr val="E18130"/>
              </a:solidFill>
            </a:rPr>
            <a:t>73 % </a:t>
          </a:r>
          <a:r>
            <a:rPr lang="en-IE" sz="2000" b="1" dirty="0">
              <a:solidFill>
                <a:srgbClr val="E18130"/>
              </a:solidFill>
            </a:rPr>
            <a:t>DOS CLIENTES AFIRMAM QUE A CONFIANÇA É IMPORTANTE</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8T11:10:36.488"/>
    </inkml:context>
    <inkml:brush xml:id="br0">
      <inkml:brushProperty name="width" value="0.1" units="cm"/>
      <inkml:brushProperty name="height" value="0.1" units="cm"/>
      <inkml:brushProperty name="color" value="#CC0066"/>
    </inkml:brush>
  </inkml:definitions>
  <inkml:trace contextRef="#ctx0" brushRef="#br0">1618 222 24575,'0'-2'0,"0"0"0,0 0 0,0-1 0,-1 1 0,1 0 0,0 0 0,-1 0 0,0 0 0,1 0 0,-1 0 0,0 0 0,0 0 0,0 0 0,-2-3 0,1 3 0,0 0 0,-1 0 0,1 1 0,-1-1 0,1 1 0,-1-1 0,1 1 0,-1 0 0,0 0 0,0 0 0,0 0 0,-4 0 0,-20-5 0,0 2 0,-1 1 0,-53 2 0,-92 14 0,113-7 0,-428 18 0,437-24 0,1 2 0,-68 11 0,100-10 0,1 1 0,0 0 0,1 1 0,-1 1 0,1 1 0,0 0 0,1 1 0,0 1 0,0 1 0,-20 16 0,-3 8 0,1 2 0,-51 64 0,75-83 0,1 1 0,1 0 0,0 1 0,2 0 0,0 1 0,1 0 0,1 0 0,-8 41 0,7 2 0,4 0 0,6 109 0,1-95 0,-2-28 0,2 0 0,2 0 0,2-1 0,2 1 0,3-2 0,2 1 0,1-2 0,3 0 0,31 58 0,-15-45 0,2-2 0,3-2 0,2-1 0,3-3 0,1-1 0,3-2 0,2-2 0,2-3 0,85 55 0,-54-47 0,157 71 0,-188-101 0,0-2 0,2-2 0,0-3 0,93 12 0,-45-17 0,-1-4 0,1-5 0,0-5 0,108-18 0,-156 13 0,-2-3 0,0-1 0,0-3 0,-2-3 0,0-1 0,-1-3 0,-1-1 0,-2-3 0,-1-2 0,-1-1 0,-1-3 0,68-70 0,118-119 174,-22 23-1132,-84 52-4303,-114 136 5183,-1-1 1,-1 0 0,1-1 0,-2 0-1,0 0 1,-1 0 0,0-1 0,-1 0-1,-1 0 1,3-27 0,-5 21 159,-1 0 0,-1 1 0,-1-1 1,-1 1-1,-1 0 0,0 0 0,-11-27 0,6 19 538,-2 1 0,-1 1 0,0 0 0,-2 1 0,-1 0 0,-2 1 0,0 1 0,-1 0 0,-22-20 0,-10-3-610,-3 3 1,0 2-1,-68-39 1,-196-90-15,-249-68 4,389 169 0,98 39 0,-1 4 0,-1 3 0,0 3 0,-2 4 0,0 4 0,-137-3 0,175 17-455,0 1 0,-58 12 0,-22 8-6371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‹nº›</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4A299-DD6E-4F4E-AAAF-972CE464E941}" type="slidenum">
              <a:rPr lang="en-US" smtClean="0"/>
              <a:t>1</a:t>
            </a:fld>
            <a:endParaRPr lang="en-US"/>
          </a:p>
        </p:txBody>
      </p:sp>
    </p:spTree>
    <p:extLst>
      <p:ext uri="{BB962C8B-B14F-4D97-AF65-F5344CB8AC3E}">
        <p14:creationId xmlns:p14="http://schemas.microsoft.com/office/powerpoint/2010/main" val="231305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ster Text Slide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ext Slide - Blu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5E5E5E"/>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1931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F59DD0EF-8796-7445-985C-87B694671CB4}"/>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B95A97FC-095E-C546-840E-38BE49E75BB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05F9001-1921-B244-A040-095719296DD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999F95BB-34CF-224A-AB68-5ABAB8669F48}"/>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3" name="TextBox 22">
              <a:extLst>
                <a:ext uri="{FF2B5EF4-FFF2-40B4-BE49-F238E27FC236}">
                  <a16:creationId xmlns:a16="http://schemas.microsoft.com/office/drawing/2014/main" id="{2E2C4BDE-6FF7-EB47-8310-BAF923D6B57E}"/>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4677974" cy="953429"/>
          </a:xfrm>
        </p:spPr>
        <p:txBody>
          <a:bodyPr>
            <a:normAutofit/>
          </a:bodyPr>
          <a:lstStyle>
            <a:lvl1pPr marL="0" indent="0" algn="l">
              <a:buNone/>
              <a:defRPr sz="3600" b="1">
                <a:solidFill>
                  <a:srgbClr val="5E5E5E"/>
                </a:solidFill>
                <a:latin typeface="+mn-lt"/>
              </a:defRPr>
            </a:lvl1pPr>
          </a:lstStyle>
          <a:p>
            <a:pPr lvl="0"/>
            <a:r>
              <a:rPr lang="en-US" dirty="0"/>
              <a:t>Text Slide with photo</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4672013" cy="399532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Picture Placeholder 2">
            <a:extLst>
              <a:ext uri="{FF2B5EF4-FFF2-40B4-BE49-F238E27FC236}">
                <a16:creationId xmlns:a16="http://schemas.microsoft.com/office/drawing/2014/main" id="{5BA582B3-EDB6-FD44-BEBA-8598EE949DB8}"/>
              </a:ext>
            </a:extLst>
          </p:cNvPr>
          <p:cNvSpPr>
            <a:spLocks noGrp="1"/>
          </p:cNvSpPr>
          <p:nvPr>
            <p:ph type="pic" sz="quarter" idx="19"/>
          </p:nvPr>
        </p:nvSpPr>
        <p:spPr>
          <a:xfrm>
            <a:off x="6095999" y="-1"/>
            <a:ext cx="6095999" cy="685800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37325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6315A"/>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92844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Point Slide - Blu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0ACA7"/>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73138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E78631"/>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516102" y="589390"/>
            <a:ext cx="3452394" cy="3433969"/>
          </a:xfrm>
          <a:noFill/>
        </p:spPr>
        <p:txBody>
          <a:bodyPr anchor="t">
            <a:normAutofit/>
          </a:bodyPr>
          <a:lstStyle>
            <a:lvl1pPr marL="0" indent="0" algn="l">
              <a:buNone/>
              <a:defRPr sz="3600" i="0">
                <a:solidFill>
                  <a:srgbClr val="6D6E6C"/>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27" name="Group 26">
            <a:extLst>
              <a:ext uri="{FF2B5EF4-FFF2-40B4-BE49-F238E27FC236}">
                <a16:creationId xmlns:a16="http://schemas.microsoft.com/office/drawing/2014/main" id="{8319F80F-10CC-274A-BCFB-3E85E05F9058}"/>
              </a:ext>
            </a:extLst>
          </p:cNvPr>
          <p:cNvGrpSpPr/>
          <p:nvPr userDrawn="1"/>
        </p:nvGrpSpPr>
        <p:grpSpPr>
          <a:xfrm flipH="1">
            <a:off x="0" y="6110286"/>
            <a:ext cx="1877348" cy="396639"/>
            <a:chOff x="9324753" y="5969157"/>
            <a:chExt cx="1877348" cy="396639"/>
          </a:xfrm>
        </p:grpSpPr>
        <p:sp>
          <p:nvSpPr>
            <p:cNvPr id="28" name="TextBox 27">
              <a:extLst>
                <a:ext uri="{FF2B5EF4-FFF2-40B4-BE49-F238E27FC236}">
                  <a16:creationId xmlns:a16="http://schemas.microsoft.com/office/drawing/2014/main" id="{181F086D-3B9E-8444-BE05-8D38ABA5528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9" name="TextBox 28">
              <a:extLst>
                <a:ext uri="{FF2B5EF4-FFF2-40B4-BE49-F238E27FC236}">
                  <a16:creationId xmlns:a16="http://schemas.microsoft.com/office/drawing/2014/main" id="{910865E1-FDA0-4747-A9FC-662A6DD634A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0" name="TextBox 29">
              <a:extLst>
                <a:ext uri="{FF2B5EF4-FFF2-40B4-BE49-F238E27FC236}">
                  <a16:creationId xmlns:a16="http://schemas.microsoft.com/office/drawing/2014/main" id="{EFF4B8B6-114E-5F49-BD97-70D35AE606AD}"/>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1" name="TextBox 30">
              <a:extLst>
                <a:ext uri="{FF2B5EF4-FFF2-40B4-BE49-F238E27FC236}">
                  <a16:creationId xmlns:a16="http://schemas.microsoft.com/office/drawing/2014/main" id="{60A0C9A0-35EE-9240-902A-9F048D5A71B6}"/>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033682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117955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351075"/>
            <a:ext cx="5629274" cy="38833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436935" y="710385"/>
            <a:ext cx="4755407" cy="3297980"/>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60938" y="4658881"/>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2724" cy="4234375"/>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2" name="Group 21">
            <a:extLst>
              <a:ext uri="{FF2B5EF4-FFF2-40B4-BE49-F238E27FC236}">
                <a16:creationId xmlns:a16="http://schemas.microsoft.com/office/drawing/2014/main" id="{4062F437-FAB8-A541-B81B-56A707725DA4}"/>
              </a:ext>
            </a:extLst>
          </p:cNvPr>
          <p:cNvGrpSpPr/>
          <p:nvPr userDrawn="1"/>
        </p:nvGrpSpPr>
        <p:grpSpPr>
          <a:xfrm flipH="1">
            <a:off x="0" y="6110286"/>
            <a:ext cx="1877348" cy="396639"/>
            <a:chOff x="9324753" y="5969157"/>
            <a:chExt cx="1877348" cy="396639"/>
          </a:xfrm>
        </p:grpSpPr>
        <p:sp>
          <p:nvSpPr>
            <p:cNvPr id="23" name="TextBox 22">
              <a:extLst>
                <a:ext uri="{FF2B5EF4-FFF2-40B4-BE49-F238E27FC236}">
                  <a16:creationId xmlns:a16="http://schemas.microsoft.com/office/drawing/2014/main" id="{5AFCB370-9AD9-2344-98DC-A574FD4FB73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4E6D6932-B365-2940-9701-F453E8848F19}"/>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DB60A34-223D-6949-AA23-453EE8F2C6B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6" name="TextBox 25">
              <a:extLst>
                <a:ext uri="{FF2B5EF4-FFF2-40B4-BE49-F238E27FC236}">
                  <a16:creationId xmlns:a16="http://schemas.microsoft.com/office/drawing/2014/main" id="{58476A8F-8D60-714A-BCEE-38CE4B09BEF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5256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CLUDE HER - 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INCLUDE HER</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INCLUDE HER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s Slide with Caption - Pi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9760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s Slide with Captio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706361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7" name="Group 6">
            <a:extLst>
              <a:ext uri="{FF2B5EF4-FFF2-40B4-BE49-F238E27FC236}">
                <a16:creationId xmlns:a16="http://schemas.microsoft.com/office/drawing/2014/main" id="{6DCA4CA9-EBCB-144A-8157-33280D3DA014}"/>
              </a:ext>
            </a:extLst>
          </p:cNvPr>
          <p:cNvGrpSpPr/>
          <p:nvPr userDrawn="1"/>
        </p:nvGrpSpPr>
        <p:grpSpPr>
          <a:xfrm>
            <a:off x="10314652" y="6093162"/>
            <a:ext cx="1877348" cy="396639"/>
            <a:chOff x="9324753" y="5969157"/>
            <a:chExt cx="1877348" cy="396639"/>
          </a:xfrm>
        </p:grpSpPr>
        <p:sp>
          <p:nvSpPr>
            <p:cNvPr id="9" name="TextBox 8">
              <a:extLst>
                <a:ext uri="{FF2B5EF4-FFF2-40B4-BE49-F238E27FC236}">
                  <a16:creationId xmlns:a16="http://schemas.microsoft.com/office/drawing/2014/main" id="{5F3946BF-6209-C840-825C-9F96EC516E3B}"/>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0" name="TextBox 9">
              <a:extLst>
                <a:ext uri="{FF2B5EF4-FFF2-40B4-BE49-F238E27FC236}">
                  <a16:creationId xmlns:a16="http://schemas.microsoft.com/office/drawing/2014/main" id="{A4D2AE57-6C1F-8448-938F-31B26F0B277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 name="TextBox 10">
              <a:extLst>
                <a:ext uri="{FF2B5EF4-FFF2-40B4-BE49-F238E27FC236}">
                  <a16:creationId xmlns:a16="http://schemas.microsoft.com/office/drawing/2014/main" id="{DF079AF6-5352-C345-99E6-5C5A81E175C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3" name="TextBox 12">
              <a:extLst>
                <a:ext uri="{FF2B5EF4-FFF2-40B4-BE49-F238E27FC236}">
                  <a16:creationId xmlns:a16="http://schemas.microsoft.com/office/drawing/2014/main" id="{ECE559CD-E75E-A94C-844F-AFFC2BEE0DA2}"/>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438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s x 3 with Catpions -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6315A"/>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s x 3 with Catpions - Blu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0ACA7"/>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8538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1C7F34C9-1A03-6347-A0DD-8BC79816D91A}"/>
              </a:ext>
            </a:extLst>
          </p:cNvPr>
          <p:cNvGrpSpPr/>
          <p:nvPr userDrawn="1"/>
        </p:nvGrpSpPr>
        <p:grpSpPr>
          <a:xfrm>
            <a:off x="10314652" y="6093162"/>
            <a:ext cx="1877348" cy="396639"/>
            <a:chOff x="9324753" y="5969157"/>
            <a:chExt cx="1877348" cy="396639"/>
          </a:xfrm>
        </p:grpSpPr>
        <p:sp>
          <p:nvSpPr>
            <p:cNvPr id="18" name="TextBox 17">
              <a:extLst>
                <a:ext uri="{FF2B5EF4-FFF2-40B4-BE49-F238E27FC236}">
                  <a16:creationId xmlns:a16="http://schemas.microsoft.com/office/drawing/2014/main" id="{CDECB5AB-2C6D-C644-B7B7-CE5C3694A0B6}"/>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9" name="TextBox 18">
              <a:extLst>
                <a:ext uri="{FF2B5EF4-FFF2-40B4-BE49-F238E27FC236}">
                  <a16:creationId xmlns:a16="http://schemas.microsoft.com/office/drawing/2014/main" id="{EC26452A-FB0B-4E48-BF11-A545EE6056E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74D8FCB1-3957-5A4B-89DB-D63BA0CA988A}"/>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2" name="TextBox 21">
              <a:extLst>
                <a:ext uri="{FF2B5EF4-FFF2-40B4-BE49-F238E27FC236}">
                  <a16:creationId xmlns:a16="http://schemas.microsoft.com/office/drawing/2014/main" id="{6F6716B1-EB09-0547-8903-B11C144A219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E78631"/>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9149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9" name="Picture Placeholder 18">
            <a:extLst>
              <a:ext uri="{FF2B5EF4-FFF2-40B4-BE49-F238E27FC236}">
                <a16:creationId xmlns:a16="http://schemas.microsoft.com/office/drawing/2014/main" id="{737B8351-B742-F94A-B8A3-E00C0CEA7C21}"/>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0" name="Group 19">
            <a:extLst>
              <a:ext uri="{FF2B5EF4-FFF2-40B4-BE49-F238E27FC236}">
                <a16:creationId xmlns:a16="http://schemas.microsoft.com/office/drawing/2014/main" id="{556440AA-8AE3-6C4A-8921-DCD57F48C6D3}"/>
              </a:ext>
            </a:extLst>
          </p:cNvPr>
          <p:cNvGrpSpPr/>
          <p:nvPr userDrawn="1"/>
        </p:nvGrpSpPr>
        <p:grpSpPr>
          <a:xfrm>
            <a:off x="10314652" y="6093162"/>
            <a:ext cx="1877348" cy="396639"/>
            <a:chOff x="9324753" y="5969157"/>
            <a:chExt cx="1877348" cy="396639"/>
          </a:xfrm>
        </p:grpSpPr>
        <p:sp>
          <p:nvSpPr>
            <p:cNvPr id="21" name="TextBox 20">
              <a:extLst>
                <a:ext uri="{FF2B5EF4-FFF2-40B4-BE49-F238E27FC236}">
                  <a16:creationId xmlns:a16="http://schemas.microsoft.com/office/drawing/2014/main" id="{44037FEE-5011-8F4A-B75B-37D69617E99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2" name="TextBox 21">
              <a:extLst>
                <a:ext uri="{FF2B5EF4-FFF2-40B4-BE49-F238E27FC236}">
                  <a16:creationId xmlns:a16="http://schemas.microsoft.com/office/drawing/2014/main" id="{487F0B5C-7B7F-2D4E-941A-6FE46A83E07D}"/>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88B51FE3-4970-FB48-81AF-42947B21F46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4" name="TextBox 23">
              <a:extLst>
                <a:ext uri="{FF2B5EF4-FFF2-40B4-BE49-F238E27FC236}">
                  <a16:creationId xmlns:a16="http://schemas.microsoft.com/office/drawing/2014/main" id="{3C46BAA8-8FFD-F449-AF9F-F4B050F03EE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044807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47C2315F-ED02-BA48-838D-B2A061FAD505}"/>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125A8CF0-B6F5-464C-A9E3-B34870FE9DC7}"/>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062D8219-2F26-384C-9A9E-307880987DA9}"/>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0DCE1160-FCF1-3640-9537-60D9D0AAB36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322EC3E-B2CE-294C-9A94-57A5CBE5494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CDD31A12-71B2-7A4F-BAEB-35548094F56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363859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80F827-314A-1F4E-8A7C-2F85D317FE37}"/>
              </a:ext>
            </a:extLst>
          </p:cNvPr>
          <p:cNvSpPr/>
          <p:nvPr userDrawn="1"/>
        </p:nvSpPr>
        <p:spPr>
          <a:xfrm>
            <a:off x="405433" y="370011"/>
            <a:ext cx="11381134" cy="5580000"/>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62A50908-0C4C-9842-9DDF-D9DED6772816}"/>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9" name="Text Placeholder 23">
            <a:extLst>
              <a:ext uri="{FF2B5EF4-FFF2-40B4-BE49-F238E27FC236}">
                <a16:creationId xmlns:a16="http://schemas.microsoft.com/office/drawing/2014/main" id="{2F2205AB-9E80-6441-B4A9-B4ED09B04ECB}"/>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Text Placeholder 23">
            <a:extLst>
              <a:ext uri="{FF2B5EF4-FFF2-40B4-BE49-F238E27FC236}">
                <a16:creationId xmlns:a16="http://schemas.microsoft.com/office/drawing/2014/main" id="{5959B44C-C7B7-E744-ADC1-06F61FDF1E15}"/>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Picture Placeholder 11">
            <a:extLst>
              <a:ext uri="{FF2B5EF4-FFF2-40B4-BE49-F238E27FC236}">
                <a16:creationId xmlns:a16="http://schemas.microsoft.com/office/drawing/2014/main" id="{F40C2A19-5FC5-6748-B115-35140772875E}"/>
              </a:ext>
            </a:extLst>
          </p:cNvPr>
          <p:cNvSpPr>
            <a:spLocks noGrp="1"/>
          </p:cNvSpPr>
          <p:nvPr>
            <p:ph type="pic" sz="quarter" idx="19"/>
          </p:nvPr>
        </p:nvSpPr>
        <p:spPr>
          <a:xfrm>
            <a:off x="5734225" y="-1"/>
            <a:ext cx="5689601" cy="6858001"/>
          </a:xfrm>
          <a:custGeom>
            <a:avLst/>
            <a:gdLst>
              <a:gd name="connsiteX0" fmla="*/ 0 w 5689601"/>
              <a:gd name="connsiteY0" fmla="*/ 0 h 6858001"/>
              <a:gd name="connsiteX1" fmla="*/ 5689601 w 5689601"/>
              <a:gd name="connsiteY1" fmla="*/ 0 h 6858001"/>
              <a:gd name="connsiteX2" fmla="*/ 5689601 w 5689601"/>
              <a:gd name="connsiteY2" fmla="*/ 6108907 h 6858001"/>
              <a:gd name="connsiteX3" fmla="*/ 4580427 w 5689601"/>
              <a:gd name="connsiteY3" fmla="*/ 6108907 h 6858001"/>
              <a:gd name="connsiteX4" fmla="*/ 4580427 w 5689601"/>
              <a:gd name="connsiteY4" fmla="*/ 6270907 h 6858001"/>
              <a:gd name="connsiteX5" fmla="*/ 5689601 w 5689601"/>
              <a:gd name="connsiteY5" fmla="*/ 6270907 h 6858001"/>
              <a:gd name="connsiteX6" fmla="*/ 5689601 w 5689601"/>
              <a:gd name="connsiteY6" fmla="*/ 6294678 h 6858001"/>
              <a:gd name="connsiteX7" fmla="*/ 4790709 w 5689601"/>
              <a:gd name="connsiteY7" fmla="*/ 6294678 h 6858001"/>
              <a:gd name="connsiteX8" fmla="*/ 4790709 w 5689601"/>
              <a:gd name="connsiteY8" fmla="*/ 6456678 h 6858001"/>
              <a:gd name="connsiteX9" fmla="*/ 5689601 w 5689601"/>
              <a:gd name="connsiteY9" fmla="*/ 6456678 h 6858001"/>
              <a:gd name="connsiteX10" fmla="*/ 5689601 w 5689601"/>
              <a:gd name="connsiteY10" fmla="*/ 6858001 h 6858001"/>
              <a:gd name="connsiteX11" fmla="*/ 0 w 5689601"/>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9601" h="6858001">
                <a:moveTo>
                  <a:pt x="0" y="0"/>
                </a:moveTo>
                <a:lnTo>
                  <a:pt x="5689601" y="0"/>
                </a:lnTo>
                <a:lnTo>
                  <a:pt x="5689601" y="6108907"/>
                </a:lnTo>
                <a:lnTo>
                  <a:pt x="4580427" y="6108907"/>
                </a:lnTo>
                <a:lnTo>
                  <a:pt x="4580427" y="6270907"/>
                </a:lnTo>
                <a:lnTo>
                  <a:pt x="5689601" y="6270907"/>
                </a:lnTo>
                <a:lnTo>
                  <a:pt x="5689601" y="6294678"/>
                </a:lnTo>
                <a:lnTo>
                  <a:pt x="4790709" y="6294678"/>
                </a:lnTo>
                <a:lnTo>
                  <a:pt x="4790709" y="6456678"/>
                </a:lnTo>
                <a:lnTo>
                  <a:pt x="5689601" y="6456678"/>
                </a:lnTo>
                <a:lnTo>
                  <a:pt x="5689601" y="6858001"/>
                </a:lnTo>
                <a:lnTo>
                  <a:pt x="0" y="6858001"/>
                </a:lnTo>
                <a:close/>
              </a:path>
            </a:pathLst>
          </a:custGeom>
        </p:spPr>
        <p:txBody>
          <a:bodyPr wrap="square">
            <a:no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3" name="Group 12">
            <a:extLst>
              <a:ext uri="{FF2B5EF4-FFF2-40B4-BE49-F238E27FC236}">
                <a16:creationId xmlns:a16="http://schemas.microsoft.com/office/drawing/2014/main" id="{742DAFAB-C097-0F44-B30F-3AD6BF88EBBC}"/>
              </a:ext>
            </a:extLst>
          </p:cNvPr>
          <p:cNvGrpSpPr/>
          <p:nvPr userDrawn="1"/>
        </p:nvGrpSpPr>
        <p:grpSpPr>
          <a:xfrm>
            <a:off x="10314652" y="6093162"/>
            <a:ext cx="1877348" cy="396639"/>
            <a:chOff x="9324753" y="5969157"/>
            <a:chExt cx="1877348" cy="396639"/>
          </a:xfrm>
        </p:grpSpPr>
        <p:sp>
          <p:nvSpPr>
            <p:cNvPr id="14" name="TextBox 13">
              <a:extLst>
                <a:ext uri="{FF2B5EF4-FFF2-40B4-BE49-F238E27FC236}">
                  <a16:creationId xmlns:a16="http://schemas.microsoft.com/office/drawing/2014/main" id="{39FD8470-1B8C-6848-A0D9-11E4A60F8927}"/>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5" name="TextBox 14">
              <a:extLst>
                <a:ext uri="{FF2B5EF4-FFF2-40B4-BE49-F238E27FC236}">
                  <a16:creationId xmlns:a16="http://schemas.microsoft.com/office/drawing/2014/main" id="{CF0AB3F5-3478-724C-9209-F543B0D0BDA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28E96743-CFB1-DC48-B10F-68B18FB228D9}"/>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7" name="TextBox 16">
              <a:extLst>
                <a:ext uri="{FF2B5EF4-FFF2-40B4-BE49-F238E27FC236}">
                  <a16:creationId xmlns:a16="http://schemas.microsoft.com/office/drawing/2014/main" id="{684F87F9-A8C8-D746-98FC-49A81F18709D}"/>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068497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grpSp>
        <p:nvGrpSpPr>
          <p:cNvPr id="16" name="Group 15">
            <a:extLst>
              <a:ext uri="{FF2B5EF4-FFF2-40B4-BE49-F238E27FC236}">
                <a16:creationId xmlns:a16="http://schemas.microsoft.com/office/drawing/2014/main" id="{41B601DD-5ECF-8247-97F0-A622C629FE95}"/>
              </a:ext>
            </a:extLst>
          </p:cNvPr>
          <p:cNvGrpSpPr/>
          <p:nvPr userDrawn="1"/>
        </p:nvGrpSpPr>
        <p:grpSpPr>
          <a:xfrm flipH="1">
            <a:off x="0" y="6110286"/>
            <a:ext cx="1877348" cy="396639"/>
            <a:chOff x="9324753" y="5969157"/>
            <a:chExt cx="1877348" cy="396639"/>
          </a:xfrm>
        </p:grpSpPr>
        <p:sp>
          <p:nvSpPr>
            <p:cNvPr id="17" name="TextBox 16">
              <a:extLst>
                <a:ext uri="{FF2B5EF4-FFF2-40B4-BE49-F238E27FC236}">
                  <a16:creationId xmlns:a16="http://schemas.microsoft.com/office/drawing/2014/main" id="{6C76BDD3-FFEB-BC4F-A47F-7AEEA431EB2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8" name="TextBox 17">
              <a:extLst>
                <a:ext uri="{FF2B5EF4-FFF2-40B4-BE49-F238E27FC236}">
                  <a16:creationId xmlns:a16="http://schemas.microsoft.com/office/drawing/2014/main" id="{A576F844-7B88-A743-9348-4805849E108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0" name="TextBox 19">
              <a:extLst>
                <a:ext uri="{FF2B5EF4-FFF2-40B4-BE49-F238E27FC236}">
                  <a16:creationId xmlns:a16="http://schemas.microsoft.com/office/drawing/2014/main" id="{CBA0A84C-E267-BF46-82CB-C6A527ABDB9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1" name="TextBox 20">
              <a:extLst>
                <a:ext uri="{FF2B5EF4-FFF2-40B4-BE49-F238E27FC236}">
                  <a16:creationId xmlns:a16="http://schemas.microsoft.com/office/drawing/2014/main" id="{CE708A1F-1318-0149-A608-544C14A50EB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23686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CLUDE HER - 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INCLUDE HER</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21" name="Group 20">
            <a:extLst>
              <a:ext uri="{FF2B5EF4-FFF2-40B4-BE49-F238E27FC236}">
                <a16:creationId xmlns:a16="http://schemas.microsoft.com/office/drawing/2014/main" id="{0FC3A4C7-7549-1E46-8F08-8C9B065FA0FD}"/>
              </a:ext>
            </a:extLst>
          </p:cNvPr>
          <p:cNvGrpSpPr/>
          <p:nvPr userDrawn="1"/>
        </p:nvGrpSpPr>
        <p:grpSpPr>
          <a:xfrm flipH="1">
            <a:off x="0" y="6110286"/>
            <a:ext cx="1877348" cy="396639"/>
            <a:chOff x="9324753" y="5969157"/>
            <a:chExt cx="1877348" cy="396639"/>
          </a:xfrm>
        </p:grpSpPr>
        <p:sp>
          <p:nvSpPr>
            <p:cNvPr id="22" name="TextBox 21">
              <a:extLst>
                <a:ext uri="{FF2B5EF4-FFF2-40B4-BE49-F238E27FC236}">
                  <a16:creationId xmlns:a16="http://schemas.microsoft.com/office/drawing/2014/main" id="{16F49AC0-AFCC-3A4A-B9E6-12FB7BCE7B81}"/>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3" name="TextBox 22">
              <a:extLst>
                <a:ext uri="{FF2B5EF4-FFF2-40B4-BE49-F238E27FC236}">
                  <a16:creationId xmlns:a16="http://schemas.microsoft.com/office/drawing/2014/main" id="{D9A38019-5730-4A43-882E-DA699041D91C}"/>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4" name="TextBox 23">
              <a:extLst>
                <a:ext uri="{FF2B5EF4-FFF2-40B4-BE49-F238E27FC236}">
                  <a16:creationId xmlns:a16="http://schemas.microsoft.com/office/drawing/2014/main" id="{B76D2B78-15B8-E34D-BEB7-975A91550E9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5" name="TextBox 24">
              <a:extLst>
                <a:ext uri="{FF2B5EF4-FFF2-40B4-BE49-F238E27FC236}">
                  <a16:creationId xmlns:a16="http://schemas.microsoft.com/office/drawing/2014/main" id="{A6792188-230B-0A4A-B3DB-F37E52BF3558}"/>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80044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D6315A"/>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00ACA7"/>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E78631"/>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D6315A"/>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5E5E5E"/>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S.W.O.T. Graphic Slide</a:t>
            </a:r>
          </a:p>
        </p:txBody>
      </p:sp>
      <p:grpSp>
        <p:nvGrpSpPr>
          <p:cNvPr id="112" name="Group 111">
            <a:extLst>
              <a:ext uri="{FF2B5EF4-FFF2-40B4-BE49-F238E27FC236}">
                <a16:creationId xmlns:a16="http://schemas.microsoft.com/office/drawing/2014/main" id="{6FB4AA3B-A5EE-D347-81A8-7784C6074C6D}"/>
              </a:ext>
            </a:extLst>
          </p:cNvPr>
          <p:cNvGrpSpPr/>
          <p:nvPr userDrawn="1"/>
        </p:nvGrpSpPr>
        <p:grpSpPr>
          <a:xfrm flipH="1">
            <a:off x="0" y="6110286"/>
            <a:ext cx="1877348" cy="396639"/>
            <a:chOff x="9324753" y="5969157"/>
            <a:chExt cx="1877348" cy="396639"/>
          </a:xfrm>
        </p:grpSpPr>
        <p:sp>
          <p:nvSpPr>
            <p:cNvPr id="113" name="TextBox 112">
              <a:extLst>
                <a:ext uri="{FF2B5EF4-FFF2-40B4-BE49-F238E27FC236}">
                  <a16:creationId xmlns:a16="http://schemas.microsoft.com/office/drawing/2014/main" id="{26227DD2-95B8-EC42-B8F9-A84A1B8BC60E}"/>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4" name="TextBox 113">
              <a:extLst>
                <a:ext uri="{FF2B5EF4-FFF2-40B4-BE49-F238E27FC236}">
                  <a16:creationId xmlns:a16="http://schemas.microsoft.com/office/drawing/2014/main" id="{8695AB97-5A11-EF48-BACA-A213598C73C0}"/>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15" name="TextBox 114">
              <a:extLst>
                <a:ext uri="{FF2B5EF4-FFF2-40B4-BE49-F238E27FC236}">
                  <a16:creationId xmlns:a16="http://schemas.microsoft.com/office/drawing/2014/main" id="{03ADDA1F-19CD-9D44-9B54-169BC3F6C7E7}"/>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16" name="TextBox 115">
              <a:extLst>
                <a:ext uri="{FF2B5EF4-FFF2-40B4-BE49-F238E27FC236}">
                  <a16:creationId xmlns:a16="http://schemas.microsoft.com/office/drawing/2014/main" id="{28134D3C-1D45-CD4B-A969-0E9282066547}"/>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4240329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3882637" y="168157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Icon Graphic Slide</a:t>
            </a:r>
          </a:p>
        </p:txBody>
      </p:sp>
      <p:grpSp>
        <p:nvGrpSpPr>
          <p:cNvPr id="42" name="Group 41">
            <a:extLst>
              <a:ext uri="{FF2B5EF4-FFF2-40B4-BE49-F238E27FC236}">
                <a16:creationId xmlns:a16="http://schemas.microsoft.com/office/drawing/2014/main" id="{4E0FE1A0-64F4-7B4E-A069-BEC4D524B0A2}"/>
              </a:ext>
            </a:extLst>
          </p:cNvPr>
          <p:cNvGrpSpPr/>
          <p:nvPr userDrawn="1"/>
        </p:nvGrpSpPr>
        <p:grpSpPr>
          <a:xfrm flipH="1">
            <a:off x="0" y="6110286"/>
            <a:ext cx="1877348" cy="396639"/>
            <a:chOff x="9324753" y="5969157"/>
            <a:chExt cx="1877348" cy="396639"/>
          </a:xfrm>
        </p:grpSpPr>
        <p:sp>
          <p:nvSpPr>
            <p:cNvPr id="43" name="TextBox 42">
              <a:extLst>
                <a:ext uri="{FF2B5EF4-FFF2-40B4-BE49-F238E27FC236}">
                  <a16:creationId xmlns:a16="http://schemas.microsoft.com/office/drawing/2014/main" id="{13C15C93-A3E9-A24B-B50C-5A2DC0D5CBA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44" name="TextBox 43">
              <a:extLst>
                <a:ext uri="{FF2B5EF4-FFF2-40B4-BE49-F238E27FC236}">
                  <a16:creationId xmlns:a16="http://schemas.microsoft.com/office/drawing/2014/main" id="{7BB07292-D6A7-E242-A1C9-65B483396C2A}"/>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45" name="TextBox 44">
              <a:extLst>
                <a:ext uri="{FF2B5EF4-FFF2-40B4-BE49-F238E27FC236}">
                  <a16:creationId xmlns:a16="http://schemas.microsoft.com/office/drawing/2014/main" id="{B253B337-0860-6C45-807F-7A06712CE693}"/>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46" name="TextBox 45">
              <a:extLst>
                <a:ext uri="{FF2B5EF4-FFF2-40B4-BE49-F238E27FC236}">
                  <a16:creationId xmlns:a16="http://schemas.microsoft.com/office/drawing/2014/main" id="{97E2E58E-D3AD-AA49-A344-4AEDBB780F5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573964" y="1909675"/>
            <a:ext cx="2688034" cy="699673"/>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568814" y="2510370"/>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573964" y="3576899"/>
            <a:ext cx="2688034" cy="699673"/>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568814" y="4177594"/>
            <a:ext cx="2688034" cy="699673"/>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543587" y="1917546"/>
            <a:ext cx="2688034" cy="699673"/>
          </a:xfrm>
        </p:spPr>
        <p:txBody>
          <a:bodyPr>
            <a:normAutofit/>
          </a:bodyPr>
          <a:lstStyle>
            <a:lvl1pPr marL="0" indent="0" algn="r">
              <a:buNone/>
              <a:defRPr sz="2800" b="1">
                <a:solidFill>
                  <a:srgbClr val="E78631"/>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538437" y="2518241"/>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543587" y="3584770"/>
            <a:ext cx="2688034" cy="699673"/>
          </a:xfrm>
        </p:spPr>
        <p:txBody>
          <a:bodyPr>
            <a:normAutofit/>
          </a:bodyPr>
          <a:lstStyle>
            <a:lvl1pPr marL="0" indent="0" algn="r">
              <a:buNone/>
              <a:defRPr sz="2800" b="1">
                <a:solidFill>
                  <a:srgbClr val="D6315A"/>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538437" y="4185465"/>
            <a:ext cx="2688034" cy="699673"/>
          </a:xfrm>
        </p:spPr>
        <p:txBody>
          <a:bodyPr>
            <a:normAutofit/>
          </a:bodyPr>
          <a:lstStyle>
            <a:lvl1pPr marL="0" indent="0" algn="r">
              <a:buNone/>
              <a:defRPr sz="2400" b="0">
                <a:solidFill>
                  <a:srgbClr val="5E5E5E"/>
                </a:solidFill>
                <a:latin typeface="+mn-lt"/>
              </a:defRPr>
            </a:lvl1pPr>
          </a:lstStyle>
          <a:p>
            <a:pPr lvl="0"/>
            <a:r>
              <a:rPr lang="en-US" dirty="0"/>
              <a:t>Sub-Heading</a:t>
            </a:r>
          </a:p>
        </p:txBody>
      </p:sp>
    </p:spTree>
    <p:extLst>
      <p:ext uri="{BB962C8B-B14F-4D97-AF65-F5344CB8AC3E}">
        <p14:creationId xmlns:p14="http://schemas.microsoft.com/office/powerpoint/2010/main" val="514677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00ACA7"/>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00ACA7">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E7863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E78631">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D6315A"/>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D6315A">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00ACA7"/>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E78631"/>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D6315A"/>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5E5E5E"/>
                </a:solidFill>
                <a:latin typeface="+mn-lt"/>
              </a:defRPr>
            </a:lvl1pPr>
          </a:lstStyle>
          <a:p>
            <a:pPr lvl="0"/>
            <a:r>
              <a:rPr lang="en-US" dirty="0"/>
              <a:t>Sub-Heading</a:t>
            </a:r>
          </a:p>
        </p:txBody>
      </p:sp>
      <p:grpSp>
        <p:nvGrpSpPr>
          <p:cNvPr id="61" name="Group 60">
            <a:extLst>
              <a:ext uri="{FF2B5EF4-FFF2-40B4-BE49-F238E27FC236}">
                <a16:creationId xmlns:a16="http://schemas.microsoft.com/office/drawing/2014/main" id="{0A339818-A637-C046-A498-5CFC2B744091}"/>
              </a:ext>
            </a:extLst>
          </p:cNvPr>
          <p:cNvGrpSpPr/>
          <p:nvPr userDrawn="1"/>
        </p:nvGrpSpPr>
        <p:grpSpPr>
          <a:xfrm>
            <a:off x="10314652" y="6093162"/>
            <a:ext cx="1877348" cy="396639"/>
            <a:chOff x="9324753" y="5969157"/>
            <a:chExt cx="1877348" cy="396639"/>
          </a:xfrm>
        </p:grpSpPr>
        <p:sp>
          <p:nvSpPr>
            <p:cNvPr id="62" name="TextBox 61">
              <a:extLst>
                <a:ext uri="{FF2B5EF4-FFF2-40B4-BE49-F238E27FC236}">
                  <a16:creationId xmlns:a16="http://schemas.microsoft.com/office/drawing/2014/main" id="{3209CA7D-A4B5-3843-8070-F3C4E77ADBA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3" name="TextBox 62">
              <a:extLst>
                <a:ext uri="{FF2B5EF4-FFF2-40B4-BE49-F238E27FC236}">
                  <a16:creationId xmlns:a16="http://schemas.microsoft.com/office/drawing/2014/main" id="{1AEE738B-3DEC-8145-909A-2DED80A96C7F}"/>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64" name="TextBox 63">
              <a:extLst>
                <a:ext uri="{FF2B5EF4-FFF2-40B4-BE49-F238E27FC236}">
                  <a16:creationId xmlns:a16="http://schemas.microsoft.com/office/drawing/2014/main" id="{33463117-969D-354F-9873-8ABE3CA78EB5}"/>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65" name="TextBox 64">
              <a:extLst>
                <a:ext uri="{FF2B5EF4-FFF2-40B4-BE49-F238E27FC236}">
                  <a16:creationId xmlns:a16="http://schemas.microsoft.com/office/drawing/2014/main" id="{921DA0C7-A047-D04E-BEF9-4174D506C513}"/>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184249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E78631">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E7863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00ACA7">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00ACA7"/>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D6315A">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D6315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5E5E5E"/>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l">
              <a:buNone/>
              <a:tabLst/>
              <a:defRPr sz="3600" b="1">
                <a:solidFill>
                  <a:srgbClr val="5E5E5E"/>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3" name="Group 22">
            <a:extLst>
              <a:ext uri="{FF2B5EF4-FFF2-40B4-BE49-F238E27FC236}">
                <a16:creationId xmlns:a16="http://schemas.microsoft.com/office/drawing/2014/main" id="{22E409FD-CD64-A343-8F38-E7F599BDC1CD}"/>
              </a:ext>
            </a:extLst>
          </p:cNvPr>
          <p:cNvGrpSpPr/>
          <p:nvPr userDrawn="1"/>
        </p:nvGrpSpPr>
        <p:grpSpPr>
          <a:xfrm flipH="1">
            <a:off x="0" y="6110286"/>
            <a:ext cx="1877348" cy="396639"/>
            <a:chOff x="9324753" y="5969157"/>
            <a:chExt cx="1877348" cy="396639"/>
          </a:xfrm>
        </p:grpSpPr>
        <p:sp>
          <p:nvSpPr>
            <p:cNvPr id="24" name="TextBox 23">
              <a:extLst>
                <a:ext uri="{FF2B5EF4-FFF2-40B4-BE49-F238E27FC236}">
                  <a16:creationId xmlns:a16="http://schemas.microsoft.com/office/drawing/2014/main" id="{F145077B-C414-8444-A943-AE261266D84C}"/>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5" name="TextBox 24">
              <a:extLst>
                <a:ext uri="{FF2B5EF4-FFF2-40B4-BE49-F238E27FC236}">
                  <a16:creationId xmlns:a16="http://schemas.microsoft.com/office/drawing/2014/main" id="{73899371-2D42-9D42-B4E5-9F1359B9BE21}"/>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26" name="TextBox 25">
              <a:extLst>
                <a:ext uri="{FF2B5EF4-FFF2-40B4-BE49-F238E27FC236}">
                  <a16:creationId xmlns:a16="http://schemas.microsoft.com/office/drawing/2014/main" id="{39D6E87F-DBEC-C647-A7FE-047BAB5E55DB}"/>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27" name="TextBox 26">
              <a:extLst>
                <a:ext uri="{FF2B5EF4-FFF2-40B4-BE49-F238E27FC236}">
                  <a16:creationId xmlns:a16="http://schemas.microsoft.com/office/drawing/2014/main" id="{85915CF3-417F-F54C-AAB9-31B8E648BB0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2101671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5434012"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32479" y="4537707"/>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32479" y="5202103"/>
            <a:ext cx="2812464" cy="323455"/>
          </a:xfrm>
        </p:spPr>
        <p:txBody>
          <a:bodyPr anchor="t">
            <a:normAutofit/>
          </a:bodyPr>
          <a:lstStyle>
            <a:lvl1pPr marL="0" indent="0">
              <a:buNone/>
              <a:defRPr sz="1600">
                <a:solidFill>
                  <a:srgbClr val="5E5E5E"/>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32479" y="5901554"/>
            <a:ext cx="2812464" cy="323455"/>
          </a:xfrm>
        </p:spPr>
        <p:txBody>
          <a:bodyPr anchor="t">
            <a:normAutofit/>
          </a:bodyPr>
          <a:lstStyle>
            <a:lvl1pPr marL="0" indent="0">
              <a:buNone/>
              <a:defRPr sz="1600">
                <a:solidFill>
                  <a:srgbClr val="5E5E5E"/>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1000122" y="5823620"/>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Logo&#10;&#10;Description automatically generated">
            <a:extLst>
              <a:ext uri="{FF2B5EF4-FFF2-40B4-BE49-F238E27FC236}">
                <a16:creationId xmlns:a16="http://schemas.microsoft.com/office/drawing/2014/main" id="{B42C8B12-02F0-284D-859F-E91A3CA885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6665" y="749801"/>
            <a:ext cx="4018278" cy="2617504"/>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‹nº›</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584"/>
            <a:ext cx="8434386" cy="6856416"/>
            <a:chOff x="327570" y="4453037"/>
            <a:chExt cx="1539689" cy="1542069"/>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51693" y="5796212"/>
            <a:ext cx="2399704" cy="639921"/>
          </a:xfrm>
          <a:prstGeom prst="rect">
            <a:avLst/>
          </a:prstGeom>
        </p:spPr>
      </p:pic>
      <p:pic>
        <p:nvPicPr>
          <p:cNvPr id="27" name="Picture 26" descr="Logo&#10;&#10;Description automatically generated">
            <a:extLst>
              <a:ext uri="{FF2B5EF4-FFF2-40B4-BE49-F238E27FC236}">
                <a16:creationId xmlns:a16="http://schemas.microsoft.com/office/drawing/2014/main" id="{E10E0821-37F4-E14D-9012-2E63AA7C43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787" y="624119"/>
            <a:ext cx="4095220" cy="2667624"/>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spTree>
    <p:extLst>
      <p:ext uri="{BB962C8B-B14F-4D97-AF65-F5344CB8AC3E}">
        <p14:creationId xmlns:p14="http://schemas.microsoft.com/office/powerpoint/2010/main" val="322567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592ED0C0-FBC5-C942-99B6-2690A7892ABE}"/>
              </a:ext>
            </a:extLst>
          </p:cNvPr>
          <p:cNvCxnSpPr>
            <a:cxnSpLocks/>
          </p:cNvCxnSpPr>
          <p:nvPr userDrawn="1"/>
        </p:nvCxnSpPr>
        <p:spPr>
          <a:xfrm>
            <a:off x="5300664" y="1622128"/>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7194910" y="1101710"/>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riangle 27">
            <a:extLst>
              <a:ext uri="{FF2B5EF4-FFF2-40B4-BE49-F238E27FC236}">
                <a16:creationId xmlns:a16="http://schemas.microsoft.com/office/drawing/2014/main" id="{93B93341-B126-F645-B084-3FE3DA57296D}"/>
              </a:ext>
            </a:extLst>
          </p:cNvPr>
          <p:cNvSpPr/>
          <p:nvPr userDrawn="1"/>
        </p:nvSpPr>
        <p:spPr>
          <a:xfrm rot="5400000">
            <a:off x="6153385" y="1156734"/>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6217455" y="129856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62" name="Straight Connector 61">
            <a:extLst>
              <a:ext uri="{FF2B5EF4-FFF2-40B4-BE49-F238E27FC236}">
                <a16:creationId xmlns:a16="http://schemas.microsoft.com/office/drawing/2014/main" id="{BA324DF2-7E71-6C48-9FBB-BCE0BC7F895A}"/>
              </a:ext>
            </a:extLst>
          </p:cNvPr>
          <p:cNvCxnSpPr>
            <a:cxnSpLocks/>
          </p:cNvCxnSpPr>
          <p:nvPr userDrawn="1"/>
        </p:nvCxnSpPr>
        <p:spPr>
          <a:xfrm>
            <a:off x="5300664" y="2815783"/>
            <a:ext cx="945762" cy="0"/>
          </a:xfrm>
          <a:prstGeom prst="line">
            <a:avLst/>
          </a:prstGeom>
          <a:ln w="12700">
            <a:solidFill>
              <a:srgbClr val="E78631"/>
            </a:solidFill>
          </a:ln>
        </p:spPr>
        <p:style>
          <a:lnRef idx="1">
            <a:schemeClr val="accent1"/>
          </a:lnRef>
          <a:fillRef idx="0">
            <a:schemeClr val="accent1"/>
          </a:fillRef>
          <a:effectRef idx="0">
            <a:schemeClr val="accent1"/>
          </a:effectRef>
          <a:fontRef idx="minor">
            <a:schemeClr val="tx1"/>
          </a:fontRef>
        </p:style>
      </p:cxnSp>
      <p:sp>
        <p:nvSpPr>
          <p:cNvPr id="63" name="Text Placeholder 25">
            <a:extLst>
              <a:ext uri="{FF2B5EF4-FFF2-40B4-BE49-F238E27FC236}">
                <a16:creationId xmlns:a16="http://schemas.microsoft.com/office/drawing/2014/main" id="{ED8C6CBF-BE43-1247-9194-62E0AA147ABC}"/>
              </a:ext>
            </a:extLst>
          </p:cNvPr>
          <p:cNvSpPr>
            <a:spLocks noGrp="1"/>
          </p:cNvSpPr>
          <p:nvPr>
            <p:ph type="body" sz="quarter" idx="21" hasCustomPrompt="1"/>
          </p:nvPr>
        </p:nvSpPr>
        <p:spPr>
          <a:xfrm>
            <a:off x="7194910" y="2295365"/>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4" name="Triangle 63">
            <a:extLst>
              <a:ext uri="{FF2B5EF4-FFF2-40B4-BE49-F238E27FC236}">
                <a16:creationId xmlns:a16="http://schemas.microsoft.com/office/drawing/2014/main" id="{C5D43071-2FE0-BC49-9B71-4EF88E286BE3}"/>
              </a:ext>
            </a:extLst>
          </p:cNvPr>
          <p:cNvSpPr/>
          <p:nvPr userDrawn="1"/>
        </p:nvSpPr>
        <p:spPr>
          <a:xfrm rot="5400000">
            <a:off x="6153385" y="2350389"/>
            <a:ext cx="1003502" cy="865088"/>
          </a:xfrm>
          <a:prstGeom prst="triangle">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5" name="Text Placeholder 25">
            <a:extLst>
              <a:ext uri="{FF2B5EF4-FFF2-40B4-BE49-F238E27FC236}">
                <a16:creationId xmlns:a16="http://schemas.microsoft.com/office/drawing/2014/main" id="{96858A1D-8A19-8B46-9FE0-76564F71DA7D}"/>
              </a:ext>
            </a:extLst>
          </p:cNvPr>
          <p:cNvSpPr>
            <a:spLocks noGrp="1"/>
          </p:cNvSpPr>
          <p:nvPr>
            <p:ph type="body" sz="quarter" idx="22" hasCustomPrompt="1"/>
          </p:nvPr>
        </p:nvSpPr>
        <p:spPr>
          <a:xfrm>
            <a:off x="6217455" y="249222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66" name="Straight Connector 65">
            <a:extLst>
              <a:ext uri="{FF2B5EF4-FFF2-40B4-BE49-F238E27FC236}">
                <a16:creationId xmlns:a16="http://schemas.microsoft.com/office/drawing/2014/main" id="{8E702CA3-67DA-634F-8917-6A5F61AB5A46}"/>
              </a:ext>
            </a:extLst>
          </p:cNvPr>
          <p:cNvCxnSpPr>
            <a:cxnSpLocks/>
          </p:cNvCxnSpPr>
          <p:nvPr userDrawn="1"/>
        </p:nvCxnSpPr>
        <p:spPr>
          <a:xfrm>
            <a:off x="5329635" y="3995150"/>
            <a:ext cx="945762" cy="0"/>
          </a:xfrm>
          <a:prstGeom prst="line">
            <a:avLst/>
          </a:prstGeom>
          <a:ln w="12700">
            <a:solidFill>
              <a:srgbClr val="D6315A"/>
            </a:solidFill>
          </a:ln>
        </p:spPr>
        <p:style>
          <a:lnRef idx="1">
            <a:schemeClr val="accent1"/>
          </a:lnRef>
          <a:fillRef idx="0">
            <a:schemeClr val="accent1"/>
          </a:fillRef>
          <a:effectRef idx="0">
            <a:schemeClr val="accent1"/>
          </a:effectRef>
          <a:fontRef idx="minor">
            <a:schemeClr val="tx1"/>
          </a:fontRef>
        </p:style>
      </p:cxnSp>
      <p:sp>
        <p:nvSpPr>
          <p:cNvPr id="67" name="Text Placeholder 25">
            <a:extLst>
              <a:ext uri="{FF2B5EF4-FFF2-40B4-BE49-F238E27FC236}">
                <a16:creationId xmlns:a16="http://schemas.microsoft.com/office/drawing/2014/main" id="{CA2B1F1A-1B20-CC4C-915C-198DA272D347}"/>
              </a:ext>
            </a:extLst>
          </p:cNvPr>
          <p:cNvSpPr>
            <a:spLocks noGrp="1"/>
          </p:cNvSpPr>
          <p:nvPr>
            <p:ph type="body" sz="quarter" idx="23" hasCustomPrompt="1"/>
          </p:nvPr>
        </p:nvSpPr>
        <p:spPr>
          <a:xfrm>
            <a:off x="7223881" y="3474732"/>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8" name="Triangle 67">
            <a:extLst>
              <a:ext uri="{FF2B5EF4-FFF2-40B4-BE49-F238E27FC236}">
                <a16:creationId xmlns:a16="http://schemas.microsoft.com/office/drawing/2014/main" id="{D0D2218B-3124-9249-AFC9-17B5AC97C30D}"/>
              </a:ext>
            </a:extLst>
          </p:cNvPr>
          <p:cNvSpPr/>
          <p:nvPr userDrawn="1"/>
        </p:nvSpPr>
        <p:spPr>
          <a:xfrm rot="5400000">
            <a:off x="6182356" y="3529756"/>
            <a:ext cx="1003502" cy="865088"/>
          </a:xfrm>
          <a:prstGeom prst="triangle">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69" name="Text Placeholder 25">
            <a:extLst>
              <a:ext uri="{FF2B5EF4-FFF2-40B4-BE49-F238E27FC236}">
                <a16:creationId xmlns:a16="http://schemas.microsoft.com/office/drawing/2014/main" id="{9AD791BC-9EC2-9144-8E65-CADCFF95D15F}"/>
              </a:ext>
            </a:extLst>
          </p:cNvPr>
          <p:cNvSpPr>
            <a:spLocks noGrp="1"/>
          </p:cNvSpPr>
          <p:nvPr>
            <p:ph type="body" sz="quarter" idx="24" hasCustomPrompt="1"/>
          </p:nvPr>
        </p:nvSpPr>
        <p:spPr>
          <a:xfrm>
            <a:off x="6246426" y="36715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70" name="Straight Connector 69">
            <a:extLst>
              <a:ext uri="{FF2B5EF4-FFF2-40B4-BE49-F238E27FC236}">
                <a16:creationId xmlns:a16="http://schemas.microsoft.com/office/drawing/2014/main" id="{0DAE1421-BC97-3E46-A19F-06DDB85DD42B}"/>
              </a:ext>
            </a:extLst>
          </p:cNvPr>
          <p:cNvCxnSpPr>
            <a:cxnSpLocks/>
          </p:cNvCxnSpPr>
          <p:nvPr userDrawn="1"/>
        </p:nvCxnSpPr>
        <p:spPr>
          <a:xfrm>
            <a:off x="5329635" y="5188805"/>
            <a:ext cx="945762" cy="0"/>
          </a:xfrm>
          <a:prstGeom prst="line">
            <a:avLst/>
          </a:prstGeom>
          <a:ln w="12700">
            <a:solidFill>
              <a:srgbClr val="00ACA7"/>
            </a:solidFill>
          </a:ln>
        </p:spPr>
        <p:style>
          <a:lnRef idx="1">
            <a:schemeClr val="accent1"/>
          </a:lnRef>
          <a:fillRef idx="0">
            <a:schemeClr val="accent1"/>
          </a:fillRef>
          <a:effectRef idx="0">
            <a:schemeClr val="accent1"/>
          </a:effectRef>
          <a:fontRef idx="minor">
            <a:schemeClr val="tx1"/>
          </a:fontRef>
        </p:style>
      </p:cxnSp>
      <p:sp>
        <p:nvSpPr>
          <p:cNvPr id="71" name="Text Placeholder 25">
            <a:extLst>
              <a:ext uri="{FF2B5EF4-FFF2-40B4-BE49-F238E27FC236}">
                <a16:creationId xmlns:a16="http://schemas.microsoft.com/office/drawing/2014/main" id="{6CD9FCDC-8873-7E40-B19E-E562989FCCF1}"/>
              </a:ext>
            </a:extLst>
          </p:cNvPr>
          <p:cNvSpPr>
            <a:spLocks noGrp="1"/>
          </p:cNvSpPr>
          <p:nvPr>
            <p:ph type="body" sz="quarter" idx="25" hasCustomPrompt="1"/>
          </p:nvPr>
        </p:nvSpPr>
        <p:spPr>
          <a:xfrm>
            <a:off x="7223881" y="4668387"/>
            <a:ext cx="4481189" cy="968329"/>
          </a:xfrm>
        </p:spPr>
        <p:txBody>
          <a:bodyPr anchor="ct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2" name="Triangle 71">
            <a:extLst>
              <a:ext uri="{FF2B5EF4-FFF2-40B4-BE49-F238E27FC236}">
                <a16:creationId xmlns:a16="http://schemas.microsoft.com/office/drawing/2014/main" id="{FEA159A0-5472-5744-AAA7-56D489030E36}"/>
              </a:ext>
            </a:extLst>
          </p:cNvPr>
          <p:cNvSpPr/>
          <p:nvPr userDrawn="1"/>
        </p:nvSpPr>
        <p:spPr>
          <a:xfrm rot="5400000">
            <a:off x="6182356" y="4723411"/>
            <a:ext cx="1003502" cy="865088"/>
          </a:xfrm>
          <a:prstGeom prst="triangle">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123"/>
              </a:solidFill>
            </a:endParaRPr>
          </a:p>
        </p:txBody>
      </p:sp>
      <p:sp>
        <p:nvSpPr>
          <p:cNvPr id="73" name="Text Placeholder 25">
            <a:extLst>
              <a:ext uri="{FF2B5EF4-FFF2-40B4-BE49-F238E27FC236}">
                <a16:creationId xmlns:a16="http://schemas.microsoft.com/office/drawing/2014/main" id="{8B2C0B39-A5A3-BF41-B9A9-D8922F4C2770}"/>
              </a:ext>
            </a:extLst>
          </p:cNvPr>
          <p:cNvSpPr>
            <a:spLocks noGrp="1"/>
          </p:cNvSpPr>
          <p:nvPr>
            <p:ph type="body" sz="quarter" idx="26" hasCustomPrompt="1"/>
          </p:nvPr>
        </p:nvSpPr>
        <p:spPr>
          <a:xfrm>
            <a:off x="6246426" y="486524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0" name="Rectangle 49">
            <a:extLst>
              <a:ext uri="{FF2B5EF4-FFF2-40B4-BE49-F238E27FC236}">
                <a16:creationId xmlns:a16="http://schemas.microsoft.com/office/drawing/2014/main" id="{F3E68E54-018C-7E47-8388-54ADF54F2908}"/>
              </a:ext>
            </a:extLst>
          </p:cNvPr>
          <p:cNvSpPr/>
          <p:nvPr userDrawn="1"/>
        </p:nvSpPr>
        <p:spPr>
          <a:xfrm>
            <a:off x="245788" y="314324"/>
            <a:ext cx="5505289" cy="6243639"/>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0" y="715211"/>
            <a:ext cx="4908281" cy="649186"/>
          </a:xfrm>
          <a:solidFill>
            <a:srgbClr val="E78631"/>
          </a:solidFill>
        </p:spPr>
        <p:txBody>
          <a:bodyPr>
            <a:normAutofit/>
          </a:bodyPr>
          <a:lstStyle>
            <a:lvl1pPr marL="450850"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1" y="1776829"/>
            <a:ext cx="4902027"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 Pin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3788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extLst>
      <p:ext uri="{BB962C8B-B14F-4D97-AF65-F5344CB8AC3E}">
        <p14:creationId xmlns:p14="http://schemas.microsoft.com/office/powerpoint/2010/main" val="37152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121467"/>
          </a:xfrm>
          <a:prstGeom prst="rect">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6" y="3838277"/>
            <a:ext cx="4358995" cy="1995746"/>
          </a:xfrm>
          <a:prstGeom prst="triangle">
            <a:avLst>
              <a:gd name="adj" fmla="val 100000"/>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4" name="Group 13">
            <a:extLst>
              <a:ext uri="{FF2B5EF4-FFF2-40B4-BE49-F238E27FC236}">
                <a16:creationId xmlns:a16="http://schemas.microsoft.com/office/drawing/2014/main" id="{F3744C63-1D17-D749-8384-9C61D0D48CB0}"/>
              </a:ext>
            </a:extLst>
          </p:cNvPr>
          <p:cNvGrpSpPr/>
          <p:nvPr userDrawn="1"/>
        </p:nvGrpSpPr>
        <p:grpSpPr>
          <a:xfrm flipH="1">
            <a:off x="0" y="6110286"/>
            <a:ext cx="1877348" cy="396639"/>
            <a:chOff x="9324753" y="5969157"/>
            <a:chExt cx="1877348" cy="396639"/>
          </a:xfrm>
        </p:grpSpPr>
        <p:sp>
          <p:nvSpPr>
            <p:cNvPr id="15" name="TextBox 14">
              <a:extLst>
                <a:ext uri="{FF2B5EF4-FFF2-40B4-BE49-F238E27FC236}">
                  <a16:creationId xmlns:a16="http://schemas.microsoft.com/office/drawing/2014/main" id="{FF69AD93-FF59-EE49-A675-1D8C12BC2F72}"/>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6" name="TextBox 15">
              <a:extLst>
                <a:ext uri="{FF2B5EF4-FFF2-40B4-BE49-F238E27FC236}">
                  <a16:creationId xmlns:a16="http://schemas.microsoft.com/office/drawing/2014/main" id="{38EA3AC9-F32C-D145-80DD-7B122D590CAE}"/>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17" name="TextBox 16">
              <a:extLst>
                <a:ext uri="{FF2B5EF4-FFF2-40B4-BE49-F238E27FC236}">
                  <a16:creationId xmlns:a16="http://schemas.microsoft.com/office/drawing/2014/main" id="{F7CF130A-CE1B-9C4E-8D8E-9ED5DBF74E51}"/>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18" name="TextBox 17">
              <a:extLst>
                <a:ext uri="{FF2B5EF4-FFF2-40B4-BE49-F238E27FC236}">
                  <a16:creationId xmlns:a16="http://schemas.microsoft.com/office/drawing/2014/main" id="{4B47C643-D4FC-AA46-B59E-4200044CBE64}"/>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
        <p:nvSpPr>
          <p:cNvPr id="19" name="Text Placeholder 23">
            <a:extLst>
              <a:ext uri="{FF2B5EF4-FFF2-40B4-BE49-F238E27FC236}">
                <a16:creationId xmlns:a16="http://schemas.microsoft.com/office/drawing/2014/main" id="{7351DDBA-F28A-154D-BD22-8DEB3627A200}"/>
              </a:ext>
            </a:extLst>
          </p:cNvPr>
          <p:cNvSpPr>
            <a:spLocks noGrp="1"/>
          </p:cNvSpPr>
          <p:nvPr>
            <p:ph type="body" sz="quarter" idx="13" hasCustomPrompt="1"/>
          </p:nvPr>
        </p:nvSpPr>
        <p:spPr>
          <a:xfrm>
            <a:off x="768174" y="709438"/>
            <a:ext cx="4570242" cy="697353"/>
          </a:xfrm>
        </p:spPr>
        <p:txBody>
          <a:bodyPr>
            <a:noAutofit/>
          </a:bodyPr>
          <a:lstStyle>
            <a:lvl1pPr marL="0" indent="0" algn="l">
              <a:buNone/>
              <a:defRPr sz="4800" b="1" baseline="0">
                <a:solidFill>
                  <a:schemeClr val="bg1"/>
                </a:solidFill>
                <a:latin typeface="+mn-lt"/>
              </a:defRPr>
            </a:lvl1pPr>
          </a:lstStyle>
          <a:p>
            <a:pPr lvl="0"/>
            <a:r>
              <a:rPr lang="en-US" dirty="0"/>
              <a:t>DIVIDER</a:t>
            </a:r>
          </a:p>
        </p:txBody>
      </p:sp>
      <p:sp>
        <p:nvSpPr>
          <p:cNvPr id="20" name="Text Placeholder 23">
            <a:extLst>
              <a:ext uri="{FF2B5EF4-FFF2-40B4-BE49-F238E27FC236}">
                <a16:creationId xmlns:a16="http://schemas.microsoft.com/office/drawing/2014/main" id="{8DCC8C66-12D3-4448-A059-1001D4A7BFC9}"/>
              </a:ext>
            </a:extLst>
          </p:cNvPr>
          <p:cNvSpPr>
            <a:spLocks noGrp="1"/>
          </p:cNvSpPr>
          <p:nvPr>
            <p:ph type="body" sz="quarter" idx="14" hasCustomPrompt="1"/>
          </p:nvPr>
        </p:nvSpPr>
        <p:spPr>
          <a:xfrm>
            <a:off x="768174" y="1406791"/>
            <a:ext cx="4570242" cy="1193534"/>
          </a:xfrm>
        </p:spPr>
        <p:txBody>
          <a:bodyPr>
            <a:noAutofit/>
          </a:bodyPr>
          <a:lstStyle>
            <a:lvl1pPr marL="0" indent="0" algn="l">
              <a:buNone/>
              <a:defRPr sz="4800" baseline="0">
                <a:solidFill>
                  <a:schemeClr val="bg1"/>
                </a:solidFill>
                <a:latin typeface="+mn-lt"/>
              </a:defRPr>
            </a:lvl1pPr>
          </a:lstStyle>
          <a:p>
            <a:pPr lvl="0"/>
            <a:r>
              <a:rPr lang="en-US" dirty="0"/>
              <a:t>Slide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E78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1171222" cy="844269"/>
          </a:xfrm>
        </p:spPr>
        <p:txBody>
          <a:bodyPr>
            <a:normAutofit/>
          </a:bodyPr>
          <a:lstStyle>
            <a:lvl1pPr marL="0" indent="0" algn="l">
              <a:buNone/>
              <a:defRPr sz="3600" b="1">
                <a:solidFill>
                  <a:srgbClr val="5E5E5E"/>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30"/>
            <a:ext cx="11156987" cy="3537886"/>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32" name="Group 31">
            <a:extLst>
              <a:ext uri="{FF2B5EF4-FFF2-40B4-BE49-F238E27FC236}">
                <a16:creationId xmlns:a16="http://schemas.microsoft.com/office/drawing/2014/main" id="{FFBF8643-57D3-7944-A3AE-BA50E01A8EBF}"/>
              </a:ext>
            </a:extLst>
          </p:cNvPr>
          <p:cNvGrpSpPr/>
          <p:nvPr userDrawn="1"/>
        </p:nvGrpSpPr>
        <p:grpSpPr>
          <a:xfrm>
            <a:off x="10314649" y="5867562"/>
            <a:ext cx="1877348" cy="396639"/>
            <a:chOff x="9324753" y="5969157"/>
            <a:chExt cx="1877348" cy="396639"/>
          </a:xfrm>
        </p:grpSpPr>
        <p:sp>
          <p:nvSpPr>
            <p:cNvPr id="33" name="TextBox 32">
              <a:extLst>
                <a:ext uri="{FF2B5EF4-FFF2-40B4-BE49-F238E27FC236}">
                  <a16:creationId xmlns:a16="http://schemas.microsoft.com/office/drawing/2014/main" id="{D19B82AF-477C-B546-8FCB-87228C610530}"/>
                </a:ext>
              </a:extLst>
            </p:cNvPr>
            <p:cNvSpPr txBox="1"/>
            <p:nvPr userDrawn="1"/>
          </p:nvSpPr>
          <p:spPr>
            <a:xfrm>
              <a:off x="9324753" y="5984901"/>
              <a:ext cx="1877348"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4" name="TextBox 33">
              <a:extLst>
                <a:ext uri="{FF2B5EF4-FFF2-40B4-BE49-F238E27FC236}">
                  <a16:creationId xmlns:a16="http://schemas.microsoft.com/office/drawing/2014/main" id="{FEE9ECFF-F0FF-6E40-86EB-E1A555B4F906}"/>
                </a:ext>
              </a:extLst>
            </p:cNvPr>
            <p:cNvSpPr txBox="1"/>
            <p:nvPr userDrawn="1"/>
          </p:nvSpPr>
          <p:spPr>
            <a:xfrm>
              <a:off x="9535035" y="6170672"/>
              <a:ext cx="1667066" cy="162000"/>
            </a:xfrm>
            <a:prstGeom prst="rect">
              <a:avLst/>
            </a:prstGeom>
            <a:solidFill>
              <a:srgbClr val="E78631"/>
            </a:solidFill>
          </p:spPr>
          <p:txBody>
            <a:bodyPr wrap="square" rtlCol="0">
              <a:spAutoFit/>
            </a:bodyPr>
            <a:lstStyle/>
            <a:p>
              <a:pPr algn="r"/>
              <a:endParaRPr lang="en-US" sz="800" dirty="0">
                <a:solidFill>
                  <a:schemeClr val="bg1"/>
                </a:solidFill>
              </a:endParaRPr>
            </a:p>
          </p:txBody>
        </p:sp>
        <p:sp>
          <p:nvSpPr>
            <p:cNvPr id="35" name="TextBox 34">
              <a:extLst>
                <a:ext uri="{FF2B5EF4-FFF2-40B4-BE49-F238E27FC236}">
                  <a16:creationId xmlns:a16="http://schemas.microsoft.com/office/drawing/2014/main" id="{BCE501B5-644C-CF44-9A5E-A55B12EA9FBC}"/>
                </a:ext>
              </a:extLst>
            </p:cNvPr>
            <p:cNvSpPr txBox="1"/>
            <p:nvPr userDrawn="1"/>
          </p:nvSpPr>
          <p:spPr>
            <a:xfrm>
              <a:off x="9597154" y="6150352"/>
              <a:ext cx="1373259" cy="215444"/>
            </a:xfrm>
            <a:prstGeom prst="rect">
              <a:avLst/>
            </a:prstGeom>
            <a:noFill/>
          </p:spPr>
          <p:txBody>
            <a:bodyPr wrap="square" rtlCol="0">
              <a:spAutoFit/>
            </a:bodyPr>
            <a:lstStyle/>
            <a:p>
              <a:pPr algn="r"/>
              <a:r>
                <a:rPr lang="en-US" sz="800" dirty="0">
                  <a:solidFill>
                    <a:schemeClr val="bg1"/>
                  </a:solidFill>
                </a:rPr>
                <a:t>FOR DIGITAL COMPETENCIES</a:t>
              </a:r>
            </a:p>
          </p:txBody>
        </p:sp>
        <p:sp>
          <p:nvSpPr>
            <p:cNvPr id="36" name="TextBox 35">
              <a:extLst>
                <a:ext uri="{FF2B5EF4-FFF2-40B4-BE49-F238E27FC236}">
                  <a16:creationId xmlns:a16="http://schemas.microsoft.com/office/drawing/2014/main" id="{AAAD12E8-6672-DC45-A40B-17266F1CF351}"/>
                </a:ext>
              </a:extLst>
            </p:cNvPr>
            <p:cNvSpPr txBox="1"/>
            <p:nvPr userDrawn="1"/>
          </p:nvSpPr>
          <p:spPr>
            <a:xfrm>
              <a:off x="9324753" y="5969157"/>
              <a:ext cx="1667066" cy="215444"/>
            </a:xfrm>
            <a:prstGeom prst="rect">
              <a:avLst/>
            </a:prstGeom>
            <a:noFill/>
          </p:spPr>
          <p:txBody>
            <a:bodyPr wrap="square" rtlCol="0">
              <a:spAutoFit/>
            </a:bodyPr>
            <a:lstStyle/>
            <a:p>
              <a:pPr algn="r"/>
              <a:r>
                <a:rPr lang="en-US" sz="800" dirty="0">
                  <a:solidFill>
                    <a:schemeClr val="bg1"/>
                  </a:solidFill>
                </a:rPr>
                <a:t>EMPOWERING FEMAILE MIGRANTS</a:t>
              </a:r>
            </a:p>
          </p:txBody>
        </p:sp>
      </p:grpSp>
    </p:spTree>
    <p:extLst>
      <p:ext uri="{BB962C8B-B14F-4D97-AF65-F5344CB8AC3E}">
        <p14:creationId xmlns:p14="http://schemas.microsoft.com/office/powerpoint/2010/main" val="12665632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‹nº›</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0" r:id="rId4"/>
    <p:sldLayoutId id="2147483665" r:id="rId5"/>
    <p:sldLayoutId id="2147483685" r:id="rId6"/>
    <p:sldLayoutId id="2147483686" r:id="rId7"/>
    <p:sldLayoutId id="2147483667" r:id="rId8"/>
    <p:sldLayoutId id="2147483683" r:id="rId9"/>
    <p:sldLayoutId id="2147483688" r:id="rId10"/>
    <p:sldLayoutId id="2147483662" r:id="rId11"/>
    <p:sldLayoutId id="2147483689" r:id="rId12"/>
    <p:sldLayoutId id="2147483687" r:id="rId13"/>
    <p:sldLayoutId id="2147483684" r:id="rId14"/>
    <p:sldLayoutId id="2147483690" r:id="rId15"/>
    <p:sldLayoutId id="2147483691" r:id="rId16"/>
    <p:sldLayoutId id="2147483661" r:id="rId17"/>
    <p:sldLayoutId id="2147483692" r:id="rId18"/>
    <p:sldLayoutId id="2147483693" r:id="rId19"/>
    <p:sldLayoutId id="2147483679" r:id="rId20"/>
    <p:sldLayoutId id="2147483694" r:id="rId21"/>
    <p:sldLayoutId id="2147483695" r:id="rId22"/>
    <p:sldLayoutId id="2147483652" r:id="rId23"/>
    <p:sldLayoutId id="2147483696" r:id="rId24"/>
    <p:sldLayoutId id="2147483697" r:id="rId25"/>
    <p:sldLayoutId id="2147483673" r:id="rId26"/>
    <p:sldLayoutId id="2147483698" r:id="rId27"/>
    <p:sldLayoutId id="2147483699" r:id="rId28"/>
    <p:sldLayoutId id="2147483677" r:id="rId29"/>
    <p:sldLayoutId id="2147483676" r:id="rId30"/>
    <p:sldLayoutId id="2147483700" r:id="rId31"/>
    <p:sldLayoutId id="2147483702" r:id="rId32"/>
    <p:sldLayoutId id="2147483703" r:id="rId33"/>
    <p:sldLayoutId id="2147483701" r:id="rId34"/>
    <p:sldLayoutId id="2147483669" r:id="rId35"/>
    <p:sldLayoutId id="2147483656" r:id="rId36"/>
    <p:sldLayoutId id="2147483657" r:id="rId37"/>
    <p:sldLayoutId id="2147483658"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0.xml"/><Relationship Id="rId1" Type="http://schemas.openxmlformats.org/officeDocument/2006/relationships/video" Target="https://www.youtube.com/embed/3YIPQrEWOeY?feature=oembed" TargetMode="External"/><Relationship Id="rId4" Type="http://schemas.openxmlformats.org/officeDocument/2006/relationships/hyperlink" Target="https://www.youtube.com/watch?v=3YIPQrEWOeY&amp;feature=emb_log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hyperlink" Target="https://usercentrics.com/knowledge-hub/personally-identifiable-information-vs-personal-data/"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allstateidentityprotection.com/content-hub/beginners-guide-understanding-privacy-settings" TargetMode="External"/><Relationship Id="rId1" Type="http://schemas.openxmlformats.org/officeDocument/2006/relationships/slideLayout" Target="../slideLayouts/slideLayout10.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s://pribot.org/"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allstateidentityprotection.com/content-hub/beginners-guide-understanding-privacy-settings" TargetMode="Externa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s://blog.infoarmor.com/employees/whats-digital-footprint-why-does-it-matter-tips-protecting-data?__hstc=241286365.7e8ce69bf7145513b501d8fd5529943d.1643797123944.1643797123944.1643797123944.1&amp;__hssc=241286365.1.1643797123944&amp;__hsfp=3683844833&amp;_gl=1*1qsqixn*_ga*MjcxODAwMzM1LjE2NDM3OTcxMjM.*_ga_RLKEQV2WQ7*MTY0Mzc5NzEyMi4xLjAuMTY0Mzc5NzEyMi42MA..&amp;_ga=2.181683239.1004312135.1643797123-271800335.1643797123" TargetMode="Externa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digitalcityofrefuge.com/people/berlin/migration-matters"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classroom.thenational.academy/lessons/how-the-online-world-is-different-to-real-life-c8vk4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tribalgroup.com/blog/digital-wellbeing-supporting-students-to-develop-healthy-digital-habits" TargetMode="External"/><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ribalgroup.com/blog/digital-wellbeing-supporting-students-to-develop-healthy-digital-habits"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studentspace.org.uk/wellbeing/student-story-digital-wellbeing" TargetMode="Externa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hatis.techtarget.com/definition/digital-wellbeing" TargetMode="External"/><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www.androidauthority.com/android-p-shush-feature-863086/"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ldstudent.com/" TargetMode="External"/><Relationship Id="rId2" Type="http://schemas.openxmlformats.org/officeDocument/2006/relationships/hyperlink" Target="https://findyourphonelifebalance.com/" TargetMode="External"/><Relationship Id="rId1" Type="http://schemas.openxmlformats.org/officeDocument/2006/relationships/slideLayout" Target="../slideLayouts/slideLayout9.xml"/><Relationship Id="rId6" Type="http://schemas.openxmlformats.org/officeDocument/2006/relationships/hyperlink" Target="https://www.digitaltrends.com/mobile/android-heads-up-feature-aims-to-prevent-distracted-walking/" TargetMode="External"/><Relationship Id="rId5" Type="http://schemas.openxmlformats.org/officeDocument/2006/relationships/hyperlink" Target="https://www.calm.com/" TargetMode="External"/><Relationship Id="rId4" Type="http://schemas.openxmlformats.org/officeDocument/2006/relationships/hyperlink" Target="https://www.theguardian.com/technology/shortcuts/2018/jan/15/hold-app-norway-facebook-beat-smartphone-addic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digital-wellbeing.eu/"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ivilresilience.net/en/das-digitale-selbst-politische-bildung/"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arkpatterns.org/" TargetMode="External"/><Relationship Id="rId1" Type="http://schemas.openxmlformats.org/officeDocument/2006/relationships/slideLayout" Target="../slideLayouts/slideLayout11.xml"/><Relationship Id="rId5" Type="http://schemas.openxmlformats.org/officeDocument/2006/relationships/image" Target="../media/image300.png"/><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storycenter.org/stories" TargetMode="External"/><Relationship Id="rId1" Type="http://schemas.openxmlformats.org/officeDocument/2006/relationships/slideLayout" Target="../slideLayouts/slideLayout9.xml"/><Relationship Id="rId4" Type="http://schemas.openxmlformats.org/officeDocument/2006/relationships/image" Target="../media/image37.gif"/></Relationships>
</file>

<file path=ppt/slides/_rels/slide38.xml.rels><?xml version="1.0" encoding="UTF-8" standalone="yes"?>
<Relationships xmlns="http://schemas.openxmlformats.org/package/2006/relationships"><Relationship Id="rId3" Type="http://schemas.openxmlformats.org/officeDocument/2006/relationships/hyperlink" Target="https://msmagazine.com/2019/10/14/empowering-migrant-women-through-digital-storytelling/" TargetMode="External"/><Relationship Id="rId2" Type="http://schemas.openxmlformats.org/officeDocument/2006/relationships/image" Target="../media/image38.jpe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eurostories.eu/toolbox/"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s://www.rrc.ca/coronavirus/2020/08/11/how-to-make-your-study-at-home-space-ergonomic/"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alendar.com/blog/how-technology-influences-productivity/"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rescuetime.com/"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hyperlink" Target="https://www.entrepreneur.com/article/251251"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lendar.com/blog/5-evening-routines/" TargetMode="External"/><Relationship Id="rId2" Type="http://schemas.microsoft.com/office/2018/10/relationships/comments" Target="../comments/modernComment_2E4_9A57A98A.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sciencedirect.com/science/article/abs/pii/S002210311730505X"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alendar.com/blog/12-productive-ways-to-spend-downtime/" TargetMode="External"/><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1.xml"/><Relationship Id="rId4" Type="http://schemas.openxmlformats.org/officeDocument/2006/relationships/image" Target="../media/image53.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www.techradar.com/broadband/how-to-change-your-router-password" TargetMode="External"/><Relationship Id="rId2" Type="http://schemas.openxmlformats.org/officeDocument/2006/relationships/hyperlink" Target="https://www.netspotapp.com/blog/wifi-settings/how-to-change-wifi-name.html"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lifehacker.com/how-to-turn-your-computers-firewall-on-and-off-for-begi-5805326" TargetMode="External"/><Relationship Id="rId2" Type="http://schemas.openxmlformats.org/officeDocument/2006/relationships/hyperlink" Target="https://support.google.com/googlenest/answer/6327302?hl=en" TargetMode="Externa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nordvpn.com/what-is-a-vpn/" TargetMode="External"/><Relationship Id="rId1" Type="http://schemas.openxmlformats.org/officeDocument/2006/relationships/slideLayout" Target="../slideLayouts/slideLayout11.xml"/><Relationship Id="rId4" Type="http://schemas.openxmlformats.org/officeDocument/2006/relationships/image" Target="../media/image55.svg"/></Relationships>
</file>

<file path=ppt/slides/_rels/slide59.xml.rels><?xml version="1.0" encoding="UTF-8" standalone="yes"?>
<Relationships xmlns="http://schemas.openxmlformats.org/package/2006/relationships"><Relationship Id="rId2" Type="http://schemas.openxmlformats.org/officeDocument/2006/relationships/hyperlink" Target="https://www.f-secure.com/en/home/free-tools/identity-theft-checker"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59.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ictworks.org/tag/ict4d/" TargetMode="Externa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microsoft.com/office/2018/10/relationships/comments" Target="../comments/modernComment_2F3_47709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6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salesforce.com/au/blog/2019/06/state-of-the-connected-customer--engagement-trends-you-need-to-k" TargetMode="Externa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63.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microsoft.com/office/2018/10/relationships/comments" Target="../comments/modernComment_123_DC273CCB.xml"/><Relationship Id="rId1" Type="http://schemas.openxmlformats.org/officeDocument/2006/relationships/slideLayout" Target="../slideLayouts/slideLayout21.xml"/><Relationship Id="rId6" Type="http://schemas.openxmlformats.org/officeDocument/2006/relationships/hyperlink" Target="https://www.ecosia.org/" TargetMode="External"/><Relationship Id="rId5" Type="http://schemas.openxmlformats.org/officeDocument/2006/relationships/hyperlink" Target="http://www.ecosia.org/" TargetMode="External"/><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 Id="rId5" Type="http://schemas.openxmlformats.org/officeDocument/2006/relationships/hyperlink" Target="https://www.ecosia.org/" TargetMode="External"/><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microsoft.com/office/2018/10/relationships/comments" Target="../comments/modernComment_2B0_63BAD0C0.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hyperlink" Target="http://www.includeher.eu/"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artner.com/smarterwithgartner/gartner-predicts-for-the-future-of-privacy-2020/" TargetMode="Externa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ur-lex.europa.eu/legal-content/PT/TXT/?uri=LEGISSUM:310401_2"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26699B-F1B2-F143-B2BC-17CF1E1A2645}"/>
              </a:ext>
            </a:extLst>
          </p:cNvPr>
          <p:cNvSpPr>
            <a:spLocks noGrp="1"/>
          </p:cNvSpPr>
          <p:nvPr>
            <p:ph type="body" sz="quarter" idx="13"/>
          </p:nvPr>
        </p:nvSpPr>
        <p:spPr>
          <a:xfrm>
            <a:off x="691759" y="709438"/>
            <a:ext cx="4570242" cy="697353"/>
          </a:xfrm>
        </p:spPr>
        <p:txBody>
          <a:bodyPr/>
          <a:lstStyle/>
          <a:p>
            <a:r>
              <a:rPr lang="pt-PT" dirty="0"/>
              <a:t>Bem-vindo ao</a:t>
            </a:r>
            <a:endParaRPr lang="en-US" dirty="0"/>
          </a:p>
        </p:txBody>
      </p:sp>
      <p:sp>
        <p:nvSpPr>
          <p:cNvPr id="3" name="Text Placeholder 2">
            <a:extLst>
              <a:ext uri="{FF2B5EF4-FFF2-40B4-BE49-F238E27FC236}">
                <a16:creationId xmlns:a16="http://schemas.microsoft.com/office/drawing/2014/main" id="{940E6239-8785-3C4F-B574-52C35FDA1FB0}"/>
              </a:ext>
            </a:extLst>
          </p:cNvPr>
          <p:cNvSpPr>
            <a:spLocks noGrp="1"/>
          </p:cNvSpPr>
          <p:nvPr>
            <p:ph type="body" sz="quarter" idx="14"/>
          </p:nvPr>
        </p:nvSpPr>
        <p:spPr>
          <a:xfrm>
            <a:off x="691759" y="1533687"/>
            <a:ext cx="4570242" cy="3056242"/>
          </a:xfrm>
        </p:spPr>
        <p:txBody>
          <a:bodyPr/>
          <a:lstStyle/>
          <a:p>
            <a:r>
              <a:rPr lang="hr-BA" sz="3600" b="1" dirty="0">
                <a:solidFill>
                  <a:srgbClr val="F5B020"/>
                </a:solidFill>
              </a:rPr>
              <a:t>M</a:t>
            </a:r>
            <a:r>
              <a:rPr lang="pt-PT" sz="3600" b="1" dirty="0">
                <a:solidFill>
                  <a:srgbClr val="F5B020"/>
                </a:solidFill>
              </a:rPr>
              <a:t>ódulo</a:t>
            </a:r>
            <a:r>
              <a:rPr lang="hr-BA" sz="3600" b="1" dirty="0">
                <a:solidFill>
                  <a:srgbClr val="F5B020"/>
                </a:solidFill>
              </a:rPr>
              <a:t> 4 </a:t>
            </a:r>
            <a:endParaRPr lang="en-IE" sz="3600" b="1" dirty="0">
              <a:solidFill>
                <a:srgbClr val="F5B020"/>
              </a:solidFill>
            </a:endParaRPr>
          </a:p>
          <a:p>
            <a:r>
              <a:rPr lang="en-US" sz="4400" b="1" dirty="0">
                <a:solidFill>
                  <a:srgbClr val="F5B020"/>
                </a:solidFill>
              </a:rPr>
              <a:t>Segurança Digital</a:t>
            </a:r>
          </a:p>
          <a:p>
            <a:r>
              <a:rPr lang="en-IE" sz="2400" dirty="0" err="1"/>
              <a:t>Parte</a:t>
            </a:r>
            <a:r>
              <a:rPr lang="en-IE" sz="2400" dirty="0"/>
              <a:t> do </a:t>
            </a:r>
            <a:r>
              <a:rPr lang="en-IE" sz="2400" dirty="0" err="1"/>
              <a:t>nosso</a:t>
            </a:r>
            <a:endParaRPr lang="en-IE" sz="2400" dirty="0"/>
          </a:p>
          <a:p>
            <a:r>
              <a:rPr lang="hr-BA" sz="2400" dirty="0"/>
              <a:t>INCLUDE HER </a:t>
            </a:r>
            <a:r>
              <a:rPr lang="pt-PT" sz="2400" dirty="0"/>
              <a:t>Recursos para o Desenvolvimento Digital</a:t>
            </a:r>
            <a:endParaRPr lang="en-US" sz="2400" dirty="0"/>
          </a:p>
        </p:txBody>
      </p:sp>
      <p:pic>
        <p:nvPicPr>
          <p:cNvPr id="6" name="Picture Placeholder 5">
            <a:extLst>
              <a:ext uri="{FF2B5EF4-FFF2-40B4-BE49-F238E27FC236}">
                <a16:creationId xmlns:a16="http://schemas.microsoft.com/office/drawing/2014/main" id="{94D00351-1607-5E4E-8DAF-6923770D301E}"/>
              </a:ext>
            </a:extLst>
          </p:cNvPr>
          <p:cNvPicPr>
            <a:picLocks noGrp="1" noChangeAspect="1"/>
          </p:cNvPicPr>
          <p:nvPr>
            <p:ph type="pic" sz="quarter" idx="19"/>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p:blipFill>
        <p:spPr>
          <a:xfrm>
            <a:off x="5338416" y="0"/>
            <a:ext cx="5905501" cy="6858000"/>
          </a:xfrm>
        </p:spPr>
      </p:pic>
      <p:pic>
        <p:nvPicPr>
          <p:cNvPr id="5" name="Picture 4">
            <a:extLst>
              <a:ext uri="{FF2B5EF4-FFF2-40B4-BE49-F238E27FC236}">
                <a16:creationId xmlns:a16="http://schemas.microsoft.com/office/drawing/2014/main" id="{B7A4EB36-CAB7-49D5-AF6B-772D64A5E36A}"/>
              </a:ext>
            </a:extLst>
          </p:cNvPr>
          <p:cNvPicPr>
            <a:picLocks noChangeAspect="1"/>
          </p:cNvPicPr>
          <p:nvPr/>
        </p:nvPicPr>
        <p:blipFill>
          <a:blip r:embed="rId5"/>
          <a:stretch>
            <a:fillRect/>
          </a:stretch>
        </p:blipFill>
        <p:spPr>
          <a:xfrm>
            <a:off x="8869680" y="-26722"/>
            <a:ext cx="3322320" cy="2298893"/>
          </a:xfrm>
          <a:prstGeom prst="rect">
            <a:avLst/>
          </a:prstGeom>
        </p:spPr>
      </p:pic>
      <p:sp>
        <p:nvSpPr>
          <p:cNvPr id="7" name="Rectangle 6">
            <a:extLst>
              <a:ext uri="{FF2B5EF4-FFF2-40B4-BE49-F238E27FC236}">
                <a16:creationId xmlns:a16="http://schemas.microsoft.com/office/drawing/2014/main" id="{F81B916A-2501-4D04-BE35-A656A8897EE5}"/>
              </a:ext>
            </a:extLst>
          </p:cNvPr>
          <p:cNvSpPr/>
          <p:nvPr/>
        </p:nvSpPr>
        <p:spPr>
          <a:xfrm>
            <a:off x="1313793" y="6031883"/>
            <a:ext cx="3948209" cy="584775"/>
          </a:xfrm>
          <a:prstGeom prst="rect">
            <a:avLst/>
          </a:prstGeom>
          <a:solidFill>
            <a:schemeClr val="bg1"/>
          </a:solidFill>
        </p:spPr>
        <p:txBody>
          <a:bodyPr wrap="square">
            <a:spAutoFit/>
          </a:bodyPr>
          <a:lstStyle/>
          <a:p>
            <a:pPr algn="r"/>
            <a:r>
              <a:rPr lang="pt-PT" sz="800" dirty="0">
                <a:solidFill>
                  <a:srgbClr val="5E5E5E"/>
                </a:solidFill>
                <a:latin typeface="+mj-lt"/>
              </a:rPr>
              <a:t>Este projeto foi financiado com o apoio da Comissão Europeia. Esta publicação (comunicação) é da responsabilidade exclusiva do autor e a Comissão não assume qualquer responsabilidade pela utilização que possa ser feita das informação nela contidas.</a:t>
            </a:r>
          </a:p>
          <a:p>
            <a:pPr algn="r"/>
            <a:r>
              <a:rPr lang="en-IE" sz="800" dirty="0">
                <a:solidFill>
                  <a:srgbClr val="5E5E5E"/>
                </a:solidFill>
                <a:latin typeface="+mj-lt"/>
              </a:rPr>
              <a:t>2020-1-DE01-KA203-005668 </a:t>
            </a:r>
            <a:endParaRPr lang="en-US" sz="800" dirty="0">
              <a:solidFill>
                <a:srgbClr val="5E5E5E"/>
              </a:solidFill>
              <a:latin typeface="+mj-lt"/>
            </a:endParaRPr>
          </a:p>
        </p:txBody>
      </p:sp>
      <p:pic>
        <p:nvPicPr>
          <p:cNvPr id="9" name="Picture 8">
            <a:extLst>
              <a:ext uri="{FF2B5EF4-FFF2-40B4-BE49-F238E27FC236}">
                <a16:creationId xmlns:a16="http://schemas.microsoft.com/office/drawing/2014/main" id="{1891A330-B03C-446C-9D66-741A53C727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434" y="6082157"/>
            <a:ext cx="1301359" cy="484226"/>
          </a:xfrm>
          <a:prstGeom prst="rect">
            <a:avLst/>
          </a:prstGeom>
        </p:spPr>
      </p:pic>
    </p:spTree>
    <p:extLst>
      <p:ext uri="{BB962C8B-B14F-4D97-AF65-F5344CB8AC3E}">
        <p14:creationId xmlns:p14="http://schemas.microsoft.com/office/powerpoint/2010/main" val="232313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D527C-A337-A048-B71D-9165E140C845}"/>
              </a:ext>
            </a:extLst>
          </p:cNvPr>
          <p:cNvSpPr>
            <a:spLocks noGrp="1"/>
          </p:cNvSpPr>
          <p:nvPr>
            <p:ph type="body" sz="quarter" idx="13"/>
          </p:nvPr>
        </p:nvSpPr>
        <p:spPr>
          <a:xfrm>
            <a:off x="315361" y="402190"/>
            <a:ext cx="3735936" cy="4727266"/>
          </a:xfrm>
        </p:spPr>
        <p:txBody>
          <a:bodyPr/>
          <a:lstStyle/>
          <a:p>
            <a:r>
              <a:rPr lang="en-US" dirty="0" err="1"/>
              <a:t>Saiba</a:t>
            </a:r>
            <a:r>
              <a:rPr lang="en-US" dirty="0"/>
              <a:t> </a:t>
            </a:r>
            <a:r>
              <a:rPr lang="en-US" dirty="0" err="1"/>
              <a:t>mais</a:t>
            </a:r>
            <a:r>
              <a:rPr lang="en-US" dirty="0"/>
              <a:t> </a:t>
            </a:r>
            <a:r>
              <a:rPr lang="en-US" dirty="0" err="1"/>
              <a:t>sobre</a:t>
            </a:r>
            <a:r>
              <a:rPr lang="en-US" dirty="0"/>
              <a:t> </a:t>
            </a:r>
            <a:r>
              <a:rPr lang="en-US" dirty="0" err="1"/>
              <a:t>Privacidade</a:t>
            </a:r>
            <a:r>
              <a:rPr lang="en-US" dirty="0"/>
              <a:t> e </a:t>
            </a:r>
            <a:r>
              <a:rPr lang="en-US" dirty="0" err="1"/>
              <a:t>Segurança</a:t>
            </a:r>
            <a:r>
              <a:rPr lang="en-US" dirty="0"/>
              <a:t> Digital</a:t>
            </a:r>
          </a:p>
        </p:txBody>
      </p:sp>
      <p:sp>
        <p:nvSpPr>
          <p:cNvPr id="3" name="Picture Placeholder 2">
            <a:extLst>
              <a:ext uri="{FF2B5EF4-FFF2-40B4-BE49-F238E27FC236}">
                <a16:creationId xmlns:a16="http://schemas.microsoft.com/office/drawing/2014/main" id="{8D2D93ED-410F-A849-820A-1AAEC77682F6}"/>
              </a:ext>
            </a:extLst>
          </p:cNvPr>
          <p:cNvSpPr>
            <a:spLocks noGrp="1"/>
          </p:cNvSpPr>
          <p:nvPr>
            <p:ph type="pic" sz="quarter" idx="15"/>
          </p:nvPr>
        </p:nvSpPr>
        <p:spPr/>
      </p:sp>
      <p:sp>
        <p:nvSpPr>
          <p:cNvPr id="5" name="Arrow: Right 4">
            <a:extLst>
              <a:ext uri="{FF2B5EF4-FFF2-40B4-BE49-F238E27FC236}">
                <a16:creationId xmlns:a16="http://schemas.microsoft.com/office/drawing/2014/main" id="{48877317-F8CD-4278-8A77-061346AE5D2C}"/>
              </a:ext>
            </a:extLst>
          </p:cNvPr>
          <p:cNvSpPr/>
          <p:nvPr/>
        </p:nvSpPr>
        <p:spPr>
          <a:xfrm>
            <a:off x="3481431" y="3263317"/>
            <a:ext cx="1132514" cy="478173"/>
          </a:xfrm>
          <a:prstGeom prst="rightArrow">
            <a:avLst/>
          </a:prstGeom>
          <a:solidFill>
            <a:srgbClr val="D6315A"/>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DCA7D221-3654-4CA1-BD54-B2F1C3A0B7AF}"/>
              </a:ext>
            </a:extLst>
          </p:cNvPr>
          <p:cNvSpPr txBox="1"/>
          <p:nvPr/>
        </p:nvSpPr>
        <p:spPr>
          <a:xfrm>
            <a:off x="3317181" y="3716323"/>
            <a:ext cx="1638220" cy="369115"/>
          </a:xfrm>
          <a:prstGeom prst="rect">
            <a:avLst/>
          </a:prstGeom>
          <a:noFill/>
        </p:spPr>
        <p:txBody>
          <a:bodyPr wrap="square" rtlCol="0">
            <a:spAutoFit/>
          </a:bodyPr>
          <a:lstStyle/>
          <a:p>
            <a:r>
              <a:rPr lang="en-IE" b="1" dirty="0">
                <a:solidFill>
                  <a:srgbClr val="00ACA7"/>
                </a:solidFill>
              </a:rPr>
              <a:t>VER AQUI</a:t>
            </a:r>
          </a:p>
        </p:txBody>
      </p:sp>
      <p:pic>
        <p:nvPicPr>
          <p:cNvPr id="4" name="Online Media 3" title="Data Privacy Explained | Cybersecurity Insights #11">
            <a:hlinkClick r:id="" action="ppaction://media"/>
            <a:extLst>
              <a:ext uri="{FF2B5EF4-FFF2-40B4-BE49-F238E27FC236}">
                <a16:creationId xmlns:a16="http://schemas.microsoft.com/office/drawing/2014/main" id="{A7696122-87D3-4BAA-8B72-305E55C2EE93}"/>
              </a:ext>
            </a:extLst>
          </p:cNvPr>
          <p:cNvPicPr>
            <a:picLocks noRot="1" noChangeAspect="1"/>
          </p:cNvPicPr>
          <p:nvPr>
            <a:videoFile r:link="rId1"/>
          </p:nvPr>
        </p:nvPicPr>
        <p:blipFill>
          <a:blip r:embed="rId3"/>
          <a:stretch>
            <a:fillRect/>
          </a:stretch>
        </p:blipFill>
        <p:spPr>
          <a:xfrm>
            <a:off x="5176271" y="1403721"/>
            <a:ext cx="5928867" cy="3478212"/>
          </a:xfrm>
          <a:prstGeom prst="rect">
            <a:avLst/>
          </a:prstGeom>
        </p:spPr>
      </p:pic>
      <p:sp>
        <p:nvSpPr>
          <p:cNvPr id="7" name="TextBox 6">
            <a:extLst>
              <a:ext uri="{FF2B5EF4-FFF2-40B4-BE49-F238E27FC236}">
                <a16:creationId xmlns:a16="http://schemas.microsoft.com/office/drawing/2014/main" id="{8D4163DC-BA0B-4520-9BE1-92FF584F637D}"/>
              </a:ext>
            </a:extLst>
          </p:cNvPr>
          <p:cNvSpPr txBox="1"/>
          <p:nvPr/>
        </p:nvSpPr>
        <p:spPr>
          <a:xfrm>
            <a:off x="1998194" y="4052238"/>
            <a:ext cx="3067641" cy="1323439"/>
          </a:xfrm>
          <a:prstGeom prst="rect">
            <a:avLst/>
          </a:prstGeom>
          <a:noFill/>
        </p:spPr>
        <p:txBody>
          <a:bodyPr wrap="square" rtlCol="0">
            <a:spAutoFit/>
          </a:bodyPr>
          <a:lstStyle/>
          <a:p>
            <a:pPr algn="ctr"/>
            <a:r>
              <a:rPr lang="hr-BA" sz="1600" dirty="0"/>
              <a:t>O</a:t>
            </a:r>
            <a:r>
              <a:rPr lang="pt-PT" sz="1600" dirty="0"/>
              <a:t>u veja diretamente no canal </a:t>
            </a:r>
            <a:r>
              <a:rPr lang="hr-BA" sz="1600" dirty="0"/>
              <a:t>YouTube: </a:t>
            </a:r>
            <a:r>
              <a:rPr lang="hr-BA" sz="1600" dirty="0">
                <a:hlinkClick r:id="rId4"/>
              </a:rPr>
              <a:t>https://www.youtube.com/watch?v=3YIPQrEWOeY&amp;feature=emb_logo</a:t>
            </a:r>
            <a:r>
              <a:rPr lang="hr-BA" sz="1600" dirty="0"/>
              <a:t> </a:t>
            </a:r>
            <a:endParaRPr lang="en-IE" sz="1600" dirty="0"/>
          </a:p>
        </p:txBody>
      </p:sp>
      <p:sp>
        <p:nvSpPr>
          <p:cNvPr id="9" name="TextBox 8">
            <a:extLst>
              <a:ext uri="{FF2B5EF4-FFF2-40B4-BE49-F238E27FC236}">
                <a16:creationId xmlns:a16="http://schemas.microsoft.com/office/drawing/2014/main" id="{BE8F27E7-23BF-47E0-B4B5-FC6802FAA40B}"/>
              </a:ext>
            </a:extLst>
          </p:cNvPr>
          <p:cNvSpPr txBox="1"/>
          <p:nvPr/>
        </p:nvSpPr>
        <p:spPr>
          <a:xfrm>
            <a:off x="2183329" y="5657671"/>
            <a:ext cx="9200532" cy="1015663"/>
          </a:xfrm>
          <a:prstGeom prst="rect">
            <a:avLst/>
          </a:prstGeom>
          <a:noFill/>
        </p:spPr>
        <p:txBody>
          <a:bodyPr wrap="square" rtlCol="0">
            <a:spAutoFit/>
          </a:bodyPr>
          <a:lstStyle/>
          <a:p>
            <a:r>
              <a:rPr lang="pt-PT" sz="2000" dirty="0">
                <a:solidFill>
                  <a:srgbClr val="00ACA7"/>
                </a:solidFill>
              </a:rPr>
              <a:t>É fácil entender como o mundo evoluiu em termos de tecnologia – dê uma vista de olhos à sua casa. Nós vivemos na realidade digital. As nossas vidas estão cada vez mais desmaterializadas – resumidas em dados digitais.</a:t>
            </a:r>
            <a:endParaRPr lang="en-US" sz="2000" dirty="0">
              <a:solidFill>
                <a:srgbClr val="00ACA7"/>
              </a:solidFill>
            </a:endParaRPr>
          </a:p>
        </p:txBody>
      </p:sp>
    </p:spTree>
    <p:extLst>
      <p:ext uri="{BB962C8B-B14F-4D97-AF65-F5344CB8AC3E}">
        <p14:creationId xmlns:p14="http://schemas.microsoft.com/office/powerpoint/2010/main" val="163836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PT"/>
              <a:t>Utilização e partilha de informação pessoal identificável</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15901" y="1416102"/>
            <a:ext cx="11156987" cy="1470409"/>
          </a:xfrm>
        </p:spPr>
        <p:txBody>
          <a:bodyPr/>
          <a:lstStyle/>
          <a:p>
            <a:pPr algn="just"/>
            <a:r>
              <a:rPr lang="pt-PT" b="0" i="0" dirty="0">
                <a:solidFill>
                  <a:schemeClr val="bg2">
                    <a:lumMod val="25000"/>
                  </a:schemeClr>
                </a:solidFill>
                <a:effectLst/>
              </a:rPr>
              <a:t>Informação pessoal identificável (IPI) consiste em informação que, por si só ou combinada com uma quantidade limitada de outros dados, pode ser usada para identificar uma pessoa.  Alguns tipo de informação são considerados mais sensíveis do que outros. </a:t>
            </a:r>
          </a:p>
          <a:p>
            <a:pPr algn="just"/>
            <a:r>
              <a:rPr lang="pt-PT" dirty="0">
                <a:solidFill>
                  <a:schemeClr val="bg2">
                    <a:lumMod val="25000"/>
                  </a:schemeClr>
                </a:solidFill>
              </a:rPr>
              <a:t>Existem dois tipos de </a:t>
            </a:r>
            <a:r>
              <a:rPr lang="pt-PT" dirty="0" err="1">
                <a:solidFill>
                  <a:schemeClr val="bg2">
                    <a:lumMod val="25000"/>
                  </a:schemeClr>
                </a:solidFill>
              </a:rPr>
              <a:t>IPI’s</a:t>
            </a:r>
            <a:r>
              <a:rPr lang="pt-PT" dirty="0">
                <a:solidFill>
                  <a:schemeClr val="bg2">
                    <a:lumMod val="25000"/>
                  </a:schemeClr>
                </a:solidFill>
              </a:rPr>
              <a:t>:</a:t>
            </a:r>
          </a:p>
          <a:p>
            <a:endParaRPr lang="pt-PT" dirty="0"/>
          </a:p>
        </p:txBody>
      </p:sp>
      <p:pic>
        <p:nvPicPr>
          <p:cNvPr id="5" name="Graphic 4" descr="Shield Tick outline">
            <a:extLst>
              <a:ext uri="{FF2B5EF4-FFF2-40B4-BE49-F238E27FC236}">
                <a16:creationId xmlns:a16="http://schemas.microsoft.com/office/drawing/2014/main" id="{48A27505-172A-4F58-9267-3EEDB1CFBF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8096" y="3286587"/>
            <a:ext cx="1369806" cy="1369806"/>
          </a:xfrm>
          <a:prstGeom prst="rect">
            <a:avLst/>
          </a:prstGeom>
        </p:spPr>
      </p:pic>
      <p:pic>
        <p:nvPicPr>
          <p:cNvPr id="7" name="Graphic 6" descr="Shield Cross outline">
            <a:extLst>
              <a:ext uri="{FF2B5EF4-FFF2-40B4-BE49-F238E27FC236}">
                <a16:creationId xmlns:a16="http://schemas.microsoft.com/office/drawing/2014/main" id="{26B8C82D-3025-479C-8795-C8EF1ADC65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2764" y="3286587"/>
            <a:ext cx="1369806" cy="1369806"/>
          </a:xfrm>
          <a:prstGeom prst="rect">
            <a:avLst/>
          </a:prstGeom>
        </p:spPr>
      </p:pic>
      <p:sp>
        <p:nvSpPr>
          <p:cNvPr id="8" name="TextBox 7">
            <a:extLst>
              <a:ext uri="{FF2B5EF4-FFF2-40B4-BE49-F238E27FC236}">
                <a16:creationId xmlns:a16="http://schemas.microsoft.com/office/drawing/2014/main" id="{4AF1FE4A-0A0D-49CC-954B-AEF9DAB01091}"/>
              </a:ext>
            </a:extLst>
          </p:cNvPr>
          <p:cNvSpPr txBox="1"/>
          <p:nvPr/>
        </p:nvSpPr>
        <p:spPr>
          <a:xfrm>
            <a:off x="1073791" y="4572000"/>
            <a:ext cx="4546833" cy="1107996"/>
          </a:xfrm>
          <a:prstGeom prst="rect">
            <a:avLst/>
          </a:prstGeom>
          <a:noFill/>
        </p:spPr>
        <p:txBody>
          <a:bodyPr wrap="square" rtlCol="0">
            <a:spAutoFit/>
          </a:bodyPr>
          <a:lstStyle/>
          <a:p>
            <a:pPr algn="ctr"/>
            <a:r>
              <a:rPr lang="pt-PT" sz="2400" b="0" i="0" dirty="0">
                <a:solidFill>
                  <a:srgbClr val="D6315A"/>
                </a:solidFill>
                <a:effectLst/>
              </a:rPr>
              <a:t>Informação pessoal identificável Sensível</a:t>
            </a:r>
            <a:endParaRPr lang="pt-PT" sz="2400" dirty="0">
              <a:solidFill>
                <a:srgbClr val="021836"/>
              </a:solidFill>
            </a:endParaRPr>
          </a:p>
          <a:p>
            <a:endParaRPr lang="pt-PT" dirty="0"/>
          </a:p>
        </p:txBody>
      </p:sp>
      <p:sp>
        <p:nvSpPr>
          <p:cNvPr id="9" name="TextBox 8">
            <a:extLst>
              <a:ext uri="{FF2B5EF4-FFF2-40B4-BE49-F238E27FC236}">
                <a16:creationId xmlns:a16="http://schemas.microsoft.com/office/drawing/2014/main" id="{4A7D58B9-D7BD-4020-8B37-49D992E3829F}"/>
              </a:ext>
            </a:extLst>
          </p:cNvPr>
          <p:cNvSpPr txBox="1"/>
          <p:nvPr/>
        </p:nvSpPr>
        <p:spPr>
          <a:xfrm>
            <a:off x="6258187" y="4530055"/>
            <a:ext cx="5059821" cy="830997"/>
          </a:xfrm>
          <a:prstGeom prst="rect">
            <a:avLst/>
          </a:prstGeom>
          <a:noFill/>
        </p:spPr>
        <p:txBody>
          <a:bodyPr wrap="square" rtlCol="0">
            <a:spAutoFit/>
          </a:bodyPr>
          <a:lstStyle/>
          <a:p>
            <a:pPr algn="ctr"/>
            <a:r>
              <a:rPr lang="pt-PT" sz="2400" b="0" i="0" dirty="0">
                <a:solidFill>
                  <a:srgbClr val="00ACA7"/>
                </a:solidFill>
                <a:effectLst/>
              </a:rPr>
              <a:t>Informação pessoal identificável </a:t>
            </a:r>
          </a:p>
          <a:p>
            <a:pPr algn="ctr"/>
            <a:r>
              <a:rPr lang="pt-PT" sz="2400" b="0" i="0" dirty="0">
                <a:solidFill>
                  <a:srgbClr val="00ACA7"/>
                </a:solidFill>
                <a:effectLst/>
              </a:rPr>
              <a:t>Não-Sensível</a:t>
            </a:r>
            <a:endParaRPr lang="pt-PT" dirty="0"/>
          </a:p>
        </p:txBody>
      </p:sp>
      <p:sp>
        <p:nvSpPr>
          <p:cNvPr id="10" name="TextBox 9">
            <a:extLst>
              <a:ext uri="{FF2B5EF4-FFF2-40B4-BE49-F238E27FC236}">
                <a16:creationId xmlns:a16="http://schemas.microsoft.com/office/drawing/2014/main" id="{9FC7823C-3196-48E0-9B0F-7E8A38833B62}"/>
              </a:ext>
            </a:extLst>
          </p:cNvPr>
          <p:cNvSpPr txBox="1"/>
          <p:nvPr/>
        </p:nvSpPr>
        <p:spPr>
          <a:xfrm>
            <a:off x="224117" y="6203382"/>
            <a:ext cx="11779623" cy="276999"/>
          </a:xfrm>
          <a:prstGeom prst="rect">
            <a:avLst/>
          </a:prstGeom>
          <a:noFill/>
        </p:spPr>
        <p:txBody>
          <a:bodyPr wrap="square" rtlCol="0">
            <a:spAutoFit/>
          </a:bodyPr>
          <a:lstStyle/>
          <a:p>
            <a:pPr algn="ctr"/>
            <a:r>
              <a:rPr lang="pt-PT" sz="1200" b="1" dirty="0"/>
              <a:t>FONTE  </a:t>
            </a:r>
            <a:r>
              <a:rPr lang="pt-PT" sz="1200" dirty="0"/>
              <a:t> </a:t>
            </a:r>
            <a:r>
              <a:rPr lang="pt-PT" sz="1200" dirty="0">
                <a:hlinkClick r:id="rId6"/>
              </a:rPr>
              <a:t>https://usercentrics.com/knowledge-hub/personally-identifiable-information-vs-personal-data/</a:t>
            </a:r>
            <a:r>
              <a:rPr lang="pt-PT" sz="1200" dirty="0"/>
              <a:t> </a:t>
            </a:r>
          </a:p>
        </p:txBody>
      </p:sp>
    </p:spTree>
    <p:extLst>
      <p:ext uri="{BB962C8B-B14F-4D97-AF65-F5344CB8AC3E}">
        <p14:creationId xmlns:p14="http://schemas.microsoft.com/office/powerpoint/2010/main" val="109268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B1EA0-BCFE-1244-9831-F349304DBC01}"/>
              </a:ext>
            </a:extLst>
          </p:cNvPr>
          <p:cNvSpPr>
            <a:spLocks noGrp="1"/>
          </p:cNvSpPr>
          <p:nvPr>
            <p:ph type="body" sz="quarter" idx="20"/>
          </p:nvPr>
        </p:nvSpPr>
        <p:spPr>
          <a:xfrm>
            <a:off x="5632552" y="211886"/>
            <a:ext cx="5145248" cy="6046370"/>
          </a:xfrm>
        </p:spPr>
        <p:txBody>
          <a:bodyPr/>
          <a:lstStyle/>
          <a:p>
            <a:pPr algn="l" fontAlgn="base">
              <a:lnSpc>
                <a:spcPct val="100000"/>
              </a:lnSpc>
              <a:spcBef>
                <a:spcPts val="0"/>
              </a:spcBef>
            </a:pPr>
            <a:r>
              <a:rPr lang="pt-PT" b="0" i="0" dirty="0">
                <a:solidFill>
                  <a:schemeClr val="bg2">
                    <a:lumMod val="25000"/>
                  </a:schemeClr>
                </a:solidFill>
                <a:effectLst/>
              </a:rPr>
              <a:t>Alguns exemplos de IPI Sensível:</a:t>
            </a:r>
          </a:p>
          <a:p>
            <a:pPr algn="l" fontAlgn="base">
              <a:lnSpc>
                <a:spcPct val="100000"/>
              </a:lnSpc>
              <a:spcBef>
                <a:spcPts val="0"/>
              </a:spcBef>
            </a:pPr>
            <a:r>
              <a:rPr lang="pt-PT" b="0" i="0" dirty="0">
                <a:solidFill>
                  <a:schemeClr val="bg2">
                    <a:lumMod val="25000"/>
                  </a:schemeClr>
                </a:solidFill>
                <a:effectLst/>
              </a:rPr>
              <a:t> </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 Nome e sobrenome;</a:t>
            </a:r>
          </a:p>
          <a:p>
            <a:pPr lvl="1" algn="l" fontAlgn="base">
              <a:lnSpc>
                <a:spcPct val="100000"/>
              </a:lnSpc>
              <a:spcBef>
                <a:spcPts val="0"/>
              </a:spcBef>
              <a:buFont typeface="Arial" panose="020B0604020202020204" pitchFamily="34" charset="0"/>
              <a:buChar char="•"/>
            </a:pPr>
            <a:r>
              <a:rPr lang="pt-PT" dirty="0">
                <a:solidFill>
                  <a:schemeClr val="bg2">
                    <a:lumMod val="25000"/>
                  </a:schemeClr>
                </a:solidFill>
              </a:rPr>
              <a:t>Morada da residência;</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Endereço de correio eletrónico;</a:t>
            </a:r>
          </a:p>
          <a:p>
            <a:pPr lvl="1" algn="l" fontAlgn="base">
              <a:lnSpc>
                <a:spcPct val="100000"/>
              </a:lnSpc>
              <a:spcBef>
                <a:spcPts val="0"/>
              </a:spcBef>
              <a:buFont typeface="Arial" panose="020B0604020202020204" pitchFamily="34" charset="0"/>
              <a:buChar char="•"/>
            </a:pPr>
            <a:r>
              <a:rPr lang="pt-PT" dirty="0">
                <a:solidFill>
                  <a:schemeClr val="bg2">
                    <a:lumMod val="25000"/>
                  </a:schemeClr>
                </a:solidFill>
              </a:rPr>
              <a:t>Número de telefone;</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Número do passaporte;</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Número da carta de condução</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Número da Segurança Social</a:t>
            </a:r>
          </a:p>
          <a:p>
            <a:pPr lvl="1" algn="l" fontAlgn="base">
              <a:lnSpc>
                <a:spcPct val="100000"/>
              </a:lnSpc>
              <a:spcBef>
                <a:spcPts val="0"/>
              </a:spcBef>
              <a:buFont typeface="Arial" panose="020B0604020202020204" pitchFamily="34" charset="0"/>
              <a:buChar char="•"/>
            </a:pPr>
            <a:r>
              <a:rPr lang="pt-PT" dirty="0">
                <a:solidFill>
                  <a:schemeClr val="bg2">
                    <a:lumMod val="25000"/>
                  </a:schemeClr>
                </a:solidFill>
              </a:rPr>
              <a:t>Fotografia do rosto</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Número do cartão de crédito</a:t>
            </a:r>
          </a:p>
          <a:p>
            <a:pPr lvl="1" algn="l" fontAlgn="base">
              <a:lnSpc>
                <a:spcPct val="100000"/>
              </a:lnSpc>
              <a:spcBef>
                <a:spcPts val="0"/>
              </a:spcBef>
              <a:buFont typeface="Arial" panose="020B0604020202020204" pitchFamily="34" charset="0"/>
              <a:buChar char="•"/>
            </a:pPr>
            <a:r>
              <a:rPr lang="pt-PT" dirty="0">
                <a:solidFill>
                  <a:schemeClr val="bg2">
                    <a:lumMod val="25000"/>
                  </a:schemeClr>
                </a:solidFill>
              </a:rPr>
              <a:t>Nome do titular da conta bancária</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Impressões digitais</a:t>
            </a:r>
          </a:p>
          <a:p>
            <a:pPr lvl="1" algn="l" fontAlgn="base">
              <a:lnSpc>
                <a:spcPct val="100000"/>
              </a:lnSpc>
              <a:spcBef>
                <a:spcPts val="0"/>
              </a:spcBef>
              <a:buFont typeface="Arial" panose="020B0604020202020204" pitchFamily="34" charset="0"/>
              <a:buChar char="•"/>
            </a:pPr>
            <a:r>
              <a:rPr lang="pt-PT" dirty="0">
                <a:solidFill>
                  <a:schemeClr val="bg2">
                    <a:lumMod val="25000"/>
                  </a:schemeClr>
                </a:solidFill>
              </a:rPr>
              <a:t>Registos financeiros</a:t>
            </a:r>
          </a:p>
          <a:p>
            <a:pPr lvl="1" algn="l" fontAlgn="base">
              <a:lnSpc>
                <a:spcPct val="100000"/>
              </a:lnSpc>
              <a:spcBef>
                <a:spcPts val="0"/>
              </a:spcBef>
              <a:buFont typeface="Arial" panose="020B0604020202020204" pitchFamily="34" charset="0"/>
              <a:buChar char="•"/>
            </a:pPr>
            <a:r>
              <a:rPr lang="pt-PT" b="0" i="0" dirty="0">
                <a:solidFill>
                  <a:schemeClr val="bg2">
                    <a:lumMod val="25000"/>
                  </a:schemeClr>
                </a:solidFill>
                <a:effectLst/>
              </a:rPr>
              <a:t>Fichas e registos médicos</a:t>
            </a:r>
            <a:endParaRPr lang="pt-PT" dirty="0"/>
          </a:p>
        </p:txBody>
      </p:sp>
      <p:sp>
        <p:nvSpPr>
          <p:cNvPr id="3" name="Text Placeholder 2">
            <a:extLst>
              <a:ext uri="{FF2B5EF4-FFF2-40B4-BE49-F238E27FC236}">
                <a16:creationId xmlns:a16="http://schemas.microsoft.com/office/drawing/2014/main" id="{DF092222-AFDD-4244-BBED-74068814BF29}"/>
              </a:ext>
            </a:extLst>
          </p:cNvPr>
          <p:cNvSpPr>
            <a:spLocks noGrp="1"/>
          </p:cNvSpPr>
          <p:nvPr>
            <p:ph type="body" sz="quarter" idx="22"/>
          </p:nvPr>
        </p:nvSpPr>
        <p:spPr>
          <a:xfrm>
            <a:off x="192945" y="1954306"/>
            <a:ext cx="3892493" cy="4114799"/>
          </a:xfrm>
        </p:spPr>
        <p:txBody>
          <a:bodyPr>
            <a:normAutofit fontScale="25000" lnSpcReduction="20000"/>
          </a:bodyPr>
          <a:lstStyle/>
          <a:p>
            <a:pPr>
              <a:lnSpc>
                <a:spcPct val="120000"/>
              </a:lnSpc>
              <a:spcBef>
                <a:spcPts val="0"/>
              </a:spcBef>
            </a:pPr>
            <a:r>
              <a:rPr lang="pt-PT" sz="8800" b="0" i="0" dirty="0">
                <a:solidFill>
                  <a:schemeClr val="bg2">
                    <a:lumMod val="25000"/>
                  </a:schemeClr>
                </a:solidFill>
                <a:effectLst/>
              </a:rPr>
              <a:t>Informação que está diretamente ligada à identidade da pessoa, como o nome e apelido</a:t>
            </a:r>
            <a:r>
              <a:rPr lang="pt-PT" sz="8800" dirty="0">
                <a:solidFill>
                  <a:schemeClr val="bg2">
                    <a:lumMod val="25000"/>
                  </a:schemeClr>
                </a:solidFill>
              </a:rPr>
              <a:t> ou o</a:t>
            </a:r>
            <a:r>
              <a:rPr lang="pt-PT" sz="8800" b="0" i="0" dirty="0">
                <a:solidFill>
                  <a:schemeClr val="bg2">
                    <a:lumMod val="25000"/>
                  </a:schemeClr>
                </a:solidFill>
                <a:effectLst/>
              </a:rPr>
              <a:t> número de cartão de crédito; </a:t>
            </a:r>
            <a:r>
              <a:rPr lang="pt-PT" sz="8800" dirty="0">
                <a:solidFill>
                  <a:schemeClr val="bg2">
                    <a:lumMod val="25000"/>
                  </a:schemeClr>
                </a:solidFill>
              </a:rPr>
              <a:t>ambos classificados como informação sensível de identificação pessoal, ou dados vinculativos. </a:t>
            </a:r>
            <a:r>
              <a:rPr lang="pt-PT" sz="8800" b="0" i="0" dirty="0">
                <a:solidFill>
                  <a:schemeClr val="bg2">
                    <a:lumMod val="25000"/>
                  </a:schemeClr>
                </a:solidFill>
                <a:effectLst/>
              </a:rPr>
              <a:t>Isto acontece porque </a:t>
            </a:r>
            <a:r>
              <a:rPr lang="pt-PT" sz="8800" dirty="0">
                <a:solidFill>
                  <a:schemeClr val="bg2">
                    <a:lumMod val="25000"/>
                  </a:schemeClr>
                </a:solidFill>
              </a:rPr>
              <a:t>esta informação está diretamente ou na sua maioria ligada a, ou pode revelar, uma identidade de um individuo. </a:t>
            </a:r>
            <a:endParaRPr lang="pt-PT" dirty="0"/>
          </a:p>
        </p:txBody>
      </p:sp>
      <p:sp>
        <p:nvSpPr>
          <p:cNvPr id="4" name="Text Placeholder 3">
            <a:extLst>
              <a:ext uri="{FF2B5EF4-FFF2-40B4-BE49-F238E27FC236}">
                <a16:creationId xmlns:a16="http://schemas.microsoft.com/office/drawing/2014/main" id="{C6C7CEED-4B3E-7D49-A8DE-D3583E9E509F}"/>
              </a:ext>
            </a:extLst>
          </p:cNvPr>
          <p:cNvSpPr>
            <a:spLocks noGrp="1"/>
          </p:cNvSpPr>
          <p:nvPr>
            <p:ph type="body" sz="quarter" idx="23"/>
          </p:nvPr>
        </p:nvSpPr>
        <p:spPr>
          <a:xfrm>
            <a:off x="266908" y="211886"/>
            <a:ext cx="3818529" cy="2237699"/>
          </a:xfrm>
        </p:spPr>
        <p:txBody>
          <a:bodyPr>
            <a:normAutofit/>
          </a:bodyPr>
          <a:lstStyle/>
          <a:p>
            <a:r>
              <a:rPr lang="pt-PT" sz="3600" b="0" i="0" dirty="0">
                <a:solidFill>
                  <a:srgbClr val="D6315A"/>
                </a:solidFill>
                <a:effectLst/>
              </a:rPr>
              <a:t>Informação </a:t>
            </a:r>
            <a:r>
              <a:rPr lang="pt-PT" dirty="0">
                <a:solidFill>
                  <a:srgbClr val="D6315A"/>
                </a:solidFill>
              </a:rPr>
              <a:t>P</a:t>
            </a:r>
            <a:r>
              <a:rPr lang="pt-PT" sz="3600" b="0" i="0" dirty="0">
                <a:solidFill>
                  <a:srgbClr val="D6315A"/>
                </a:solidFill>
                <a:effectLst/>
              </a:rPr>
              <a:t>essoal </a:t>
            </a:r>
            <a:r>
              <a:rPr lang="pt-PT" dirty="0">
                <a:solidFill>
                  <a:srgbClr val="D6315A"/>
                </a:solidFill>
              </a:rPr>
              <a:t>I</a:t>
            </a:r>
            <a:r>
              <a:rPr lang="pt-PT" sz="3600" b="0" i="0" dirty="0">
                <a:solidFill>
                  <a:srgbClr val="D6315A"/>
                </a:solidFill>
                <a:effectLst/>
              </a:rPr>
              <a:t>dentificável Sensível</a:t>
            </a:r>
          </a:p>
        </p:txBody>
      </p:sp>
      <p:pic>
        <p:nvPicPr>
          <p:cNvPr id="6" name="Graphic 5" descr="Shield Tick outline">
            <a:extLst>
              <a:ext uri="{FF2B5EF4-FFF2-40B4-BE49-F238E27FC236}">
                <a16:creationId xmlns:a16="http://schemas.microsoft.com/office/drawing/2014/main" id="{F4334829-DF83-4036-8506-97032FC82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37616" y="4879996"/>
            <a:ext cx="1369806" cy="1369806"/>
          </a:xfrm>
          <a:prstGeom prst="rect">
            <a:avLst/>
          </a:prstGeom>
        </p:spPr>
      </p:pic>
    </p:spTree>
    <p:extLst>
      <p:ext uri="{BB962C8B-B14F-4D97-AF65-F5344CB8AC3E}">
        <p14:creationId xmlns:p14="http://schemas.microsoft.com/office/powerpoint/2010/main" val="96625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96E9B9-41D0-42FF-9D03-11C201C070B7}"/>
              </a:ext>
            </a:extLst>
          </p:cNvPr>
          <p:cNvSpPr>
            <a:spLocks noGrp="1"/>
          </p:cNvSpPr>
          <p:nvPr>
            <p:ph type="body" sz="quarter" idx="22"/>
          </p:nvPr>
        </p:nvSpPr>
        <p:spPr>
          <a:xfrm>
            <a:off x="5598162" y="265669"/>
            <a:ext cx="5385917" cy="5319845"/>
          </a:xfrm>
        </p:spPr>
        <p:txBody>
          <a:bodyPr>
            <a:normAutofit/>
          </a:bodyPr>
          <a:lstStyle/>
          <a:p>
            <a:pPr>
              <a:lnSpc>
                <a:spcPct val="100000"/>
              </a:lnSpc>
              <a:spcBef>
                <a:spcPts val="0"/>
              </a:spcBef>
            </a:pPr>
            <a:r>
              <a:rPr lang="pt-PT" sz="2400" b="0" i="0" dirty="0">
                <a:solidFill>
                  <a:schemeClr val="bg2">
                    <a:lumMod val="25000"/>
                  </a:schemeClr>
                </a:solidFill>
                <a:effectLst/>
              </a:rPr>
              <a:t>Alguns exemplos de dados rastreáveis ou </a:t>
            </a:r>
            <a:r>
              <a:rPr lang="pt-PT" sz="2400" dirty="0">
                <a:solidFill>
                  <a:schemeClr val="bg2">
                    <a:lumMod val="25000"/>
                  </a:schemeClr>
                </a:solidFill>
              </a:rPr>
              <a:t>IPI não sensíveis:</a:t>
            </a:r>
          </a:p>
          <a:p>
            <a:pPr>
              <a:lnSpc>
                <a:spcPct val="100000"/>
              </a:lnSpc>
              <a:spcBef>
                <a:spcPts val="0"/>
              </a:spcBef>
            </a:pPr>
            <a:endParaRPr lang="pt-PT" sz="2400" dirty="0">
              <a:solidFill>
                <a:schemeClr val="bg2">
                  <a:lumMod val="25000"/>
                </a:schemeClr>
              </a:solidFill>
            </a:endParaRPr>
          </a:p>
          <a:p>
            <a:pPr lvl="1" algn="l" fontAlgn="base">
              <a:buFont typeface="Arial" panose="020B0604020202020204" pitchFamily="34" charset="0"/>
              <a:buChar char="•"/>
            </a:pPr>
            <a:r>
              <a:rPr lang="pt-PT" b="0" i="0" dirty="0">
                <a:solidFill>
                  <a:schemeClr val="bg2">
                    <a:lumMod val="25000"/>
                  </a:schemeClr>
                </a:solidFill>
                <a:effectLst/>
              </a:rPr>
              <a:t>Primeiro ou último nome (se  </a:t>
            </a:r>
            <a:r>
              <a:rPr lang="pt-PT" dirty="0">
                <a:solidFill>
                  <a:schemeClr val="bg2">
                    <a:lumMod val="25000"/>
                  </a:schemeClr>
                </a:solidFill>
              </a:rPr>
              <a:t>for comum)</a:t>
            </a:r>
          </a:p>
          <a:p>
            <a:pPr lvl="1" algn="l" fontAlgn="base">
              <a:buFont typeface="Arial" panose="020B0604020202020204" pitchFamily="34" charset="0"/>
              <a:buChar char="•"/>
            </a:pPr>
            <a:r>
              <a:rPr lang="pt-PT" b="0" i="0" dirty="0">
                <a:solidFill>
                  <a:schemeClr val="bg2">
                    <a:lumMod val="25000"/>
                  </a:schemeClr>
                </a:solidFill>
                <a:effectLst/>
              </a:rPr>
              <a:t>Nome de solteira da mãe</a:t>
            </a:r>
          </a:p>
          <a:p>
            <a:pPr lvl="1" algn="l" fontAlgn="base">
              <a:buFont typeface="Arial" panose="020B0604020202020204" pitchFamily="34" charset="0"/>
              <a:buChar char="•"/>
            </a:pPr>
            <a:r>
              <a:rPr lang="pt-PT" b="0" i="0" dirty="0">
                <a:solidFill>
                  <a:schemeClr val="bg2">
                    <a:lumMod val="25000"/>
                  </a:schemeClr>
                </a:solidFill>
                <a:effectLst/>
              </a:rPr>
              <a:t>Morada da </a:t>
            </a:r>
            <a:r>
              <a:rPr lang="pt-PT" b="0" i="0" dirty="0" err="1">
                <a:solidFill>
                  <a:schemeClr val="bg2">
                    <a:lumMod val="25000"/>
                  </a:schemeClr>
                </a:solidFill>
                <a:effectLst/>
              </a:rPr>
              <a:t>residencia</a:t>
            </a:r>
            <a:r>
              <a:rPr lang="pt-PT" b="0" i="0" dirty="0">
                <a:solidFill>
                  <a:schemeClr val="bg2">
                    <a:lumMod val="25000"/>
                  </a:schemeClr>
                </a:solidFill>
                <a:effectLst/>
              </a:rPr>
              <a:t> – parcial, como o país ou </a:t>
            </a:r>
            <a:r>
              <a:rPr lang="pt-PT" dirty="0">
                <a:solidFill>
                  <a:schemeClr val="bg2">
                    <a:lumMod val="25000"/>
                  </a:schemeClr>
                </a:solidFill>
              </a:rPr>
              <a:t>c</a:t>
            </a:r>
            <a:r>
              <a:rPr lang="pt-PT" b="0" i="0" dirty="0">
                <a:solidFill>
                  <a:schemeClr val="bg2">
                    <a:lumMod val="25000"/>
                  </a:schemeClr>
                </a:solidFill>
                <a:effectLst/>
              </a:rPr>
              <a:t>ódigo postal</a:t>
            </a:r>
          </a:p>
          <a:p>
            <a:pPr lvl="1" algn="l" fontAlgn="base">
              <a:buFont typeface="Arial" panose="020B0604020202020204" pitchFamily="34" charset="0"/>
              <a:buChar char="•"/>
            </a:pPr>
            <a:r>
              <a:rPr lang="pt-PT" b="0" i="0" dirty="0">
                <a:solidFill>
                  <a:schemeClr val="bg2">
                    <a:lumMod val="25000"/>
                  </a:schemeClr>
                </a:solidFill>
                <a:effectLst/>
              </a:rPr>
              <a:t>Faixa etária, por exemplo, 35-44 anos</a:t>
            </a:r>
          </a:p>
          <a:p>
            <a:pPr lvl="1" algn="l" fontAlgn="base">
              <a:buFont typeface="Arial" panose="020B0604020202020204" pitchFamily="34" charset="0"/>
              <a:buChar char="•"/>
            </a:pPr>
            <a:r>
              <a:rPr lang="pt-PT" dirty="0">
                <a:solidFill>
                  <a:schemeClr val="bg2">
                    <a:lumMod val="25000"/>
                  </a:schemeClr>
                </a:solidFill>
              </a:rPr>
              <a:t>Data de aniversário</a:t>
            </a:r>
          </a:p>
          <a:p>
            <a:pPr lvl="1" algn="l" fontAlgn="base">
              <a:buFont typeface="Arial" panose="020B0604020202020204" pitchFamily="34" charset="0"/>
              <a:buChar char="•"/>
            </a:pPr>
            <a:r>
              <a:rPr lang="pt-PT" b="0" i="0" dirty="0">
                <a:solidFill>
                  <a:schemeClr val="bg2">
                    <a:lumMod val="25000"/>
                  </a:schemeClr>
                </a:solidFill>
                <a:effectLst/>
              </a:rPr>
              <a:t>Gênero</a:t>
            </a:r>
          </a:p>
          <a:p>
            <a:pPr lvl="1" algn="l" fontAlgn="base">
              <a:buFont typeface="Arial" panose="020B0604020202020204" pitchFamily="34" charset="0"/>
              <a:buChar char="•"/>
            </a:pPr>
            <a:r>
              <a:rPr lang="pt-PT" dirty="0">
                <a:solidFill>
                  <a:schemeClr val="bg2">
                    <a:lumMod val="25000"/>
                  </a:schemeClr>
                </a:solidFill>
              </a:rPr>
              <a:t>Empregador</a:t>
            </a:r>
            <a:endParaRPr lang="pt-PT" dirty="0"/>
          </a:p>
        </p:txBody>
      </p:sp>
      <p:sp>
        <p:nvSpPr>
          <p:cNvPr id="4" name="Text Placeholder 3">
            <a:extLst>
              <a:ext uri="{FF2B5EF4-FFF2-40B4-BE49-F238E27FC236}">
                <a16:creationId xmlns:a16="http://schemas.microsoft.com/office/drawing/2014/main" id="{1CC98D0E-99BE-4D49-A65A-F9D97CFD8182}"/>
              </a:ext>
            </a:extLst>
          </p:cNvPr>
          <p:cNvSpPr>
            <a:spLocks noGrp="1"/>
          </p:cNvSpPr>
          <p:nvPr>
            <p:ph type="body" sz="quarter" idx="23"/>
          </p:nvPr>
        </p:nvSpPr>
        <p:spPr>
          <a:xfrm>
            <a:off x="239264" y="265669"/>
            <a:ext cx="3720339" cy="2125193"/>
          </a:xfrm>
        </p:spPr>
        <p:txBody>
          <a:bodyPr/>
          <a:lstStyle/>
          <a:p>
            <a:r>
              <a:rPr lang="pt-PT" sz="3600" b="0" i="0" dirty="0">
                <a:solidFill>
                  <a:srgbClr val="00ACA7"/>
                </a:solidFill>
                <a:effectLst/>
              </a:rPr>
              <a:t>Informação Pessoal Identificável Não-Sensível</a:t>
            </a:r>
            <a:endParaRPr lang="pt-PT" sz="3600" b="1" i="0" dirty="0">
              <a:solidFill>
                <a:srgbClr val="00ACA7"/>
              </a:solidFill>
              <a:effectLst/>
            </a:endParaRPr>
          </a:p>
        </p:txBody>
      </p:sp>
      <p:sp>
        <p:nvSpPr>
          <p:cNvPr id="7" name="TextBox 6">
            <a:extLst>
              <a:ext uri="{FF2B5EF4-FFF2-40B4-BE49-F238E27FC236}">
                <a16:creationId xmlns:a16="http://schemas.microsoft.com/office/drawing/2014/main" id="{595A638F-80BC-4019-A4FB-E03D8E0B901E}"/>
              </a:ext>
            </a:extLst>
          </p:cNvPr>
          <p:cNvSpPr txBox="1"/>
          <p:nvPr/>
        </p:nvSpPr>
        <p:spPr>
          <a:xfrm>
            <a:off x="239869" y="2316161"/>
            <a:ext cx="3839071" cy="3816429"/>
          </a:xfrm>
          <a:prstGeom prst="rect">
            <a:avLst/>
          </a:prstGeom>
          <a:noFill/>
        </p:spPr>
        <p:txBody>
          <a:bodyPr wrap="square">
            <a:spAutoFit/>
          </a:bodyPr>
          <a:lstStyle/>
          <a:p>
            <a:r>
              <a:rPr lang="pt-PT" sz="2200" b="0" i="0" dirty="0">
                <a:solidFill>
                  <a:schemeClr val="bg2">
                    <a:lumMod val="25000"/>
                  </a:schemeClr>
                </a:solidFill>
                <a:effectLst/>
              </a:rPr>
              <a:t>Este tipo de informação também é referida como dados conectáveis, porque requer mais dados a serem interligados entre si para estabelecer </a:t>
            </a:r>
            <a:r>
              <a:rPr lang="pt-PT" sz="2200" dirty="0">
                <a:solidFill>
                  <a:schemeClr val="bg2">
                    <a:lumMod val="25000"/>
                  </a:schemeClr>
                </a:solidFill>
              </a:rPr>
              <a:t>a identidade de um indivíduo. Enquanto que os IPI sensíveis podem revelar a identidade por si só ou através da combinação de um conjunto de fontes de informação </a:t>
            </a:r>
            <a:r>
              <a:rPr lang="pt-PT" sz="2200" b="0" i="0" dirty="0">
                <a:solidFill>
                  <a:schemeClr val="bg2">
                    <a:lumMod val="25000"/>
                  </a:schemeClr>
                </a:solidFill>
                <a:effectLst/>
              </a:rPr>
              <a:t>de dados limitado. </a:t>
            </a:r>
            <a:endParaRPr lang="pt-PT" sz="2200" i="0" dirty="0">
              <a:solidFill>
                <a:schemeClr val="bg2">
                  <a:lumMod val="25000"/>
                </a:schemeClr>
              </a:solidFill>
              <a:effectLst/>
            </a:endParaRPr>
          </a:p>
        </p:txBody>
      </p:sp>
      <p:pic>
        <p:nvPicPr>
          <p:cNvPr id="8" name="Graphic 7" descr="Shield Cross outline">
            <a:extLst>
              <a:ext uri="{FF2B5EF4-FFF2-40B4-BE49-F238E27FC236}">
                <a16:creationId xmlns:a16="http://schemas.microsoft.com/office/drawing/2014/main" id="{6E65D71E-7725-462C-8F6E-2713D1E055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7899" y="5012627"/>
            <a:ext cx="1369806" cy="1369806"/>
          </a:xfrm>
          <a:prstGeom prst="rect">
            <a:avLst/>
          </a:prstGeom>
        </p:spPr>
      </p:pic>
    </p:spTree>
    <p:extLst>
      <p:ext uri="{BB962C8B-B14F-4D97-AF65-F5344CB8AC3E}">
        <p14:creationId xmlns:p14="http://schemas.microsoft.com/office/powerpoint/2010/main" val="92890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5F699D-3E60-4242-8A9C-AF3B24FBD438}"/>
              </a:ext>
            </a:extLst>
          </p:cNvPr>
          <p:cNvSpPr>
            <a:spLocks noGrp="1"/>
          </p:cNvSpPr>
          <p:nvPr>
            <p:ph type="body" sz="quarter" idx="13"/>
          </p:nvPr>
        </p:nvSpPr>
        <p:spPr>
          <a:xfrm>
            <a:off x="3186841" y="758857"/>
            <a:ext cx="8486047" cy="953429"/>
          </a:xfrm>
        </p:spPr>
        <p:txBody>
          <a:bodyPr>
            <a:normAutofit fontScale="92500" lnSpcReduction="10000"/>
          </a:bodyPr>
          <a:lstStyle/>
          <a:p>
            <a:r>
              <a:rPr lang="pt-PT"/>
              <a:t>Compreender as declarações de política de privacidade</a:t>
            </a:r>
          </a:p>
        </p:txBody>
      </p:sp>
      <p:sp>
        <p:nvSpPr>
          <p:cNvPr id="3" name="Text Placeholder 2">
            <a:extLst>
              <a:ext uri="{FF2B5EF4-FFF2-40B4-BE49-F238E27FC236}">
                <a16:creationId xmlns:a16="http://schemas.microsoft.com/office/drawing/2014/main" id="{FC981521-0B25-47C4-83D5-54321716D503}"/>
              </a:ext>
            </a:extLst>
          </p:cNvPr>
          <p:cNvSpPr>
            <a:spLocks noGrp="1"/>
          </p:cNvSpPr>
          <p:nvPr>
            <p:ph type="body" sz="quarter" idx="14"/>
          </p:nvPr>
        </p:nvSpPr>
        <p:spPr>
          <a:xfrm>
            <a:off x="1085850" y="2053829"/>
            <a:ext cx="10587038" cy="3995320"/>
          </a:xfrm>
        </p:spPr>
        <p:txBody>
          <a:bodyPr/>
          <a:lstStyle/>
          <a:p>
            <a:pPr algn="just"/>
            <a:r>
              <a:rPr lang="pt-PT" b="0" i="0" dirty="0">
                <a:solidFill>
                  <a:schemeClr val="bg2">
                    <a:lumMod val="25000"/>
                  </a:schemeClr>
                </a:solidFill>
                <a:effectLst/>
              </a:rPr>
              <a:t>Os sites e as aplicações cada vez mais apelam para que leia e </a:t>
            </a:r>
            <a:r>
              <a:rPr lang="pt-PT" dirty="0">
                <a:solidFill>
                  <a:schemeClr val="bg2">
                    <a:lumMod val="25000"/>
                  </a:schemeClr>
                </a:solidFill>
              </a:rPr>
              <a:t>tome conhecimento das suas políticas de privacidade, uma declaração que indica como a empresa irá lidar com os seus dados. </a:t>
            </a:r>
          </a:p>
          <a:p>
            <a:pPr algn="just"/>
            <a:r>
              <a:rPr lang="pt-PT" b="0" i="0" dirty="0">
                <a:solidFill>
                  <a:schemeClr val="bg2">
                    <a:lumMod val="25000"/>
                  </a:schemeClr>
                </a:solidFill>
                <a:effectLst/>
              </a:rPr>
              <a:t>Uma correta política de privacidade explicará detalhadamente os tipos de informação solicitada,  como essa informação será recolhida e organizada, e se será partilhada com terceiros. A polític</a:t>
            </a:r>
            <a:r>
              <a:rPr lang="pt-PT" dirty="0">
                <a:solidFill>
                  <a:schemeClr val="bg2">
                    <a:lumMod val="25000"/>
                  </a:schemeClr>
                </a:solidFill>
              </a:rPr>
              <a:t>a de privacidade deverá igualmente indicar como ou se sua informação será rastreada.</a:t>
            </a:r>
          </a:p>
          <a:p>
            <a:pPr algn="just"/>
            <a:r>
              <a:rPr lang="pt-PT" b="0" i="0" dirty="0">
                <a:solidFill>
                  <a:schemeClr val="bg2">
                    <a:lumMod val="25000"/>
                  </a:schemeClr>
                </a:solidFill>
                <a:effectLst/>
              </a:rPr>
              <a:t>Para minimizar o rastreamento de informações, considere a opção de “não usar rastreadores de anúncios ou </a:t>
            </a:r>
            <a:r>
              <a:rPr lang="pt-PT" dirty="0">
                <a:solidFill>
                  <a:srgbClr val="D6315A"/>
                </a:solidFill>
              </a:rPr>
              <a:t>gerir os seus “cookies” </a:t>
            </a:r>
            <a:r>
              <a:rPr lang="pt-PT" dirty="0">
                <a:solidFill>
                  <a:schemeClr val="bg2">
                    <a:lumMod val="25000"/>
                  </a:schemeClr>
                </a:solidFill>
              </a:rPr>
              <a:t>- </a:t>
            </a:r>
            <a:r>
              <a:rPr lang="pt-PT" b="0" i="0" dirty="0">
                <a:solidFill>
                  <a:schemeClr val="bg2">
                    <a:lumMod val="25000"/>
                  </a:schemeClr>
                </a:solidFill>
                <a:effectLst/>
              </a:rPr>
              <a:t>etiquetas de preferências de forma proativa, eliminando-os, bem como o seu </a:t>
            </a:r>
            <a:r>
              <a:rPr lang="pt-PT" b="0" i="0" dirty="0">
                <a:solidFill>
                  <a:srgbClr val="D6315A"/>
                </a:solidFill>
                <a:effectLst/>
              </a:rPr>
              <a:t>histórico de navegação </a:t>
            </a:r>
            <a:r>
              <a:rPr lang="pt-PT" b="0" i="0" dirty="0">
                <a:solidFill>
                  <a:schemeClr val="bg2">
                    <a:lumMod val="25000"/>
                  </a:schemeClr>
                </a:solidFill>
                <a:effectLst/>
              </a:rPr>
              <a:t>e “</a:t>
            </a:r>
            <a:r>
              <a:rPr lang="pt-PT" b="0" i="0" dirty="0">
                <a:solidFill>
                  <a:srgbClr val="D6315A"/>
                </a:solidFill>
                <a:effectLst/>
              </a:rPr>
              <a:t>cache</a:t>
            </a:r>
            <a:r>
              <a:rPr lang="pt-PT" b="0" i="0" dirty="0">
                <a:solidFill>
                  <a:schemeClr val="bg2">
                    <a:lumMod val="25000"/>
                  </a:schemeClr>
                </a:solidFill>
                <a:effectLst/>
              </a:rPr>
              <a:t>”.</a:t>
            </a:r>
            <a:endParaRPr lang="pt-PT" dirty="0">
              <a:solidFill>
                <a:schemeClr val="bg2">
                  <a:lumMod val="25000"/>
                </a:schemeClr>
              </a:solidFill>
            </a:endParaRPr>
          </a:p>
        </p:txBody>
      </p:sp>
      <p:sp>
        <p:nvSpPr>
          <p:cNvPr id="4" name="TextBox 3">
            <a:extLst>
              <a:ext uri="{FF2B5EF4-FFF2-40B4-BE49-F238E27FC236}">
                <a16:creationId xmlns:a16="http://schemas.microsoft.com/office/drawing/2014/main" id="{449BBDE3-6147-4F7F-AF08-3A02769E0E7E}"/>
              </a:ext>
            </a:extLst>
          </p:cNvPr>
          <p:cNvSpPr txBox="1"/>
          <p:nvPr/>
        </p:nvSpPr>
        <p:spPr>
          <a:xfrm>
            <a:off x="0" y="6367244"/>
            <a:ext cx="12192000" cy="276999"/>
          </a:xfrm>
          <a:prstGeom prst="rect">
            <a:avLst/>
          </a:prstGeom>
          <a:noFill/>
        </p:spPr>
        <p:txBody>
          <a:bodyPr wrap="square" rtlCol="0">
            <a:spAutoFit/>
          </a:bodyPr>
          <a:lstStyle/>
          <a:p>
            <a:pPr algn="ctr"/>
            <a:r>
              <a:rPr lang="pt-PT" sz="1200" dirty="0">
                <a:hlinkClick r:id="rId2"/>
              </a:rPr>
              <a:t>https://www.allstateidentityprotection.com/content-hub/beginners-guide-understanding-privacy-settings</a:t>
            </a:r>
            <a:r>
              <a:rPr lang="pt-PT" sz="1200" dirty="0"/>
              <a:t> </a:t>
            </a:r>
          </a:p>
        </p:txBody>
      </p:sp>
      <p:pic>
        <p:nvPicPr>
          <p:cNvPr id="6" name="Graphic 5" descr="Comment Important with solid fill">
            <a:extLst>
              <a:ext uri="{FF2B5EF4-FFF2-40B4-BE49-F238E27FC236}">
                <a16:creationId xmlns:a16="http://schemas.microsoft.com/office/drawing/2014/main" id="{F614FD39-5C73-45EC-B720-64AD2625E0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52600" y="397836"/>
            <a:ext cx="1314450" cy="1314450"/>
          </a:xfrm>
          <a:prstGeom prst="rect">
            <a:avLst/>
          </a:prstGeom>
        </p:spPr>
      </p:pic>
    </p:spTree>
    <p:extLst>
      <p:ext uri="{BB962C8B-B14F-4D97-AF65-F5344CB8AC3E}">
        <p14:creationId xmlns:p14="http://schemas.microsoft.com/office/powerpoint/2010/main" val="41907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489251" y="180216"/>
            <a:ext cx="10600546" cy="953429"/>
          </a:xfrm>
        </p:spPr>
        <p:txBody>
          <a:bodyPr>
            <a:normAutofit fontScale="92500"/>
          </a:bodyPr>
          <a:lstStyle/>
          <a:p>
            <a:r>
              <a:rPr lang="pt-PT" i="0" dirty="0">
                <a:solidFill>
                  <a:schemeClr val="bg2">
                    <a:lumMod val="50000"/>
                  </a:schemeClr>
                </a:solidFill>
                <a:effectLst/>
              </a:rPr>
              <a:t>O que deve incluir uma boa política de privacidade</a:t>
            </a:r>
            <a:r>
              <a:rPr lang="pt-PT" dirty="0">
                <a:solidFill>
                  <a:schemeClr val="bg2">
                    <a:lumMod val="50000"/>
                  </a:schemeClr>
                </a:solidFill>
              </a:rPr>
              <a:t>? </a:t>
            </a:r>
            <a:r>
              <a:rPr lang="pt-PT" i="0" dirty="0">
                <a:solidFill>
                  <a:schemeClr val="bg2">
                    <a:lumMod val="50000"/>
                  </a:schemeClr>
                </a:solidFill>
                <a:effectLst/>
              </a:rPr>
              <a:t>(1/2)</a:t>
            </a:r>
          </a:p>
        </p:txBody>
      </p:sp>
      <p:sp>
        <p:nvSpPr>
          <p:cNvPr id="6" name="TextBox 5">
            <a:extLst>
              <a:ext uri="{FF2B5EF4-FFF2-40B4-BE49-F238E27FC236}">
                <a16:creationId xmlns:a16="http://schemas.microsoft.com/office/drawing/2014/main" id="{9E412937-EE42-4CE9-9ACD-FD88CF2A3316}"/>
              </a:ext>
            </a:extLst>
          </p:cNvPr>
          <p:cNvSpPr txBox="1"/>
          <p:nvPr/>
        </p:nvSpPr>
        <p:spPr>
          <a:xfrm>
            <a:off x="520117" y="2323750"/>
            <a:ext cx="2516698" cy="3323987"/>
          </a:xfrm>
          <a:prstGeom prst="rect">
            <a:avLst/>
          </a:prstGeom>
          <a:noFill/>
        </p:spPr>
        <p:txBody>
          <a:bodyPr wrap="square" rtlCol="0">
            <a:spAutoFit/>
          </a:bodyPr>
          <a:lstStyle/>
          <a:p>
            <a:r>
              <a:rPr lang="pt-PT" sz="2400" b="1" i="0">
                <a:solidFill>
                  <a:schemeClr val="bg1"/>
                </a:solidFill>
              </a:rPr>
              <a:t>Describe the types of information that’s collected, such as payment methods and IP addresses, and outline how they’re used</a:t>
            </a:r>
            <a:endParaRPr lang="pt-PT" sz="2400" b="1">
              <a:solidFill>
                <a:schemeClr val="bg1"/>
              </a:solidFill>
            </a:endParaRPr>
          </a:p>
          <a:p>
            <a:endParaRPr lang="pt-PT"/>
          </a:p>
        </p:txBody>
      </p:sp>
      <p:sp>
        <p:nvSpPr>
          <p:cNvPr id="7" name="Rectangle: Rounded Corners 6">
            <a:extLst>
              <a:ext uri="{FF2B5EF4-FFF2-40B4-BE49-F238E27FC236}">
                <a16:creationId xmlns:a16="http://schemas.microsoft.com/office/drawing/2014/main" id="{617C2FC3-20B4-47F5-ABFF-B86F74EE8EBE}"/>
              </a:ext>
            </a:extLst>
          </p:cNvPr>
          <p:cNvSpPr/>
          <p:nvPr/>
        </p:nvSpPr>
        <p:spPr>
          <a:xfrm>
            <a:off x="2099272" y="3001734"/>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a:extLst>
              <a:ext uri="{FF2B5EF4-FFF2-40B4-BE49-F238E27FC236}">
                <a16:creationId xmlns:a16="http://schemas.microsoft.com/office/drawing/2014/main" id="{2CE1A0D6-923D-49AB-956A-87293D81D509}"/>
              </a:ext>
            </a:extLst>
          </p:cNvPr>
          <p:cNvSpPr txBox="1"/>
          <p:nvPr/>
        </p:nvSpPr>
        <p:spPr>
          <a:xfrm>
            <a:off x="2183162" y="3177902"/>
            <a:ext cx="2323749" cy="3139321"/>
          </a:xfrm>
          <a:prstGeom prst="rect">
            <a:avLst/>
          </a:prstGeom>
          <a:noFill/>
        </p:spPr>
        <p:txBody>
          <a:bodyPr wrap="square" rtlCol="0">
            <a:spAutoFit/>
          </a:bodyPr>
          <a:lstStyle/>
          <a:p>
            <a:pPr algn="ctr"/>
            <a:r>
              <a:rPr lang="pt-PT" sz="2200" b="1" i="0">
                <a:solidFill>
                  <a:schemeClr val="bg1"/>
                </a:solidFill>
              </a:rPr>
              <a:t>Descrever os tipos de </a:t>
            </a:r>
            <a:r>
              <a:rPr lang="pt-PT" sz="2200" b="1">
                <a:solidFill>
                  <a:schemeClr val="bg1"/>
                </a:solidFill>
              </a:rPr>
              <a:t>informação recolhida, por exemplo os métodos de pagamento e endereços de IP</a:t>
            </a:r>
            <a:r>
              <a:rPr lang="pt-PT" sz="2200" b="1" i="0">
                <a:solidFill>
                  <a:schemeClr val="bg1"/>
                </a:solidFill>
              </a:rPr>
              <a:t>, e demonstrar como são usados </a:t>
            </a:r>
            <a:endParaRPr lang="pt-PT"/>
          </a:p>
        </p:txBody>
      </p:sp>
      <p:sp>
        <p:nvSpPr>
          <p:cNvPr id="9" name="Rectangle: Rounded Corners 8">
            <a:extLst>
              <a:ext uri="{FF2B5EF4-FFF2-40B4-BE49-F238E27FC236}">
                <a16:creationId xmlns:a16="http://schemas.microsoft.com/office/drawing/2014/main" id="{818E59B8-2FB1-4C02-9D6A-71491D85F853}"/>
              </a:ext>
            </a:extLst>
          </p:cNvPr>
          <p:cNvSpPr/>
          <p:nvPr/>
        </p:nvSpPr>
        <p:spPr>
          <a:xfrm>
            <a:off x="4699860" y="3001734"/>
            <a:ext cx="2516698" cy="3323987"/>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angle: Rounded Corners 9">
            <a:extLst>
              <a:ext uri="{FF2B5EF4-FFF2-40B4-BE49-F238E27FC236}">
                <a16:creationId xmlns:a16="http://schemas.microsoft.com/office/drawing/2014/main" id="{A845A314-D751-45D4-B864-E4D2366743BF}"/>
              </a:ext>
            </a:extLst>
          </p:cNvPr>
          <p:cNvSpPr/>
          <p:nvPr/>
        </p:nvSpPr>
        <p:spPr>
          <a:xfrm>
            <a:off x="7300448" y="3001734"/>
            <a:ext cx="2516698" cy="332398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extBox 10">
            <a:extLst>
              <a:ext uri="{FF2B5EF4-FFF2-40B4-BE49-F238E27FC236}">
                <a16:creationId xmlns:a16="http://schemas.microsoft.com/office/drawing/2014/main" id="{A1A626D1-B6F8-459D-B000-B88A8E84F14F}"/>
              </a:ext>
            </a:extLst>
          </p:cNvPr>
          <p:cNvSpPr txBox="1"/>
          <p:nvPr/>
        </p:nvSpPr>
        <p:spPr>
          <a:xfrm>
            <a:off x="4796334" y="3623917"/>
            <a:ext cx="2323749" cy="2123658"/>
          </a:xfrm>
          <a:prstGeom prst="rect">
            <a:avLst/>
          </a:prstGeom>
          <a:noFill/>
        </p:spPr>
        <p:txBody>
          <a:bodyPr wrap="square" rtlCol="0">
            <a:spAutoFit/>
          </a:bodyPr>
          <a:lstStyle/>
          <a:p>
            <a:pPr algn="ctr"/>
            <a:r>
              <a:rPr lang="pt-PT" sz="2200" b="1" i="0" dirty="0">
                <a:solidFill>
                  <a:schemeClr val="bg1"/>
                </a:solidFill>
                <a:effectLst/>
              </a:rPr>
              <a:t>Divulgar como as informações são recolhidas, incluindo os “cookies” do navegador</a:t>
            </a:r>
            <a:endParaRPr lang="pt-PT" dirty="0"/>
          </a:p>
        </p:txBody>
      </p:sp>
      <p:sp>
        <p:nvSpPr>
          <p:cNvPr id="12" name="TextBox 11">
            <a:extLst>
              <a:ext uri="{FF2B5EF4-FFF2-40B4-BE49-F238E27FC236}">
                <a16:creationId xmlns:a16="http://schemas.microsoft.com/office/drawing/2014/main" id="{D0D581BF-B7EF-4621-9948-F7EE93F39161}"/>
              </a:ext>
            </a:extLst>
          </p:cNvPr>
          <p:cNvSpPr txBox="1"/>
          <p:nvPr/>
        </p:nvSpPr>
        <p:spPr>
          <a:xfrm>
            <a:off x="7396922" y="3574981"/>
            <a:ext cx="2323749" cy="2123658"/>
          </a:xfrm>
          <a:prstGeom prst="rect">
            <a:avLst/>
          </a:prstGeom>
          <a:noFill/>
        </p:spPr>
        <p:txBody>
          <a:bodyPr wrap="square" rtlCol="0">
            <a:spAutoFit/>
          </a:bodyPr>
          <a:lstStyle/>
          <a:p>
            <a:pPr algn="ctr"/>
            <a:r>
              <a:rPr lang="pt-PT" sz="2200" b="1" i="0">
                <a:solidFill>
                  <a:schemeClr val="bg1"/>
                </a:solidFill>
                <a:effectLst/>
              </a:rPr>
              <a:t>Identificar quaiquer teceiros ou organizações que possam ter acesso às suas informações</a:t>
            </a:r>
            <a:endParaRPr lang="pt-PT"/>
          </a:p>
        </p:txBody>
      </p:sp>
      <p:sp>
        <p:nvSpPr>
          <p:cNvPr id="13" name="Arrow: Right 12">
            <a:extLst>
              <a:ext uri="{FF2B5EF4-FFF2-40B4-BE49-F238E27FC236}">
                <a16:creationId xmlns:a16="http://schemas.microsoft.com/office/drawing/2014/main" id="{75319ACB-F2FB-465C-AEE3-E6D573CA0D35}"/>
              </a:ext>
            </a:extLst>
          </p:cNvPr>
          <p:cNvSpPr/>
          <p:nvPr/>
        </p:nvSpPr>
        <p:spPr>
          <a:xfrm>
            <a:off x="4418826" y="5728156"/>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n>
                <a:solidFill>
                  <a:srgbClr val="FFC000"/>
                </a:solidFill>
              </a:ln>
              <a:solidFill>
                <a:srgbClr val="00ACA7"/>
              </a:solidFill>
            </a:endParaRPr>
          </a:p>
        </p:txBody>
      </p:sp>
      <p:sp>
        <p:nvSpPr>
          <p:cNvPr id="14" name="Arrow: Right 13">
            <a:extLst>
              <a:ext uri="{FF2B5EF4-FFF2-40B4-BE49-F238E27FC236}">
                <a16:creationId xmlns:a16="http://schemas.microsoft.com/office/drawing/2014/main" id="{AF5B8607-3EF5-4917-970B-4AE8178DCFDF}"/>
              </a:ext>
            </a:extLst>
          </p:cNvPr>
          <p:cNvSpPr/>
          <p:nvPr/>
        </p:nvSpPr>
        <p:spPr>
          <a:xfrm>
            <a:off x="7016617" y="5728156"/>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n>
                <a:solidFill>
                  <a:srgbClr val="FFC000"/>
                </a:solidFill>
              </a:ln>
              <a:solidFill>
                <a:srgbClr val="00ACA7"/>
              </a:solidFill>
            </a:endParaRPr>
          </a:p>
        </p:txBody>
      </p:sp>
      <p:sp>
        <p:nvSpPr>
          <p:cNvPr id="15" name="TextBox 14">
            <a:extLst>
              <a:ext uri="{FF2B5EF4-FFF2-40B4-BE49-F238E27FC236}">
                <a16:creationId xmlns:a16="http://schemas.microsoft.com/office/drawing/2014/main" id="{B9C5E308-3DAB-4B6F-A334-ECBC1434B17B}"/>
              </a:ext>
            </a:extLst>
          </p:cNvPr>
          <p:cNvSpPr txBox="1"/>
          <p:nvPr/>
        </p:nvSpPr>
        <p:spPr>
          <a:xfrm>
            <a:off x="820397" y="847484"/>
            <a:ext cx="11041166" cy="2215991"/>
          </a:xfrm>
          <a:prstGeom prst="rect">
            <a:avLst/>
          </a:prstGeom>
          <a:noFill/>
        </p:spPr>
        <p:txBody>
          <a:bodyPr wrap="square" rtlCol="0">
            <a:spAutoFit/>
          </a:bodyPr>
          <a:lstStyle/>
          <a:p>
            <a:pPr algn="just"/>
            <a:r>
              <a:rPr lang="pt-PT" sz="2400" b="0" i="0">
                <a:solidFill>
                  <a:schemeClr val="bg2">
                    <a:lumMod val="25000"/>
                  </a:schemeClr>
                </a:solidFill>
                <a:effectLst/>
              </a:rPr>
              <a:t>Antes de partilhar informações com um website, é importante entender como a organização irá </a:t>
            </a:r>
            <a:r>
              <a:rPr lang="pt-PT" sz="2400" b="0" i="0">
                <a:solidFill>
                  <a:srgbClr val="D6315A"/>
                </a:solidFill>
                <a:effectLst/>
              </a:rPr>
              <a:t>lidar com os seus dados</a:t>
            </a:r>
            <a:r>
              <a:rPr lang="pt-PT" sz="2400" b="0" i="0">
                <a:solidFill>
                  <a:schemeClr val="bg2">
                    <a:lumMod val="25000"/>
                  </a:schemeClr>
                </a:solidFill>
                <a:effectLst/>
              </a:rPr>
              <a:t>. Uma vez que as políticas de privacidade são densas por natureza, é útil saber o que </a:t>
            </a:r>
            <a:r>
              <a:rPr lang="pt-PT" sz="2400" b="0" i="0">
                <a:solidFill>
                  <a:srgbClr val="D6315A"/>
                </a:solidFill>
                <a:effectLst/>
              </a:rPr>
              <a:t>deve </a:t>
            </a:r>
            <a:r>
              <a:rPr lang="pt-PT" sz="2400" b="0" i="0">
                <a:solidFill>
                  <a:schemeClr val="bg2">
                    <a:lumMod val="25000"/>
                  </a:schemeClr>
                </a:solidFill>
                <a:effectLst/>
              </a:rPr>
              <a:t>ser incluído. </a:t>
            </a:r>
          </a:p>
          <a:p>
            <a:pPr algn="l"/>
            <a:endParaRPr lang="pt-PT" sz="2400" b="0" i="0">
              <a:solidFill>
                <a:schemeClr val="bg2">
                  <a:lumMod val="25000"/>
                </a:schemeClr>
              </a:solidFill>
              <a:effectLst/>
            </a:endParaRPr>
          </a:p>
          <a:p>
            <a:pPr algn="l"/>
            <a:r>
              <a:rPr lang="pt-PT" sz="2400" b="0" i="0">
                <a:solidFill>
                  <a:schemeClr val="bg2">
                    <a:lumMod val="25000"/>
                  </a:schemeClr>
                </a:solidFill>
                <a:effectLst/>
              </a:rPr>
              <a:t>Uma boa política de privacidade irá:</a:t>
            </a:r>
          </a:p>
          <a:p>
            <a:endParaRPr lang="pt-PT"/>
          </a:p>
        </p:txBody>
      </p:sp>
    </p:spTree>
    <p:extLst>
      <p:ext uri="{BB962C8B-B14F-4D97-AF65-F5344CB8AC3E}">
        <p14:creationId xmlns:p14="http://schemas.microsoft.com/office/powerpoint/2010/main" val="325994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E412937-EE42-4CE9-9ACD-FD88CF2A3316}"/>
              </a:ext>
            </a:extLst>
          </p:cNvPr>
          <p:cNvSpPr txBox="1"/>
          <p:nvPr/>
        </p:nvSpPr>
        <p:spPr>
          <a:xfrm>
            <a:off x="1117133" y="1762663"/>
            <a:ext cx="2516698" cy="3323987"/>
          </a:xfrm>
          <a:prstGeom prst="rect">
            <a:avLst/>
          </a:prstGeom>
          <a:noFill/>
        </p:spPr>
        <p:txBody>
          <a:bodyPr wrap="square" rtlCol="0">
            <a:spAutoFit/>
          </a:bodyPr>
          <a:lstStyle/>
          <a:p>
            <a:r>
              <a:rPr lang="pt-PT" sz="2400" b="1" i="0">
                <a:solidFill>
                  <a:schemeClr val="bg1"/>
                </a:solidFill>
              </a:rPr>
              <a:t>Describe the types of information that’s collected, such as payment methods and IP addresses, and outline how they’re used</a:t>
            </a:r>
            <a:endParaRPr lang="pt-PT" sz="2400" b="1">
              <a:solidFill>
                <a:schemeClr val="bg1"/>
              </a:solidFill>
            </a:endParaRPr>
          </a:p>
          <a:p>
            <a:endParaRPr lang="pt-PT"/>
          </a:p>
        </p:txBody>
      </p:sp>
      <p:sp>
        <p:nvSpPr>
          <p:cNvPr id="7" name="Rectangle: Rounded Corners 6">
            <a:extLst>
              <a:ext uri="{FF2B5EF4-FFF2-40B4-BE49-F238E27FC236}">
                <a16:creationId xmlns:a16="http://schemas.microsoft.com/office/drawing/2014/main" id="{617C2FC3-20B4-47F5-ABFF-B86F74EE8EBE}"/>
              </a:ext>
            </a:extLst>
          </p:cNvPr>
          <p:cNvSpPr/>
          <p:nvPr/>
        </p:nvSpPr>
        <p:spPr>
          <a:xfrm>
            <a:off x="1128945" y="1324911"/>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a:extLst>
              <a:ext uri="{FF2B5EF4-FFF2-40B4-BE49-F238E27FC236}">
                <a16:creationId xmlns:a16="http://schemas.microsoft.com/office/drawing/2014/main" id="{2CE1A0D6-923D-49AB-956A-87293D81D509}"/>
              </a:ext>
            </a:extLst>
          </p:cNvPr>
          <p:cNvSpPr txBox="1"/>
          <p:nvPr/>
        </p:nvSpPr>
        <p:spPr>
          <a:xfrm>
            <a:off x="1117133" y="1300644"/>
            <a:ext cx="2540322" cy="3477875"/>
          </a:xfrm>
          <a:prstGeom prst="rect">
            <a:avLst/>
          </a:prstGeom>
          <a:noFill/>
        </p:spPr>
        <p:txBody>
          <a:bodyPr wrap="square" rtlCol="0">
            <a:spAutoFit/>
          </a:bodyPr>
          <a:lstStyle/>
          <a:p>
            <a:pPr algn="ctr"/>
            <a:r>
              <a:rPr lang="pt-PT" sz="2200" b="1" i="0" dirty="0">
                <a:solidFill>
                  <a:schemeClr val="bg1"/>
                </a:solidFill>
                <a:effectLst/>
              </a:rPr>
              <a:t>Descrição das opções de privacidade disponíveis, com instruções sobre como optar não partilhar informação - e as consequências de o fazer</a:t>
            </a:r>
            <a:endParaRPr lang="pt-PT" sz="2200" b="1" dirty="0">
              <a:solidFill>
                <a:schemeClr val="bg1"/>
              </a:solidFill>
            </a:endParaRPr>
          </a:p>
        </p:txBody>
      </p:sp>
      <p:sp>
        <p:nvSpPr>
          <p:cNvPr id="9" name="Rectangle: Rounded Corners 8">
            <a:extLst>
              <a:ext uri="{FF2B5EF4-FFF2-40B4-BE49-F238E27FC236}">
                <a16:creationId xmlns:a16="http://schemas.microsoft.com/office/drawing/2014/main" id="{818E59B8-2FB1-4C02-9D6A-71491D85F853}"/>
              </a:ext>
            </a:extLst>
          </p:cNvPr>
          <p:cNvSpPr/>
          <p:nvPr/>
        </p:nvSpPr>
        <p:spPr>
          <a:xfrm>
            <a:off x="3729533" y="1324911"/>
            <a:ext cx="2516698" cy="3323987"/>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angle: Rounded Corners 9">
            <a:extLst>
              <a:ext uri="{FF2B5EF4-FFF2-40B4-BE49-F238E27FC236}">
                <a16:creationId xmlns:a16="http://schemas.microsoft.com/office/drawing/2014/main" id="{A845A314-D751-45D4-B864-E4D2366743BF}"/>
              </a:ext>
            </a:extLst>
          </p:cNvPr>
          <p:cNvSpPr/>
          <p:nvPr/>
        </p:nvSpPr>
        <p:spPr>
          <a:xfrm>
            <a:off x="6330121" y="1324911"/>
            <a:ext cx="2516698" cy="332398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TextBox 10">
            <a:extLst>
              <a:ext uri="{FF2B5EF4-FFF2-40B4-BE49-F238E27FC236}">
                <a16:creationId xmlns:a16="http://schemas.microsoft.com/office/drawing/2014/main" id="{A1A626D1-B6F8-459D-B000-B88A8E84F14F}"/>
              </a:ext>
            </a:extLst>
          </p:cNvPr>
          <p:cNvSpPr txBox="1"/>
          <p:nvPr/>
        </p:nvSpPr>
        <p:spPr>
          <a:xfrm>
            <a:off x="3831913" y="2432905"/>
            <a:ext cx="2323749" cy="1107996"/>
          </a:xfrm>
          <a:prstGeom prst="rect">
            <a:avLst/>
          </a:prstGeom>
          <a:noFill/>
        </p:spPr>
        <p:txBody>
          <a:bodyPr wrap="square" rtlCol="0">
            <a:spAutoFit/>
          </a:bodyPr>
          <a:lstStyle/>
          <a:p>
            <a:pPr algn="ctr"/>
            <a:r>
              <a:rPr lang="pt-PT" sz="2200" b="1" i="0" dirty="0">
                <a:solidFill>
                  <a:schemeClr val="bg1"/>
                </a:solidFill>
                <a:effectLst/>
              </a:rPr>
              <a:t>Descrição dos protocolos de seguranças do site</a:t>
            </a:r>
            <a:endParaRPr lang="pt-PT" sz="2200" b="1" dirty="0">
              <a:solidFill>
                <a:schemeClr val="bg1"/>
              </a:solidFill>
            </a:endParaRPr>
          </a:p>
        </p:txBody>
      </p:sp>
      <p:sp>
        <p:nvSpPr>
          <p:cNvPr id="12" name="TextBox 11">
            <a:extLst>
              <a:ext uri="{FF2B5EF4-FFF2-40B4-BE49-F238E27FC236}">
                <a16:creationId xmlns:a16="http://schemas.microsoft.com/office/drawing/2014/main" id="{D0D581BF-B7EF-4621-9948-F7EE93F39161}"/>
              </a:ext>
            </a:extLst>
          </p:cNvPr>
          <p:cNvSpPr txBox="1"/>
          <p:nvPr/>
        </p:nvSpPr>
        <p:spPr>
          <a:xfrm>
            <a:off x="6426595" y="1469920"/>
            <a:ext cx="2323749" cy="3139321"/>
          </a:xfrm>
          <a:prstGeom prst="rect">
            <a:avLst/>
          </a:prstGeom>
          <a:noFill/>
        </p:spPr>
        <p:txBody>
          <a:bodyPr wrap="square" rtlCol="0">
            <a:spAutoFit/>
          </a:bodyPr>
          <a:lstStyle/>
          <a:p>
            <a:pPr algn="ctr"/>
            <a:r>
              <a:rPr lang="pt-PT" sz="2200" b="1" i="0" dirty="0">
                <a:solidFill>
                  <a:schemeClr val="bg1"/>
                </a:solidFill>
                <a:effectLst/>
              </a:rPr>
              <a:t>Conformidade com a Lei de Proteção à Privacidade da Criança na Internet (COPPA) se o site recolher dados de menores de 13 anos</a:t>
            </a:r>
            <a:endParaRPr lang="pt-PT" dirty="0"/>
          </a:p>
        </p:txBody>
      </p:sp>
      <p:sp>
        <p:nvSpPr>
          <p:cNvPr id="13" name="Arrow: Right 12">
            <a:extLst>
              <a:ext uri="{FF2B5EF4-FFF2-40B4-BE49-F238E27FC236}">
                <a16:creationId xmlns:a16="http://schemas.microsoft.com/office/drawing/2014/main" id="{75319ACB-F2FB-465C-AEE3-E6D573CA0D35}"/>
              </a:ext>
            </a:extLst>
          </p:cNvPr>
          <p:cNvSpPr/>
          <p:nvPr/>
        </p:nvSpPr>
        <p:spPr>
          <a:xfrm>
            <a:off x="3448499" y="4051333"/>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n>
                <a:solidFill>
                  <a:srgbClr val="FFC000"/>
                </a:solidFill>
              </a:ln>
              <a:solidFill>
                <a:srgbClr val="00ACA7"/>
              </a:solidFill>
            </a:endParaRPr>
          </a:p>
        </p:txBody>
      </p:sp>
      <p:sp>
        <p:nvSpPr>
          <p:cNvPr id="14" name="Arrow: Right 13">
            <a:extLst>
              <a:ext uri="{FF2B5EF4-FFF2-40B4-BE49-F238E27FC236}">
                <a16:creationId xmlns:a16="http://schemas.microsoft.com/office/drawing/2014/main" id="{AF5B8607-3EF5-4917-970B-4AE8178DCFDF}"/>
              </a:ext>
            </a:extLst>
          </p:cNvPr>
          <p:cNvSpPr/>
          <p:nvPr/>
        </p:nvSpPr>
        <p:spPr>
          <a:xfrm>
            <a:off x="6046290" y="4051333"/>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n>
                <a:solidFill>
                  <a:srgbClr val="FFC000"/>
                </a:solidFill>
              </a:ln>
              <a:solidFill>
                <a:srgbClr val="00ACA7"/>
              </a:solidFill>
            </a:endParaRPr>
          </a:p>
        </p:txBody>
      </p:sp>
      <p:sp>
        <p:nvSpPr>
          <p:cNvPr id="16" name="Rectangle: Rounded Corners 15">
            <a:extLst>
              <a:ext uri="{FF2B5EF4-FFF2-40B4-BE49-F238E27FC236}">
                <a16:creationId xmlns:a16="http://schemas.microsoft.com/office/drawing/2014/main" id="{2C289C23-60B3-4F23-A0C4-766312CA602E}"/>
              </a:ext>
            </a:extLst>
          </p:cNvPr>
          <p:cNvSpPr/>
          <p:nvPr/>
        </p:nvSpPr>
        <p:spPr>
          <a:xfrm>
            <a:off x="8950911" y="1324910"/>
            <a:ext cx="2516698" cy="332398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TextBox 16">
            <a:extLst>
              <a:ext uri="{FF2B5EF4-FFF2-40B4-BE49-F238E27FC236}">
                <a16:creationId xmlns:a16="http://schemas.microsoft.com/office/drawing/2014/main" id="{48C69F00-FBCC-46B5-8C58-85C719C83D5A}"/>
              </a:ext>
            </a:extLst>
          </p:cNvPr>
          <p:cNvSpPr txBox="1"/>
          <p:nvPr/>
        </p:nvSpPr>
        <p:spPr>
          <a:xfrm>
            <a:off x="9047385" y="2147028"/>
            <a:ext cx="2323749" cy="1785104"/>
          </a:xfrm>
          <a:prstGeom prst="rect">
            <a:avLst/>
          </a:prstGeom>
          <a:noFill/>
        </p:spPr>
        <p:txBody>
          <a:bodyPr wrap="square" rtlCol="0">
            <a:spAutoFit/>
          </a:bodyPr>
          <a:lstStyle/>
          <a:p>
            <a:pPr algn="ctr"/>
            <a:r>
              <a:rPr lang="pt-PT" sz="2200" b="1" dirty="0">
                <a:solidFill>
                  <a:schemeClr val="bg1"/>
                </a:solidFill>
              </a:rPr>
              <a:t>Fornecer o contato do serviço de informações </a:t>
            </a:r>
            <a:r>
              <a:rPr lang="pt-PT" sz="2200" b="1" i="0" dirty="0">
                <a:solidFill>
                  <a:schemeClr val="bg1"/>
                </a:solidFill>
                <a:effectLst/>
              </a:rPr>
              <a:t>para mais esclarecimentos </a:t>
            </a:r>
            <a:endParaRPr lang="pt-PT" dirty="0"/>
          </a:p>
        </p:txBody>
      </p:sp>
      <p:sp>
        <p:nvSpPr>
          <p:cNvPr id="18" name="Arrow: Right 17">
            <a:extLst>
              <a:ext uri="{FF2B5EF4-FFF2-40B4-BE49-F238E27FC236}">
                <a16:creationId xmlns:a16="http://schemas.microsoft.com/office/drawing/2014/main" id="{5DC1F8D6-3F15-4D9C-93CC-6A757FA74D0B}"/>
              </a:ext>
            </a:extLst>
          </p:cNvPr>
          <p:cNvSpPr/>
          <p:nvPr/>
        </p:nvSpPr>
        <p:spPr>
          <a:xfrm>
            <a:off x="8683233" y="4051333"/>
            <a:ext cx="511731" cy="411060"/>
          </a:xfrm>
          <a:prstGeom prst="rightArrow">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n>
                <a:solidFill>
                  <a:srgbClr val="FFC000"/>
                </a:solidFill>
              </a:ln>
              <a:solidFill>
                <a:srgbClr val="00ACA7"/>
              </a:solidFill>
            </a:endParaRPr>
          </a:p>
        </p:txBody>
      </p:sp>
      <p:sp>
        <p:nvSpPr>
          <p:cNvPr id="19" name="TextBox 18">
            <a:extLst>
              <a:ext uri="{FF2B5EF4-FFF2-40B4-BE49-F238E27FC236}">
                <a16:creationId xmlns:a16="http://schemas.microsoft.com/office/drawing/2014/main" id="{B22036BD-0A29-483C-A824-CF221915FD43}"/>
              </a:ext>
            </a:extLst>
          </p:cNvPr>
          <p:cNvSpPr txBox="1"/>
          <p:nvPr/>
        </p:nvSpPr>
        <p:spPr>
          <a:xfrm>
            <a:off x="380301" y="5034763"/>
            <a:ext cx="11392249" cy="1200329"/>
          </a:xfrm>
          <a:prstGeom prst="rect">
            <a:avLst/>
          </a:prstGeom>
          <a:noFill/>
        </p:spPr>
        <p:txBody>
          <a:bodyPr wrap="square" rtlCol="0">
            <a:spAutoFit/>
          </a:bodyPr>
          <a:lstStyle/>
          <a:p>
            <a:pPr algn="just"/>
            <a:r>
              <a:rPr lang="pt-PT" sz="2400" b="0" i="0" dirty="0">
                <a:solidFill>
                  <a:schemeClr val="bg2">
                    <a:lumMod val="25000"/>
                  </a:schemeClr>
                </a:solidFill>
                <a:effectLst/>
              </a:rPr>
              <a:t>Se está a ter problemas em entender a política de privacidade, </a:t>
            </a:r>
            <a:r>
              <a:rPr lang="pt-PT" sz="2400" dirty="0">
                <a:solidFill>
                  <a:schemeClr val="bg2">
                    <a:lumMod val="25000"/>
                  </a:schemeClr>
                </a:solidFill>
              </a:rPr>
              <a:t>procure mais informações sobre a mesma em</a:t>
            </a:r>
            <a:r>
              <a:rPr lang="pt-PT" sz="2400" b="0" i="0" dirty="0">
                <a:solidFill>
                  <a:schemeClr val="bg2">
                    <a:lumMod val="25000"/>
                  </a:schemeClr>
                </a:solidFill>
                <a:effectLst/>
              </a:rPr>
              <a:t> </a:t>
            </a:r>
            <a:r>
              <a:rPr lang="pt-PT" sz="2400" b="0" i="0" dirty="0">
                <a:solidFill>
                  <a:srgbClr val="00ACA7"/>
                </a:solidFill>
                <a:effectLst/>
                <a:hlinkClick r:id="rId2">
                  <a:extLst>
                    <a:ext uri="{A12FA001-AC4F-418D-AE19-62706E023703}">
                      <ahyp:hlinkClr xmlns:ahyp="http://schemas.microsoft.com/office/drawing/2018/hyperlinkcolor" val="tx"/>
                    </a:ext>
                  </a:extLst>
                </a:hlinkClick>
              </a:rPr>
              <a:t>pribot.org</a:t>
            </a:r>
            <a:r>
              <a:rPr lang="pt-PT" sz="2400" b="0" i="0" dirty="0">
                <a:solidFill>
                  <a:schemeClr val="bg2">
                    <a:lumMod val="25000"/>
                  </a:schemeClr>
                </a:solidFill>
                <a:effectLst/>
              </a:rPr>
              <a:t>. Este site foi criado por investigadores que procuram simplificar documentação sobre privacidade para o consumidor médio. </a:t>
            </a:r>
            <a:endParaRPr lang="pt-PT" sz="2400" dirty="0">
              <a:solidFill>
                <a:schemeClr val="bg2">
                  <a:lumMod val="25000"/>
                </a:schemeClr>
              </a:solidFill>
            </a:endParaRPr>
          </a:p>
        </p:txBody>
      </p:sp>
      <p:sp>
        <p:nvSpPr>
          <p:cNvPr id="20" name="TextBox 19">
            <a:extLst>
              <a:ext uri="{FF2B5EF4-FFF2-40B4-BE49-F238E27FC236}">
                <a16:creationId xmlns:a16="http://schemas.microsoft.com/office/drawing/2014/main" id="{C040B399-6179-4636-86DA-8A09AE0A53DD}"/>
              </a:ext>
            </a:extLst>
          </p:cNvPr>
          <p:cNvSpPr txBox="1"/>
          <p:nvPr/>
        </p:nvSpPr>
        <p:spPr>
          <a:xfrm>
            <a:off x="1373934" y="184318"/>
            <a:ext cx="10818066" cy="600164"/>
          </a:xfrm>
          <a:prstGeom prst="rect">
            <a:avLst/>
          </a:prstGeom>
          <a:noFill/>
        </p:spPr>
        <p:txBody>
          <a:bodyPr wrap="square">
            <a:spAutoFit/>
          </a:bodyPr>
          <a:lstStyle/>
          <a:p>
            <a:r>
              <a:rPr lang="pt-PT" sz="3300" b="1" i="0">
                <a:solidFill>
                  <a:schemeClr val="bg2">
                    <a:lumMod val="50000"/>
                  </a:schemeClr>
                </a:solidFill>
                <a:effectLst/>
              </a:rPr>
              <a:t>O que deve incluir uma boa política de privacidade? (2/2)</a:t>
            </a:r>
          </a:p>
        </p:txBody>
      </p:sp>
    </p:spTree>
    <p:extLst>
      <p:ext uri="{BB962C8B-B14F-4D97-AF65-F5344CB8AC3E}">
        <p14:creationId xmlns:p14="http://schemas.microsoft.com/office/powerpoint/2010/main" val="284382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420884" y="539688"/>
            <a:ext cx="10600546" cy="953429"/>
          </a:xfrm>
        </p:spPr>
        <p:txBody>
          <a:bodyPr/>
          <a:lstStyle/>
          <a:p>
            <a:pPr algn="l"/>
            <a:r>
              <a:rPr lang="pt-PT" i="0" dirty="0">
                <a:solidFill>
                  <a:schemeClr val="bg2">
                    <a:lumMod val="50000"/>
                  </a:schemeClr>
                </a:solidFill>
                <a:effectLst/>
              </a:rPr>
              <a:t>Atento a estas palavras-chave</a:t>
            </a:r>
          </a:p>
        </p:txBody>
      </p:sp>
      <p:graphicFrame>
        <p:nvGraphicFramePr>
          <p:cNvPr id="4" name="Diagram 3">
            <a:extLst>
              <a:ext uri="{FF2B5EF4-FFF2-40B4-BE49-F238E27FC236}">
                <a16:creationId xmlns:a16="http://schemas.microsoft.com/office/drawing/2014/main" id="{90509073-4DB1-42F7-B90F-3D7978D625CE}"/>
              </a:ext>
            </a:extLst>
          </p:cNvPr>
          <p:cNvGraphicFramePr/>
          <p:nvPr>
            <p:extLst>
              <p:ext uri="{D42A27DB-BD31-4B8C-83A1-F6EECF244321}">
                <p14:modId xmlns:p14="http://schemas.microsoft.com/office/powerpoint/2010/main" val="1863922744"/>
              </p:ext>
            </p:extLst>
          </p:nvPr>
        </p:nvGraphicFramePr>
        <p:xfrm>
          <a:off x="5946166" y="1276460"/>
          <a:ext cx="6821879" cy="504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58A9E63-8120-4EE3-8075-26F96C157265}"/>
              </a:ext>
            </a:extLst>
          </p:cNvPr>
          <p:cNvSpPr txBox="1"/>
          <p:nvPr/>
        </p:nvSpPr>
        <p:spPr>
          <a:xfrm>
            <a:off x="414761" y="1915077"/>
            <a:ext cx="6210158" cy="4524315"/>
          </a:xfrm>
          <a:prstGeom prst="rect">
            <a:avLst/>
          </a:prstGeom>
          <a:noFill/>
        </p:spPr>
        <p:txBody>
          <a:bodyPr wrap="square" rtlCol="0">
            <a:spAutoFit/>
          </a:bodyPr>
          <a:lstStyle/>
          <a:p>
            <a:pPr algn="just"/>
            <a:r>
              <a:rPr lang="pt-PT" sz="2400" dirty="0">
                <a:solidFill>
                  <a:schemeClr val="tx1">
                    <a:lumMod val="75000"/>
                    <a:lumOff val="25000"/>
                  </a:schemeClr>
                </a:solidFill>
              </a:rPr>
              <a:t>É fundamental tomar decisões informadas sobre os dados que partilha. Por isso, quando estiver a analisar política com uma extensão interminável, esteja atento a </a:t>
            </a:r>
            <a:r>
              <a:rPr lang="pt-PT" sz="2400" dirty="0">
                <a:solidFill>
                  <a:srgbClr val="D6315A"/>
                </a:solidFill>
              </a:rPr>
              <a:t>palavras </a:t>
            </a:r>
            <a:r>
              <a:rPr lang="pt-PT" sz="2400" dirty="0">
                <a:solidFill>
                  <a:schemeClr val="tx1">
                    <a:lumMod val="75000"/>
                    <a:lumOff val="25000"/>
                  </a:schemeClr>
                </a:solidFill>
              </a:rPr>
              <a:t>e</a:t>
            </a:r>
            <a:r>
              <a:rPr lang="pt-PT" sz="2400" dirty="0">
                <a:solidFill>
                  <a:srgbClr val="D6315A"/>
                </a:solidFill>
              </a:rPr>
              <a:t> frases </a:t>
            </a:r>
            <a:r>
              <a:rPr lang="pt-PT" sz="2400" dirty="0">
                <a:solidFill>
                  <a:schemeClr val="tx1">
                    <a:lumMod val="75000"/>
                    <a:lumOff val="25000"/>
                  </a:schemeClr>
                </a:solidFill>
              </a:rPr>
              <a:t>que possam assinalar revelações importantes.</a:t>
            </a:r>
          </a:p>
          <a:p>
            <a:pPr algn="just"/>
            <a:r>
              <a:rPr lang="pt-PT" sz="2400" dirty="0">
                <a:solidFill>
                  <a:schemeClr val="tx1">
                    <a:lumMod val="75000"/>
                    <a:lumOff val="25000"/>
                  </a:schemeClr>
                </a:solidFill>
              </a:rPr>
              <a:t>Se encontrar as palavras “terceiros”, deve por exemplo verificar se os seus dados estão a ser vendidos a empresas de marketing ou se existe alguma razão mais legítima para transmitir a sua informação, tal como agilizar o processo de checkout com a ajuda de uma aplicação de pagamento de confiança. </a:t>
            </a:r>
          </a:p>
        </p:txBody>
      </p:sp>
      <p:sp>
        <p:nvSpPr>
          <p:cNvPr id="5" name="TextBox 4">
            <a:extLst>
              <a:ext uri="{FF2B5EF4-FFF2-40B4-BE49-F238E27FC236}">
                <a16:creationId xmlns:a16="http://schemas.microsoft.com/office/drawing/2014/main" id="{18B09562-076D-43CA-B583-CC82F1BB5853}"/>
              </a:ext>
            </a:extLst>
          </p:cNvPr>
          <p:cNvSpPr txBox="1"/>
          <p:nvPr/>
        </p:nvSpPr>
        <p:spPr>
          <a:xfrm>
            <a:off x="414762" y="6486258"/>
            <a:ext cx="6210157" cy="261610"/>
          </a:xfrm>
          <a:prstGeom prst="rect">
            <a:avLst/>
          </a:prstGeom>
          <a:noFill/>
        </p:spPr>
        <p:txBody>
          <a:bodyPr wrap="square" rtlCol="0">
            <a:spAutoFit/>
          </a:bodyPr>
          <a:lstStyle/>
          <a:p>
            <a:r>
              <a:rPr lang="pt-PT" sz="1100" dirty="0">
                <a:hlinkClick r:id="rId7"/>
              </a:rPr>
              <a:t>https://www.allstateidentityprotection.com/content-hub/beginners-guide-understanding-privacy-settings</a:t>
            </a:r>
            <a:r>
              <a:rPr lang="pt-PT" sz="1100" dirty="0"/>
              <a:t> </a:t>
            </a:r>
          </a:p>
        </p:txBody>
      </p:sp>
    </p:spTree>
    <p:extLst>
      <p:ext uri="{BB962C8B-B14F-4D97-AF65-F5344CB8AC3E}">
        <p14:creationId xmlns:p14="http://schemas.microsoft.com/office/powerpoint/2010/main" val="327074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F9EBEFF-BBCD-4797-83F1-B3E460DA8966}"/>
              </a:ext>
            </a:extLst>
          </p:cNvPr>
          <p:cNvGraphicFramePr/>
          <p:nvPr>
            <p:extLst>
              <p:ext uri="{D42A27DB-BD31-4B8C-83A1-F6EECF244321}">
                <p14:modId xmlns:p14="http://schemas.microsoft.com/office/powerpoint/2010/main" val="150677542"/>
              </p:ext>
            </p:extLst>
          </p:nvPr>
        </p:nvGraphicFramePr>
        <p:xfrm>
          <a:off x="5797237" y="1431340"/>
          <a:ext cx="6867524" cy="3995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normAutofit fontScale="92500"/>
          </a:bodyPr>
          <a:lstStyle/>
          <a:p>
            <a:r>
              <a:rPr lang="pt-PT" dirty="0"/>
              <a:t>Recorde a lição da pegada digital (explorada no Módulo 2)</a:t>
            </a:r>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695152" y="1602262"/>
            <a:ext cx="6336269" cy="5255737"/>
          </a:xfrm>
        </p:spPr>
        <p:txBody>
          <a:bodyPr/>
          <a:lstStyle/>
          <a:p>
            <a:pPr algn="just"/>
            <a:r>
              <a:rPr lang="pt-PT" b="0" i="0" dirty="0">
                <a:solidFill>
                  <a:schemeClr val="bg2">
                    <a:lumMod val="25000"/>
                  </a:schemeClr>
                </a:solidFill>
                <a:effectLst/>
              </a:rPr>
              <a:t>Ao analisar a política de privacidade para cada novo site que visita, como utilizador pode entender melhor como os seus </a:t>
            </a:r>
            <a:r>
              <a:rPr lang="pt-PT" dirty="0">
                <a:solidFill>
                  <a:schemeClr val="bg2">
                    <a:lumMod val="25000"/>
                  </a:schemeClr>
                </a:solidFill>
              </a:rPr>
              <a:t>dados são </a:t>
            </a:r>
            <a:r>
              <a:rPr lang="pt-PT" dirty="0">
                <a:solidFill>
                  <a:srgbClr val="D6315A"/>
                </a:solidFill>
              </a:rPr>
              <a:t>rastreados</a:t>
            </a:r>
            <a:r>
              <a:rPr lang="pt-PT" dirty="0">
                <a:solidFill>
                  <a:schemeClr val="bg2">
                    <a:lumMod val="25000"/>
                  </a:schemeClr>
                </a:solidFill>
              </a:rPr>
              <a:t> e que escolhas tem sobre as informações que </a:t>
            </a:r>
            <a:r>
              <a:rPr lang="pt-PT" dirty="0">
                <a:solidFill>
                  <a:srgbClr val="E18130"/>
                </a:solidFill>
              </a:rPr>
              <a:t>partilha</a:t>
            </a:r>
            <a:r>
              <a:rPr lang="pt-PT" dirty="0">
                <a:solidFill>
                  <a:schemeClr val="bg2">
                    <a:lumMod val="25000"/>
                  </a:schemeClr>
                </a:solidFill>
              </a:rPr>
              <a:t>. </a:t>
            </a:r>
          </a:p>
          <a:p>
            <a:pPr algn="just"/>
            <a:r>
              <a:rPr lang="pt-PT" b="0" i="0" dirty="0">
                <a:solidFill>
                  <a:schemeClr val="bg2">
                    <a:lumMod val="25000"/>
                  </a:schemeClr>
                </a:solidFill>
                <a:effectLst/>
              </a:rPr>
              <a:t>Mas como esse nível de atenção nem sempre é possível, pode antecipar-se a al</a:t>
            </a:r>
            <a:r>
              <a:rPr lang="pt-PT" dirty="0">
                <a:solidFill>
                  <a:schemeClr val="bg2">
                    <a:lumMod val="25000"/>
                  </a:schemeClr>
                </a:solidFill>
              </a:rPr>
              <a:t>guns </a:t>
            </a:r>
            <a:r>
              <a:rPr lang="pt-PT" dirty="0">
                <a:solidFill>
                  <a:srgbClr val="D6315A"/>
                </a:solidFill>
              </a:rPr>
              <a:t>problemas de privacidade </a:t>
            </a:r>
            <a:r>
              <a:rPr lang="pt-PT" dirty="0">
                <a:solidFill>
                  <a:schemeClr val="bg2">
                    <a:lumMod val="25000"/>
                  </a:schemeClr>
                </a:solidFill>
              </a:rPr>
              <a:t>ao gerir proactivamente a sua interação com os </a:t>
            </a:r>
            <a:r>
              <a:rPr lang="pt-PT" dirty="0">
                <a:solidFill>
                  <a:srgbClr val="00ACA7"/>
                </a:solidFill>
              </a:rPr>
              <a:t>“cookies</a:t>
            </a:r>
            <a:r>
              <a:rPr lang="pt-PT" b="0" i="0" dirty="0">
                <a:solidFill>
                  <a:srgbClr val="00ACA7"/>
                </a:solidFill>
                <a:effectLst/>
              </a:rPr>
              <a:t>”</a:t>
            </a:r>
            <a:r>
              <a:rPr lang="pt-PT" b="0" i="0" dirty="0">
                <a:solidFill>
                  <a:schemeClr val="bg2">
                    <a:lumMod val="25000"/>
                  </a:schemeClr>
                </a:solidFill>
                <a:effectLst/>
              </a:rPr>
              <a:t>.</a:t>
            </a:r>
          </a:p>
          <a:p>
            <a:pPr algn="just"/>
            <a:r>
              <a:rPr lang="pt-PT" b="0" i="0" dirty="0">
                <a:solidFill>
                  <a:schemeClr val="bg2">
                    <a:lumMod val="25000"/>
                  </a:schemeClr>
                </a:solidFill>
                <a:effectLst/>
              </a:rPr>
              <a:t>Enquanto navega na web, os sites deixam “</a:t>
            </a:r>
            <a:r>
              <a:rPr lang="pt-PT" dirty="0">
                <a:solidFill>
                  <a:schemeClr val="bg2">
                    <a:lumMod val="25000"/>
                  </a:schemeClr>
                </a:solidFill>
              </a:rPr>
              <a:t>etiquetas” no seu sistema. Pense nos </a:t>
            </a:r>
            <a:r>
              <a:rPr lang="pt-PT" dirty="0">
                <a:solidFill>
                  <a:srgbClr val="00ACA7"/>
                </a:solidFill>
              </a:rPr>
              <a:t>“cookies” </a:t>
            </a:r>
            <a:r>
              <a:rPr lang="pt-PT" dirty="0">
                <a:solidFill>
                  <a:schemeClr val="bg2">
                    <a:lumMod val="25000"/>
                  </a:schemeClr>
                </a:solidFill>
              </a:rPr>
              <a:t>como </a:t>
            </a:r>
            <a:r>
              <a:rPr lang="pt-PT" dirty="0">
                <a:solidFill>
                  <a:srgbClr val="E18130"/>
                </a:solidFill>
              </a:rPr>
              <a:t>migalhas de pão </a:t>
            </a:r>
            <a:r>
              <a:rPr lang="pt-PT" dirty="0">
                <a:solidFill>
                  <a:schemeClr val="bg2">
                    <a:lumMod val="25000"/>
                  </a:schemeClr>
                </a:solidFill>
              </a:rPr>
              <a:t>virtuais que reúnem informação e sinalizam o seu comportamento de navegação, desenvolvendo um rasto do seu percurso online. </a:t>
            </a:r>
            <a:endParaRPr lang="pt-PT" dirty="0"/>
          </a:p>
        </p:txBody>
      </p:sp>
    </p:spTree>
    <p:extLst>
      <p:ext uri="{BB962C8B-B14F-4D97-AF65-F5344CB8AC3E}">
        <p14:creationId xmlns:p14="http://schemas.microsoft.com/office/powerpoint/2010/main" val="411142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4ED51-865E-DE43-962F-970393711B3E}"/>
              </a:ext>
            </a:extLst>
          </p:cNvPr>
          <p:cNvSpPr>
            <a:spLocks noGrp="1"/>
          </p:cNvSpPr>
          <p:nvPr>
            <p:ph type="body" sz="quarter" idx="13"/>
          </p:nvPr>
        </p:nvSpPr>
        <p:spPr/>
        <p:txBody>
          <a:bodyPr>
            <a:normAutofit fontScale="92500"/>
          </a:bodyPr>
          <a:lstStyle/>
          <a:p>
            <a:r>
              <a:rPr lang="pt-PT" dirty="0"/>
              <a:t>Recorde a lição da pegada digital (explorada no Módulo 2)</a:t>
            </a:r>
          </a:p>
        </p:txBody>
      </p:sp>
      <p:sp>
        <p:nvSpPr>
          <p:cNvPr id="3" name="Text Placeholder 2">
            <a:extLst>
              <a:ext uri="{FF2B5EF4-FFF2-40B4-BE49-F238E27FC236}">
                <a16:creationId xmlns:a16="http://schemas.microsoft.com/office/drawing/2014/main" id="{52C1F4D1-F946-3249-892E-E2727FBB3B79}"/>
              </a:ext>
            </a:extLst>
          </p:cNvPr>
          <p:cNvSpPr>
            <a:spLocks noGrp="1"/>
          </p:cNvSpPr>
          <p:nvPr>
            <p:ph type="body" sz="quarter" idx="14"/>
          </p:nvPr>
        </p:nvSpPr>
        <p:spPr>
          <a:xfrm>
            <a:off x="5035314" y="1572383"/>
            <a:ext cx="6651810" cy="4882944"/>
          </a:xfrm>
        </p:spPr>
        <p:txBody>
          <a:bodyPr/>
          <a:lstStyle/>
          <a:p>
            <a:pPr algn="just"/>
            <a:r>
              <a:rPr lang="pt-PT" b="0" i="0" dirty="0">
                <a:solidFill>
                  <a:schemeClr val="bg2">
                    <a:lumMod val="25000"/>
                  </a:schemeClr>
                </a:solidFill>
                <a:effectLst/>
              </a:rPr>
              <a:t>Às vezes os cookies são úteis. </a:t>
            </a:r>
          </a:p>
          <a:p>
            <a:pPr algn="just"/>
            <a:r>
              <a:rPr lang="pt-PT" dirty="0">
                <a:solidFill>
                  <a:schemeClr val="bg2">
                    <a:lumMod val="25000"/>
                  </a:schemeClr>
                </a:solidFill>
              </a:rPr>
              <a:t>A sinalização do seu trajeto online pode ajudar a lembrar as suas informações de </a:t>
            </a:r>
            <a:r>
              <a:rPr lang="pt-PT" dirty="0">
                <a:solidFill>
                  <a:srgbClr val="00ACA7"/>
                </a:solidFill>
              </a:rPr>
              <a:t>login</a:t>
            </a:r>
            <a:r>
              <a:rPr lang="pt-PT" dirty="0">
                <a:solidFill>
                  <a:schemeClr val="bg2">
                    <a:lumMod val="25000"/>
                  </a:schemeClr>
                </a:solidFill>
              </a:rPr>
              <a:t> ou registar as suas preferências para uma visita futura. </a:t>
            </a:r>
          </a:p>
          <a:p>
            <a:pPr algn="just"/>
            <a:r>
              <a:rPr lang="pt-PT" b="0" i="0" dirty="0">
                <a:solidFill>
                  <a:schemeClr val="bg2">
                    <a:lumMod val="25000"/>
                  </a:schemeClr>
                </a:solidFill>
                <a:effectLst/>
              </a:rPr>
              <a:t>Mas as empresas também poderão utilizar os “cookies” para </a:t>
            </a:r>
            <a:r>
              <a:rPr lang="pt-PT" b="0" i="0" dirty="0">
                <a:solidFill>
                  <a:srgbClr val="D6315A"/>
                </a:solidFill>
                <a:effectLst/>
              </a:rPr>
              <a:t>reter os </a:t>
            </a:r>
            <a:r>
              <a:rPr lang="pt-PT" dirty="0">
                <a:solidFill>
                  <a:srgbClr val="D6315A"/>
                </a:solidFill>
              </a:rPr>
              <a:t>seus dados</a:t>
            </a:r>
            <a:r>
              <a:rPr lang="pt-PT" dirty="0">
                <a:solidFill>
                  <a:schemeClr val="bg2">
                    <a:lumMod val="25000"/>
                  </a:schemeClr>
                </a:solidFill>
              </a:rPr>
              <a:t>, o que se pode traduzir em elevados </a:t>
            </a:r>
            <a:r>
              <a:rPr lang="pt-PT" dirty="0">
                <a:solidFill>
                  <a:srgbClr val="E18130"/>
                </a:solidFill>
              </a:rPr>
              <a:t>lucros</a:t>
            </a:r>
            <a:r>
              <a:rPr lang="pt-PT" dirty="0">
                <a:solidFill>
                  <a:schemeClr val="bg2">
                    <a:lumMod val="25000"/>
                  </a:schemeClr>
                </a:solidFill>
              </a:rPr>
              <a:t> – às suas </a:t>
            </a:r>
            <a:r>
              <a:rPr lang="pt-PT" dirty="0">
                <a:solidFill>
                  <a:srgbClr val="00ACA7"/>
                </a:solidFill>
              </a:rPr>
              <a:t>custas.</a:t>
            </a:r>
            <a:r>
              <a:rPr lang="pt-PT" dirty="0">
                <a:solidFill>
                  <a:schemeClr val="bg2">
                    <a:lumMod val="25000"/>
                  </a:schemeClr>
                </a:solidFill>
              </a:rPr>
              <a:t> </a:t>
            </a:r>
          </a:p>
          <a:p>
            <a:pPr algn="just"/>
            <a:r>
              <a:rPr lang="pt-PT" dirty="0">
                <a:solidFill>
                  <a:schemeClr val="bg2">
                    <a:lumMod val="25000"/>
                  </a:schemeClr>
                </a:solidFill>
              </a:rPr>
              <a:t>A boa notícia é que pode determinar </a:t>
            </a:r>
            <a:r>
              <a:rPr lang="pt-PT" dirty="0">
                <a:solidFill>
                  <a:srgbClr val="D6315A"/>
                </a:solidFill>
              </a:rPr>
              <a:t>mecanismos de controlo</a:t>
            </a:r>
            <a:r>
              <a:rPr lang="pt-PT" dirty="0">
                <a:solidFill>
                  <a:schemeClr val="bg2">
                    <a:lumMod val="25000"/>
                  </a:schemeClr>
                </a:solidFill>
              </a:rPr>
              <a:t> para limitar o que partilha e minimizar a sua </a:t>
            </a:r>
            <a:r>
              <a:rPr lang="pt-PT" dirty="0">
                <a:solidFill>
                  <a:schemeClr val="bg2">
                    <a:lumMod val="25000"/>
                  </a:schemeClr>
                </a:solidFill>
                <a:hlinkClick r:id="rId2"/>
              </a:rPr>
              <a:t>pegada digital </a:t>
            </a:r>
            <a:r>
              <a:rPr lang="pt-PT" dirty="0">
                <a:solidFill>
                  <a:schemeClr val="bg2">
                    <a:lumMod val="25000"/>
                  </a:schemeClr>
                </a:solidFill>
              </a:rPr>
              <a:t>.Então, mesmo que não tenha tempo para ler a política de privacidade de um site, você estará ainda parcialmente coberto. </a:t>
            </a:r>
            <a:endParaRPr lang="pt-PT" dirty="0"/>
          </a:p>
        </p:txBody>
      </p:sp>
      <p:graphicFrame>
        <p:nvGraphicFramePr>
          <p:cNvPr id="4" name="Diagram 3">
            <a:extLst>
              <a:ext uri="{FF2B5EF4-FFF2-40B4-BE49-F238E27FC236}">
                <a16:creationId xmlns:a16="http://schemas.microsoft.com/office/drawing/2014/main" id="{4064980C-B47B-40CD-B6B8-137682BF1864}"/>
              </a:ext>
            </a:extLst>
          </p:cNvPr>
          <p:cNvGraphicFramePr/>
          <p:nvPr>
            <p:extLst>
              <p:ext uri="{D42A27DB-BD31-4B8C-83A1-F6EECF244321}">
                <p14:modId xmlns:p14="http://schemas.microsoft.com/office/powerpoint/2010/main" val="995290830"/>
              </p:ext>
            </p:extLst>
          </p:nvPr>
        </p:nvGraphicFramePr>
        <p:xfrm>
          <a:off x="-590550" y="1704892"/>
          <a:ext cx="5505449" cy="461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914373"/>
            <a:ext cx="4369392" cy="4493975"/>
          </a:xfrm>
        </p:spPr>
        <p:txBody>
          <a:bodyPr>
            <a:normAutofit/>
          </a:bodyPr>
          <a:lstStyle/>
          <a:p>
            <a:r>
              <a:rPr lang="pt-PT" sz="2400" dirty="0">
                <a:effectLst/>
              </a:rPr>
              <a:t>A digitalização na educação pode </a:t>
            </a:r>
            <a:r>
              <a:rPr lang="pt-PT" sz="2400" dirty="0"/>
              <a:t>rea</a:t>
            </a:r>
            <a:r>
              <a:rPr lang="pt-PT" sz="2400" dirty="0">
                <a:effectLst/>
              </a:rPr>
              <a:t>lmente apoiar muitos grupos desfavorecidos na sociedade, não apenas refugiados, e estamos agora a trabalhar com o Governo para expandir o programa.</a:t>
            </a:r>
            <a:endParaRPr lang="hr-BA" sz="2400" dirty="0">
              <a:effectLst/>
            </a:endParaRPr>
          </a:p>
          <a:p>
            <a:pPr algn="r"/>
            <a:r>
              <a:rPr lang="hr-BA" sz="2400" dirty="0"/>
              <a:t>SOPHIA, BERLIN</a:t>
            </a:r>
            <a:endParaRPr lang="en-US" sz="2400"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sp>
        <p:nvSpPr>
          <p:cNvPr id="5" name="TextBox 4">
            <a:extLst>
              <a:ext uri="{FF2B5EF4-FFF2-40B4-BE49-F238E27FC236}">
                <a16:creationId xmlns:a16="http://schemas.microsoft.com/office/drawing/2014/main" id="{41953819-BF86-4B5C-8D23-DCDCDD6D897A}"/>
              </a:ext>
            </a:extLst>
          </p:cNvPr>
          <p:cNvSpPr txBox="1"/>
          <p:nvPr/>
        </p:nvSpPr>
        <p:spPr>
          <a:xfrm>
            <a:off x="757250" y="6043250"/>
            <a:ext cx="4768575" cy="646331"/>
          </a:xfrm>
          <a:prstGeom prst="rect">
            <a:avLst/>
          </a:prstGeom>
          <a:noFill/>
        </p:spPr>
        <p:txBody>
          <a:bodyPr wrap="square" rtlCol="0">
            <a:spAutoFit/>
          </a:bodyPr>
          <a:lstStyle/>
          <a:p>
            <a:r>
              <a:rPr lang="en-IE" b="0" i="0" u="none" strike="noStrike" dirty="0">
                <a:solidFill>
                  <a:schemeClr val="bg1"/>
                </a:solidFill>
                <a:effectLst/>
                <a:hlinkClick r:id="rId2"/>
              </a:rPr>
              <a:t>https://www.digitalcityofrefuge.com/people/berlin/migration-matters</a:t>
            </a:r>
            <a:r>
              <a:rPr lang="hr-BA" b="0" i="0" u="none" strike="noStrike" dirty="0">
                <a:solidFill>
                  <a:schemeClr val="bg1"/>
                </a:solidFill>
                <a:effectLst/>
              </a:rPr>
              <a:t> </a:t>
            </a:r>
            <a:endParaRPr lang="en-IE" dirty="0">
              <a:solidFill>
                <a:schemeClr val="bg1"/>
              </a:solidFill>
            </a:endParaRPr>
          </a:p>
        </p:txBody>
      </p:sp>
      <p:pic>
        <p:nvPicPr>
          <p:cNvPr id="20" name="Picture Placeholder 19" descr="Two women looking at tablet laughing">
            <a:extLst>
              <a:ext uri="{FF2B5EF4-FFF2-40B4-BE49-F238E27FC236}">
                <a16:creationId xmlns:a16="http://schemas.microsoft.com/office/drawing/2014/main" id="{4C51B839-9303-4CA8-A6D6-586D4EFB673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xfrm>
            <a:off x="5825668" y="-1"/>
            <a:ext cx="5689601" cy="6858001"/>
          </a:xfrm>
        </p:spPr>
      </p:pic>
    </p:spTree>
    <p:extLst>
      <p:ext uri="{BB962C8B-B14F-4D97-AF65-F5344CB8AC3E}">
        <p14:creationId xmlns:p14="http://schemas.microsoft.com/office/powerpoint/2010/main" val="424267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3E259E-BDC3-4C1F-A496-276244561534}"/>
              </a:ext>
            </a:extLst>
          </p:cNvPr>
          <p:cNvSpPr>
            <a:spLocks noGrp="1"/>
          </p:cNvSpPr>
          <p:nvPr>
            <p:ph type="body" sz="quarter" idx="13"/>
          </p:nvPr>
        </p:nvSpPr>
        <p:spPr/>
        <p:txBody>
          <a:bodyPr/>
          <a:lstStyle/>
          <a:p>
            <a:r>
              <a:rPr lang="pt-PT" dirty="0"/>
              <a:t>Dicas para gerir a sua Pegada Digital</a:t>
            </a:r>
            <a:endParaRPr lang="en-US" dirty="0"/>
          </a:p>
        </p:txBody>
      </p:sp>
      <p:sp>
        <p:nvSpPr>
          <p:cNvPr id="3" name="Text Placeholder 2">
            <a:extLst>
              <a:ext uri="{FF2B5EF4-FFF2-40B4-BE49-F238E27FC236}">
                <a16:creationId xmlns:a16="http://schemas.microsoft.com/office/drawing/2014/main" id="{AFFF70EC-FA6B-488F-9917-C31EF328246F}"/>
              </a:ext>
            </a:extLst>
          </p:cNvPr>
          <p:cNvSpPr>
            <a:spLocks noGrp="1"/>
          </p:cNvSpPr>
          <p:nvPr>
            <p:ph type="body" sz="quarter" idx="14"/>
          </p:nvPr>
        </p:nvSpPr>
        <p:spPr>
          <a:xfrm>
            <a:off x="954051" y="1839897"/>
            <a:ext cx="4828184" cy="3537886"/>
          </a:xfrm>
        </p:spPr>
        <p:txBody>
          <a:bodyPr/>
          <a:lstStyle/>
          <a:p>
            <a:pPr marL="457200" indent="-457200">
              <a:buFont typeface="+mj-lt"/>
              <a:buAutoNum type="arabicPeriod"/>
            </a:pPr>
            <a:r>
              <a:rPr lang="en-US" dirty="0" err="1"/>
              <a:t>Procurar</a:t>
            </a:r>
            <a:r>
              <a:rPr lang="en-US" dirty="0"/>
              <a:t> </a:t>
            </a:r>
            <a:r>
              <a:rPr lang="en-US" dirty="0" err="1"/>
              <a:t>por</a:t>
            </a:r>
            <a:r>
              <a:rPr lang="en-US" dirty="0"/>
              <a:t> </a:t>
            </a:r>
            <a:r>
              <a:rPr lang="en-US" dirty="0" err="1"/>
              <a:t>si</a:t>
            </a:r>
            <a:r>
              <a:rPr lang="en-US" dirty="0"/>
              <a:t> </a:t>
            </a:r>
            <a:r>
              <a:rPr lang="en-US" dirty="0" err="1"/>
              <a:t>mesmo</a:t>
            </a:r>
            <a:r>
              <a:rPr lang="en-US" dirty="0"/>
              <a:t> online</a:t>
            </a:r>
          </a:p>
          <a:p>
            <a:pPr marL="457200" indent="-457200">
              <a:buFont typeface="+mj-lt"/>
              <a:buAutoNum type="arabicPeriod"/>
            </a:pPr>
            <a:r>
              <a:rPr lang="en-US" dirty="0" err="1"/>
              <a:t>Listar</a:t>
            </a:r>
            <a:r>
              <a:rPr lang="en-US" dirty="0"/>
              <a:t> </a:t>
            </a:r>
            <a:r>
              <a:rPr lang="en-US" dirty="0" err="1"/>
              <a:t>abaixo</a:t>
            </a:r>
            <a:r>
              <a:rPr lang="en-US" dirty="0"/>
              <a:t> </a:t>
            </a:r>
            <a:r>
              <a:rPr lang="en-US" dirty="0" err="1"/>
              <a:t>todas</a:t>
            </a:r>
            <a:r>
              <a:rPr lang="en-US" dirty="0"/>
              <a:t> as </a:t>
            </a:r>
            <a:r>
              <a:rPr lang="en-US" dirty="0" err="1"/>
              <a:t>suas</a:t>
            </a:r>
            <a:r>
              <a:rPr lang="en-US" dirty="0"/>
              <a:t> </a:t>
            </a:r>
            <a:r>
              <a:rPr lang="en-US" dirty="0" err="1"/>
              <a:t>contas</a:t>
            </a:r>
            <a:endParaRPr lang="en-US" dirty="0"/>
          </a:p>
          <a:p>
            <a:pPr marL="457200" indent="-457200">
              <a:buFont typeface="+mj-lt"/>
              <a:buAutoNum type="arabicPeriod"/>
            </a:pPr>
            <a:r>
              <a:rPr lang="en-US" dirty="0"/>
              <a:t>Usar as </a:t>
            </a:r>
            <a:r>
              <a:rPr lang="en-US" dirty="0" err="1"/>
              <a:t>configurações</a:t>
            </a:r>
            <a:r>
              <a:rPr lang="en-US" dirty="0"/>
              <a:t> de </a:t>
            </a:r>
            <a:r>
              <a:rPr lang="en-US" dirty="0" err="1"/>
              <a:t>privacidade</a:t>
            </a:r>
            <a:endParaRPr lang="en-US" dirty="0"/>
          </a:p>
          <a:p>
            <a:pPr marL="457200" indent="-457200">
              <a:buFont typeface="+mj-lt"/>
              <a:buAutoNum type="arabicPeriod"/>
            </a:pPr>
            <a:r>
              <a:rPr lang="en-US" dirty="0" err="1"/>
              <a:t>Manter</a:t>
            </a:r>
            <a:r>
              <a:rPr lang="en-US" dirty="0"/>
              <a:t> o </a:t>
            </a:r>
            <a:r>
              <a:rPr lang="en-US" dirty="0" err="1"/>
              <a:t>profissionalismo</a:t>
            </a:r>
            <a:endParaRPr lang="en-US" dirty="0"/>
          </a:p>
          <a:p>
            <a:pPr marL="457200" indent="-457200">
              <a:buFont typeface="+mj-lt"/>
              <a:buAutoNum type="arabicPeriod"/>
            </a:pPr>
            <a:r>
              <a:rPr lang="en-US" dirty="0" err="1"/>
              <a:t>Manter</a:t>
            </a:r>
            <a:r>
              <a:rPr lang="en-US" dirty="0"/>
              <a:t> o </a:t>
            </a:r>
            <a:r>
              <a:rPr lang="en-US" dirty="0" err="1"/>
              <a:t>seu</a:t>
            </a:r>
            <a:r>
              <a:rPr lang="en-US" dirty="0"/>
              <a:t> </a:t>
            </a:r>
            <a:r>
              <a:rPr lang="en-US" dirty="0" err="1"/>
              <a:t>perfil</a:t>
            </a:r>
            <a:r>
              <a:rPr lang="en-US" dirty="0"/>
              <a:t> </a:t>
            </a:r>
            <a:r>
              <a:rPr lang="en-US" dirty="0" err="1"/>
              <a:t>atualizado</a:t>
            </a:r>
            <a:endParaRPr lang="en-US" dirty="0"/>
          </a:p>
          <a:p>
            <a:pPr marL="457200" indent="-457200">
              <a:buFont typeface="+mj-lt"/>
              <a:buAutoNum type="arabicPeriod"/>
            </a:pPr>
            <a:r>
              <a:rPr lang="en-US" dirty="0" err="1"/>
              <a:t>Não</a:t>
            </a:r>
            <a:r>
              <a:rPr lang="en-US" dirty="0"/>
              <a:t> </a:t>
            </a:r>
            <a:r>
              <a:rPr lang="en-US" dirty="0" err="1"/>
              <a:t>exagerar</a:t>
            </a:r>
            <a:r>
              <a:rPr lang="en-US" dirty="0"/>
              <a:t> </a:t>
            </a:r>
            <a:r>
              <a:rPr lang="en-US" dirty="0" err="1"/>
              <a:t>na</a:t>
            </a:r>
            <a:r>
              <a:rPr lang="en-US" dirty="0"/>
              <a:t> </a:t>
            </a:r>
            <a:r>
              <a:rPr lang="en-US" dirty="0" err="1"/>
              <a:t>partilha</a:t>
            </a:r>
            <a:endParaRPr lang="en-US" dirty="0"/>
          </a:p>
          <a:p>
            <a:pPr marL="457200" indent="-457200">
              <a:buFont typeface="+mj-lt"/>
              <a:buAutoNum type="arabicPeriod"/>
            </a:pPr>
            <a:r>
              <a:rPr lang="en-US" dirty="0" err="1"/>
              <a:t>Eliminar</a:t>
            </a:r>
            <a:r>
              <a:rPr lang="en-US" dirty="0"/>
              <a:t> </a:t>
            </a:r>
            <a:r>
              <a:rPr lang="en-US" dirty="0" err="1"/>
              <a:t>conteúdos</a:t>
            </a:r>
            <a:r>
              <a:rPr lang="en-US" dirty="0"/>
              <a:t> </a:t>
            </a:r>
            <a:r>
              <a:rPr lang="en-US" dirty="0" err="1"/>
              <a:t>menos</a:t>
            </a:r>
            <a:r>
              <a:rPr lang="en-US" dirty="0"/>
              <a:t> </a:t>
            </a:r>
            <a:r>
              <a:rPr lang="en-US" dirty="0" err="1"/>
              <a:t>apropriados</a:t>
            </a:r>
            <a:endParaRPr lang="en-US" dirty="0"/>
          </a:p>
          <a:p>
            <a:r>
              <a:rPr lang="en-US" dirty="0"/>
              <a:t>     </a:t>
            </a:r>
          </a:p>
        </p:txBody>
      </p:sp>
      <p:sp>
        <p:nvSpPr>
          <p:cNvPr id="5" name="TextBox 4">
            <a:extLst>
              <a:ext uri="{FF2B5EF4-FFF2-40B4-BE49-F238E27FC236}">
                <a16:creationId xmlns:a16="http://schemas.microsoft.com/office/drawing/2014/main" id="{30913039-2D1B-4D05-AA28-4BD6475EBDF6}"/>
              </a:ext>
            </a:extLst>
          </p:cNvPr>
          <p:cNvSpPr txBox="1"/>
          <p:nvPr/>
        </p:nvSpPr>
        <p:spPr>
          <a:xfrm>
            <a:off x="6033246" y="1826764"/>
            <a:ext cx="5711029" cy="3853363"/>
          </a:xfrm>
          <a:prstGeom prst="rect">
            <a:avLst/>
          </a:prstGeom>
          <a:noFill/>
        </p:spPr>
        <p:txBody>
          <a:bodyPr wrap="square">
            <a:spAutoFit/>
          </a:bodyPr>
          <a:lstStyle/>
          <a:p>
            <a:pPr marL="457200" indent="-457200">
              <a:lnSpc>
                <a:spcPct val="90000"/>
              </a:lnSpc>
              <a:spcBef>
                <a:spcPts val="1000"/>
              </a:spcBef>
              <a:buFont typeface="+mj-lt"/>
              <a:buAutoNum type="arabicPeriod" startAt="8"/>
            </a:pPr>
            <a:r>
              <a:rPr lang="en-US" sz="2400" dirty="0" err="1">
                <a:solidFill>
                  <a:srgbClr val="5E5E5E"/>
                </a:solidFill>
              </a:rPr>
              <a:t>Verificar</a:t>
            </a:r>
            <a:r>
              <a:rPr lang="en-US" sz="2400" dirty="0">
                <a:solidFill>
                  <a:srgbClr val="5E5E5E"/>
                </a:solidFill>
              </a:rPr>
              <a:t> </a:t>
            </a:r>
            <a:r>
              <a:rPr lang="en-US" sz="2400" dirty="0" err="1">
                <a:solidFill>
                  <a:srgbClr val="5E5E5E"/>
                </a:solidFill>
              </a:rPr>
              <a:t>os</a:t>
            </a:r>
            <a:r>
              <a:rPr lang="en-US" sz="2400" dirty="0">
                <a:solidFill>
                  <a:srgbClr val="5E5E5E"/>
                </a:solidFill>
              </a:rPr>
              <a:t> cookies do </a:t>
            </a:r>
            <a:r>
              <a:rPr lang="en-US" sz="2400" dirty="0" err="1">
                <a:solidFill>
                  <a:srgbClr val="5E5E5E"/>
                </a:solidFill>
              </a:rPr>
              <a:t>seu</a:t>
            </a:r>
            <a:r>
              <a:rPr lang="en-US" sz="2400" dirty="0">
                <a:solidFill>
                  <a:srgbClr val="5E5E5E"/>
                </a:solidFill>
              </a:rPr>
              <a:t> </a:t>
            </a:r>
            <a:r>
              <a:rPr lang="en-US" sz="2400" dirty="0" err="1">
                <a:solidFill>
                  <a:srgbClr val="5E5E5E"/>
                </a:solidFill>
              </a:rPr>
              <a:t>navegador</a:t>
            </a:r>
            <a:endParaRPr lang="en-US" sz="2400" dirty="0">
              <a:solidFill>
                <a:srgbClr val="5E5E5E"/>
              </a:solidFill>
            </a:endParaRPr>
          </a:p>
          <a:p>
            <a:pPr marL="457200" indent="-457200">
              <a:lnSpc>
                <a:spcPct val="90000"/>
              </a:lnSpc>
              <a:spcBef>
                <a:spcPts val="1000"/>
              </a:spcBef>
              <a:buFont typeface="+mj-lt"/>
              <a:buAutoNum type="arabicPeriod" startAt="8"/>
            </a:pPr>
            <a:r>
              <a:rPr lang="en-US" sz="2400" dirty="0">
                <a:solidFill>
                  <a:srgbClr val="5E5E5E"/>
                </a:solidFill>
              </a:rPr>
              <a:t> </a:t>
            </a:r>
            <a:r>
              <a:rPr lang="en-US" sz="2400" dirty="0" err="1">
                <a:solidFill>
                  <a:srgbClr val="5E5E5E"/>
                </a:solidFill>
              </a:rPr>
              <a:t>Protejer</a:t>
            </a:r>
            <a:r>
              <a:rPr lang="en-US" sz="2400" dirty="0">
                <a:solidFill>
                  <a:srgbClr val="5E5E5E"/>
                </a:solidFill>
              </a:rPr>
              <a:t> as </a:t>
            </a:r>
            <a:r>
              <a:rPr lang="en-US" sz="2400" dirty="0" err="1">
                <a:solidFill>
                  <a:srgbClr val="5E5E5E"/>
                </a:solidFill>
              </a:rPr>
              <a:t>suas</a:t>
            </a:r>
            <a:r>
              <a:rPr lang="en-US" sz="2400" dirty="0">
                <a:solidFill>
                  <a:srgbClr val="5E5E5E"/>
                </a:solidFill>
              </a:rPr>
              <a:t> </a:t>
            </a:r>
            <a:r>
              <a:rPr lang="en-US" sz="2400" dirty="0" err="1">
                <a:solidFill>
                  <a:srgbClr val="5E5E5E"/>
                </a:solidFill>
              </a:rPr>
              <a:t>palavras</a:t>
            </a:r>
            <a:r>
              <a:rPr lang="en-US" sz="2400" dirty="0">
                <a:solidFill>
                  <a:srgbClr val="5E5E5E"/>
                </a:solidFill>
              </a:rPr>
              <a:t>-passe</a:t>
            </a:r>
          </a:p>
          <a:p>
            <a:pPr marL="457200" indent="-457200">
              <a:lnSpc>
                <a:spcPct val="90000"/>
              </a:lnSpc>
              <a:spcBef>
                <a:spcPts val="1000"/>
              </a:spcBef>
              <a:buFont typeface="+mj-lt"/>
              <a:buAutoNum type="arabicPeriod" startAt="8"/>
            </a:pPr>
            <a:r>
              <a:rPr lang="en-US" sz="2400" dirty="0">
                <a:solidFill>
                  <a:srgbClr val="5E5E5E"/>
                </a:solidFill>
              </a:rPr>
              <a:t> Usar </a:t>
            </a:r>
            <a:r>
              <a:rPr lang="en-US" sz="2400" dirty="0" err="1">
                <a:solidFill>
                  <a:srgbClr val="5E5E5E"/>
                </a:solidFill>
              </a:rPr>
              <a:t>senhas</a:t>
            </a:r>
            <a:r>
              <a:rPr lang="en-US" sz="2400" dirty="0">
                <a:solidFill>
                  <a:srgbClr val="5E5E5E"/>
                </a:solidFill>
              </a:rPr>
              <a:t> fortes “</a:t>
            </a:r>
            <a:r>
              <a:rPr lang="en-US" sz="2400" dirty="0" err="1">
                <a:solidFill>
                  <a:srgbClr val="5E5E5E"/>
                </a:solidFill>
              </a:rPr>
              <a:t>complexas</a:t>
            </a:r>
            <a:r>
              <a:rPr lang="en-US" sz="2400" dirty="0">
                <a:solidFill>
                  <a:srgbClr val="5E5E5E"/>
                </a:solidFill>
              </a:rPr>
              <a:t> e </a:t>
            </a:r>
            <a:r>
              <a:rPr lang="en-US" sz="2400" dirty="0" err="1">
                <a:solidFill>
                  <a:srgbClr val="5E5E5E"/>
                </a:solidFill>
              </a:rPr>
              <a:t>seguras</a:t>
            </a:r>
            <a:r>
              <a:rPr lang="en-US" sz="2400" dirty="0">
                <a:solidFill>
                  <a:srgbClr val="5E5E5E"/>
                </a:solidFill>
              </a:rPr>
              <a:t>”</a:t>
            </a:r>
          </a:p>
          <a:p>
            <a:pPr marL="457200" indent="-457200">
              <a:lnSpc>
                <a:spcPct val="90000"/>
              </a:lnSpc>
              <a:spcBef>
                <a:spcPts val="1000"/>
              </a:spcBef>
              <a:buFont typeface="+mj-lt"/>
              <a:buAutoNum type="arabicPeriod" startAt="8"/>
            </a:pPr>
            <a:r>
              <a:rPr lang="en-US" sz="2400" dirty="0" err="1">
                <a:solidFill>
                  <a:srgbClr val="5E5E5E"/>
                </a:solidFill>
              </a:rPr>
              <a:t>Criar</a:t>
            </a:r>
            <a:r>
              <a:rPr lang="en-US" sz="2400" dirty="0">
                <a:solidFill>
                  <a:srgbClr val="5E5E5E"/>
                </a:solidFill>
              </a:rPr>
              <a:t> </a:t>
            </a:r>
            <a:r>
              <a:rPr lang="en-US" sz="2400" dirty="0" err="1">
                <a:solidFill>
                  <a:srgbClr val="5E5E5E"/>
                </a:solidFill>
              </a:rPr>
              <a:t>uma</a:t>
            </a:r>
            <a:r>
              <a:rPr lang="en-US" sz="2400" dirty="0">
                <a:solidFill>
                  <a:srgbClr val="5E5E5E"/>
                </a:solidFill>
              </a:rPr>
              <a:t> </a:t>
            </a:r>
            <a:r>
              <a:rPr lang="en-US" sz="2400" dirty="0" err="1">
                <a:solidFill>
                  <a:srgbClr val="5E5E5E"/>
                </a:solidFill>
              </a:rPr>
              <a:t>segunda</a:t>
            </a:r>
            <a:r>
              <a:rPr lang="en-US" sz="2400" dirty="0">
                <a:solidFill>
                  <a:srgbClr val="5E5E5E"/>
                </a:solidFill>
              </a:rPr>
              <a:t> </a:t>
            </a:r>
            <a:r>
              <a:rPr lang="en-US" sz="2400" dirty="0" err="1">
                <a:solidFill>
                  <a:srgbClr val="5E5E5E"/>
                </a:solidFill>
              </a:rPr>
              <a:t>conta</a:t>
            </a:r>
            <a:r>
              <a:rPr lang="en-US" sz="2400" dirty="0">
                <a:solidFill>
                  <a:srgbClr val="5E5E5E"/>
                </a:solidFill>
              </a:rPr>
              <a:t> de </a:t>
            </a:r>
            <a:r>
              <a:rPr lang="en-US" sz="2400" dirty="0" err="1">
                <a:solidFill>
                  <a:srgbClr val="5E5E5E"/>
                </a:solidFill>
              </a:rPr>
              <a:t>correio</a:t>
            </a:r>
            <a:r>
              <a:rPr lang="en-US" sz="2400" dirty="0">
                <a:solidFill>
                  <a:srgbClr val="5E5E5E"/>
                </a:solidFill>
              </a:rPr>
              <a:t> </a:t>
            </a:r>
            <a:r>
              <a:rPr lang="en-US" sz="2400" dirty="0" err="1">
                <a:solidFill>
                  <a:srgbClr val="5E5E5E"/>
                </a:solidFill>
              </a:rPr>
              <a:t>eletrónico</a:t>
            </a:r>
            <a:endParaRPr lang="en-US" sz="2400" dirty="0">
              <a:solidFill>
                <a:srgbClr val="5E5E5E"/>
              </a:solidFill>
            </a:endParaRPr>
          </a:p>
          <a:p>
            <a:pPr marL="457200" indent="-457200">
              <a:lnSpc>
                <a:spcPct val="90000"/>
              </a:lnSpc>
              <a:spcBef>
                <a:spcPts val="1000"/>
              </a:spcBef>
              <a:buFont typeface="+mj-lt"/>
              <a:buAutoNum type="arabicPeriod" startAt="8"/>
            </a:pPr>
            <a:r>
              <a:rPr lang="en-US" sz="2400" dirty="0">
                <a:solidFill>
                  <a:srgbClr val="5E5E5E"/>
                </a:solidFill>
              </a:rPr>
              <a:t> </a:t>
            </a:r>
            <a:r>
              <a:rPr lang="en-US" sz="2400" dirty="0" err="1">
                <a:solidFill>
                  <a:srgbClr val="5E5E5E"/>
                </a:solidFill>
              </a:rPr>
              <a:t>Partilhar</a:t>
            </a:r>
            <a:r>
              <a:rPr lang="en-US" sz="2400" dirty="0">
                <a:solidFill>
                  <a:srgbClr val="5E5E5E"/>
                </a:solidFill>
              </a:rPr>
              <a:t> as </a:t>
            </a:r>
            <a:r>
              <a:rPr lang="en-US" sz="2400" dirty="0" err="1">
                <a:solidFill>
                  <a:srgbClr val="5E5E5E"/>
                </a:solidFill>
              </a:rPr>
              <a:t>suas</a:t>
            </a:r>
            <a:r>
              <a:rPr lang="en-US" sz="2400" dirty="0">
                <a:solidFill>
                  <a:srgbClr val="5E5E5E"/>
                </a:solidFill>
              </a:rPr>
              <a:t> </a:t>
            </a:r>
            <a:r>
              <a:rPr lang="en-US" sz="2400" dirty="0" err="1">
                <a:solidFill>
                  <a:srgbClr val="5E5E5E"/>
                </a:solidFill>
              </a:rPr>
              <a:t>conquistas</a:t>
            </a:r>
            <a:endParaRPr lang="en-US" sz="2400" dirty="0">
              <a:solidFill>
                <a:srgbClr val="5E5E5E"/>
              </a:solidFill>
            </a:endParaRPr>
          </a:p>
          <a:p>
            <a:pPr marL="457200" indent="-457200">
              <a:lnSpc>
                <a:spcPct val="90000"/>
              </a:lnSpc>
              <a:spcBef>
                <a:spcPts val="1000"/>
              </a:spcBef>
              <a:buFont typeface="+mj-lt"/>
              <a:buAutoNum type="arabicPeriod" startAt="8"/>
            </a:pPr>
            <a:r>
              <a:rPr lang="en-US" sz="2400" dirty="0">
                <a:solidFill>
                  <a:srgbClr val="5E5E5E"/>
                </a:solidFill>
              </a:rPr>
              <a:t> </a:t>
            </a:r>
            <a:r>
              <a:rPr lang="en-US" sz="2400" dirty="0" err="1">
                <a:solidFill>
                  <a:srgbClr val="5E5E5E"/>
                </a:solidFill>
              </a:rPr>
              <a:t>Pensar</a:t>
            </a:r>
            <a:r>
              <a:rPr lang="en-US" sz="2400" dirty="0">
                <a:solidFill>
                  <a:srgbClr val="5E5E5E"/>
                </a:solidFill>
              </a:rPr>
              <a:t> antes </a:t>
            </a:r>
            <a:r>
              <a:rPr lang="en-US" sz="2400" dirty="0" err="1">
                <a:solidFill>
                  <a:srgbClr val="5E5E5E"/>
                </a:solidFill>
              </a:rPr>
              <a:t>publicar</a:t>
            </a:r>
            <a:r>
              <a:rPr lang="en-US" sz="2400" dirty="0">
                <a:solidFill>
                  <a:srgbClr val="5E5E5E"/>
                </a:solidFill>
              </a:rPr>
              <a:t> online</a:t>
            </a:r>
          </a:p>
          <a:p>
            <a:pPr marL="457200" indent="-457200">
              <a:lnSpc>
                <a:spcPct val="90000"/>
              </a:lnSpc>
              <a:spcBef>
                <a:spcPts val="1000"/>
              </a:spcBef>
              <a:buFont typeface="+mj-lt"/>
              <a:buAutoNum type="arabicPeriod" startAt="8"/>
            </a:pPr>
            <a:r>
              <a:rPr lang="en-US" sz="2400" dirty="0">
                <a:solidFill>
                  <a:srgbClr val="5E5E5E"/>
                </a:solidFill>
              </a:rPr>
              <a:t> </a:t>
            </a:r>
            <a:r>
              <a:rPr lang="en-US" sz="2400" dirty="0" err="1">
                <a:solidFill>
                  <a:srgbClr val="5E5E5E"/>
                </a:solidFill>
              </a:rPr>
              <a:t>Atualizar</a:t>
            </a:r>
            <a:r>
              <a:rPr lang="en-US" sz="2400" dirty="0">
                <a:solidFill>
                  <a:srgbClr val="5E5E5E"/>
                </a:solidFill>
              </a:rPr>
              <a:t> sempre o </a:t>
            </a:r>
            <a:r>
              <a:rPr lang="en-US" sz="2400" dirty="0" err="1">
                <a:solidFill>
                  <a:srgbClr val="5E5E5E"/>
                </a:solidFill>
              </a:rPr>
              <a:t>seu</a:t>
            </a:r>
            <a:r>
              <a:rPr lang="en-US" sz="2400" dirty="0">
                <a:solidFill>
                  <a:srgbClr val="5E5E5E"/>
                </a:solidFill>
              </a:rPr>
              <a:t> software</a:t>
            </a:r>
          </a:p>
        </p:txBody>
      </p:sp>
      <p:sp>
        <p:nvSpPr>
          <p:cNvPr id="7" name="TextBox 6">
            <a:extLst>
              <a:ext uri="{FF2B5EF4-FFF2-40B4-BE49-F238E27FC236}">
                <a16:creationId xmlns:a16="http://schemas.microsoft.com/office/drawing/2014/main" id="{E4AD7E6D-592A-4B8C-B0EE-1C8C2D65484C}"/>
              </a:ext>
            </a:extLst>
          </p:cNvPr>
          <p:cNvSpPr txBox="1"/>
          <p:nvPr/>
        </p:nvSpPr>
        <p:spPr>
          <a:xfrm>
            <a:off x="515902" y="6276350"/>
            <a:ext cx="9569392" cy="307777"/>
          </a:xfrm>
          <a:prstGeom prst="rect">
            <a:avLst/>
          </a:prstGeom>
          <a:noFill/>
        </p:spPr>
        <p:txBody>
          <a:bodyPr wrap="square">
            <a:spAutoFit/>
          </a:bodyPr>
          <a:lstStyle/>
          <a:p>
            <a:r>
              <a:rPr lang="pt-PT" sz="1400" dirty="0">
                <a:solidFill>
                  <a:srgbClr val="5E5E5E"/>
                </a:solidFill>
              </a:rPr>
              <a:t>FONTE</a:t>
            </a:r>
            <a:r>
              <a:rPr lang="hr-BA" sz="1400" dirty="0">
                <a:solidFill>
                  <a:srgbClr val="5E5E5E"/>
                </a:solidFill>
              </a:rPr>
              <a:t>: </a:t>
            </a:r>
            <a:r>
              <a:rPr lang="en-US" sz="1400" dirty="0">
                <a:solidFill>
                  <a:srgbClr val="5E5E5E"/>
                </a:solidFill>
              </a:rPr>
              <a:t>How To Manage Your Digital Footprint: 20 Tips for Students</a:t>
            </a:r>
            <a:r>
              <a:rPr lang="hr-BA" sz="1400" dirty="0">
                <a:solidFill>
                  <a:srgbClr val="5E5E5E"/>
                </a:solidFill>
              </a:rPr>
              <a:t>, </a:t>
            </a:r>
            <a:r>
              <a:rPr lang="en-US" sz="1400" dirty="0">
                <a:solidFill>
                  <a:srgbClr val="5E5E5E"/>
                </a:solidFill>
              </a:rPr>
              <a:t>by Imed Bouchrika</a:t>
            </a:r>
            <a:r>
              <a:rPr lang="hr-BA" sz="1400" dirty="0">
                <a:solidFill>
                  <a:srgbClr val="5E5E5E"/>
                </a:solidFill>
              </a:rPr>
              <a:t>, </a:t>
            </a:r>
            <a:r>
              <a:rPr lang="en-US" sz="1400" dirty="0">
                <a:solidFill>
                  <a:srgbClr val="5E5E5E"/>
                </a:solidFill>
              </a:rPr>
              <a:t>Chief Data Scientist &amp; Head of Content</a:t>
            </a:r>
          </a:p>
        </p:txBody>
      </p:sp>
    </p:spTree>
    <p:extLst>
      <p:ext uri="{BB962C8B-B14F-4D97-AF65-F5344CB8AC3E}">
        <p14:creationId xmlns:p14="http://schemas.microsoft.com/office/powerpoint/2010/main" val="422337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F9AA6-03BE-4BF9-9921-E869D4661562}"/>
              </a:ext>
            </a:extLst>
          </p:cNvPr>
          <p:cNvSpPr>
            <a:spLocks noGrp="1"/>
          </p:cNvSpPr>
          <p:nvPr>
            <p:ph type="body" sz="quarter" idx="13"/>
          </p:nvPr>
        </p:nvSpPr>
        <p:spPr>
          <a:xfrm>
            <a:off x="436935" y="710385"/>
            <a:ext cx="2744415" cy="3297980"/>
          </a:xfrm>
        </p:spPr>
        <p:txBody>
          <a:bodyPr/>
          <a:lstStyle/>
          <a:p>
            <a:r>
              <a:rPr lang="hr-BA" dirty="0"/>
              <a:t>A</a:t>
            </a:r>
            <a:r>
              <a:rPr lang="pt-PT" dirty="0" err="1"/>
              <a:t>tividade</a:t>
            </a:r>
            <a:r>
              <a:rPr lang="hr-BA" dirty="0"/>
              <a:t>: </a:t>
            </a:r>
          </a:p>
          <a:p>
            <a:r>
              <a:rPr lang="pt-PT" dirty="0"/>
              <a:t>Questionário</a:t>
            </a:r>
            <a:endParaRPr lang="en-US" dirty="0"/>
          </a:p>
        </p:txBody>
      </p:sp>
      <p:sp>
        <p:nvSpPr>
          <p:cNvPr id="3" name="Text Placeholder 2">
            <a:extLst>
              <a:ext uri="{FF2B5EF4-FFF2-40B4-BE49-F238E27FC236}">
                <a16:creationId xmlns:a16="http://schemas.microsoft.com/office/drawing/2014/main" id="{A84A94D5-78C1-49F5-9273-690230D93950}"/>
              </a:ext>
            </a:extLst>
          </p:cNvPr>
          <p:cNvSpPr>
            <a:spLocks noGrp="1"/>
          </p:cNvSpPr>
          <p:nvPr>
            <p:ph type="body" sz="quarter" idx="14"/>
          </p:nvPr>
        </p:nvSpPr>
        <p:spPr>
          <a:xfrm>
            <a:off x="8531148" y="5306894"/>
            <a:ext cx="3413202" cy="928188"/>
          </a:xfrm>
        </p:spPr>
        <p:txBody>
          <a:bodyPr/>
          <a:lstStyle/>
          <a:p>
            <a:pPr>
              <a:lnSpc>
                <a:spcPct val="100000"/>
              </a:lnSpc>
              <a:spcBef>
                <a:spcPts val="0"/>
              </a:spcBef>
            </a:pPr>
            <a:r>
              <a:rPr lang="en-US" sz="3200" b="1" dirty="0">
                <a:solidFill>
                  <a:srgbClr val="D6315A"/>
                </a:solidFill>
              </a:rPr>
              <a:t>Ctrl + Click </a:t>
            </a:r>
          </a:p>
          <a:p>
            <a:pPr>
              <a:lnSpc>
                <a:spcPct val="100000"/>
              </a:lnSpc>
              <a:spcBef>
                <a:spcPts val="0"/>
              </a:spcBef>
            </a:pPr>
            <a:r>
              <a:rPr lang="en-US" sz="2800" b="1" dirty="0">
                <a:solidFill>
                  <a:srgbClr val="00ACA7"/>
                </a:solidFill>
              </a:rPr>
              <a:t>Para </a:t>
            </a:r>
            <a:r>
              <a:rPr lang="en-US" sz="2800" b="1" dirty="0" err="1">
                <a:solidFill>
                  <a:srgbClr val="00ACA7"/>
                </a:solidFill>
              </a:rPr>
              <a:t>começar</a:t>
            </a:r>
            <a:r>
              <a:rPr lang="en-US" sz="2800" b="1" dirty="0">
                <a:solidFill>
                  <a:srgbClr val="00ACA7"/>
                </a:solidFill>
              </a:rPr>
              <a:t> a </a:t>
            </a:r>
            <a:r>
              <a:rPr lang="en-US" sz="2800" b="1" dirty="0" err="1">
                <a:solidFill>
                  <a:srgbClr val="00ACA7"/>
                </a:solidFill>
              </a:rPr>
              <a:t>lição</a:t>
            </a:r>
            <a:endParaRPr lang="en-US" sz="2800" b="1" dirty="0">
              <a:solidFill>
                <a:srgbClr val="00ACA7"/>
              </a:solidFill>
            </a:endParaRPr>
          </a:p>
        </p:txBody>
      </p:sp>
      <p:sp>
        <p:nvSpPr>
          <p:cNvPr id="4" name="Arrow: Up 3">
            <a:extLst>
              <a:ext uri="{FF2B5EF4-FFF2-40B4-BE49-F238E27FC236}">
                <a16:creationId xmlns:a16="http://schemas.microsoft.com/office/drawing/2014/main" id="{64930080-0F50-4236-990B-C05FDE78D2AA}"/>
              </a:ext>
            </a:extLst>
          </p:cNvPr>
          <p:cNvSpPr/>
          <p:nvPr/>
        </p:nvSpPr>
        <p:spPr>
          <a:xfrm>
            <a:off x="7264866" y="4415599"/>
            <a:ext cx="906011" cy="1140902"/>
          </a:xfrm>
          <a:prstGeom prst="up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Graphic 6" descr="Mouse outline">
            <a:extLst>
              <a:ext uri="{FF2B5EF4-FFF2-40B4-BE49-F238E27FC236}">
                <a16:creationId xmlns:a16="http://schemas.microsoft.com/office/drawing/2014/main" id="{AF9C0F08-B252-4F34-94C2-01AE0F0DAE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0130">
            <a:off x="8318591" y="4290178"/>
            <a:ext cx="914400" cy="792231"/>
          </a:xfrm>
          <a:prstGeom prst="rect">
            <a:avLst/>
          </a:prstGeom>
        </p:spPr>
      </p:pic>
      <p:grpSp>
        <p:nvGrpSpPr>
          <p:cNvPr id="8" name="Group 7">
            <a:extLst>
              <a:ext uri="{FF2B5EF4-FFF2-40B4-BE49-F238E27FC236}">
                <a16:creationId xmlns:a16="http://schemas.microsoft.com/office/drawing/2014/main" id="{74C69E91-3972-4401-BBDE-B28611888FAF}"/>
              </a:ext>
            </a:extLst>
          </p:cNvPr>
          <p:cNvGrpSpPr/>
          <p:nvPr/>
        </p:nvGrpSpPr>
        <p:grpSpPr>
          <a:xfrm>
            <a:off x="3438525" y="630587"/>
            <a:ext cx="8505825" cy="3457575"/>
            <a:chOff x="3438525" y="630587"/>
            <a:chExt cx="8505825" cy="3457575"/>
          </a:xfrm>
        </p:grpSpPr>
        <p:pic>
          <p:nvPicPr>
            <p:cNvPr id="6" name="Picture 5">
              <a:hlinkClick r:id="rId4"/>
              <a:extLst>
                <a:ext uri="{FF2B5EF4-FFF2-40B4-BE49-F238E27FC236}">
                  <a16:creationId xmlns:a16="http://schemas.microsoft.com/office/drawing/2014/main" id="{132ECF46-0B8E-4D2E-B0F1-4DA05AE11C9B}"/>
                </a:ext>
              </a:extLst>
            </p:cNvPr>
            <p:cNvPicPr>
              <a:picLocks noChangeAspect="1"/>
            </p:cNvPicPr>
            <p:nvPr/>
          </p:nvPicPr>
          <p:blipFill>
            <a:blip r:embed="rId5"/>
            <a:stretch>
              <a:fillRect/>
            </a:stretch>
          </p:blipFill>
          <p:spPr>
            <a:xfrm>
              <a:off x="3438525" y="630587"/>
              <a:ext cx="8505825" cy="345757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B6CDE9B-8AE7-4986-A26B-5FA6E36C29F5}"/>
                </a:ext>
              </a:extLst>
            </p:cNvPr>
            <p:cNvSpPr txBox="1"/>
            <p:nvPr/>
          </p:nvSpPr>
          <p:spPr>
            <a:xfrm>
              <a:off x="6682615" y="3016599"/>
              <a:ext cx="4186351" cy="954107"/>
            </a:xfrm>
            <a:prstGeom prst="rect">
              <a:avLst/>
            </a:prstGeom>
            <a:solidFill>
              <a:schemeClr val="bg1"/>
            </a:solidFill>
          </p:spPr>
          <p:txBody>
            <a:bodyPr wrap="square" rtlCol="0" anchor="ctr" anchorCtr="0">
              <a:spAutoFit/>
            </a:bodyPr>
            <a:lstStyle/>
            <a:p>
              <a:endParaRPr lang="pt-PT" sz="2800" b="1" i="1" u="sng" dirty="0">
                <a:solidFill>
                  <a:srgbClr val="00ACA7"/>
                </a:solidFill>
              </a:endParaRPr>
            </a:p>
            <a:p>
              <a:r>
                <a:rPr lang="pt-PT" sz="2800" b="1" i="1" u="sng" dirty="0">
                  <a:solidFill>
                    <a:srgbClr val="00ACA7"/>
                  </a:solidFill>
                </a:rPr>
                <a:t>Faça a sua </a:t>
              </a:r>
              <a:r>
                <a:rPr lang="pt-PT" sz="2800" b="1" i="1" u="sng" dirty="0" err="1">
                  <a:solidFill>
                    <a:srgbClr val="00ACA7"/>
                  </a:solidFill>
                </a:rPr>
                <a:t>auto-avaliação</a:t>
              </a:r>
              <a:endParaRPr lang="pt-PT" sz="2800" b="1" i="1" u="sng" dirty="0">
                <a:solidFill>
                  <a:srgbClr val="00ACA7"/>
                </a:solidFill>
              </a:endParaRPr>
            </a:p>
          </p:txBody>
        </p:sp>
      </p:grpSp>
      <p:pic>
        <p:nvPicPr>
          <p:cNvPr id="10" name="Graphic 9" descr="Line arrow: Slight curve outline">
            <a:extLst>
              <a:ext uri="{FF2B5EF4-FFF2-40B4-BE49-F238E27FC236}">
                <a16:creationId xmlns:a16="http://schemas.microsoft.com/office/drawing/2014/main" id="{BA60ECE2-5849-4D14-A743-13115B6AA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3025" y="2292699"/>
            <a:ext cx="1447800" cy="1447800"/>
          </a:xfrm>
          <a:prstGeom prst="rect">
            <a:avLst/>
          </a:prstGeom>
        </p:spPr>
      </p:pic>
    </p:spTree>
    <p:extLst>
      <p:ext uri="{BB962C8B-B14F-4D97-AF65-F5344CB8AC3E}">
        <p14:creationId xmlns:p14="http://schemas.microsoft.com/office/powerpoint/2010/main" val="658515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a:xfrm>
            <a:off x="768174" y="709438"/>
            <a:ext cx="4802202" cy="697353"/>
          </a:xfrm>
        </p:spPr>
        <p:txBody>
          <a:bodyPr/>
          <a:lstStyle/>
          <a:p>
            <a:r>
              <a:rPr lang="en-US" dirty="0"/>
              <a:t>2. </a:t>
            </a:r>
            <a:r>
              <a:rPr lang="en-US" dirty="0" err="1"/>
              <a:t>Proteção</a:t>
            </a:r>
            <a:r>
              <a:rPr lang="en-US" dirty="0"/>
              <a:t> da </a:t>
            </a:r>
            <a:r>
              <a:rPr lang="en-US" dirty="0" err="1"/>
              <a:t>saúde</a:t>
            </a:r>
            <a:r>
              <a:rPr lang="en-US" dirty="0"/>
              <a:t> e do </a:t>
            </a:r>
            <a:r>
              <a:rPr lang="en-US" dirty="0" err="1"/>
              <a:t>bem-estar</a:t>
            </a:r>
            <a:endParaRPr lang="en-US" dirty="0"/>
          </a:p>
          <a:p>
            <a:endParaRPr lang="en-US" dirty="0"/>
          </a:p>
          <a:p>
            <a:endParaRPr lang="en-US" dirty="0"/>
          </a:p>
        </p:txBody>
      </p:sp>
      <p:pic>
        <p:nvPicPr>
          <p:cNvPr id="6" name="Picture Placeholder 5" descr="A person working on a computer&#10;&#10;Description automatically generated with low confidence">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41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PT" sz="3200" dirty="0"/>
              <a:t>Definições Importantes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lgn="just">
              <a:buFont typeface="Arial" panose="020B0604020202020204" pitchFamily="34" charset="0"/>
              <a:buChar char="•"/>
            </a:pPr>
            <a:r>
              <a:rPr lang="pt-PT" sz="2400" b="1" i="0" dirty="0">
                <a:effectLst/>
              </a:rPr>
              <a:t>Bem-estar digital </a:t>
            </a:r>
            <a:r>
              <a:rPr lang="pt-PT" sz="2400" i="0" dirty="0">
                <a:effectLst/>
              </a:rPr>
              <a:t>é um termo usado por profissionais de saúde, investigadores e fabricantes de dispositivos para descrever o conceito de que quando os seres humanos interagem com a tecnologia, a experiência deve apoiar a saúde mental e/ou física de forma mensurável.</a:t>
            </a:r>
            <a:endParaRPr lang="en-US" sz="2400" i="0" dirty="0">
              <a:effectLst/>
            </a:endParaRPr>
          </a:p>
          <a:p>
            <a:pPr marL="285750" indent="-285750">
              <a:buFont typeface="Arial" panose="020B0604020202020204" pitchFamily="34" charset="0"/>
              <a:buChar char="•"/>
            </a:pPr>
            <a:r>
              <a:rPr lang="en-US" sz="2400" b="1" dirty="0"/>
              <a:t>Technostress</a:t>
            </a:r>
            <a:r>
              <a:rPr lang="en-US" sz="2400" dirty="0"/>
              <a:t> é um stress </a:t>
            </a:r>
            <a:r>
              <a:rPr lang="en-US" sz="2400" dirty="0" err="1"/>
              <a:t>causado</a:t>
            </a:r>
            <a:r>
              <a:rPr lang="en-US" sz="2400" dirty="0"/>
              <a:t> </a:t>
            </a:r>
            <a:r>
              <a:rPr lang="en-US" sz="2400" dirty="0" err="1"/>
              <a:t>por</a:t>
            </a:r>
            <a:r>
              <a:rPr lang="en-US" sz="2400" dirty="0"/>
              <a:t> </a:t>
            </a:r>
            <a:r>
              <a:rPr lang="en-US" sz="2400" dirty="0" err="1"/>
              <a:t>uma</a:t>
            </a:r>
            <a:r>
              <a:rPr lang="en-US" sz="2400" dirty="0"/>
              <a:t> </a:t>
            </a:r>
            <a:r>
              <a:rPr lang="en-US" sz="2400" dirty="0" err="1"/>
              <a:t>incapacidade</a:t>
            </a:r>
            <a:r>
              <a:rPr lang="en-US" sz="2400" dirty="0"/>
              <a:t> de lidar com a </a:t>
            </a:r>
            <a:r>
              <a:rPr lang="en-US" sz="2400" dirty="0" err="1"/>
              <a:t>tecnologia</a:t>
            </a:r>
            <a:r>
              <a:rPr lang="en-US" sz="2400" dirty="0"/>
              <a:t>.</a:t>
            </a:r>
            <a:endParaRPr lang="en-US" sz="2400" b="0" i="0" dirty="0">
              <a:effectLst/>
            </a:endParaRPr>
          </a:p>
          <a:p>
            <a:endParaRPr lang="en-US" sz="5400" dirty="0"/>
          </a:p>
        </p:txBody>
      </p:sp>
    </p:spTree>
    <p:extLst>
      <p:ext uri="{BB962C8B-B14F-4D97-AF65-F5344CB8AC3E}">
        <p14:creationId xmlns:p14="http://schemas.microsoft.com/office/powerpoint/2010/main" val="388602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74BC5-DE5E-4FD0-9048-B9FCFB76D2AA}"/>
              </a:ext>
            </a:extLst>
          </p:cNvPr>
          <p:cNvSpPr>
            <a:spLocks noGrp="1"/>
          </p:cNvSpPr>
          <p:nvPr>
            <p:ph type="body" sz="quarter" idx="13"/>
          </p:nvPr>
        </p:nvSpPr>
        <p:spPr/>
        <p:txBody>
          <a:bodyPr>
            <a:normAutofit fontScale="92500"/>
          </a:bodyPr>
          <a:lstStyle/>
          <a:p>
            <a:r>
              <a:rPr lang="pt-PT" b="1" i="0" dirty="0">
                <a:solidFill>
                  <a:schemeClr val="tx1">
                    <a:lumMod val="65000"/>
                    <a:lumOff val="35000"/>
                  </a:schemeClr>
                </a:solidFill>
                <a:effectLst/>
              </a:rPr>
              <a:t>Apoiar os alunos a desenvolver hábitos digitais saudáveis</a:t>
            </a:r>
            <a:endParaRPr lang="en-US" b="1" i="0" dirty="0">
              <a:solidFill>
                <a:schemeClr val="tx1">
                  <a:lumMod val="65000"/>
                  <a:lumOff val="35000"/>
                </a:schemeClr>
              </a:solidFill>
              <a:effectLst/>
            </a:endParaRPr>
          </a:p>
        </p:txBody>
      </p:sp>
      <p:pic>
        <p:nvPicPr>
          <p:cNvPr id="6" name="Picture 5" descr="A picture containing diagram&#10;&#10;Description automatically generated">
            <a:extLst>
              <a:ext uri="{FF2B5EF4-FFF2-40B4-BE49-F238E27FC236}">
                <a16:creationId xmlns:a16="http://schemas.microsoft.com/office/drawing/2014/main" id="{2EEE8D73-9986-42E3-808E-9BC638FB57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1317" y="3297612"/>
            <a:ext cx="4422371" cy="3016946"/>
          </a:xfrm>
          <a:prstGeom prst="rect">
            <a:avLst/>
          </a:prstGeom>
        </p:spPr>
      </p:pic>
      <p:sp>
        <p:nvSpPr>
          <p:cNvPr id="3" name="Text Placeholder 2">
            <a:extLst>
              <a:ext uri="{FF2B5EF4-FFF2-40B4-BE49-F238E27FC236}">
                <a16:creationId xmlns:a16="http://schemas.microsoft.com/office/drawing/2014/main" id="{D3310B94-7FF3-4728-8865-644FB8456ABD}"/>
              </a:ext>
            </a:extLst>
          </p:cNvPr>
          <p:cNvSpPr>
            <a:spLocks noGrp="1"/>
          </p:cNvSpPr>
          <p:nvPr>
            <p:ph type="body" sz="quarter" idx="14"/>
          </p:nvPr>
        </p:nvSpPr>
        <p:spPr>
          <a:xfrm>
            <a:off x="1085850" y="1643822"/>
            <a:ext cx="10587038" cy="3995320"/>
          </a:xfrm>
        </p:spPr>
        <p:txBody>
          <a:bodyPr/>
          <a:lstStyle/>
          <a:p>
            <a:pPr algn="just"/>
            <a:r>
              <a:rPr lang="pt-PT" b="0" i="0" dirty="0">
                <a:effectLst/>
              </a:rPr>
              <a:t>As </a:t>
            </a:r>
            <a:r>
              <a:rPr lang="pt-PT" b="0" i="0" dirty="0">
                <a:solidFill>
                  <a:srgbClr val="D6315A"/>
                </a:solidFill>
                <a:effectLst/>
              </a:rPr>
              <a:t>tecnologias digitais </a:t>
            </a:r>
            <a:r>
              <a:rPr lang="pt-PT" b="0" i="0" dirty="0">
                <a:effectLst/>
              </a:rPr>
              <a:t>agora são parte integrante da vida diária, e a população mundial nunca esteve tão </a:t>
            </a:r>
            <a:r>
              <a:rPr lang="pt-PT" b="0" i="0" dirty="0">
                <a:solidFill>
                  <a:srgbClr val="00ACA7"/>
                </a:solidFill>
                <a:effectLst/>
              </a:rPr>
              <a:t>interligada</a:t>
            </a:r>
            <a:r>
              <a:rPr lang="pt-PT" b="0" i="0" dirty="0">
                <a:effectLst/>
              </a:rPr>
              <a:t>. A inovação, particularmente na esfera digital, está acontecer numa escala sem precedentes (reforçada pelos impactos do COVID).</a:t>
            </a:r>
          </a:p>
          <a:p>
            <a:pPr algn="just"/>
            <a:r>
              <a:rPr lang="pt-PT" b="0" i="0" dirty="0">
                <a:effectLst/>
              </a:rPr>
              <a:t>O </a:t>
            </a:r>
            <a:r>
              <a:rPr lang="pt-PT" b="0" i="0" dirty="0">
                <a:solidFill>
                  <a:srgbClr val="D6315A"/>
                </a:solidFill>
                <a:effectLst/>
              </a:rPr>
              <a:t>uso excessivo de tecnologias digitais </a:t>
            </a:r>
            <a:r>
              <a:rPr lang="pt-PT" b="0" i="0" dirty="0">
                <a:effectLst/>
              </a:rPr>
              <a:t>pode levar a problemas de bem-estar emocional, como ansiedade e depressão.</a:t>
            </a:r>
            <a:endParaRPr lang="en-US" sz="1800" dirty="0"/>
          </a:p>
        </p:txBody>
      </p:sp>
      <p:sp>
        <p:nvSpPr>
          <p:cNvPr id="4" name="TextBox 3">
            <a:extLst>
              <a:ext uri="{FF2B5EF4-FFF2-40B4-BE49-F238E27FC236}">
                <a16:creationId xmlns:a16="http://schemas.microsoft.com/office/drawing/2014/main" id="{A47DDF36-E2A0-4EED-834D-015EE1656813}"/>
              </a:ext>
            </a:extLst>
          </p:cNvPr>
          <p:cNvSpPr txBox="1"/>
          <p:nvPr/>
        </p:nvSpPr>
        <p:spPr>
          <a:xfrm>
            <a:off x="1085850" y="6414314"/>
            <a:ext cx="9170670" cy="307777"/>
          </a:xfrm>
          <a:prstGeom prst="rect">
            <a:avLst/>
          </a:prstGeom>
          <a:noFill/>
        </p:spPr>
        <p:txBody>
          <a:bodyPr wrap="square" rtlCol="0">
            <a:spAutoFit/>
          </a:bodyPr>
          <a:lstStyle/>
          <a:p>
            <a:pPr algn="ctr"/>
            <a:r>
              <a:rPr lang="en-IE" sz="1400" dirty="0">
                <a:hlinkClick r:id="rId3"/>
              </a:rPr>
              <a:t>https://www.tribalgroup.com/blog/digital-wellbeing-supporting-students-to-develop-healthy-digital-habits</a:t>
            </a:r>
            <a:r>
              <a:rPr lang="en-IE" sz="1400" dirty="0"/>
              <a:t> </a:t>
            </a:r>
          </a:p>
        </p:txBody>
      </p:sp>
    </p:spTree>
    <p:extLst>
      <p:ext uri="{BB962C8B-B14F-4D97-AF65-F5344CB8AC3E}">
        <p14:creationId xmlns:p14="http://schemas.microsoft.com/office/powerpoint/2010/main" val="380551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074BC5-DE5E-4FD0-9048-B9FCFB76D2AA}"/>
              </a:ext>
            </a:extLst>
          </p:cNvPr>
          <p:cNvSpPr>
            <a:spLocks noGrp="1"/>
          </p:cNvSpPr>
          <p:nvPr>
            <p:ph type="body" sz="quarter" idx="13"/>
          </p:nvPr>
        </p:nvSpPr>
        <p:spPr/>
        <p:txBody>
          <a:bodyPr>
            <a:normAutofit fontScale="92500"/>
          </a:bodyPr>
          <a:lstStyle/>
          <a:p>
            <a:r>
              <a:rPr lang="pt-PT" b="1" i="0" dirty="0">
                <a:solidFill>
                  <a:schemeClr val="tx1">
                    <a:lumMod val="65000"/>
                    <a:lumOff val="35000"/>
                  </a:schemeClr>
                </a:solidFill>
                <a:effectLst/>
              </a:rPr>
              <a:t>Apoiar os alunos a desenvolver hábitos digitais saudáveis</a:t>
            </a:r>
            <a:endParaRPr lang="en-US" b="1"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D3310B94-7FF3-4728-8865-644FB8456ABD}"/>
              </a:ext>
            </a:extLst>
          </p:cNvPr>
          <p:cNvSpPr>
            <a:spLocks noGrp="1"/>
          </p:cNvSpPr>
          <p:nvPr>
            <p:ph type="body" sz="quarter" idx="14"/>
          </p:nvPr>
        </p:nvSpPr>
        <p:spPr>
          <a:xfrm>
            <a:off x="1085850" y="1579606"/>
            <a:ext cx="10587038" cy="4834707"/>
          </a:xfrm>
        </p:spPr>
        <p:txBody>
          <a:bodyPr/>
          <a:lstStyle/>
          <a:p>
            <a:pPr marL="342900" indent="-342900" algn="just">
              <a:buFont typeface="Wingdings" panose="05000000000000000000" pitchFamily="2" charset="2"/>
              <a:buChar char="ü"/>
            </a:pPr>
            <a:r>
              <a:rPr lang="pt-PT" b="0" i="0" dirty="0">
                <a:solidFill>
                  <a:srgbClr val="373737"/>
                </a:solidFill>
                <a:effectLst/>
              </a:rPr>
              <a:t>O Ensino superior, a aprendizagem online e serviços de atendimento remoto ao aluno tornaram-se sinônimos desde o surgimento da pandemia </a:t>
            </a:r>
            <a:r>
              <a:rPr lang="pt-PT" b="0" i="0" dirty="0">
                <a:solidFill>
                  <a:srgbClr val="D6315A"/>
                </a:solidFill>
                <a:effectLst/>
              </a:rPr>
              <a:t>Covid-19</a:t>
            </a:r>
            <a:r>
              <a:rPr lang="pt-PT" b="0" i="0" dirty="0">
                <a:solidFill>
                  <a:srgbClr val="373737"/>
                </a:solidFill>
                <a:effectLst/>
              </a:rPr>
              <a:t>, no início de 2020.</a:t>
            </a:r>
          </a:p>
          <a:p>
            <a:pPr marL="342900" indent="-342900" algn="just">
              <a:buFont typeface="Wingdings" panose="05000000000000000000" pitchFamily="2" charset="2"/>
              <a:buChar char="ü"/>
            </a:pPr>
            <a:r>
              <a:rPr lang="pt-PT" b="0" i="0" dirty="0">
                <a:solidFill>
                  <a:srgbClr val="373737"/>
                </a:solidFill>
                <a:effectLst/>
              </a:rPr>
              <a:t>O mundo da aprendizagem online e ambientes virtuais e o estímulo intelectual que proporciona podem ajudar os alunos a </a:t>
            </a:r>
            <a:r>
              <a:rPr lang="pt-PT" b="0" i="0" dirty="0">
                <a:solidFill>
                  <a:srgbClr val="00ACA7"/>
                </a:solidFill>
                <a:effectLst/>
              </a:rPr>
              <a:t>se sentirem mais conectados </a:t>
            </a:r>
            <a:r>
              <a:rPr lang="pt-PT" b="0" i="0" dirty="0">
                <a:solidFill>
                  <a:srgbClr val="373737"/>
                </a:solidFill>
                <a:effectLst/>
              </a:rPr>
              <a:t>com os outros, mais </a:t>
            </a:r>
            <a:r>
              <a:rPr lang="pt-PT" b="0" i="0" dirty="0">
                <a:solidFill>
                  <a:srgbClr val="D6315A"/>
                </a:solidFill>
                <a:effectLst/>
              </a:rPr>
              <a:t>produtivos</a:t>
            </a:r>
            <a:r>
              <a:rPr lang="pt-PT" b="0" i="0" dirty="0">
                <a:solidFill>
                  <a:srgbClr val="373737"/>
                </a:solidFill>
                <a:effectLst/>
              </a:rPr>
              <a:t> e </a:t>
            </a:r>
            <a:r>
              <a:rPr lang="pt-PT" b="0" i="0" dirty="0">
                <a:solidFill>
                  <a:srgbClr val="00ACA7"/>
                </a:solidFill>
                <a:effectLst/>
              </a:rPr>
              <a:t>mais envolvidos</a:t>
            </a:r>
            <a:r>
              <a:rPr lang="pt-PT" b="0" i="0" dirty="0">
                <a:solidFill>
                  <a:srgbClr val="373737"/>
                </a:solidFill>
                <a:effectLst/>
              </a:rPr>
              <a:t>.</a:t>
            </a:r>
          </a:p>
          <a:p>
            <a:pPr marL="342900" indent="-342900" algn="just">
              <a:buFont typeface="Wingdings" panose="05000000000000000000" pitchFamily="2" charset="2"/>
              <a:buChar char="ü"/>
            </a:pPr>
            <a:r>
              <a:rPr lang="pt-PT" b="0" i="0" dirty="0">
                <a:solidFill>
                  <a:srgbClr val="373737"/>
                </a:solidFill>
                <a:effectLst/>
              </a:rPr>
              <a:t>No entanto, aprender e prestar serviços online também pode fazer com que os alunos se sintam </a:t>
            </a:r>
            <a:r>
              <a:rPr lang="pt-PT" b="0" i="0" dirty="0">
                <a:solidFill>
                  <a:srgbClr val="E18130"/>
                </a:solidFill>
                <a:effectLst/>
              </a:rPr>
              <a:t>desconectados e cansados</a:t>
            </a:r>
            <a:r>
              <a:rPr lang="pt-PT" b="0" i="0" dirty="0">
                <a:solidFill>
                  <a:srgbClr val="373737"/>
                </a:solidFill>
                <a:effectLst/>
              </a:rPr>
              <a:t>, be</a:t>
            </a:r>
            <a:r>
              <a:rPr lang="pt-PT" dirty="0">
                <a:solidFill>
                  <a:srgbClr val="373737"/>
                </a:solidFill>
              </a:rPr>
              <a:t>m como </a:t>
            </a:r>
            <a:r>
              <a:rPr lang="pt-PT" b="0" i="0" dirty="0">
                <a:solidFill>
                  <a:srgbClr val="373737"/>
                </a:solidFill>
                <a:effectLst/>
              </a:rPr>
              <a:t>aumentar as suas preocupações em permanecer motivados e absorver o material didático. Isto pode levar à </a:t>
            </a:r>
            <a:r>
              <a:rPr lang="pt-PT" b="0" i="0" dirty="0">
                <a:solidFill>
                  <a:srgbClr val="00ACA7"/>
                </a:solidFill>
                <a:effectLst/>
              </a:rPr>
              <a:t>ansiedade</a:t>
            </a:r>
            <a:r>
              <a:rPr lang="pt-PT" b="0" i="0" dirty="0">
                <a:solidFill>
                  <a:srgbClr val="373737"/>
                </a:solidFill>
                <a:effectLst/>
              </a:rPr>
              <a:t> e </a:t>
            </a:r>
            <a:r>
              <a:rPr lang="pt-PT" dirty="0">
                <a:solidFill>
                  <a:srgbClr val="E18130"/>
                </a:solidFill>
              </a:rPr>
              <a:t>perda de humor</a:t>
            </a:r>
            <a:r>
              <a:rPr lang="pt-PT" b="0" i="0" dirty="0">
                <a:solidFill>
                  <a:srgbClr val="E18130"/>
                </a:solidFill>
                <a:effectLst/>
              </a:rPr>
              <a:t>.</a:t>
            </a:r>
          </a:p>
          <a:p>
            <a:pPr marL="342900" indent="-342900" algn="just">
              <a:buFont typeface="Wingdings" panose="05000000000000000000" pitchFamily="2" charset="2"/>
              <a:buChar char="ü"/>
            </a:pPr>
            <a:r>
              <a:rPr lang="pt-PT" b="0" i="0" dirty="0">
                <a:solidFill>
                  <a:srgbClr val="373737"/>
                </a:solidFill>
                <a:effectLst/>
              </a:rPr>
              <a:t>Em parte porque os visores/ecrãs nos mantêm longe de outras atividades que são positivas para o nosso bem-estar, como experiências na natureza, exercícios diários e apoio social.</a:t>
            </a:r>
            <a:endParaRPr lang="en-US" dirty="0"/>
          </a:p>
        </p:txBody>
      </p:sp>
      <p:sp>
        <p:nvSpPr>
          <p:cNvPr id="4" name="TextBox 3">
            <a:extLst>
              <a:ext uri="{FF2B5EF4-FFF2-40B4-BE49-F238E27FC236}">
                <a16:creationId xmlns:a16="http://schemas.microsoft.com/office/drawing/2014/main" id="{A47DDF36-E2A0-4EED-834D-015EE1656813}"/>
              </a:ext>
            </a:extLst>
          </p:cNvPr>
          <p:cNvSpPr txBox="1"/>
          <p:nvPr/>
        </p:nvSpPr>
        <p:spPr>
          <a:xfrm>
            <a:off x="1086578" y="6414314"/>
            <a:ext cx="9169942" cy="307777"/>
          </a:xfrm>
          <a:prstGeom prst="rect">
            <a:avLst/>
          </a:prstGeom>
          <a:noFill/>
        </p:spPr>
        <p:txBody>
          <a:bodyPr wrap="square" rtlCol="0">
            <a:spAutoFit/>
          </a:bodyPr>
          <a:lstStyle/>
          <a:p>
            <a:pPr algn="ctr"/>
            <a:r>
              <a:rPr lang="en-IE" sz="1400" dirty="0">
                <a:hlinkClick r:id="rId2"/>
              </a:rPr>
              <a:t>https://www.tribalgroup.com/blog/digital-wellbeing-supporting-students-to-develop-healthy-digital-habits</a:t>
            </a:r>
            <a:r>
              <a:rPr lang="en-IE" sz="1400" dirty="0"/>
              <a:t> </a:t>
            </a:r>
          </a:p>
        </p:txBody>
      </p:sp>
    </p:spTree>
    <p:extLst>
      <p:ext uri="{BB962C8B-B14F-4D97-AF65-F5344CB8AC3E}">
        <p14:creationId xmlns:p14="http://schemas.microsoft.com/office/powerpoint/2010/main" val="1193062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a:xfrm>
            <a:off x="856590" y="914373"/>
            <a:ext cx="4369392" cy="4493975"/>
          </a:xfrm>
        </p:spPr>
        <p:txBody>
          <a:bodyPr>
            <a:normAutofit/>
          </a:bodyPr>
          <a:lstStyle/>
          <a:p>
            <a:r>
              <a:rPr lang="pt-PT" sz="2400" dirty="0">
                <a:effectLst/>
              </a:rPr>
              <a:t>Sem entrar fisicamente na universidade ou conhecer pessoas cara a cara, descobri que passo a maior parte dos meus dias no mesmo espaço, apenas saltando de visor em visor. Isso está fazer com que sinta cansado, isolado e desmotivado e, com o tempo, começa a ter um grande impacto no meu estado de espírito.</a:t>
            </a:r>
            <a:endParaRPr lang="en-US" sz="2400"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sp>
        <p:nvSpPr>
          <p:cNvPr id="5" name="TextBox 4">
            <a:extLst>
              <a:ext uri="{FF2B5EF4-FFF2-40B4-BE49-F238E27FC236}">
                <a16:creationId xmlns:a16="http://schemas.microsoft.com/office/drawing/2014/main" id="{41953819-BF86-4B5C-8D23-DCDCDD6D897A}"/>
              </a:ext>
            </a:extLst>
          </p:cNvPr>
          <p:cNvSpPr txBox="1"/>
          <p:nvPr/>
        </p:nvSpPr>
        <p:spPr>
          <a:xfrm>
            <a:off x="2236596" y="5136055"/>
            <a:ext cx="3300153" cy="646331"/>
          </a:xfrm>
          <a:prstGeom prst="rect">
            <a:avLst/>
          </a:prstGeom>
          <a:noFill/>
        </p:spPr>
        <p:txBody>
          <a:bodyPr wrap="square" rtlCol="0">
            <a:spAutoFit/>
          </a:bodyPr>
          <a:lstStyle/>
          <a:p>
            <a:r>
              <a:rPr lang="en-IE" b="0" i="0" u="none" strike="noStrike" dirty="0">
                <a:solidFill>
                  <a:schemeClr val="bg1"/>
                </a:solidFill>
                <a:effectLst/>
                <a:hlinkClick r:id="rId2">
                  <a:extLst>
                    <a:ext uri="{A12FA001-AC4F-418D-AE19-62706E023703}">
                      <ahyp:hlinkClr xmlns:ahyp="http://schemas.microsoft.com/office/drawing/2018/hyperlinkcolor" val="tx"/>
                    </a:ext>
                  </a:extLst>
                </a:hlinkClick>
              </a:rPr>
              <a:t>M</a:t>
            </a:r>
            <a:r>
              <a:rPr lang="hr-BA" b="0" i="0" u="none" strike="noStrike" dirty="0">
                <a:solidFill>
                  <a:schemeClr val="bg1"/>
                </a:solidFill>
                <a:effectLst/>
                <a:hlinkClick r:id="rId2">
                  <a:extLst>
                    <a:ext uri="{A12FA001-AC4F-418D-AE19-62706E023703}">
                      <ahyp:hlinkClr xmlns:ahyp="http://schemas.microsoft.com/office/drawing/2018/hyperlinkcolor" val="tx"/>
                    </a:ext>
                  </a:extLst>
                </a:hlinkClick>
              </a:rPr>
              <a:t>.</a:t>
            </a:r>
            <a:r>
              <a:rPr lang="en-IE" b="0" i="0" u="none" strike="noStrike" dirty="0">
                <a:solidFill>
                  <a:schemeClr val="bg1"/>
                </a:solidFill>
                <a:effectLst/>
                <a:hlinkClick r:id="rId2">
                  <a:extLst>
                    <a:ext uri="{A12FA001-AC4F-418D-AE19-62706E023703}">
                      <ahyp:hlinkClr xmlns:ahyp="http://schemas.microsoft.com/office/drawing/2018/hyperlinkcolor" val="tx"/>
                    </a:ext>
                  </a:extLst>
                </a:hlinkClick>
              </a:rPr>
              <a:t>Priestley, a PhD student at Durham University</a:t>
            </a:r>
            <a:endParaRPr lang="en-IE" dirty="0">
              <a:solidFill>
                <a:schemeClr val="bg1"/>
              </a:solidFill>
            </a:endParaRPr>
          </a:p>
        </p:txBody>
      </p:sp>
      <p:pic>
        <p:nvPicPr>
          <p:cNvPr id="20" name="Picture Placeholder 19" descr="Person using phone">
            <a:extLst>
              <a:ext uri="{FF2B5EF4-FFF2-40B4-BE49-F238E27FC236}">
                <a16:creationId xmlns:a16="http://schemas.microsoft.com/office/drawing/2014/main" id="{4C51B839-9303-4CA8-A6D6-586D4EFB6739}"/>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a:xfrm>
            <a:off x="5825668" y="-1"/>
            <a:ext cx="5689601" cy="6858001"/>
          </a:xfrm>
        </p:spPr>
      </p:pic>
    </p:spTree>
    <p:extLst>
      <p:ext uri="{BB962C8B-B14F-4D97-AF65-F5344CB8AC3E}">
        <p14:creationId xmlns:p14="http://schemas.microsoft.com/office/powerpoint/2010/main" val="352618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086578" y="568582"/>
            <a:ext cx="10600546" cy="953429"/>
          </a:xfrm>
        </p:spPr>
        <p:txBody>
          <a:bodyPr/>
          <a:lstStyle/>
          <a:p>
            <a:r>
              <a:rPr lang="pt-PT" b="1" i="0" dirty="0">
                <a:solidFill>
                  <a:schemeClr val="tx1">
                    <a:lumMod val="65000"/>
                    <a:lumOff val="35000"/>
                  </a:schemeClr>
                </a:solidFill>
                <a:effectLst/>
              </a:rPr>
              <a:t>Considerações sobre o bem-estar digital</a:t>
            </a:r>
          </a:p>
          <a:p>
            <a:endParaRPr lang="en-US" dirty="0"/>
          </a:p>
        </p:txBody>
      </p:sp>
      <p:sp>
        <p:nvSpPr>
          <p:cNvPr id="3" name="Text Placeholder 2">
            <a:extLst>
              <a:ext uri="{FF2B5EF4-FFF2-40B4-BE49-F238E27FC236}">
                <a16:creationId xmlns:a16="http://schemas.microsoft.com/office/drawing/2014/main" id="{294E8F2A-09B5-43D1-A581-D14EB696D25A}"/>
              </a:ext>
            </a:extLst>
          </p:cNvPr>
          <p:cNvSpPr>
            <a:spLocks noGrp="1"/>
          </p:cNvSpPr>
          <p:nvPr>
            <p:ph type="body" sz="quarter" idx="14"/>
          </p:nvPr>
        </p:nvSpPr>
        <p:spPr>
          <a:xfrm>
            <a:off x="562876" y="1329241"/>
            <a:ext cx="11124248" cy="4524219"/>
          </a:xfrm>
        </p:spPr>
        <p:txBody>
          <a:bodyPr/>
          <a:lstStyle/>
          <a:p>
            <a:pPr algn="just"/>
            <a:r>
              <a:rPr lang="pt-PT" b="0" i="0" dirty="0">
                <a:solidFill>
                  <a:schemeClr val="bg2">
                    <a:lumMod val="25000"/>
                  </a:schemeClr>
                </a:solidFill>
                <a:effectLst/>
              </a:rPr>
              <a:t>Ao otimizar a saúde digital, vários componentes relacionados à saúde podem ser levados em consideração. Isso pode incluir por exemplo:</a:t>
            </a:r>
          </a:p>
          <a:p>
            <a:pPr marL="342900" indent="-342900" algn="just">
              <a:buFont typeface="Wingdings" panose="05000000000000000000" pitchFamily="2" charset="2"/>
              <a:buChar char="ü"/>
            </a:pPr>
            <a:r>
              <a:rPr lang="pt-PT" b="0" i="0" dirty="0">
                <a:solidFill>
                  <a:srgbClr val="D6315A"/>
                </a:solidFill>
                <a:effectLst/>
              </a:rPr>
              <a:t>Limitar o tempo de visor/ecrã </a:t>
            </a:r>
            <a:r>
              <a:rPr lang="pt-PT" b="0" i="0" dirty="0">
                <a:solidFill>
                  <a:schemeClr val="bg2">
                    <a:lumMod val="25000"/>
                  </a:schemeClr>
                </a:solidFill>
                <a:effectLst/>
              </a:rPr>
              <a:t>a um determinado número de minutos ou horas ao longo de um dia ou semana.</a:t>
            </a:r>
            <a:endParaRPr lang="en-US" b="0" i="0" dirty="0">
              <a:solidFill>
                <a:schemeClr val="bg2">
                  <a:lumMod val="25000"/>
                </a:schemeClr>
              </a:solidFill>
              <a:effectLst/>
            </a:endParaRPr>
          </a:p>
          <a:p>
            <a:pPr marL="342900" indent="-342900" algn="just">
              <a:buFont typeface="Wingdings" panose="05000000000000000000" pitchFamily="2" charset="2"/>
              <a:buChar char="ü"/>
            </a:pPr>
            <a:r>
              <a:rPr lang="pt-PT" b="0" i="0" dirty="0">
                <a:solidFill>
                  <a:srgbClr val="D6315A"/>
                </a:solidFill>
                <a:effectLst/>
              </a:rPr>
              <a:t>Reduzir a fadiga ocular </a:t>
            </a:r>
            <a:r>
              <a:rPr lang="pt-PT" b="0" i="0" dirty="0">
                <a:solidFill>
                  <a:schemeClr val="bg2">
                    <a:lumMod val="25000"/>
                  </a:schemeClr>
                </a:solidFill>
                <a:effectLst/>
              </a:rPr>
              <a:t>dos </a:t>
            </a:r>
            <a:r>
              <a:rPr lang="pt-PT" dirty="0">
                <a:solidFill>
                  <a:schemeClr val="bg2">
                    <a:lumMod val="25000"/>
                  </a:schemeClr>
                </a:solidFill>
              </a:rPr>
              <a:t>utilizadores de dispositivos pouco frequentes. </a:t>
            </a:r>
            <a:r>
              <a:rPr lang="pt-PT" b="0" i="0" dirty="0">
                <a:solidFill>
                  <a:schemeClr val="bg2">
                    <a:lumMod val="25000"/>
                  </a:schemeClr>
                </a:solidFill>
                <a:effectLst/>
              </a:rPr>
              <a:t>Produtos como painéis escuros que cobrem ecrãs ou lentes especiais que cobrem os óculos para reduzir o brilho foram desenvolvidos para ajudar no cansaço visual.</a:t>
            </a:r>
            <a:endParaRPr lang="en-US" dirty="0">
              <a:solidFill>
                <a:schemeClr val="bg2">
                  <a:lumMod val="25000"/>
                </a:schemeClr>
              </a:solidFill>
            </a:endParaRPr>
          </a:p>
        </p:txBody>
      </p:sp>
      <p:pic>
        <p:nvPicPr>
          <p:cNvPr id="9" name="Picture 8" descr="A picture containing text, vector graphics&#10;&#10;Description automatically generated">
            <a:extLst>
              <a:ext uri="{FF2B5EF4-FFF2-40B4-BE49-F238E27FC236}">
                <a16:creationId xmlns:a16="http://schemas.microsoft.com/office/drawing/2014/main" id="{717A20D0-FB91-4167-8464-D71A0A51FE48}"/>
              </a:ext>
            </a:extLst>
          </p:cNvPr>
          <p:cNvPicPr>
            <a:picLocks noChangeAspect="1"/>
          </p:cNvPicPr>
          <p:nvPr/>
        </p:nvPicPr>
        <p:blipFill>
          <a:blip r:embed="rId2"/>
          <a:stretch>
            <a:fillRect/>
          </a:stretch>
        </p:blipFill>
        <p:spPr>
          <a:xfrm>
            <a:off x="4946388" y="3847414"/>
            <a:ext cx="2299224" cy="3010586"/>
          </a:xfrm>
          <a:prstGeom prst="rect">
            <a:avLst/>
          </a:prstGeom>
        </p:spPr>
      </p:pic>
    </p:spTree>
    <p:extLst>
      <p:ext uri="{BB962C8B-B14F-4D97-AF65-F5344CB8AC3E}">
        <p14:creationId xmlns:p14="http://schemas.microsoft.com/office/powerpoint/2010/main" val="242164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481F1B-AF5C-4A2C-B0DB-53E391A79075}"/>
              </a:ext>
            </a:extLst>
          </p:cNvPr>
          <p:cNvSpPr>
            <a:spLocks noGrp="1"/>
          </p:cNvSpPr>
          <p:nvPr>
            <p:ph type="body" sz="quarter" idx="13"/>
          </p:nvPr>
        </p:nvSpPr>
        <p:spPr>
          <a:xfrm>
            <a:off x="1086578" y="568582"/>
            <a:ext cx="10600546" cy="953429"/>
          </a:xfrm>
        </p:spPr>
        <p:txBody>
          <a:bodyPr/>
          <a:lstStyle/>
          <a:p>
            <a:r>
              <a:rPr lang="pt-PT" b="1" i="0" dirty="0">
                <a:solidFill>
                  <a:schemeClr val="tx1">
                    <a:lumMod val="65000"/>
                    <a:lumOff val="35000"/>
                  </a:schemeClr>
                </a:solidFill>
                <a:effectLst/>
              </a:rPr>
              <a:t>Considerações sobre o bem-estar digital</a:t>
            </a:r>
          </a:p>
        </p:txBody>
      </p:sp>
      <p:sp>
        <p:nvSpPr>
          <p:cNvPr id="3" name="Text Placeholder 2">
            <a:extLst>
              <a:ext uri="{FF2B5EF4-FFF2-40B4-BE49-F238E27FC236}">
                <a16:creationId xmlns:a16="http://schemas.microsoft.com/office/drawing/2014/main" id="{294E8F2A-09B5-43D1-A581-D14EB696D25A}"/>
              </a:ext>
            </a:extLst>
          </p:cNvPr>
          <p:cNvSpPr>
            <a:spLocks noGrp="1"/>
          </p:cNvSpPr>
          <p:nvPr>
            <p:ph type="body" sz="quarter" idx="14"/>
          </p:nvPr>
        </p:nvSpPr>
        <p:spPr>
          <a:xfrm>
            <a:off x="349128" y="1436006"/>
            <a:ext cx="11124248" cy="2813266"/>
          </a:xfrm>
        </p:spPr>
        <p:txBody>
          <a:bodyPr/>
          <a:lstStyle/>
          <a:p>
            <a:pPr marL="342900" indent="-342900" algn="just">
              <a:buFont typeface="Wingdings" panose="05000000000000000000" pitchFamily="2" charset="2"/>
              <a:buChar char="ü"/>
            </a:pPr>
            <a:r>
              <a:rPr lang="pt-PT" dirty="0">
                <a:solidFill>
                  <a:srgbClr val="D6315A"/>
                </a:solidFill>
              </a:rPr>
              <a:t>Estar consciente dos impactos imprevistos na saúde mental. </a:t>
            </a:r>
            <a:r>
              <a:rPr lang="pt-PT" dirty="0">
                <a:solidFill>
                  <a:schemeClr val="bg2">
                    <a:lumMod val="25000"/>
                  </a:schemeClr>
                </a:solidFill>
              </a:rPr>
              <a:t>Um exemplo de uma característica adversa à saúde mental é a adição interminável de verificar atualizações (</a:t>
            </a:r>
            <a:r>
              <a:rPr lang="pt-PT" i="1" dirty="0" err="1">
                <a:solidFill>
                  <a:schemeClr val="bg2">
                    <a:lumMod val="25000"/>
                  </a:schemeClr>
                </a:solidFill>
              </a:rPr>
              <a:t>scroll</a:t>
            </a:r>
            <a:r>
              <a:rPr lang="pt-PT" dirty="0">
                <a:solidFill>
                  <a:schemeClr val="bg2">
                    <a:lumMod val="25000"/>
                  </a:schemeClr>
                </a:solidFill>
              </a:rPr>
              <a:t>) nas plataformas das redes sociais como Facebook e Instagram. Isso foi atribuído ao vício da internet.</a:t>
            </a:r>
          </a:p>
          <a:p>
            <a:pPr marL="342900" indent="-342900" algn="just">
              <a:buFont typeface="Wingdings" panose="05000000000000000000" pitchFamily="2" charset="2"/>
              <a:buChar char="ü"/>
            </a:pPr>
            <a:r>
              <a:rPr lang="pt-PT" dirty="0">
                <a:solidFill>
                  <a:srgbClr val="D6315A"/>
                </a:solidFill>
              </a:rPr>
              <a:t>Maior dedicação à atividade física e nutrição</a:t>
            </a:r>
            <a:r>
              <a:rPr lang="pt-PT" dirty="0">
                <a:solidFill>
                  <a:schemeClr val="bg2">
                    <a:lumMod val="25000"/>
                  </a:schemeClr>
                </a:solidFill>
              </a:rPr>
              <a:t>. Muitos dispositivos tecnológicos foram desenvolvidos para ajudar os usuários a elevar os seus níveis de condição física, acompanhar a frequência cardíaca, registar a contagem diária de passos e a monitorizar a dieta.</a:t>
            </a:r>
            <a:r>
              <a:rPr lang="en-US" dirty="0">
                <a:solidFill>
                  <a:schemeClr val="bg2">
                    <a:lumMod val="25000"/>
                  </a:schemeClr>
                </a:solidFill>
              </a:rPr>
              <a:t> </a:t>
            </a:r>
            <a:endParaRPr lang="en-US" b="0" i="0" dirty="0">
              <a:solidFill>
                <a:schemeClr val="bg2">
                  <a:lumMod val="25000"/>
                </a:schemeClr>
              </a:solidFill>
              <a:effectLst/>
            </a:endParaRPr>
          </a:p>
        </p:txBody>
      </p:sp>
      <p:pic>
        <p:nvPicPr>
          <p:cNvPr id="4" name="Picture 3" descr="A picture containing text, vector graphics&#10;&#10;Description automatically generated">
            <a:extLst>
              <a:ext uri="{FF2B5EF4-FFF2-40B4-BE49-F238E27FC236}">
                <a16:creationId xmlns:a16="http://schemas.microsoft.com/office/drawing/2014/main" id="{625A3B97-C60B-4311-87BD-0DC3CDA5B5D6}"/>
              </a:ext>
            </a:extLst>
          </p:cNvPr>
          <p:cNvPicPr>
            <a:picLocks noChangeAspect="1"/>
          </p:cNvPicPr>
          <p:nvPr/>
        </p:nvPicPr>
        <p:blipFill>
          <a:blip r:embed="rId2"/>
          <a:stretch>
            <a:fillRect/>
          </a:stretch>
        </p:blipFill>
        <p:spPr>
          <a:xfrm>
            <a:off x="8882965" y="3971364"/>
            <a:ext cx="2092542" cy="2886635"/>
          </a:xfrm>
          <a:prstGeom prst="rect">
            <a:avLst/>
          </a:prstGeom>
        </p:spPr>
      </p:pic>
      <p:sp>
        <p:nvSpPr>
          <p:cNvPr id="6" name="TextBox 5">
            <a:extLst>
              <a:ext uri="{FF2B5EF4-FFF2-40B4-BE49-F238E27FC236}">
                <a16:creationId xmlns:a16="http://schemas.microsoft.com/office/drawing/2014/main" id="{DE49A26F-763D-4852-B69F-A5AD105F2A89}"/>
              </a:ext>
            </a:extLst>
          </p:cNvPr>
          <p:cNvSpPr txBox="1"/>
          <p:nvPr/>
        </p:nvSpPr>
        <p:spPr>
          <a:xfrm>
            <a:off x="4185632" y="6476102"/>
            <a:ext cx="4420486" cy="307777"/>
          </a:xfrm>
          <a:prstGeom prst="rect">
            <a:avLst/>
          </a:prstGeom>
          <a:noFill/>
        </p:spPr>
        <p:txBody>
          <a:bodyPr wrap="square" rtlCol="0">
            <a:spAutoFit/>
          </a:bodyPr>
          <a:lstStyle/>
          <a:p>
            <a:r>
              <a:rPr lang="en-IE" sz="1400" dirty="0">
                <a:hlinkClick r:id="rId3"/>
              </a:rPr>
              <a:t>https://whatis.techtarget.com/definition/digital-wellbeing</a:t>
            </a:r>
            <a:r>
              <a:rPr lang="en-IE" sz="1400" dirty="0"/>
              <a:t> </a:t>
            </a:r>
          </a:p>
        </p:txBody>
      </p:sp>
      <p:sp>
        <p:nvSpPr>
          <p:cNvPr id="8" name="TextBox 7">
            <a:extLst>
              <a:ext uri="{FF2B5EF4-FFF2-40B4-BE49-F238E27FC236}">
                <a16:creationId xmlns:a16="http://schemas.microsoft.com/office/drawing/2014/main" id="{8FBE2DDF-F48B-A2A0-DC9B-EFEBECD9CD03}"/>
              </a:ext>
            </a:extLst>
          </p:cNvPr>
          <p:cNvSpPr txBox="1"/>
          <p:nvPr/>
        </p:nvSpPr>
        <p:spPr>
          <a:xfrm>
            <a:off x="349128" y="4343210"/>
            <a:ext cx="8256990" cy="2308324"/>
          </a:xfrm>
          <a:prstGeom prst="rect">
            <a:avLst/>
          </a:prstGeom>
          <a:noFill/>
        </p:spPr>
        <p:txBody>
          <a:bodyPr wrap="square">
            <a:spAutoFit/>
          </a:bodyPr>
          <a:lstStyle/>
          <a:p>
            <a:pPr marL="342900" indent="-342900" algn="just">
              <a:buFont typeface="Wingdings" panose="05000000000000000000" pitchFamily="2" charset="2"/>
              <a:buChar char="ü"/>
            </a:pPr>
            <a:r>
              <a:rPr lang="pt-PT" sz="2400" b="0" i="0" dirty="0">
                <a:solidFill>
                  <a:srgbClr val="D6315A"/>
                </a:solidFill>
                <a:effectLst/>
              </a:rPr>
              <a:t>Apoiar padrões de sono saudáveis</a:t>
            </a:r>
            <a:r>
              <a:rPr lang="pt-PT" sz="2400" b="0" i="0" dirty="0">
                <a:solidFill>
                  <a:schemeClr val="bg2">
                    <a:lumMod val="25000"/>
                  </a:schemeClr>
                </a:solidFill>
                <a:effectLst/>
              </a:rPr>
              <a:t>, especialmente para usuários que trazem dispositivos para a cama. Os usuários podem configurar os seus dispositivos para desativar determinados recursos na hora de dormir ou alterar o contraste do ecrã  ou mudar para a escala cinza para reduzir o esforço dos olhos.</a:t>
            </a:r>
          </a:p>
        </p:txBody>
      </p:sp>
    </p:spTree>
    <p:extLst>
      <p:ext uri="{BB962C8B-B14F-4D97-AF65-F5344CB8AC3E}">
        <p14:creationId xmlns:p14="http://schemas.microsoft.com/office/powerpoint/2010/main" val="2866919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7FFEE46-4615-4685-BC13-8A124F112648}"/>
              </a:ext>
            </a:extLst>
          </p:cNvPr>
          <p:cNvSpPr/>
          <p:nvPr/>
        </p:nvSpPr>
        <p:spPr>
          <a:xfrm>
            <a:off x="8718155" y="1903623"/>
            <a:ext cx="2516698" cy="392506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a:xfrm>
            <a:off x="515902" y="422293"/>
            <a:ext cx="11171222" cy="844269"/>
          </a:xfrm>
        </p:spPr>
        <p:txBody>
          <a:bodyPr>
            <a:normAutofit/>
          </a:bodyPr>
          <a:lstStyle/>
          <a:p>
            <a:pPr algn="l"/>
            <a:r>
              <a:rPr lang="pt-PT" b="1" i="0" dirty="0">
                <a:solidFill>
                  <a:schemeClr val="tx1">
                    <a:lumMod val="65000"/>
                    <a:lumOff val="35000"/>
                  </a:schemeClr>
                </a:solidFill>
                <a:effectLst/>
              </a:rPr>
              <a:t>Exemplos de ferramentas de bem-estar digital</a:t>
            </a:r>
            <a:endParaRPr lang="en-US" b="1"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04876" y="1018355"/>
            <a:ext cx="11156987" cy="475924"/>
          </a:xfrm>
        </p:spPr>
        <p:txBody>
          <a:bodyPr/>
          <a:lstStyle/>
          <a:p>
            <a:r>
              <a:rPr lang="pt-PT" b="0" i="0" dirty="0">
                <a:solidFill>
                  <a:schemeClr val="bg2">
                    <a:lumMod val="25000"/>
                  </a:schemeClr>
                </a:solidFill>
                <a:effectLst/>
              </a:rPr>
              <a:t>Várias ferramentas foram criadas para aumentar o bem-estar digital, como:</a:t>
            </a:r>
          </a:p>
        </p:txBody>
      </p:sp>
      <p:sp>
        <p:nvSpPr>
          <p:cNvPr id="4" name="TextBox 3">
            <a:extLst>
              <a:ext uri="{FF2B5EF4-FFF2-40B4-BE49-F238E27FC236}">
                <a16:creationId xmlns:a16="http://schemas.microsoft.com/office/drawing/2014/main" id="{FDF06BC0-F46B-41DC-BF4F-37C6DB5FDA12}"/>
              </a:ext>
            </a:extLst>
          </p:cNvPr>
          <p:cNvSpPr txBox="1"/>
          <p:nvPr/>
        </p:nvSpPr>
        <p:spPr>
          <a:xfrm>
            <a:off x="884377" y="3051142"/>
            <a:ext cx="2516698" cy="3323987"/>
          </a:xfrm>
          <a:prstGeom prst="rect">
            <a:avLst/>
          </a:prstGeom>
          <a:noFill/>
        </p:spPr>
        <p:txBody>
          <a:bodyPr wrap="square" rtlCol="0">
            <a:spAutoFit/>
          </a:bodyPr>
          <a:lstStyle/>
          <a:p>
            <a:r>
              <a:rPr lang="en-US" sz="2400" b="1" i="0" dirty="0">
                <a:solidFill>
                  <a:schemeClr val="bg1"/>
                </a:solidFill>
              </a:rPr>
              <a:t>Describe the types of information that’s collected, such as payment methods and IP addresses, and outline how they’re used</a:t>
            </a:r>
            <a:endParaRPr lang="en-IE" sz="2400" b="1" dirty="0">
              <a:solidFill>
                <a:schemeClr val="bg1"/>
              </a:solidFill>
            </a:endParaRPr>
          </a:p>
          <a:p>
            <a:endParaRPr lang="en-IE" dirty="0"/>
          </a:p>
        </p:txBody>
      </p:sp>
      <p:sp>
        <p:nvSpPr>
          <p:cNvPr id="5" name="Rectangle: Rounded Corners 4">
            <a:extLst>
              <a:ext uri="{FF2B5EF4-FFF2-40B4-BE49-F238E27FC236}">
                <a16:creationId xmlns:a16="http://schemas.microsoft.com/office/drawing/2014/main" id="{90C74738-B1FD-46AE-8677-E0F5158A0C24}"/>
              </a:ext>
            </a:extLst>
          </p:cNvPr>
          <p:cNvSpPr/>
          <p:nvPr/>
        </p:nvSpPr>
        <p:spPr>
          <a:xfrm>
            <a:off x="896189" y="1903623"/>
            <a:ext cx="2516698" cy="3925067"/>
          </a:xfrm>
          <a:prstGeom prst="roundRect">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795E3CE0-8718-459C-95D9-8583BEFE458D}"/>
              </a:ext>
            </a:extLst>
          </p:cNvPr>
          <p:cNvSpPr txBox="1"/>
          <p:nvPr/>
        </p:nvSpPr>
        <p:spPr>
          <a:xfrm>
            <a:off x="989675" y="2012261"/>
            <a:ext cx="2306102" cy="4401205"/>
          </a:xfrm>
          <a:prstGeom prst="rect">
            <a:avLst/>
          </a:prstGeom>
          <a:noFill/>
        </p:spPr>
        <p:txBody>
          <a:bodyPr wrap="square" rtlCol="0">
            <a:spAutoFit/>
          </a:bodyPr>
          <a:lstStyle/>
          <a:p>
            <a:pPr algn="ctr"/>
            <a:r>
              <a:rPr lang="en-US" sz="2000" b="0" i="0" dirty="0" err="1">
                <a:solidFill>
                  <a:schemeClr val="accent5">
                    <a:lumMod val="40000"/>
                    <a:lumOff val="60000"/>
                  </a:schemeClr>
                </a:solidFill>
                <a:effectLst/>
              </a:rPr>
              <a:t>Bloqueadores</a:t>
            </a:r>
            <a:r>
              <a:rPr lang="en-US" sz="2000" b="0" i="0" dirty="0">
                <a:solidFill>
                  <a:schemeClr val="accent5">
                    <a:lumMod val="40000"/>
                    <a:lumOff val="60000"/>
                  </a:schemeClr>
                </a:solidFill>
                <a:effectLst/>
              </a:rPr>
              <a:t> de sites</a:t>
            </a:r>
          </a:p>
          <a:p>
            <a:pPr algn="ctr"/>
            <a:r>
              <a:rPr lang="pt-PT" sz="2000" b="0" i="0" dirty="0">
                <a:solidFill>
                  <a:schemeClr val="bg1"/>
                </a:solidFill>
                <a:effectLst/>
              </a:rPr>
              <a:t>que permitem aos usuários bloquearem em determinados sites, tanto durante todo o período ou em determinados intervalos, para minimizar distrações e aumentar produtividades</a:t>
            </a:r>
            <a:endParaRPr lang="en-US" sz="2000" b="0" i="0" dirty="0">
              <a:solidFill>
                <a:schemeClr val="bg1"/>
              </a:solidFill>
              <a:effectLst/>
            </a:endParaRPr>
          </a:p>
        </p:txBody>
      </p:sp>
      <p:sp>
        <p:nvSpPr>
          <p:cNvPr id="7" name="Rectangle: Rounded Corners 6">
            <a:extLst>
              <a:ext uri="{FF2B5EF4-FFF2-40B4-BE49-F238E27FC236}">
                <a16:creationId xmlns:a16="http://schemas.microsoft.com/office/drawing/2014/main" id="{74DDFA17-0BED-4A9C-901B-518D366723E8}"/>
              </a:ext>
            </a:extLst>
          </p:cNvPr>
          <p:cNvSpPr/>
          <p:nvPr/>
        </p:nvSpPr>
        <p:spPr>
          <a:xfrm>
            <a:off x="3496777" y="1918705"/>
            <a:ext cx="2516698" cy="3909985"/>
          </a:xfrm>
          <a:prstGeom prst="roundRect">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D9A6F315-1B6D-4BBE-9BCB-67DF5BF7DB16}"/>
              </a:ext>
            </a:extLst>
          </p:cNvPr>
          <p:cNvSpPr/>
          <p:nvPr/>
        </p:nvSpPr>
        <p:spPr>
          <a:xfrm>
            <a:off x="6097365" y="1903623"/>
            <a:ext cx="2516698" cy="3925067"/>
          </a:xfrm>
          <a:prstGeom prst="roundRect">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5A430C6E-284E-4951-8DB0-A72072A2477E}"/>
              </a:ext>
            </a:extLst>
          </p:cNvPr>
          <p:cNvSpPr txBox="1"/>
          <p:nvPr/>
        </p:nvSpPr>
        <p:spPr>
          <a:xfrm>
            <a:off x="3540890" y="2027350"/>
            <a:ext cx="2439366" cy="3170099"/>
          </a:xfrm>
          <a:prstGeom prst="rect">
            <a:avLst/>
          </a:prstGeom>
          <a:noFill/>
        </p:spPr>
        <p:txBody>
          <a:bodyPr wrap="square" rtlCol="0">
            <a:spAutoFit/>
          </a:bodyPr>
          <a:lstStyle/>
          <a:p>
            <a:pPr algn="ctr"/>
            <a:r>
              <a:rPr lang="pt-PT" sz="2000" b="0" i="0" dirty="0">
                <a:solidFill>
                  <a:schemeClr val="bg1"/>
                </a:solidFill>
                <a:effectLst/>
              </a:rPr>
              <a:t>Painéis de monitorização da utilização, como o integrado ao</a:t>
            </a:r>
            <a:r>
              <a:rPr lang="pt-PT" sz="2000" dirty="0">
                <a:solidFill>
                  <a:schemeClr val="bg1"/>
                </a:solidFill>
              </a:rPr>
              <a:t> </a:t>
            </a:r>
            <a:r>
              <a:rPr lang="pt-PT" sz="2000" b="0" i="0" dirty="0">
                <a:solidFill>
                  <a:schemeClr val="bg1"/>
                </a:solidFill>
                <a:effectLst/>
              </a:rPr>
              <a:t>sistema operacional</a:t>
            </a:r>
          </a:p>
          <a:p>
            <a:pPr algn="ctr"/>
            <a:r>
              <a:rPr lang="pt-PT" sz="2000" b="0" i="0" dirty="0">
                <a:solidFill>
                  <a:schemeClr val="bg1"/>
                </a:solidFill>
                <a:effectLst/>
              </a:rPr>
              <a:t>Android, que rastreia </a:t>
            </a:r>
            <a:r>
              <a:rPr lang="pt-PT" sz="2000" dirty="0">
                <a:solidFill>
                  <a:schemeClr val="bg1"/>
                </a:solidFill>
              </a:rPr>
              <a:t>o número de </a:t>
            </a:r>
            <a:r>
              <a:rPr lang="pt-PT" sz="2000" b="0" i="0" dirty="0">
                <a:solidFill>
                  <a:schemeClr val="bg1"/>
                </a:solidFill>
                <a:effectLst/>
              </a:rPr>
              <a:t>horas que um usuário gasta em diferentes aplicações ou sites.</a:t>
            </a:r>
          </a:p>
        </p:txBody>
      </p:sp>
      <p:sp>
        <p:nvSpPr>
          <p:cNvPr id="10" name="TextBox 9">
            <a:extLst>
              <a:ext uri="{FF2B5EF4-FFF2-40B4-BE49-F238E27FC236}">
                <a16:creationId xmlns:a16="http://schemas.microsoft.com/office/drawing/2014/main" id="{38C0E233-14DA-4600-9FAA-6725C2512D48}"/>
              </a:ext>
            </a:extLst>
          </p:cNvPr>
          <p:cNvSpPr txBox="1"/>
          <p:nvPr/>
        </p:nvSpPr>
        <p:spPr>
          <a:xfrm>
            <a:off x="6177061" y="2028730"/>
            <a:ext cx="2323749" cy="3139321"/>
          </a:xfrm>
          <a:prstGeom prst="rect">
            <a:avLst/>
          </a:prstGeom>
          <a:noFill/>
        </p:spPr>
        <p:txBody>
          <a:bodyPr wrap="square" rtlCol="0">
            <a:spAutoFit/>
          </a:bodyPr>
          <a:lstStyle/>
          <a:p>
            <a:pPr algn="ctr"/>
            <a:r>
              <a:rPr lang="en-US" sz="2200" b="0" i="0" dirty="0" err="1">
                <a:solidFill>
                  <a:schemeClr val="accent2">
                    <a:lumMod val="20000"/>
                    <a:lumOff val="80000"/>
                  </a:schemeClr>
                </a:solidFill>
                <a:effectLst/>
              </a:rPr>
              <a:t>Temporizadores</a:t>
            </a:r>
            <a:r>
              <a:rPr lang="en-US" sz="2200" b="0" i="0" dirty="0">
                <a:solidFill>
                  <a:schemeClr val="accent2">
                    <a:lumMod val="20000"/>
                    <a:lumOff val="80000"/>
                  </a:schemeClr>
                </a:solidFill>
                <a:effectLst/>
              </a:rPr>
              <a:t> de </a:t>
            </a:r>
            <a:r>
              <a:rPr lang="en-US" sz="2200" b="0" i="0" dirty="0" err="1">
                <a:solidFill>
                  <a:schemeClr val="accent2">
                    <a:lumMod val="20000"/>
                    <a:lumOff val="80000"/>
                  </a:schemeClr>
                </a:solidFill>
                <a:effectLst/>
              </a:rPr>
              <a:t>aplicações</a:t>
            </a:r>
            <a:endParaRPr lang="en-US" sz="2200" b="0" i="0" dirty="0">
              <a:solidFill>
                <a:schemeClr val="accent2">
                  <a:lumMod val="20000"/>
                  <a:lumOff val="80000"/>
                </a:schemeClr>
              </a:solidFill>
              <a:effectLst/>
            </a:endParaRPr>
          </a:p>
          <a:p>
            <a:pPr algn="ctr"/>
            <a:r>
              <a:rPr lang="pt-PT" sz="2200" b="0" i="0" dirty="0">
                <a:solidFill>
                  <a:schemeClr val="bg1"/>
                </a:solidFill>
                <a:effectLst/>
              </a:rPr>
              <a:t>Procuram limitar</a:t>
            </a:r>
          </a:p>
          <a:p>
            <a:pPr algn="ctr"/>
            <a:r>
              <a:rPr lang="pt-PT" sz="2200" b="0" i="0" dirty="0">
                <a:solidFill>
                  <a:schemeClr val="bg1"/>
                </a:solidFill>
                <a:effectLst/>
              </a:rPr>
              <a:t>os minutos ou horas que</a:t>
            </a:r>
          </a:p>
          <a:p>
            <a:pPr algn="ctr"/>
            <a:r>
              <a:rPr lang="pt-PT" sz="2200" b="0" i="0" dirty="0">
                <a:solidFill>
                  <a:schemeClr val="bg1"/>
                </a:solidFill>
                <a:effectLst/>
              </a:rPr>
              <a:t>um usuário pode dedicar</a:t>
            </a:r>
          </a:p>
          <a:p>
            <a:pPr algn="ctr"/>
            <a:r>
              <a:rPr lang="pt-PT" sz="2200" b="0" i="0" dirty="0">
                <a:solidFill>
                  <a:schemeClr val="bg1"/>
                </a:solidFill>
                <a:effectLst/>
              </a:rPr>
              <a:t>em determinadas </a:t>
            </a:r>
            <a:r>
              <a:rPr lang="pt-PT" sz="2200" dirty="0">
                <a:solidFill>
                  <a:schemeClr val="bg1"/>
                </a:solidFill>
              </a:rPr>
              <a:t>aplicações por dia</a:t>
            </a:r>
            <a:endParaRPr lang="pt-PT" sz="2200" b="0" i="0" dirty="0">
              <a:solidFill>
                <a:schemeClr val="bg1"/>
              </a:solidFill>
              <a:effectLst/>
            </a:endParaRPr>
          </a:p>
        </p:txBody>
      </p:sp>
      <p:sp>
        <p:nvSpPr>
          <p:cNvPr id="11" name="Arrow: Right 10">
            <a:extLst>
              <a:ext uri="{FF2B5EF4-FFF2-40B4-BE49-F238E27FC236}">
                <a16:creationId xmlns:a16="http://schemas.microsoft.com/office/drawing/2014/main" id="{3E392D8B-1985-43F3-80CC-2A87F878EA25}"/>
              </a:ext>
            </a:extLst>
          </p:cNvPr>
          <p:cNvSpPr/>
          <p:nvPr/>
        </p:nvSpPr>
        <p:spPr>
          <a:xfrm>
            <a:off x="3215743" y="5040555"/>
            <a:ext cx="511731" cy="411060"/>
          </a:xfrm>
          <a:prstGeom prst="rightArrow">
            <a:avLst/>
          </a:prstGeom>
          <a:solidFill>
            <a:srgbClr val="00A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2" name="Arrow: Right 11">
            <a:extLst>
              <a:ext uri="{FF2B5EF4-FFF2-40B4-BE49-F238E27FC236}">
                <a16:creationId xmlns:a16="http://schemas.microsoft.com/office/drawing/2014/main" id="{FB43C394-46F6-417D-8300-B195186F9495}"/>
              </a:ext>
            </a:extLst>
          </p:cNvPr>
          <p:cNvSpPr/>
          <p:nvPr/>
        </p:nvSpPr>
        <p:spPr>
          <a:xfrm>
            <a:off x="5813534" y="5040555"/>
            <a:ext cx="511731" cy="411060"/>
          </a:xfrm>
          <a:prstGeom prst="right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
        <p:nvSpPr>
          <p:cNvPr id="14" name="TextBox 13">
            <a:extLst>
              <a:ext uri="{FF2B5EF4-FFF2-40B4-BE49-F238E27FC236}">
                <a16:creationId xmlns:a16="http://schemas.microsoft.com/office/drawing/2014/main" id="{BC813527-C1AE-4A9D-96C8-B53007332072}"/>
              </a:ext>
            </a:extLst>
          </p:cNvPr>
          <p:cNvSpPr txBox="1"/>
          <p:nvPr/>
        </p:nvSpPr>
        <p:spPr>
          <a:xfrm>
            <a:off x="8814629" y="2028730"/>
            <a:ext cx="2323749" cy="3139321"/>
          </a:xfrm>
          <a:prstGeom prst="rect">
            <a:avLst/>
          </a:prstGeom>
          <a:noFill/>
        </p:spPr>
        <p:txBody>
          <a:bodyPr wrap="square" rtlCol="0">
            <a:spAutoFit/>
          </a:bodyPr>
          <a:lstStyle/>
          <a:p>
            <a:pPr algn="ctr"/>
            <a:r>
              <a:rPr lang="en-US" sz="2200" b="0" i="0" dirty="0">
                <a:solidFill>
                  <a:schemeClr val="accent5">
                    <a:lumMod val="40000"/>
                    <a:lumOff val="60000"/>
                  </a:schemeClr>
                </a:solidFill>
                <a:effectLst/>
                <a:hlinkClick r:id="rId2">
                  <a:extLst>
                    <a:ext uri="{A12FA001-AC4F-418D-AE19-62706E023703}">
                      <ahyp:hlinkClr xmlns:ahyp="http://schemas.microsoft.com/office/drawing/2018/hyperlinkcolor" val="tx"/>
                    </a:ext>
                  </a:extLst>
                </a:hlinkClick>
              </a:rPr>
              <a:t>Google Shush </a:t>
            </a:r>
            <a:endParaRPr lang="en-US" sz="2200" b="0" i="0" dirty="0">
              <a:solidFill>
                <a:schemeClr val="accent5">
                  <a:lumMod val="40000"/>
                  <a:lumOff val="60000"/>
                </a:schemeClr>
              </a:solidFill>
              <a:effectLst/>
            </a:endParaRPr>
          </a:p>
          <a:p>
            <a:pPr algn="ctr"/>
            <a:r>
              <a:rPr lang="en-US" sz="2200" dirty="0">
                <a:solidFill>
                  <a:schemeClr val="bg1"/>
                </a:solidFill>
              </a:rPr>
              <a:t>É um </a:t>
            </a:r>
            <a:r>
              <a:rPr lang="en-US" sz="2200" dirty="0" err="1">
                <a:solidFill>
                  <a:schemeClr val="bg1"/>
                </a:solidFill>
              </a:rPr>
              <a:t>recurso</a:t>
            </a:r>
            <a:r>
              <a:rPr lang="en-US" sz="2200" dirty="0">
                <a:solidFill>
                  <a:schemeClr val="bg1"/>
                </a:solidFill>
              </a:rPr>
              <a:t> </a:t>
            </a:r>
            <a:r>
              <a:rPr lang="pt-PT" sz="2200" dirty="0">
                <a:solidFill>
                  <a:schemeClr val="bg1"/>
                </a:solidFill>
              </a:rPr>
              <a:t>o que altera o modo de um dispositivo para "não perturbar“ sempre que ele é colocado com o ecrã para baixo</a:t>
            </a:r>
            <a:endParaRPr lang="en-IE" sz="2200" dirty="0">
              <a:solidFill>
                <a:schemeClr val="bg1"/>
              </a:solidFill>
            </a:endParaRPr>
          </a:p>
        </p:txBody>
      </p:sp>
      <p:sp>
        <p:nvSpPr>
          <p:cNvPr id="15" name="Arrow: Right 14">
            <a:extLst>
              <a:ext uri="{FF2B5EF4-FFF2-40B4-BE49-F238E27FC236}">
                <a16:creationId xmlns:a16="http://schemas.microsoft.com/office/drawing/2014/main" id="{39D4BE46-DEF0-4CC6-A807-58411ACE5702}"/>
              </a:ext>
            </a:extLst>
          </p:cNvPr>
          <p:cNvSpPr/>
          <p:nvPr/>
        </p:nvSpPr>
        <p:spPr>
          <a:xfrm>
            <a:off x="8450477" y="5040555"/>
            <a:ext cx="511731" cy="411060"/>
          </a:xfrm>
          <a:prstGeom prst="rightArrow">
            <a:avLst/>
          </a:prstGeom>
          <a:solidFill>
            <a:srgbClr val="E18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n>
                <a:solidFill>
                  <a:srgbClr val="FFC000"/>
                </a:solidFill>
              </a:ln>
              <a:solidFill>
                <a:srgbClr val="00ACA7"/>
              </a:solidFill>
            </a:endParaRPr>
          </a:p>
        </p:txBody>
      </p:sp>
    </p:spTree>
    <p:extLst>
      <p:ext uri="{BB962C8B-B14F-4D97-AF65-F5344CB8AC3E}">
        <p14:creationId xmlns:p14="http://schemas.microsoft.com/office/powerpoint/2010/main" val="91275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8E92A4-2A15-1D49-AF41-EBF9C2C29E2D}"/>
              </a:ext>
            </a:extLst>
          </p:cNvPr>
          <p:cNvSpPr>
            <a:spLocks noGrp="1"/>
          </p:cNvSpPr>
          <p:nvPr>
            <p:ph type="body" sz="quarter" idx="13"/>
          </p:nvPr>
        </p:nvSpPr>
        <p:spPr>
          <a:xfrm>
            <a:off x="88810" y="649379"/>
            <a:ext cx="4908281" cy="649186"/>
          </a:xfrm>
        </p:spPr>
        <p:txBody>
          <a:bodyPr/>
          <a:lstStyle/>
          <a:p>
            <a:r>
              <a:rPr lang="pt-PT"/>
              <a:t>Visão geral </a:t>
            </a:r>
          </a:p>
        </p:txBody>
      </p:sp>
      <p:sp>
        <p:nvSpPr>
          <p:cNvPr id="3" name="Text Placeholder 2">
            <a:extLst>
              <a:ext uri="{FF2B5EF4-FFF2-40B4-BE49-F238E27FC236}">
                <a16:creationId xmlns:a16="http://schemas.microsoft.com/office/drawing/2014/main" id="{86B150D1-EA44-6C45-B24B-14EFBB4C2573}"/>
              </a:ext>
            </a:extLst>
          </p:cNvPr>
          <p:cNvSpPr>
            <a:spLocks noGrp="1"/>
          </p:cNvSpPr>
          <p:nvPr>
            <p:ph type="body" sz="quarter" idx="14"/>
          </p:nvPr>
        </p:nvSpPr>
        <p:spPr/>
        <p:txBody>
          <a:bodyPr/>
          <a:lstStyle/>
          <a:p>
            <a:r>
              <a:rPr lang="pt-PT" dirty="0"/>
              <a:t>Proteção de dados pessoais e privacidade</a:t>
            </a:r>
          </a:p>
        </p:txBody>
      </p:sp>
      <p:sp>
        <p:nvSpPr>
          <p:cNvPr id="4" name="Text Placeholder 3">
            <a:extLst>
              <a:ext uri="{FF2B5EF4-FFF2-40B4-BE49-F238E27FC236}">
                <a16:creationId xmlns:a16="http://schemas.microsoft.com/office/drawing/2014/main" id="{E71CF971-17D1-E041-9680-C4F38527E968}"/>
              </a:ext>
            </a:extLst>
          </p:cNvPr>
          <p:cNvSpPr>
            <a:spLocks noGrp="1"/>
          </p:cNvSpPr>
          <p:nvPr>
            <p:ph type="body" sz="quarter" idx="15"/>
          </p:nvPr>
        </p:nvSpPr>
        <p:spPr/>
        <p:txBody>
          <a:bodyPr/>
          <a:lstStyle/>
          <a:p>
            <a:r>
              <a:rPr lang="pt-PT"/>
              <a:t>1</a:t>
            </a:r>
          </a:p>
        </p:txBody>
      </p:sp>
      <p:sp>
        <p:nvSpPr>
          <p:cNvPr id="5" name="Text Placeholder 4">
            <a:extLst>
              <a:ext uri="{FF2B5EF4-FFF2-40B4-BE49-F238E27FC236}">
                <a16:creationId xmlns:a16="http://schemas.microsoft.com/office/drawing/2014/main" id="{FAB4332D-488A-4043-886D-EE5628D47643}"/>
              </a:ext>
            </a:extLst>
          </p:cNvPr>
          <p:cNvSpPr>
            <a:spLocks noGrp="1"/>
          </p:cNvSpPr>
          <p:nvPr>
            <p:ph type="body" sz="quarter" idx="20"/>
          </p:nvPr>
        </p:nvSpPr>
        <p:spPr>
          <a:xfrm>
            <a:off x="394447" y="1432880"/>
            <a:ext cx="5181599" cy="4676523"/>
          </a:xfrm>
        </p:spPr>
        <p:txBody>
          <a:bodyPr/>
          <a:lstStyle/>
          <a:p>
            <a:pPr algn="just"/>
            <a:r>
              <a:rPr lang="pt-PT" sz="2200" dirty="0"/>
              <a:t>O Módulo 4 assegurará a aprendizagem sobre como proteger os seus dados pessoais e privacidade em ambientes digitais, assim como a saúde e o bem-estar.  Estes temas são competências importantes no ambiente do ensino superior, especialmente para as estudantes migrantes do sexo feminino, para enfrentar quaisquer lacunas digitais no seu percurso educativo. </a:t>
            </a:r>
          </a:p>
          <a:p>
            <a:pPr algn="just"/>
            <a:r>
              <a:rPr lang="pt-PT" sz="2200" dirty="0"/>
              <a:t>Irá abordar uma série de questões desde o conhecimento técnico sobre a </a:t>
            </a:r>
            <a:r>
              <a:rPr lang="pt-PT" sz="2200" dirty="0" err="1"/>
              <a:t>cybersegurança</a:t>
            </a:r>
            <a:r>
              <a:rPr lang="pt-PT" sz="2200" dirty="0"/>
              <a:t>, até informação sobre como aplicar tecnologia na proteção da saúde mental e física, e ao longo do processo, proteger o nosso meio ambiente.</a:t>
            </a:r>
          </a:p>
        </p:txBody>
      </p:sp>
      <p:sp>
        <p:nvSpPr>
          <p:cNvPr id="6" name="Text Placeholder 5">
            <a:extLst>
              <a:ext uri="{FF2B5EF4-FFF2-40B4-BE49-F238E27FC236}">
                <a16:creationId xmlns:a16="http://schemas.microsoft.com/office/drawing/2014/main" id="{98F432C7-327A-7F4A-8F68-884360A8DC47}"/>
              </a:ext>
            </a:extLst>
          </p:cNvPr>
          <p:cNvSpPr>
            <a:spLocks noGrp="1"/>
          </p:cNvSpPr>
          <p:nvPr>
            <p:ph type="body" sz="quarter" idx="21"/>
          </p:nvPr>
        </p:nvSpPr>
        <p:spPr/>
        <p:txBody>
          <a:bodyPr/>
          <a:lstStyle/>
          <a:p>
            <a:r>
              <a:rPr lang="pt-PT" dirty="0"/>
              <a:t>Proteção da saúde e o bem-estar</a:t>
            </a:r>
          </a:p>
        </p:txBody>
      </p:sp>
      <p:sp>
        <p:nvSpPr>
          <p:cNvPr id="7" name="Text Placeholder 6">
            <a:extLst>
              <a:ext uri="{FF2B5EF4-FFF2-40B4-BE49-F238E27FC236}">
                <a16:creationId xmlns:a16="http://schemas.microsoft.com/office/drawing/2014/main" id="{85976E65-1BAB-594B-A0A2-9F014C2ECDC4}"/>
              </a:ext>
            </a:extLst>
          </p:cNvPr>
          <p:cNvSpPr>
            <a:spLocks noGrp="1"/>
          </p:cNvSpPr>
          <p:nvPr>
            <p:ph type="body" sz="quarter" idx="22"/>
          </p:nvPr>
        </p:nvSpPr>
        <p:spPr/>
        <p:txBody>
          <a:bodyPr/>
          <a:lstStyle/>
          <a:p>
            <a:r>
              <a:rPr lang="pt-PT"/>
              <a:t>2</a:t>
            </a:r>
          </a:p>
        </p:txBody>
      </p:sp>
      <p:sp>
        <p:nvSpPr>
          <p:cNvPr id="8" name="Text Placeholder 7">
            <a:extLst>
              <a:ext uri="{FF2B5EF4-FFF2-40B4-BE49-F238E27FC236}">
                <a16:creationId xmlns:a16="http://schemas.microsoft.com/office/drawing/2014/main" id="{0B4A8539-00DF-3B46-9F05-B9D1B883A09D}"/>
              </a:ext>
            </a:extLst>
          </p:cNvPr>
          <p:cNvSpPr>
            <a:spLocks noGrp="1"/>
          </p:cNvSpPr>
          <p:nvPr>
            <p:ph type="body" sz="quarter" idx="23"/>
          </p:nvPr>
        </p:nvSpPr>
        <p:spPr/>
        <p:txBody>
          <a:bodyPr/>
          <a:lstStyle/>
          <a:p>
            <a:r>
              <a:rPr lang="pt-PT"/>
              <a:t>Dispositivos de proteção</a:t>
            </a:r>
          </a:p>
        </p:txBody>
      </p:sp>
      <p:sp>
        <p:nvSpPr>
          <p:cNvPr id="9" name="Text Placeholder 8">
            <a:extLst>
              <a:ext uri="{FF2B5EF4-FFF2-40B4-BE49-F238E27FC236}">
                <a16:creationId xmlns:a16="http://schemas.microsoft.com/office/drawing/2014/main" id="{F6D35B84-858F-5C47-B440-C21ADED713A1}"/>
              </a:ext>
            </a:extLst>
          </p:cNvPr>
          <p:cNvSpPr>
            <a:spLocks noGrp="1"/>
          </p:cNvSpPr>
          <p:nvPr>
            <p:ph type="body" sz="quarter" idx="24"/>
          </p:nvPr>
        </p:nvSpPr>
        <p:spPr/>
        <p:txBody>
          <a:bodyPr/>
          <a:lstStyle/>
          <a:p>
            <a:r>
              <a:rPr lang="pt-PT"/>
              <a:t>3</a:t>
            </a:r>
          </a:p>
        </p:txBody>
      </p:sp>
      <p:sp>
        <p:nvSpPr>
          <p:cNvPr id="10" name="Text Placeholder 9">
            <a:extLst>
              <a:ext uri="{FF2B5EF4-FFF2-40B4-BE49-F238E27FC236}">
                <a16:creationId xmlns:a16="http://schemas.microsoft.com/office/drawing/2014/main" id="{1DF75F9D-319D-9049-B4BA-19B46971DC32}"/>
              </a:ext>
            </a:extLst>
          </p:cNvPr>
          <p:cNvSpPr>
            <a:spLocks noGrp="1"/>
          </p:cNvSpPr>
          <p:nvPr>
            <p:ph type="body" sz="quarter" idx="25"/>
          </p:nvPr>
        </p:nvSpPr>
        <p:spPr/>
        <p:txBody>
          <a:bodyPr/>
          <a:lstStyle/>
          <a:p>
            <a:r>
              <a:rPr lang="pt-PT" dirty="0"/>
              <a:t>Proteção do meio ambiente</a:t>
            </a:r>
          </a:p>
        </p:txBody>
      </p:sp>
      <p:sp>
        <p:nvSpPr>
          <p:cNvPr id="11" name="Text Placeholder 10">
            <a:extLst>
              <a:ext uri="{FF2B5EF4-FFF2-40B4-BE49-F238E27FC236}">
                <a16:creationId xmlns:a16="http://schemas.microsoft.com/office/drawing/2014/main" id="{6F0FA766-74B9-4243-9FFF-DFD78A8C058E}"/>
              </a:ext>
            </a:extLst>
          </p:cNvPr>
          <p:cNvSpPr>
            <a:spLocks noGrp="1"/>
          </p:cNvSpPr>
          <p:nvPr>
            <p:ph type="body" sz="quarter" idx="26"/>
          </p:nvPr>
        </p:nvSpPr>
        <p:spPr/>
        <p:txBody>
          <a:bodyPr/>
          <a:lstStyle/>
          <a:p>
            <a:r>
              <a:rPr lang="pt-PT"/>
              <a:t>4</a:t>
            </a:r>
          </a:p>
        </p:txBody>
      </p:sp>
    </p:spTree>
    <p:extLst>
      <p:ext uri="{BB962C8B-B14F-4D97-AF65-F5344CB8AC3E}">
        <p14:creationId xmlns:p14="http://schemas.microsoft.com/office/powerpoint/2010/main" val="32808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EB8CF-DEB4-4A99-A3F2-9773F46E4617}"/>
              </a:ext>
            </a:extLst>
          </p:cNvPr>
          <p:cNvSpPr>
            <a:spLocks noGrp="1"/>
          </p:cNvSpPr>
          <p:nvPr>
            <p:ph type="body" sz="quarter" idx="13"/>
          </p:nvPr>
        </p:nvSpPr>
        <p:spPr/>
        <p:txBody>
          <a:bodyPr/>
          <a:lstStyle/>
          <a:p>
            <a:r>
              <a:rPr lang="pt-PT" dirty="0"/>
              <a:t>Algumas aplicações interessantes</a:t>
            </a:r>
          </a:p>
        </p:txBody>
      </p:sp>
      <p:sp>
        <p:nvSpPr>
          <p:cNvPr id="3" name="Text Placeholder 2">
            <a:extLst>
              <a:ext uri="{FF2B5EF4-FFF2-40B4-BE49-F238E27FC236}">
                <a16:creationId xmlns:a16="http://schemas.microsoft.com/office/drawing/2014/main" id="{1CBF3671-E6FC-45CE-80F0-C5D1037774E9}"/>
              </a:ext>
            </a:extLst>
          </p:cNvPr>
          <p:cNvSpPr>
            <a:spLocks noGrp="1"/>
          </p:cNvSpPr>
          <p:nvPr>
            <p:ph type="body" sz="quarter" idx="14"/>
          </p:nvPr>
        </p:nvSpPr>
        <p:spPr>
          <a:xfrm>
            <a:off x="515901" y="1776830"/>
            <a:ext cx="10772209" cy="3537886"/>
          </a:xfrm>
        </p:spPr>
        <p:txBody>
          <a:bodyPr/>
          <a:lstStyle/>
          <a:p>
            <a:pPr marL="342900" indent="-342900" algn="just">
              <a:buFont typeface="Arial" panose="020B0604020202020204" pitchFamily="34" charset="0"/>
              <a:buChar char="•"/>
            </a:pPr>
            <a:r>
              <a:rPr lang="pt-PT" b="0" i="0" dirty="0">
                <a:solidFill>
                  <a:srgbClr val="121212"/>
                </a:solidFill>
                <a:effectLst/>
                <a:latin typeface="GuardianTextEgyptian"/>
              </a:rPr>
              <a:t> </a:t>
            </a:r>
            <a:r>
              <a:rPr lang="pt-PT" b="0" i="0" u="none" strike="noStrike" dirty="0" err="1">
                <a:solidFill>
                  <a:srgbClr val="C70000"/>
                </a:solidFill>
                <a:effectLst/>
                <a:latin typeface="GuardianTextEgyptian"/>
                <a:hlinkClick r:id="rId2"/>
              </a:rPr>
              <a:t>Space</a:t>
            </a:r>
            <a:r>
              <a:rPr lang="pt-PT" b="0" i="0" dirty="0">
                <a:solidFill>
                  <a:srgbClr val="121212"/>
                </a:solidFill>
                <a:effectLst/>
                <a:latin typeface="GuardianTextEgyptian"/>
              </a:rPr>
              <a:t> indica com que frequência desbloqueia o seu telefone e quanto tempo passa  a usá-lo, de forma a ajudá-lo a reduzir o seu tempo nele.</a:t>
            </a:r>
          </a:p>
          <a:p>
            <a:pPr marL="342900" indent="-342900" algn="just">
              <a:buFont typeface="Arial" panose="020B0604020202020204" pitchFamily="34" charset="0"/>
              <a:buChar char="•"/>
            </a:pPr>
            <a:r>
              <a:rPr lang="pt-PT" dirty="0">
                <a:solidFill>
                  <a:srgbClr val="121212"/>
                </a:solidFill>
                <a:latin typeface="GuardianTextEgyptian"/>
              </a:rPr>
              <a:t>A aplicação norueguesa </a:t>
            </a:r>
            <a:r>
              <a:rPr lang="pt-PT" b="0" i="0" u="none" strike="noStrike" dirty="0" err="1">
                <a:solidFill>
                  <a:srgbClr val="C70000"/>
                </a:solidFill>
                <a:effectLst/>
                <a:latin typeface="GuardianTextEgyptian"/>
                <a:hlinkClick r:id="rId3"/>
              </a:rPr>
              <a:t>Hold</a:t>
            </a:r>
            <a:r>
              <a:rPr lang="pt-PT" b="0" i="0" dirty="0">
                <a:solidFill>
                  <a:srgbClr val="121212"/>
                </a:solidFill>
                <a:effectLst/>
                <a:latin typeface="GuardianTextEgyptian"/>
              </a:rPr>
              <a:t> tenta incentivar os seus utilizadores - estudantes </a:t>
            </a:r>
            <a:r>
              <a:rPr lang="pt-PT" b="0" i="0" dirty="0">
                <a:solidFill>
                  <a:srgbClr val="121212"/>
                </a:solidFill>
                <a:effectLst/>
                <a:latin typeface="GuardianTextEgyptian"/>
                <a:hlinkClick r:id="rId4"/>
              </a:rPr>
              <a:t>pela oferta de pontos para reduzir o vício de smartphone</a:t>
            </a:r>
            <a:r>
              <a:rPr lang="pt-PT" b="0" i="0" dirty="0">
                <a:solidFill>
                  <a:srgbClr val="121212"/>
                </a:solidFill>
                <a:effectLst/>
                <a:latin typeface="GuardianTextEgyptian"/>
              </a:rPr>
              <a:t>s, que os alunos</a:t>
            </a:r>
            <a:r>
              <a:rPr lang="pt-PT" dirty="0">
                <a:solidFill>
                  <a:srgbClr val="121212"/>
                </a:solidFill>
                <a:latin typeface="GuardianTextEgyptian"/>
              </a:rPr>
              <a:t> podem trocar por lanches e ingressos no cinema. </a:t>
            </a:r>
          </a:p>
          <a:p>
            <a:pPr marL="342900" indent="-342900" algn="just">
              <a:buFont typeface="Arial" panose="020B0604020202020204" pitchFamily="34" charset="0"/>
              <a:buChar char="•"/>
            </a:pPr>
            <a:r>
              <a:rPr lang="pt-PT" i="1" dirty="0" err="1">
                <a:hlinkClick r:id="rId5"/>
              </a:rPr>
              <a:t>Calm</a:t>
            </a:r>
            <a:r>
              <a:rPr lang="pt-PT" dirty="0"/>
              <a:t> é uma aplicação para dormir e meditar, para pessoas que desejam ter um sono melhor, menos stress e menos ansiedade.</a:t>
            </a:r>
          </a:p>
          <a:p>
            <a:pPr algn="just"/>
            <a:endParaRPr lang="pt-PT" dirty="0">
              <a:solidFill>
                <a:srgbClr val="121212"/>
              </a:solidFill>
              <a:latin typeface="GuardianTextEgyptian"/>
            </a:endParaRPr>
          </a:p>
          <a:p>
            <a:pPr algn="just"/>
            <a:r>
              <a:rPr lang="pt-PT" dirty="0">
                <a:solidFill>
                  <a:srgbClr val="121212"/>
                </a:solidFill>
                <a:latin typeface="GuardianTextEgyptian"/>
              </a:rPr>
              <a:t>NOVO: </a:t>
            </a:r>
            <a:r>
              <a:rPr lang="pt-PT" dirty="0">
                <a:latin typeface="GuardianTextEgyptian"/>
              </a:rPr>
              <a:t>A funcionalidade do </a:t>
            </a:r>
            <a:r>
              <a:rPr lang="pt-PT" b="1" dirty="0"/>
              <a:t>Android </a:t>
            </a:r>
            <a:r>
              <a:rPr lang="pt-PT" b="1" dirty="0" err="1"/>
              <a:t>Heads</a:t>
            </a:r>
            <a:r>
              <a:rPr lang="pt-PT" b="1" dirty="0"/>
              <a:t> </a:t>
            </a:r>
            <a:r>
              <a:rPr lang="pt-PT" b="1" dirty="0" err="1"/>
              <a:t>Up</a:t>
            </a:r>
            <a:r>
              <a:rPr lang="pt-PT" dirty="0"/>
              <a:t> tem como objetivo evitar caminhadas distraídas: </a:t>
            </a:r>
            <a:r>
              <a:rPr lang="pt-PT" dirty="0">
                <a:hlinkClick r:id="rId6"/>
              </a:rPr>
              <a:t>https://www.digitaltrends.com/mobile/android-heads-up-feature-aims-to-prevent-distracted-walking/</a:t>
            </a:r>
            <a:r>
              <a:rPr lang="pt-PT" dirty="0"/>
              <a:t> </a:t>
            </a:r>
          </a:p>
          <a:p>
            <a:pPr algn="just"/>
            <a:endParaRPr lang="pt-PT" dirty="0">
              <a:solidFill>
                <a:srgbClr val="121212"/>
              </a:solidFill>
              <a:latin typeface="GuardianTextEgyptian"/>
            </a:endParaRPr>
          </a:p>
        </p:txBody>
      </p:sp>
      <p:sp>
        <p:nvSpPr>
          <p:cNvPr id="4" name="AutoShape 2" descr="Digital-Wellbeing.eu Logo">
            <a:extLst>
              <a:ext uri="{FF2B5EF4-FFF2-40B4-BE49-F238E27FC236}">
                <a16:creationId xmlns:a16="http://schemas.microsoft.com/office/drawing/2014/main" id="{07102C07-87B4-4736-93FA-91AB888D5E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dirty="0"/>
          </a:p>
        </p:txBody>
      </p:sp>
    </p:spTree>
    <p:extLst>
      <p:ext uri="{BB962C8B-B14F-4D97-AF65-F5344CB8AC3E}">
        <p14:creationId xmlns:p14="http://schemas.microsoft.com/office/powerpoint/2010/main" val="2743793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EB8CF-DEB4-4A99-A3F2-9773F46E4617}"/>
              </a:ext>
            </a:extLst>
          </p:cNvPr>
          <p:cNvSpPr>
            <a:spLocks noGrp="1"/>
          </p:cNvSpPr>
          <p:nvPr>
            <p:ph type="body" sz="quarter" idx="13"/>
          </p:nvPr>
        </p:nvSpPr>
        <p:spPr/>
        <p:txBody>
          <a:bodyPr/>
          <a:lstStyle/>
          <a:p>
            <a:r>
              <a:rPr lang="pt-PT" dirty="0"/>
              <a:t>Mais sobre ferramentas de bem-estar digital</a:t>
            </a:r>
          </a:p>
        </p:txBody>
      </p:sp>
      <p:sp>
        <p:nvSpPr>
          <p:cNvPr id="3" name="Text Placeholder 2">
            <a:extLst>
              <a:ext uri="{FF2B5EF4-FFF2-40B4-BE49-F238E27FC236}">
                <a16:creationId xmlns:a16="http://schemas.microsoft.com/office/drawing/2014/main" id="{1CBF3671-E6FC-45CE-80F0-C5D1037774E9}"/>
              </a:ext>
            </a:extLst>
          </p:cNvPr>
          <p:cNvSpPr>
            <a:spLocks noGrp="1"/>
          </p:cNvSpPr>
          <p:nvPr>
            <p:ph type="body" sz="quarter" idx="14"/>
          </p:nvPr>
        </p:nvSpPr>
        <p:spPr>
          <a:xfrm>
            <a:off x="515901" y="1776830"/>
            <a:ext cx="6395887" cy="3537886"/>
          </a:xfrm>
        </p:spPr>
        <p:txBody>
          <a:bodyPr/>
          <a:lstStyle/>
          <a:p>
            <a:pPr algn="just"/>
            <a:r>
              <a:rPr lang="pt-PT" dirty="0"/>
              <a:t>Dê uma espreitadela no projeto Educadores de Bem-Estar Digital. Está cheio de recursos e ferramentas que são úteis também para qualquer estudante que procure o bem-estar digital.</a:t>
            </a:r>
          </a:p>
          <a:p>
            <a:pPr algn="just"/>
            <a:endParaRPr lang="pt-PT" sz="1050" dirty="0"/>
          </a:p>
          <a:p>
            <a:pPr algn="just"/>
            <a:r>
              <a:rPr lang="pt-PT" dirty="0"/>
              <a:t>Através da capacitação dos professores, o projeto melhora as capacidades dos estudantes para gerir o seu tempo online, tirar o máximo partido da aprendizagem digital, avaliar criticamente os meios de comunicação que consomem e criam e se tornarem cidadãos digitais responsáveis e confiantes.</a:t>
            </a:r>
          </a:p>
          <a:p>
            <a:pPr algn="just"/>
            <a:r>
              <a:rPr lang="en-IE" dirty="0" err="1"/>
              <a:t>Saiba</a:t>
            </a:r>
            <a:r>
              <a:rPr lang="en-IE" dirty="0"/>
              <a:t> </a:t>
            </a:r>
            <a:r>
              <a:rPr lang="en-IE" dirty="0" err="1"/>
              <a:t>mais</a:t>
            </a:r>
            <a:r>
              <a:rPr lang="en-IE" dirty="0"/>
              <a:t>: </a:t>
            </a:r>
            <a:r>
              <a:rPr lang="en-IE" dirty="0">
                <a:hlinkClick r:id="rId2"/>
              </a:rPr>
              <a:t>https://www.digital-wellbeing.eu/</a:t>
            </a:r>
            <a:r>
              <a:rPr lang="en-IE" dirty="0"/>
              <a:t> </a:t>
            </a:r>
          </a:p>
        </p:txBody>
      </p:sp>
      <p:sp>
        <p:nvSpPr>
          <p:cNvPr id="4" name="AutoShape 2" descr="Digital-Wellbeing.eu Logo">
            <a:extLst>
              <a:ext uri="{FF2B5EF4-FFF2-40B4-BE49-F238E27FC236}">
                <a16:creationId xmlns:a16="http://schemas.microsoft.com/office/drawing/2014/main" id="{07102C07-87B4-4736-93FA-91AB888D5E8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 name="Picture 5">
            <a:extLst>
              <a:ext uri="{FF2B5EF4-FFF2-40B4-BE49-F238E27FC236}">
                <a16:creationId xmlns:a16="http://schemas.microsoft.com/office/drawing/2014/main" id="{C671855B-1D5A-496F-A971-977A8CB84629}"/>
              </a:ext>
            </a:extLst>
          </p:cNvPr>
          <p:cNvPicPr>
            <a:picLocks noChangeAspect="1"/>
          </p:cNvPicPr>
          <p:nvPr/>
        </p:nvPicPr>
        <p:blipFill>
          <a:blip r:embed="rId3"/>
          <a:stretch>
            <a:fillRect/>
          </a:stretch>
        </p:blipFill>
        <p:spPr>
          <a:xfrm>
            <a:off x="7083622" y="2462955"/>
            <a:ext cx="4457357" cy="1627289"/>
          </a:xfrm>
          <a:prstGeom prst="rect">
            <a:avLst/>
          </a:prstGeom>
        </p:spPr>
      </p:pic>
    </p:spTree>
    <p:extLst>
      <p:ext uri="{BB962C8B-B14F-4D97-AF65-F5344CB8AC3E}">
        <p14:creationId xmlns:p14="http://schemas.microsoft.com/office/powerpoint/2010/main" val="365345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pt-PT" sz="3900" i="0" dirty="0">
                <a:solidFill>
                  <a:schemeClr val="tx1">
                    <a:lumMod val="65000"/>
                    <a:lumOff val="35000"/>
                  </a:schemeClr>
                </a:solidFill>
                <a:effectLst/>
              </a:rPr>
              <a:t>Eu Digital - Impacto da Digitalização na Identidade Pessoal</a:t>
            </a:r>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7" y="1924912"/>
            <a:ext cx="5297515" cy="3995320"/>
          </a:xfrm>
        </p:spPr>
        <p:txBody>
          <a:bodyPr/>
          <a:lstStyle/>
          <a:p>
            <a:pPr algn="just"/>
            <a:r>
              <a:rPr lang="pt-PT" b="0" i="0" dirty="0">
                <a:effectLst/>
              </a:rPr>
              <a:t>Usuários e plataformas criam não apenas rastos de dados pessoais ou sombras de dados, mas também “eus digitais”, a presença de indivíduos na esfera digital que vai muito além de uma mera extensão de sua aparência analógica.</a:t>
            </a:r>
          </a:p>
          <a:p>
            <a:pPr algn="just"/>
            <a:r>
              <a:rPr lang="pt-PT" b="0" i="0" dirty="0">
                <a:effectLst/>
              </a:rPr>
              <a:t>Existem 4 situações em que a sua identidade pessoal é digitalizada.</a:t>
            </a:r>
          </a:p>
        </p:txBody>
      </p:sp>
      <p:sp>
        <p:nvSpPr>
          <p:cNvPr id="4" name="TextBox 3">
            <a:extLst>
              <a:ext uri="{FF2B5EF4-FFF2-40B4-BE49-F238E27FC236}">
                <a16:creationId xmlns:a16="http://schemas.microsoft.com/office/drawing/2014/main" id="{7D9D919C-D30B-487A-8131-F3CDE48B7B02}"/>
              </a:ext>
            </a:extLst>
          </p:cNvPr>
          <p:cNvSpPr txBox="1"/>
          <p:nvPr/>
        </p:nvSpPr>
        <p:spPr>
          <a:xfrm>
            <a:off x="5905645" y="6581001"/>
            <a:ext cx="6203677" cy="276999"/>
          </a:xfrm>
          <a:prstGeom prst="rect">
            <a:avLst/>
          </a:prstGeom>
          <a:noFill/>
        </p:spPr>
        <p:txBody>
          <a:bodyPr wrap="square" rtlCol="0">
            <a:spAutoFit/>
          </a:bodyPr>
          <a:lstStyle/>
          <a:p>
            <a:r>
              <a:rPr lang="en-IE" sz="1200" dirty="0">
                <a:hlinkClick r:id="rId2"/>
              </a:rPr>
              <a:t>FONTE: https://civilresilience.net/en/das-digitale-selbst-politische-bildung/</a:t>
            </a:r>
            <a:endParaRPr lang="en-IE" sz="1200" dirty="0"/>
          </a:p>
        </p:txBody>
      </p:sp>
      <p:sp>
        <p:nvSpPr>
          <p:cNvPr id="6" name="TextBox 5">
            <a:extLst>
              <a:ext uri="{FF2B5EF4-FFF2-40B4-BE49-F238E27FC236}">
                <a16:creationId xmlns:a16="http://schemas.microsoft.com/office/drawing/2014/main" id="{E5D609DB-9CBB-431A-A8CA-E2FB2AC615C3}"/>
              </a:ext>
            </a:extLst>
          </p:cNvPr>
          <p:cNvSpPr txBox="1"/>
          <p:nvPr/>
        </p:nvSpPr>
        <p:spPr>
          <a:xfrm>
            <a:off x="439898" y="5031362"/>
            <a:ext cx="4144162" cy="461665"/>
          </a:xfrm>
          <a:prstGeom prst="rect">
            <a:avLst/>
          </a:prstGeom>
          <a:noFill/>
        </p:spPr>
        <p:txBody>
          <a:bodyPr wrap="square" rtlCol="0">
            <a:spAutoFit/>
          </a:bodyPr>
          <a:lstStyle/>
          <a:p>
            <a:r>
              <a:rPr lang="en-IE" sz="2400" dirty="0" err="1">
                <a:solidFill>
                  <a:srgbClr val="5E5E5E"/>
                </a:solidFill>
              </a:rPr>
              <a:t>Saiba</a:t>
            </a:r>
            <a:r>
              <a:rPr lang="en-IE" sz="2400" dirty="0">
                <a:solidFill>
                  <a:srgbClr val="5E5E5E"/>
                </a:solidFill>
              </a:rPr>
              <a:t> </a:t>
            </a:r>
            <a:r>
              <a:rPr lang="en-IE" sz="2400" dirty="0" err="1">
                <a:solidFill>
                  <a:srgbClr val="5E5E5E"/>
                </a:solidFill>
              </a:rPr>
              <a:t>mais</a:t>
            </a:r>
            <a:r>
              <a:rPr lang="en-IE" sz="2400" dirty="0">
                <a:solidFill>
                  <a:srgbClr val="5E5E5E"/>
                </a:solidFill>
              </a:rPr>
              <a:t> </a:t>
            </a:r>
            <a:r>
              <a:rPr lang="en-IE" sz="2400" dirty="0" err="1">
                <a:solidFill>
                  <a:srgbClr val="5E5E5E"/>
                </a:solidFill>
              </a:rPr>
              <a:t>nos</a:t>
            </a:r>
            <a:r>
              <a:rPr lang="en-IE" sz="2400" dirty="0">
                <a:solidFill>
                  <a:srgbClr val="5E5E5E"/>
                </a:solidFill>
              </a:rPr>
              <a:t> </a:t>
            </a:r>
            <a:r>
              <a:rPr lang="en-IE" sz="2400" dirty="0" err="1">
                <a:solidFill>
                  <a:srgbClr val="5E5E5E"/>
                </a:solidFill>
              </a:rPr>
              <a:t>próximos</a:t>
            </a:r>
            <a:r>
              <a:rPr lang="en-IE" sz="2400" dirty="0">
                <a:solidFill>
                  <a:srgbClr val="5E5E5E"/>
                </a:solidFill>
              </a:rPr>
              <a:t> slides</a:t>
            </a:r>
          </a:p>
        </p:txBody>
      </p:sp>
      <p:sp>
        <p:nvSpPr>
          <p:cNvPr id="7" name="Arrow: Down 6">
            <a:extLst>
              <a:ext uri="{FF2B5EF4-FFF2-40B4-BE49-F238E27FC236}">
                <a16:creationId xmlns:a16="http://schemas.microsoft.com/office/drawing/2014/main" id="{7068D41C-3491-4912-9DED-1BB6A783A72D}"/>
              </a:ext>
            </a:extLst>
          </p:cNvPr>
          <p:cNvSpPr/>
          <p:nvPr/>
        </p:nvSpPr>
        <p:spPr>
          <a:xfrm>
            <a:off x="2243531" y="5868948"/>
            <a:ext cx="402671" cy="461665"/>
          </a:xfrm>
          <a:prstGeom prst="down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descr="A person holding a phone&#10;&#10;Description automatically generated with low confidence">
            <a:extLst>
              <a:ext uri="{FF2B5EF4-FFF2-40B4-BE49-F238E27FC236}">
                <a16:creationId xmlns:a16="http://schemas.microsoft.com/office/drawing/2014/main" id="{DC33A8A0-D86D-426B-BC45-8D352A9A28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4238" y="1739585"/>
            <a:ext cx="6203677" cy="4076644"/>
          </a:xfrm>
          <a:prstGeom prst="rect">
            <a:avLst/>
          </a:prstGeom>
        </p:spPr>
      </p:pic>
    </p:spTree>
    <p:extLst>
      <p:ext uri="{BB962C8B-B14F-4D97-AF65-F5344CB8AC3E}">
        <p14:creationId xmlns:p14="http://schemas.microsoft.com/office/powerpoint/2010/main" val="36915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pt-PT" sz="3900" i="0" dirty="0">
                <a:solidFill>
                  <a:schemeClr val="tx1">
                    <a:lumMod val="65000"/>
                    <a:lumOff val="35000"/>
                  </a:schemeClr>
                </a:solidFill>
                <a:effectLst/>
              </a:rPr>
              <a:t>Eu Digital - Impacto da Digitalização na Identidade Pessoal</a:t>
            </a:r>
          </a:p>
          <a:p>
            <a:endParaRPr lang="en-US" dirty="0"/>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7" y="1843942"/>
            <a:ext cx="10943963" cy="4422634"/>
          </a:xfrm>
        </p:spPr>
        <p:txBody>
          <a:bodyPr/>
          <a:lstStyle/>
          <a:p>
            <a:pPr algn="l"/>
            <a:r>
              <a:rPr lang="en-IE" sz="2800" b="1" i="0" dirty="0">
                <a:solidFill>
                  <a:srgbClr val="00ACA7"/>
                </a:solidFill>
                <a:effectLst/>
              </a:rPr>
              <a:t>1. </a:t>
            </a:r>
            <a:r>
              <a:rPr lang="en-IE" sz="2800" b="1" i="0" dirty="0" err="1">
                <a:solidFill>
                  <a:srgbClr val="00ACA7"/>
                </a:solidFill>
                <a:effectLst/>
              </a:rPr>
              <a:t>Ambiente</a:t>
            </a:r>
            <a:r>
              <a:rPr lang="en-IE" sz="2800" b="1" i="0" dirty="0">
                <a:solidFill>
                  <a:srgbClr val="00ACA7"/>
                </a:solidFill>
                <a:effectLst/>
              </a:rPr>
              <a:t> Técnico</a:t>
            </a:r>
          </a:p>
          <a:p>
            <a:pPr algn="l"/>
            <a:r>
              <a:rPr lang="pt-PT" b="0" i="0" dirty="0">
                <a:solidFill>
                  <a:schemeClr val="tx1">
                    <a:lumMod val="50000"/>
                    <a:lumOff val="50000"/>
                  </a:schemeClr>
                </a:solidFill>
                <a:effectLst/>
              </a:rPr>
              <a:t>As pessoas normalmente instalam várias aplicações,  com uma média de utilização de dez vezes por dia e mais de trinta num mês (</a:t>
            </a:r>
            <a:r>
              <a:rPr lang="pt-PT" b="0" i="0" dirty="0" err="1">
                <a:solidFill>
                  <a:schemeClr val="tx1">
                    <a:lumMod val="50000"/>
                    <a:lumOff val="50000"/>
                  </a:schemeClr>
                </a:solidFill>
                <a:effectLst/>
              </a:rPr>
              <a:t>AppAnnie</a:t>
            </a:r>
            <a:r>
              <a:rPr lang="pt-PT" b="0" i="0" dirty="0">
                <a:solidFill>
                  <a:schemeClr val="tx1">
                    <a:lumMod val="50000"/>
                    <a:lumOff val="50000"/>
                  </a:schemeClr>
                </a:solidFill>
                <a:effectLst/>
              </a:rPr>
              <a:t>, 2017).</a:t>
            </a:r>
          </a:p>
          <a:p>
            <a:pPr algn="l"/>
            <a:endParaRPr lang="en-US" sz="1400" b="0" i="0" dirty="0">
              <a:solidFill>
                <a:srgbClr val="333333"/>
              </a:solidFill>
              <a:effectLst/>
            </a:endParaRPr>
          </a:p>
          <a:p>
            <a:pPr algn="l">
              <a:lnSpc>
                <a:spcPct val="100000"/>
              </a:lnSpc>
              <a:spcBef>
                <a:spcPts val="0"/>
              </a:spcBef>
            </a:pPr>
            <a:r>
              <a:rPr lang="pt-PT" sz="2800" b="0" i="1" dirty="0">
                <a:solidFill>
                  <a:srgbClr val="00ACA7"/>
                </a:solidFill>
                <a:effectLst/>
              </a:rPr>
              <a:t>“É fácil entrar numa floresta, mas difícil é encontrar a saída”.</a:t>
            </a:r>
          </a:p>
          <a:p>
            <a:pPr algn="l">
              <a:lnSpc>
                <a:spcPct val="100000"/>
              </a:lnSpc>
              <a:spcBef>
                <a:spcPts val="0"/>
              </a:spcBef>
            </a:pPr>
            <a:endParaRPr lang="en-US" sz="1800" b="0" i="1" dirty="0">
              <a:solidFill>
                <a:srgbClr val="333333"/>
              </a:solidFill>
              <a:effectLst/>
            </a:endParaRPr>
          </a:p>
          <a:p>
            <a:pPr algn="just"/>
            <a:r>
              <a:rPr lang="pt-PT" b="0" i="0" dirty="0">
                <a:solidFill>
                  <a:srgbClr val="333333"/>
                </a:solidFill>
                <a:effectLst/>
              </a:rPr>
              <a:t>Os ecossistemas </a:t>
            </a:r>
            <a:r>
              <a:rPr lang="pt-PT" dirty="0">
                <a:solidFill>
                  <a:srgbClr val="333333"/>
                </a:solidFill>
              </a:rPr>
              <a:t>das apps </a:t>
            </a:r>
            <a:r>
              <a:rPr lang="pt-PT" b="0" i="0" dirty="0">
                <a:solidFill>
                  <a:srgbClr val="333333"/>
                </a:solidFill>
                <a:effectLst/>
              </a:rPr>
              <a:t>e dos dados são semelhantes. Muitos esforços pretendem tornar as coisas fáceis de usar desde o início. No entanto, a cada nova </a:t>
            </a:r>
            <a:r>
              <a:rPr lang="pt-PT" b="0" i="0" dirty="0">
                <a:solidFill>
                  <a:srgbClr val="00ACA7"/>
                </a:solidFill>
                <a:effectLst/>
              </a:rPr>
              <a:t>aplicação</a:t>
            </a:r>
            <a:r>
              <a:rPr lang="pt-PT" b="0" i="0" dirty="0">
                <a:solidFill>
                  <a:srgbClr val="333333"/>
                </a:solidFill>
                <a:effectLst/>
              </a:rPr>
              <a:t>, </a:t>
            </a:r>
            <a:r>
              <a:rPr lang="pt-PT" b="0" i="0" dirty="0">
                <a:solidFill>
                  <a:srgbClr val="D6315A"/>
                </a:solidFill>
                <a:effectLst/>
              </a:rPr>
              <a:t>atualização</a:t>
            </a:r>
            <a:r>
              <a:rPr lang="pt-PT" b="0" i="0" dirty="0">
                <a:solidFill>
                  <a:srgbClr val="333333"/>
                </a:solidFill>
                <a:effectLst/>
              </a:rPr>
              <a:t>, </a:t>
            </a:r>
            <a:r>
              <a:rPr lang="pt-PT" b="0" i="0" dirty="0">
                <a:solidFill>
                  <a:srgbClr val="E18130"/>
                </a:solidFill>
                <a:effectLst/>
              </a:rPr>
              <a:t>recurso</a:t>
            </a:r>
            <a:r>
              <a:rPr lang="pt-PT" b="0" i="0" dirty="0">
                <a:solidFill>
                  <a:srgbClr val="333333"/>
                </a:solidFill>
                <a:effectLst/>
              </a:rPr>
              <a:t>, </a:t>
            </a:r>
            <a:r>
              <a:rPr lang="pt-PT" b="0" i="0" dirty="0">
                <a:solidFill>
                  <a:srgbClr val="D6315A"/>
                </a:solidFill>
                <a:effectLst/>
              </a:rPr>
              <a:t>autorização da aplicação</a:t>
            </a:r>
            <a:r>
              <a:rPr lang="pt-PT" b="0" i="0" dirty="0">
                <a:solidFill>
                  <a:srgbClr val="333333"/>
                </a:solidFill>
                <a:effectLst/>
              </a:rPr>
              <a:t>, o controlo pode-se tornar cada vez mais desafiador e confuso, </a:t>
            </a:r>
            <a:r>
              <a:rPr lang="pt-PT" b="1" i="0" dirty="0">
                <a:solidFill>
                  <a:srgbClr val="333333"/>
                </a:solidFill>
                <a:effectLst/>
              </a:rPr>
              <a:t>identidade pessoal partilhada até a um certo ponto</a:t>
            </a:r>
            <a:r>
              <a:rPr lang="pt-PT" b="0" i="0" dirty="0">
                <a:solidFill>
                  <a:srgbClr val="333333"/>
                </a:solidFill>
                <a:effectLst/>
              </a:rPr>
              <a:t>. Também precisamos considerar quais dados </a:t>
            </a:r>
            <a:r>
              <a:rPr lang="pt-PT" dirty="0">
                <a:solidFill>
                  <a:srgbClr val="333333"/>
                </a:solidFill>
              </a:rPr>
              <a:t>que essas aplicações </a:t>
            </a:r>
            <a:r>
              <a:rPr lang="pt-PT" b="0" i="0" dirty="0">
                <a:solidFill>
                  <a:srgbClr val="333333"/>
                </a:solidFill>
                <a:effectLst/>
              </a:rPr>
              <a:t>estão a produzir, quão </a:t>
            </a:r>
            <a:r>
              <a:rPr lang="pt-PT" b="0" i="0" dirty="0">
                <a:solidFill>
                  <a:srgbClr val="D6315A"/>
                </a:solidFill>
                <a:effectLst/>
              </a:rPr>
              <a:t>seguros</a:t>
            </a:r>
            <a:r>
              <a:rPr lang="pt-PT" b="0" i="0" dirty="0">
                <a:solidFill>
                  <a:srgbClr val="333333"/>
                </a:solidFill>
                <a:effectLst/>
              </a:rPr>
              <a:t> são ou se as suas análises são </a:t>
            </a:r>
            <a:r>
              <a:rPr lang="pt-PT" b="0" i="0" dirty="0">
                <a:solidFill>
                  <a:srgbClr val="E18130"/>
                </a:solidFill>
                <a:effectLst/>
              </a:rPr>
              <a:t>confiáveis</a:t>
            </a:r>
            <a:r>
              <a:rPr lang="pt-PT" b="0" i="0" dirty="0">
                <a:solidFill>
                  <a:srgbClr val="333333"/>
                </a:solidFill>
                <a:effectLst/>
              </a:rPr>
              <a:t>.</a:t>
            </a:r>
          </a:p>
        </p:txBody>
      </p:sp>
    </p:spTree>
    <p:extLst>
      <p:ext uri="{BB962C8B-B14F-4D97-AF65-F5344CB8AC3E}">
        <p14:creationId xmlns:p14="http://schemas.microsoft.com/office/powerpoint/2010/main" val="112053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pt-PT" sz="3900" i="0" dirty="0">
                <a:solidFill>
                  <a:schemeClr val="tx1">
                    <a:lumMod val="65000"/>
                    <a:lumOff val="35000"/>
                  </a:schemeClr>
                </a:solidFill>
                <a:effectLst/>
              </a:rPr>
              <a:t>Eu Digital - Impacto da Digitalização na Identidade Pessoal</a:t>
            </a:r>
          </a:p>
        </p:txBody>
      </p:sp>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4422634"/>
          </a:xfrm>
        </p:spPr>
        <p:txBody>
          <a:bodyPr/>
          <a:lstStyle/>
          <a:p>
            <a:pPr algn="just"/>
            <a:r>
              <a:rPr lang="en-IE" sz="2800" b="1" i="0" dirty="0">
                <a:solidFill>
                  <a:srgbClr val="00ACA7"/>
                </a:solidFill>
                <a:effectLst/>
              </a:rPr>
              <a:t>2. </a:t>
            </a:r>
            <a:r>
              <a:rPr lang="en-IE" sz="2800" b="1" i="0" dirty="0" err="1">
                <a:solidFill>
                  <a:srgbClr val="00ACA7"/>
                </a:solidFill>
                <a:effectLst/>
              </a:rPr>
              <a:t>Psicologia</a:t>
            </a:r>
            <a:r>
              <a:rPr lang="en-IE" sz="2800" b="1" i="0" dirty="0">
                <a:solidFill>
                  <a:srgbClr val="00ACA7"/>
                </a:solidFill>
                <a:effectLst/>
              </a:rPr>
              <a:t> </a:t>
            </a:r>
            <a:r>
              <a:rPr lang="en-IE" sz="2800" b="1" i="0" dirty="0" err="1">
                <a:solidFill>
                  <a:srgbClr val="00ACA7"/>
                </a:solidFill>
                <a:effectLst/>
              </a:rPr>
              <a:t>Comportamental</a:t>
            </a:r>
            <a:r>
              <a:rPr lang="en-IE" sz="2800" b="1" i="0" dirty="0">
                <a:solidFill>
                  <a:srgbClr val="00ACA7"/>
                </a:solidFill>
                <a:effectLst/>
              </a:rPr>
              <a:t> </a:t>
            </a:r>
            <a:r>
              <a:rPr lang="en-IE" sz="2800" b="1" i="0" dirty="0" err="1">
                <a:solidFill>
                  <a:srgbClr val="00ACA7"/>
                </a:solidFill>
                <a:effectLst/>
              </a:rPr>
              <a:t>Aplicada</a:t>
            </a:r>
            <a:endParaRPr lang="en-IE" sz="2800" b="1" i="0" dirty="0">
              <a:solidFill>
                <a:srgbClr val="00ACA7"/>
              </a:solidFill>
              <a:effectLst/>
            </a:endParaRPr>
          </a:p>
          <a:p>
            <a:pPr algn="just"/>
            <a:r>
              <a:rPr lang="pt-PT" b="0" i="0" dirty="0">
                <a:solidFill>
                  <a:srgbClr val="333333"/>
                </a:solidFill>
                <a:effectLst/>
              </a:rPr>
              <a:t>Apoiado em técnicas da metodologia da psicologia comportamental (como a implementação de elementos de </a:t>
            </a:r>
            <a:r>
              <a:rPr lang="pt-PT" b="0" i="0" dirty="0" err="1">
                <a:solidFill>
                  <a:srgbClr val="333333"/>
                </a:solidFill>
                <a:effectLst/>
              </a:rPr>
              <a:t>gamificação</a:t>
            </a:r>
            <a:r>
              <a:rPr lang="pt-PT" b="0" i="0" dirty="0">
                <a:solidFill>
                  <a:srgbClr val="333333"/>
                </a:solidFill>
                <a:effectLst/>
              </a:rPr>
              <a:t>), o comportamento das pessoas é </a:t>
            </a:r>
            <a:r>
              <a:rPr lang="pt-PT" b="0" i="0" dirty="0">
                <a:solidFill>
                  <a:srgbClr val="00ACA7"/>
                </a:solidFill>
                <a:effectLst/>
              </a:rPr>
              <a:t>influenciável. </a:t>
            </a:r>
          </a:p>
          <a:p>
            <a:pPr algn="just"/>
            <a:r>
              <a:rPr lang="pt-PT" sz="2000" dirty="0"/>
              <a:t>Uma questão muito visível, são designs manipulativos de interface de usuário para fazer com que as pessoas </a:t>
            </a:r>
            <a:r>
              <a:rPr lang="pt-PT" sz="2000" dirty="0">
                <a:solidFill>
                  <a:srgbClr val="E18130"/>
                </a:solidFill>
              </a:rPr>
              <a:t>consintam</a:t>
            </a:r>
            <a:r>
              <a:rPr lang="pt-PT" sz="2000" dirty="0"/>
              <a:t> em </a:t>
            </a:r>
            <a:r>
              <a:rPr lang="pt-PT" sz="2000" dirty="0">
                <a:solidFill>
                  <a:srgbClr val="00ACA7"/>
                </a:solidFill>
              </a:rPr>
              <a:t>partilhar os seus dados </a:t>
            </a:r>
            <a:r>
              <a:rPr lang="pt-PT" sz="2000" dirty="0"/>
              <a:t>ou a </a:t>
            </a:r>
            <a:r>
              <a:rPr lang="pt-PT" sz="2000" dirty="0">
                <a:solidFill>
                  <a:srgbClr val="D6315A"/>
                </a:solidFill>
              </a:rPr>
              <a:t>comprar coisas</a:t>
            </a:r>
            <a:r>
              <a:rPr lang="pt-PT" sz="2000" dirty="0"/>
              <a:t>, os chamados </a:t>
            </a:r>
            <a:r>
              <a:rPr lang="pt-PT" sz="2000" dirty="0">
                <a:hlinkClick r:id="rId2"/>
              </a:rPr>
              <a:t>padrões escuros</a:t>
            </a:r>
            <a:r>
              <a:rPr lang="pt-PT" sz="2000" dirty="0"/>
              <a:t>. </a:t>
            </a:r>
          </a:p>
          <a:p>
            <a:pPr algn="just"/>
            <a:r>
              <a:rPr lang="pt-PT" sz="2000" dirty="0"/>
              <a:t>Um exemplo comum é que o </a:t>
            </a:r>
            <a:r>
              <a:rPr lang="pt-PT" sz="2000" dirty="0">
                <a:solidFill>
                  <a:srgbClr val="00ACA7"/>
                </a:solidFill>
              </a:rPr>
              <a:t>botão</a:t>
            </a:r>
            <a:r>
              <a:rPr lang="pt-PT" sz="2000" dirty="0"/>
              <a:t> para dar consentimento a cookies de terceiros é mais colorido do que o botão para configurações mínimas. Outros exemplos são tentar fazer com que as pessoas selecionem suplementos ou instalem softwares desnecessários. Também são conhecidos os avisos com mensagens como ‘</a:t>
            </a:r>
            <a:r>
              <a:rPr lang="pt-PT" sz="2000" dirty="0">
                <a:solidFill>
                  <a:srgbClr val="D6315A"/>
                </a:solidFill>
              </a:rPr>
              <a:t>restam apenas algumas ofertas por este preço</a:t>
            </a:r>
            <a:r>
              <a:rPr lang="pt-PT" sz="2000" dirty="0"/>
              <a:t>'. </a:t>
            </a:r>
            <a:endParaRPr lang="en-IE" sz="2000" b="1" dirty="0">
              <a:solidFill>
                <a:srgbClr val="111111"/>
              </a:solidFill>
              <a:effectLst/>
            </a:endParaRPr>
          </a:p>
        </p:txBody>
      </p:sp>
      <p:pic>
        <p:nvPicPr>
          <p:cNvPr id="5" name="Picture 4" descr="Graphical user interface, website&#10;&#10;Description automatically generated">
            <a:extLst>
              <a:ext uri="{FF2B5EF4-FFF2-40B4-BE49-F238E27FC236}">
                <a16:creationId xmlns:a16="http://schemas.microsoft.com/office/drawing/2014/main" id="{65FB3F00-3CA7-442F-B0F7-38CA4E0B0B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27596" y="2340529"/>
            <a:ext cx="3925174" cy="2474752"/>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77DD925-3DC7-4617-8F3C-91D6C2302EA6}"/>
                  </a:ext>
                </a:extLst>
              </p14:cNvPr>
              <p14:cNvContentPartPr/>
              <p14:nvPr/>
            </p14:nvContentPartPr>
            <p14:xfrm>
              <a:off x="8049623" y="3930014"/>
              <a:ext cx="1183320" cy="878400"/>
            </p14:xfrm>
          </p:contentPart>
        </mc:Choice>
        <mc:Fallback xmlns="">
          <p:pic>
            <p:nvPicPr>
              <p:cNvPr id="8" name="Ink 7">
                <a:extLst>
                  <a:ext uri="{FF2B5EF4-FFF2-40B4-BE49-F238E27FC236}">
                    <a16:creationId xmlns:a16="http://schemas.microsoft.com/office/drawing/2014/main" id="{577DD925-3DC7-4617-8F3C-91D6C2302EA6}"/>
                  </a:ext>
                </a:extLst>
              </p:cNvPr>
              <p:cNvPicPr/>
              <p:nvPr/>
            </p:nvPicPr>
            <p:blipFill>
              <a:blip r:embed="rId5"/>
              <a:stretch>
                <a:fillRect/>
              </a:stretch>
            </p:blipFill>
            <p:spPr>
              <a:xfrm>
                <a:off x="8031623" y="3912021"/>
                <a:ext cx="1218960" cy="914025"/>
              </a:xfrm>
              <a:prstGeom prst="rect">
                <a:avLst/>
              </a:prstGeom>
            </p:spPr>
          </p:pic>
        </mc:Fallback>
      </mc:AlternateContent>
      <p:sp>
        <p:nvSpPr>
          <p:cNvPr id="9" name="Arrow: Up 8">
            <a:extLst>
              <a:ext uri="{FF2B5EF4-FFF2-40B4-BE49-F238E27FC236}">
                <a16:creationId xmlns:a16="http://schemas.microsoft.com/office/drawing/2014/main" id="{0C64ECEC-076E-4AFB-8854-1C443EF239A5}"/>
              </a:ext>
            </a:extLst>
          </p:cNvPr>
          <p:cNvSpPr/>
          <p:nvPr/>
        </p:nvSpPr>
        <p:spPr>
          <a:xfrm>
            <a:off x="8330269" y="5018139"/>
            <a:ext cx="478172" cy="662730"/>
          </a:xfrm>
          <a:prstGeom prst="upArrow">
            <a:avLst/>
          </a:prstGeom>
          <a:solidFill>
            <a:srgbClr val="D631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14D3E0F7-F46E-4468-A0CA-9CD2FD79F1AE}"/>
              </a:ext>
            </a:extLst>
          </p:cNvPr>
          <p:cNvSpPr txBox="1"/>
          <p:nvPr/>
        </p:nvSpPr>
        <p:spPr>
          <a:xfrm>
            <a:off x="7868436" y="5737205"/>
            <a:ext cx="2021747" cy="369332"/>
          </a:xfrm>
          <a:prstGeom prst="rect">
            <a:avLst/>
          </a:prstGeom>
          <a:noFill/>
        </p:spPr>
        <p:txBody>
          <a:bodyPr wrap="square" rtlCol="0">
            <a:spAutoFit/>
          </a:bodyPr>
          <a:lstStyle/>
          <a:p>
            <a:r>
              <a:rPr lang="en-IE" dirty="0">
                <a:solidFill>
                  <a:srgbClr val="D6315A"/>
                </a:solidFill>
              </a:rPr>
              <a:t>Dark patterns</a:t>
            </a:r>
          </a:p>
        </p:txBody>
      </p:sp>
    </p:spTree>
    <p:extLst>
      <p:ext uri="{BB962C8B-B14F-4D97-AF65-F5344CB8AC3E}">
        <p14:creationId xmlns:p14="http://schemas.microsoft.com/office/powerpoint/2010/main" val="2725203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pt-PT" sz="3900" i="0" dirty="0">
                <a:solidFill>
                  <a:schemeClr val="tx1">
                    <a:lumMod val="65000"/>
                    <a:lumOff val="35000"/>
                  </a:schemeClr>
                </a:solidFill>
                <a:effectLst/>
              </a:rPr>
              <a:t>Eu Digital - Impacto da Digitalização na Identidade Pessoal</a:t>
            </a:r>
          </a:p>
          <a:p>
            <a:endParaRPr lang="en-US" dirty="0"/>
          </a:p>
        </p:txBody>
      </p:sp>
      <p:pic>
        <p:nvPicPr>
          <p:cNvPr id="13" name="Picture 12" descr="Application&#10;&#10;Description automatically generated with medium confidence">
            <a:extLst>
              <a:ext uri="{FF2B5EF4-FFF2-40B4-BE49-F238E27FC236}">
                <a16:creationId xmlns:a16="http://schemas.microsoft.com/office/drawing/2014/main" id="{2287E8A7-2A32-4638-9A17-4B7150F130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630" y="2238224"/>
            <a:ext cx="4349632" cy="4540081"/>
          </a:xfrm>
          <a:prstGeom prst="rect">
            <a:avLst/>
          </a:prstGeom>
        </p:spPr>
      </p:pic>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655977"/>
          </a:xfrm>
        </p:spPr>
        <p:txBody>
          <a:bodyPr/>
          <a:lstStyle/>
          <a:p>
            <a:pPr algn="l"/>
            <a:r>
              <a:rPr lang="en-IE" sz="2800" b="1" i="0" dirty="0">
                <a:solidFill>
                  <a:srgbClr val="00ACA7"/>
                </a:solidFill>
                <a:effectLst/>
              </a:rPr>
              <a:t>3. </a:t>
            </a:r>
            <a:r>
              <a:rPr lang="en-IE" sz="2800" b="1" i="0" dirty="0" err="1">
                <a:solidFill>
                  <a:srgbClr val="00ACA7"/>
                </a:solidFill>
                <a:effectLst/>
              </a:rPr>
              <a:t>Identificação</a:t>
            </a:r>
            <a:r>
              <a:rPr lang="en-IE" sz="2800" b="1" i="0" dirty="0">
                <a:solidFill>
                  <a:srgbClr val="00ACA7"/>
                </a:solidFill>
                <a:effectLst/>
              </a:rPr>
              <a:t> e </a:t>
            </a:r>
            <a:r>
              <a:rPr lang="en-IE" sz="2800" b="1" i="0" dirty="0" err="1">
                <a:solidFill>
                  <a:srgbClr val="00ACA7"/>
                </a:solidFill>
                <a:effectLst/>
              </a:rPr>
              <a:t>Biometria</a:t>
            </a:r>
            <a:endParaRPr lang="en-IE" sz="2000" b="1" i="0" dirty="0">
              <a:solidFill>
                <a:srgbClr val="00ACA7"/>
              </a:solidFill>
              <a:effectLst/>
            </a:endParaRPr>
          </a:p>
        </p:txBody>
      </p:sp>
      <p:sp>
        <p:nvSpPr>
          <p:cNvPr id="11" name="Text Placeholder 2">
            <a:extLst>
              <a:ext uri="{FF2B5EF4-FFF2-40B4-BE49-F238E27FC236}">
                <a16:creationId xmlns:a16="http://schemas.microsoft.com/office/drawing/2014/main" id="{15226B30-298A-4FB2-AB9E-CBA086D6A951}"/>
              </a:ext>
            </a:extLst>
          </p:cNvPr>
          <p:cNvSpPr txBox="1">
            <a:spLocks/>
          </p:cNvSpPr>
          <p:nvPr/>
        </p:nvSpPr>
        <p:spPr>
          <a:xfrm>
            <a:off x="4459262" y="2462214"/>
            <a:ext cx="7347147" cy="36443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pt-PT" dirty="0">
                <a:solidFill>
                  <a:srgbClr val="00ACA7"/>
                </a:solidFill>
              </a:rPr>
              <a:t>Biometria</a:t>
            </a:r>
            <a:r>
              <a:rPr lang="pt-PT" dirty="0">
                <a:solidFill>
                  <a:srgbClr val="333333"/>
                </a:solidFill>
              </a:rPr>
              <a:t> é uma tecnologia que visa identificar uma pessoa através das suas </a:t>
            </a:r>
            <a:r>
              <a:rPr lang="pt-PT" dirty="0">
                <a:solidFill>
                  <a:srgbClr val="D6315A"/>
                </a:solidFill>
              </a:rPr>
              <a:t>características pessoais </a:t>
            </a:r>
            <a:r>
              <a:rPr lang="pt-PT" dirty="0">
                <a:solidFill>
                  <a:srgbClr val="333333"/>
                </a:solidFill>
              </a:rPr>
              <a:t>ou </a:t>
            </a:r>
            <a:r>
              <a:rPr lang="pt-PT" dirty="0">
                <a:solidFill>
                  <a:srgbClr val="E18130"/>
                </a:solidFill>
              </a:rPr>
              <a:t>características corporais</a:t>
            </a:r>
            <a:r>
              <a:rPr lang="pt-PT" dirty="0">
                <a:solidFill>
                  <a:srgbClr val="333333"/>
                </a:solidFill>
              </a:rPr>
              <a:t>. Compara as características reais do corpo com os dados armazenados.</a:t>
            </a:r>
          </a:p>
          <a:p>
            <a:pPr algn="just"/>
            <a:r>
              <a:rPr lang="pt-PT" dirty="0">
                <a:solidFill>
                  <a:srgbClr val="333333"/>
                </a:solidFill>
              </a:rPr>
              <a:t>Como a biometria foi um domínio de processamento de dados do Estado por muito tempo, a tecnologia tornou-se um recurso padrão para identificação em smartphones e computadores.</a:t>
            </a:r>
          </a:p>
          <a:p>
            <a:pPr algn="just"/>
            <a:r>
              <a:rPr lang="pt-PT" sz="2800" dirty="0">
                <a:solidFill>
                  <a:srgbClr val="00ACA7"/>
                </a:solidFill>
              </a:rPr>
              <a:t>Muitos desses dados são partilhados com terceiros.</a:t>
            </a:r>
            <a:endParaRPr lang="en-US" sz="2800" dirty="0">
              <a:solidFill>
                <a:srgbClr val="00ACA7"/>
              </a:solidFill>
            </a:endParaRPr>
          </a:p>
        </p:txBody>
      </p:sp>
    </p:spTree>
    <p:extLst>
      <p:ext uri="{BB962C8B-B14F-4D97-AF65-F5344CB8AC3E}">
        <p14:creationId xmlns:p14="http://schemas.microsoft.com/office/powerpoint/2010/main" val="2651152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41220-C6FD-4341-9BB4-CCD6186BCAA3}"/>
              </a:ext>
            </a:extLst>
          </p:cNvPr>
          <p:cNvSpPr>
            <a:spLocks noGrp="1"/>
          </p:cNvSpPr>
          <p:nvPr>
            <p:ph type="body" sz="quarter" idx="13"/>
          </p:nvPr>
        </p:nvSpPr>
        <p:spPr/>
        <p:txBody>
          <a:bodyPr>
            <a:normAutofit fontScale="92500" lnSpcReduction="20000"/>
          </a:bodyPr>
          <a:lstStyle/>
          <a:p>
            <a:r>
              <a:rPr lang="pt-PT" sz="3900" i="0" dirty="0">
                <a:solidFill>
                  <a:schemeClr val="tx1">
                    <a:lumMod val="65000"/>
                    <a:lumOff val="35000"/>
                  </a:schemeClr>
                </a:solidFill>
                <a:effectLst/>
              </a:rPr>
              <a:t>Eu Digital - Impacto da Digitalização na Identidade Pessoal</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68E65D2-BC0B-41A3-9F79-3BAA915C33EB}"/>
              </a:ext>
            </a:extLst>
          </p:cNvPr>
          <p:cNvPicPr>
            <a:picLocks noChangeAspect="1"/>
          </p:cNvPicPr>
          <p:nvPr/>
        </p:nvPicPr>
        <p:blipFill>
          <a:blip r:embed="rId2"/>
          <a:stretch>
            <a:fillRect/>
          </a:stretch>
        </p:blipFill>
        <p:spPr>
          <a:xfrm>
            <a:off x="-1" y="2020461"/>
            <a:ext cx="4719145" cy="4248774"/>
          </a:xfrm>
          <a:prstGeom prst="rect">
            <a:avLst/>
          </a:prstGeom>
        </p:spPr>
      </p:pic>
      <p:sp>
        <p:nvSpPr>
          <p:cNvPr id="3" name="Text Placeholder 2">
            <a:extLst>
              <a:ext uri="{FF2B5EF4-FFF2-40B4-BE49-F238E27FC236}">
                <a16:creationId xmlns:a16="http://schemas.microsoft.com/office/drawing/2014/main" id="{0B296DCA-E186-AE40-A579-326E60D1CB9B}"/>
              </a:ext>
            </a:extLst>
          </p:cNvPr>
          <p:cNvSpPr>
            <a:spLocks noGrp="1"/>
          </p:cNvSpPr>
          <p:nvPr>
            <p:ph type="body" sz="quarter" idx="14"/>
          </p:nvPr>
        </p:nvSpPr>
        <p:spPr>
          <a:xfrm>
            <a:off x="439898" y="1843942"/>
            <a:ext cx="7068250" cy="655977"/>
          </a:xfrm>
        </p:spPr>
        <p:txBody>
          <a:bodyPr/>
          <a:lstStyle/>
          <a:p>
            <a:r>
              <a:rPr lang="en-IE" sz="2800" b="1" i="0" dirty="0">
                <a:solidFill>
                  <a:srgbClr val="00ACA7"/>
                </a:solidFill>
                <a:effectLst/>
              </a:rPr>
              <a:t>4. O </a:t>
            </a:r>
            <a:r>
              <a:rPr lang="en-IE" sz="2800" b="1" i="0" dirty="0" err="1">
                <a:solidFill>
                  <a:srgbClr val="00ACA7"/>
                </a:solidFill>
                <a:effectLst/>
              </a:rPr>
              <a:t>Corpo</a:t>
            </a:r>
            <a:endParaRPr lang="en-IE" sz="2000" b="1" i="0" dirty="0">
              <a:solidFill>
                <a:srgbClr val="00ACA7"/>
              </a:solidFill>
              <a:effectLst/>
            </a:endParaRPr>
          </a:p>
          <a:p>
            <a:pPr algn="l"/>
            <a:endParaRPr lang="en-IE" sz="2000" b="1" i="0" dirty="0">
              <a:solidFill>
                <a:srgbClr val="D6315A"/>
              </a:solidFill>
              <a:effectLst/>
            </a:endParaRPr>
          </a:p>
        </p:txBody>
      </p:sp>
      <p:sp>
        <p:nvSpPr>
          <p:cNvPr id="11" name="Text Placeholder 2">
            <a:extLst>
              <a:ext uri="{FF2B5EF4-FFF2-40B4-BE49-F238E27FC236}">
                <a16:creationId xmlns:a16="http://schemas.microsoft.com/office/drawing/2014/main" id="{15226B30-298A-4FB2-AB9E-CBA086D6A951}"/>
              </a:ext>
            </a:extLst>
          </p:cNvPr>
          <p:cNvSpPr txBox="1">
            <a:spLocks/>
          </p:cNvSpPr>
          <p:nvPr/>
        </p:nvSpPr>
        <p:spPr>
          <a:xfrm>
            <a:off x="4870690" y="2171930"/>
            <a:ext cx="7068250" cy="46292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dirty="0">
                <a:solidFill>
                  <a:srgbClr val="00ACA7"/>
                </a:solidFill>
              </a:rPr>
              <a:t>S</a:t>
            </a:r>
            <a:r>
              <a:rPr lang="en-US" b="0" i="0" dirty="0">
                <a:solidFill>
                  <a:srgbClr val="00ACA7"/>
                </a:solidFill>
                <a:effectLst/>
              </a:rPr>
              <a:t>martphone</a:t>
            </a:r>
            <a:r>
              <a:rPr lang="en-US" b="0" i="0" dirty="0">
                <a:solidFill>
                  <a:srgbClr val="333333"/>
                </a:solidFill>
                <a:effectLst/>
              </a:rPr>
              <a:t>, </a:t>
            </a:r>
            <a:r>
              <a:rPr lang="en-US" b="0" i="0" dirty="0" err="1">
                <a:solidFill>
                  <a:srgbClr val="D6315A"/>
                </a:solidFill>
                <a:effectLst/>
              </a:rPr>
              <a:t>relógio</a:t>
            </a:r>
            <a:r>
              <a:rPr lang="en-US" b="0" i="0" dirty="0">
                <a:solidFill>
                  <a:srgbClr val="333333"/>
                </a:solidFill>
                <a:effectLst/>
              </a:rPr>
              <a:t> </a:t>
            </a:r>
            <a:r>
              <a:rPr lang="en-US" b="0" i="0" dirty="0" err="1">
                <a:solidFill>
                  <a:srgbClr val="333333"/>
                </a:solidFill>
                <a:effectLst/>
              </a:rPr>
              <a:t>ou</a:t>
            </a:r>
            <a:r>
              <a:rPr lang="en-US" b="0" i="0" dirty="0">
                <a:solidFill>
                  <a:srgbClr val="333333"/>
                </a:solidFill>
                <a:effectLst/>
              </a:rPr>
              <a:t> </a:t>
            </a:r>
            <a:r>
              <a:rPr lang="en-US" b="0" i="0" dirty="0">
                <a:solidFill>
                  <a:srgbClr val="E18130"/>
                </a:solidFill>
                <a:effectLst/>
              </a:rPr>
              <a:t>fitness tracker</a:t>
            </a:r>
            <a:r>
              <a:rPr lang="en-US" b="0" i="0" dirty="0">
                <a:solidFill>
                  <a:srgbClr val="333333"/>
                </a:solidFill>
                <a:effectLst/>
              </a:rPr>
              <a:t> </a:t>
            </a:r>
            <a:r>
              <a:rPr lang="pt-PT" b="0" i="0" dirty="0">
                <a:solidFill>
                  <a:srgbClr val="333333"/>
                </a:solidFill>
                <a:effectLst/>
              </a:rPr>
              <a:t>estão a demonstrar que a interação corpo-máquina inteligente deixou os propósitos terapêuticos (ou militares) para os quais foram muitas vezes inventados e difundidos para a </a:t>
            </a:r>
            <a:r>
              <a:rPr lang="pt-PT" b="0" i="0" dirty="0">
                <a:solidFill>
                  <a:srgbClr val="D6315A"/>
                </a:solidFill>
                <a:effectLst/>
              </a:rPr>
              <a:t>cultura cotidiana</a:t>
            </a:r>
            <a:r>
              <a:rPr lang="pt-PT" b="0" i="0" dirty="0">
                <a:solidFill>
                  <a:srgbClr val="333333"/>
                </a:solidFill>
                <a:effectLst/>
              </a:rPr>
              <a:t>.</a:t>
            </a:r>
          </a:p>
          <a:p>
            <a:pPr algn="just"/>
            <a:r>
              <a:rPr lang="pt-PT" b="0" i="0" dirty="0">
                <a:solidFill>
                  <a:srgbClr val="333333"/>
                </a:solidFill>
                <a:effectLst/>
              </a:rPr>
              <a:t>Isso tem consequências para nossa </a:t>
            </a:r>
            <a:r>
              <a:rPr lang="pt-PT" b="0" i="0" dirty="0" err="1">
                <a:solidFill>
                  <a:srgbClr val="333333"/>
                </a:solidFill>
                <a:effectLst/>
              </a:rPr>
              <a:t>auto-percepção</a:t>
            </a:r>
            <a:r>
              <a:rPr lang="pt-PT" b="0" i="0" dirty="0">
                <a:solidFill>
                  <a:srgbClr val="333333"/>
                </a:solidFill>
                <a:effectLst/>
              </a:rPr>
              <a:t> como seres humanos e das nossas </a:t>
            </a:r>
            <a:r>
              <a:rPr lang="pt-PT" b="0" i="0" dirty="0">
                <a:solidFill>
                  <a:srgbClr val="E18130"/>
                </a:solidFill>
                <a:effectLst/>
              </a:rPr>
              <a:t>capacidades</a:t>
            </a:r>
            <a:r>
              <a:rPr lang="pt-PT" b="0" i="0" dirty="0">
                <a:solidFill>
                  <a:srgbClr val="333333"/>
                </a:solidFill>
                <a:effectLst/>
              </a:rPr>
              <a:t>. Isto muda a </a:t>
            </a:r>
            <a:r>
              <a:rPr lang="pt-PT" b="1" i="0" dirty="0">
                <a:solidFill>
                  <a:srgbClr val="333333"/>
                </a:solidFill>
                <a:effectLst/>
              </a:rPr>
              <a:t>forma como usamos os nossos corpos</a:t>
            </a:r>
            <a:r>
              <a:rPr lang="pt-PT" b="0" i="0" dirty="0">
                <a:solidFill>
                  <a:srgbClr val="333333"/>
                </a:solidFill>
                <a:effectLst/>
              </a:rPr>
              <a:t>.</a:t>
            </a:r>
          </a:p>
          <a:p>
            <a:pPr algn="just"/>
            <a:r>
              <a:rPr lang="pt-PT" b="0" i="1" dirty="0">
                <a:solidFill>
                  <a:srgbClr val="D6315A"/>
                </a:solidFill>
                <a:effectLst/>
              </a:rPr>
              <a:t>Não há dúvida de que os novos meios de comunicação e tecnologias têm impacto no cérebro e também nas habilidades físicas</a:t>
            </a:r>
            <a:r>
              <a:rPr lang="en-US" i="1" dirty="0">
                <a:solidFill>
                  <a:srgbClr val="D6315A"/>
                </a:solidFill>
              </a:rPr>
              <a:t>.</a:t>
            </a:r>
            <a:endParaRPr lang="en-US" b="0" i="1" dirty="0">
              <a:solidFill>
                <a:srgbClr val="D6315A"/>
              </a:solidFill>
              <a:effectLst/>
            </a:endParaRPr>
          </a:p>
        </p:txBody>
      </p:sp>
    </p:spTree>
    <p:extLst>
      <p:ext uri="{BB962C8B-B14F-4D97-AF65-F5344CB8AC3E}">
        <p14:creationId xmlns:p14="http://schemas.microsoft.com/office/powerpoint/2010/main" val="3612578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37745-2855-4830-B7AB-CF16EA92CD48}"/>
              </a:ext>
            </a:extLst>
          </p:cNvPr>
          <p:cNvSpPr>
            <a:spLocks noGrp="1"/>
          </p:cNvSpPr>
          <p:nvPr>
            <p:ph type="body" sz="quarter" idx="13"/>
          </p:nvPr>
        </p:nvSpPr>
        <p:spPr>
          <a:xfrm>
            <a:off x="381678" y="329328"/>
            <a:ext cx="11171222" cy="844269"/>
          </a:xfrm>
        </p:spPr>
        <p:txBody>
          <a:bodyPr/>
          <a:lstStyle/>
          <a:p>
            <a:r>
              <a:rPr lang="pt-PT" dirty="0"/>
              <a:t>Para o seu bem-estar mental – conte a sua história</a:t>
            </a:r>
            <a:endParaRPr lang="en-US" dirty="0"/>
          </a:p>
        </p:txBody>
      </p:sp>
      <p:sp>
        <p:nvSpPr>
          <p:cNvPr id="3" name="Text Placeholder 2">
            <a:extLst>
              <a:ext uri="{FF2B5EF4-FFF2-40B4-BE49-F238E27FC236}">
                <a16:creationId xmlns:a16="http://schemas.microsoft.com/office/drawing/2014/main" id="{E1FACBB7-337E-446B-9A42-3595FCCB15E9}"/>
              </a:ext>
            </a:extLst>
          </p:cNvPr>
          <p:cNvSpPr>
            <a:spLocks noGrp="1"/>
          </p:cNvSpPr>
          <p:nvPr>
            <p:ph type="body" sz="quarter" idx="14"/>
          </p:nvPr>
        </p:nvSpPr>
        <p:spPr>
          <a:xfrm>
            <a:off x="381678" y="1173597"/>
            <a:ext cx="11156987" cy="3537886"/>
          </a:xfrm>
        </p:spPr>
        <p:txBody>
          <a:bodyPr/>
          <a:lstStyle/>
          <a:p>
            <a:pPr algn="just"/>
            <a:r>
              <a:rPr lang="pt-PT" sz="2000" dirty="0"/>
              <a:t>Como refugiado, migrante, expatriado, alguém que mudou de país e circunstâncias, você guarda em si histórias dignas. Pode ser bom para o seu bem-estar partilhar estas histórias. </a:t>
            </a:r>
          </a:p>
          <a:p>
            <a:pPr algn="just"/>
            <a:r>
              <a:rPr lang="pt-PT" sz="2000" dirty="0"/>
              <a:t>A narrativa feminina é relevante para o mundo. O que tem a dizer pode não apenas ajudá-la a se sentir mais integrada, mas também apoiar outra pessoa.</a:t>
            </a:r>
            <a:r>
              <a:rPr lang="hr-BA" sz="2000" dirty="0"/>
              <a:t> </a:t>
            </a:r>
            <a:r>
              <a:rPr lang="pt-PT" sz="2000" dirty="0"/>
              <a:t>Aqui estão algumas histórias que o podem inspirar</a:t>
            </a:r>
            <a:r>
              <a:rPr lang="hr-BA" sz="2000" dirty="0"/>
              <a:t>: </a:t>
            </a:r>
            <a:r>
              <a:rPr lang="hr-BA" sz="2000" dirty="0">
                <a:hlinkClick r:id="rId2"/>
              </a:rPr>
              <a:t>https://www.storycenter.org/stories</a:t>
            </a:r>
            <a:r>
              <a:rPr lang="hr-BA" sz="2000" dirty="0"/>
              <a:t> </a:t>
            </a:r>
          </a:p>
          <a:p>
            <a:endParaRPr lang="hr-BA" sz="2000" dirty="0"/>
          </a:p>
          <a:p>
            <a:endParaRPr lang="en-US" sz="2000" dirty="0"/>
          </a:p>
        </p:txBody>
      </p:sp>
      <p:pic>
        <p:nvPicPr>
          <p:cNvPr id="5" name="Picture 4">
            <a:hlinkClick r:id="rId2"/>
            <a:extLst>
              <a:ext uri="{FF2B5EF4-FFF2-40B4-BE49-F238E27FC236}">
                <a16:creationId xmlns:a16="http://schemas.microsoft.com/office/drawing/2014/main" id="{AD6DB45F-9B17-4286-88B8-A46F18F641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73" y="3151383"/>
            <a:ext cx="6948881" cy="3623539"/>
          </a:xfrm>
          <a:prstGeom prst="rect">
            <a:avLst/>
          </a:prstGeom>
          <a:ln>
            <a:noFill/>
          </a:ln>
          <a:effectLst>
            <a:outerShdw blurRad="292100" dist="139700" dir="2700000" algn="tl" rotWithShape="0">
              <a:srgbClr val="333333">
                <a:alpha val="65000"/>
              </a:srgbClr>
            </a:outerShdw>
          </a:effectLst>
        </p:spPr>
      </p:pic>
      <p:pic>
        <p:nvPicPr>
          <p:cNvPr id="7" name="Picture 6" descr="Shape&#10;&#10;Description automatically generated">
            <a:extLst>
              <a:ext uri="{FF2B5EF4-FFF2-40B4-BE49-F238E27FC236}">
                <a16:creationId xmlns:a16="http://schemas.microsoft.com/office/drawing/2014/main" id="{142245A0-285E-4D23-BFF0-EE0E3B2E20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80830" y="4058100"/>
            <a:ext cx="4429492" cy="1042407"/>
          </a:xfrm>
          <a:prstGeom prst="rect">
            <a:avLst/>
          </a:prstGeom>
        </p:spPr>
      </p:pic>
    </p:spTree>
    <p:extLst>
      <p:ext uri="{BB962C8B-B14F-4D97-AF65-F5344CB8AC3E}">
        <p14:creationId xmlns:p14="http://schemas.microsoft.com/office/powerpoint/2010/main" val="3438724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501F6-259D-4785-862E-A18E8A962EED}"/>
              </a:ext>
            </a:extLst>
          </p:cNvPr>
          <p:cNvSpPr>
            <a:spLocks noGrp="1"/>
          </p:cNvSpPr>
          <p:nvPr>
            <p:ph type="body" sz="quarter" idx="14"/>
          </p:nvPr>
        </p:nvSpPr>
        <p:spPr/>
        <p:txBody>
          <a:bodyPr>
            <a:normAutofit fontScale="85000" lnSpcReduction="20000"/>
          </a:bodyPr>
          <a:lstStyle/>
          <a:p>
            <a:r>
              <a:rPr lang="hr-BA" dirty="0"/>
              <a:t>„</a:t>
            </a:r>
            <a:endParaRPr lang="en-US" dirty="0"/>
          </a:p>
        </p:txBody>
      </p:sp>
      <p:sp>
        <p:nvSpPr>
          <p:cNvPr id="3" name="Text Placeholder 2">
            <a:extLst>
              <a:ext uri="{FF2B5EF4-FFF2-40B4-BE49-F238E27FC236}">
                <a16:creationId xmlns:a16="http://schemas.microsoft.com/office/drawing/2014/main" id="{8C64685C-C5FC-4A0D-BBAE-D7D6D2BAD593}"/>
              </a:ext>
            </a:extLst>
          </p:cNvPr>
          <p:cNvSpPr>
            <a:spLocks noGrp="1"/>
          </p:cNvSpPr>
          <p:nvPr>
            <p:ph type="body" sz="quarter" idx="13"/>
          </p:nvPr>
        </p:nvSpPr>
        <p:spPr/>
        <p:txBody>
          <a:bodyPr>
            <a:normAutofit/>
          </a:bodyPr>
          <a:lstStyle/>
          <a:p>
            <a:r>
              <a:rPr lang="en-US" dirty="0"/>
              <a:t>“</a:t>
            </a:r>
            <a:r>
              <a:rPr lang="pt-PT" dirty="0"/>
              <a:t>Eles não têm ideia do que é perder o lar a correr o risco de nunca mais encontrar casa, ter sua vida inteira dividida entre duas terras e tornar-se a ponte entre dois países</a:t>
            </a:r>
            <a:r>
              <a:rPr lang="en-US" dirty="0"/>
              <a:t>.” — </a:t>
            </a:r>
            <a:r>
              <a:rPr lang="en-US" dirty="0" err="1"/>
              <a:t>Rupi</a:t>
            </a:r>
            <a:r>
              <a:rPr lang="en-US" dirty="0"/>
              <a:t> Kaur, Milk &amp; Honey</a:t>
            </a:r>
          </a:p>
        </p:txBody>
      </p:sp>
      <p:sp>
        <p:nvSpPr>
          <p:cNvPr id="4" name="Text Placeholder 3">
            <a:extLst>
              <a:ext uri="{FF2B5EF4-FFF2-40B4-BE49-F238E27FC236}">
                <a16:creationId xmlns:a16="http://schemas.microsoft.com/office/drawing/2014/main" id="{8963DBCD-A24A-4B98-B25F-EB1A1D65BCE5}"/>
              </a:ext>
            </a:extLst>
          </p:cNvPr>
          <p:cNvSpPr>
            <a:spLocks noGrp="1"/>
          </p:cNvSpPr>
          <p:nvPr>
            <p:ph type="body" sz="quarter" idx="15"/>
          </p:nvPr>
        </p:nvSpPr>
        <p:spPr>
          <a:xfrm>
            <a:off x="558450" y="386670"/>
            <a:ext cx="2613204" cy="1221666"/>
          </a:xfrm>
        </p:spPr>
        <p:txBody>
          <a:bodyPr>
            <a:normAutofit fontScale="92500" lnSpcReduction="10000"/>
          </a:bodyPr>
          <a:lstStyle/>
          <a:p>
            <a:r>
              <a:rPr lang="hr-BA" dirty="0"/>
              <a:t>„</a:t>
            </a:r>
            <a:endParaRPr lang="en-US" dirty="0"/>
          </a:p>
        </p:txBody>
      </p:sp>
      <p:pic>
        <p:nvPicPr>
          <p:cNvPr id="9" name="Picture Placeholder 8" descr="Two women hugging">
            <a:extLst>
              <a:ext uri="{FF2B5EF4-FFF2-40B4-BE49-F238E27FC236}">
                <a16:creationId xmlns:a16="http://schemas.microsoft.com/office/drawing/2014/main" id="{075234AD-22DB-4FCD-89E5-9BE9755FB56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D7A32F93-ED71-42EB-8CA9-EF94B475CE4B}"/>
              </a:ext>
            </a:extLst>
          </p:cNvPr>
          <p:cNvSpPr txBox="1"/>
          <p:nvPr/>
        </p:nvSpPr>
        <p:spPr>
          <a:xfrm>
            <a:off x="320879" y="5987929"/>
            <a:ext cx="5413346" cy="738664"/>
          </a:xfrm>
          <a:prstGeom prst="rect">
            <a:avLst/>
          </a:prstGeom>
          <a:noFill/>
        </p:spPr>
        <p:txBody>
          <a:bodyPr wrap="square">
            <a:spAutoFit/>
          </a:bodyPr>
          <a:lstStyle/>
          <a:p>
            <a:r>
              <a:rPr lang="pt-PT" sz="1400" dirty="0"/>
              <a:t>FONTE</a:t>
            </a:r>
            <a:r>
              <a:rPr lang="hr-BA" sz="1400" dirty="0"/>
              <a:t>: </a:t>
            </a:r>
            <a:r>
              <a:rPr lang="en-US" sz="1400" dirty="0">
                <a:hlinkClick r:id="rId3"/>
              </a:rPr>
              <a:t>https://msmagazine.com/2019/10/14/empowering-migrant-women-through-digital-storytelling/</a:t>
            </a:r>
            <a:r>
              <a:rPr lang="hr-BA" sz="1400" dirty="0"/>
              <a:t> </a:t>
            </a:r>
          </a:p>
          <a:p>
            <a:r>
              <a:rPr lang="pt-PT" sz="1400" dirty="0"/>
              <a:t>FONTE DA FOTOGRAFIA</a:t>
            </a:r>
            <a:r>
              <a:rPr lang="hr-BA" sz="1400" dirty="0"/>
              <a:t>: </a:t>
            </a:r>
            <a:r>
              <a:rPr lang="pt-PT" sz="1400" dirty="0"/>
              <a:t>Banco de imagens da </a:t>
            </a:r>
            <a:r>
              <a:rPr lang="hr-BA" sz="1400" dirty="0"/>
              <a:t>Microsoft</a:t>
            </a:r>
            <a:endParaRPr lang="en-US" sz="1400" dirty="0"/>
          </a:p>
        </p:txBody>
      </p:sp>
    </p:spTree>
    <p:extLst>
      <p:ext uri="{BB962C8B-B14F-4D97-AF65-F5344CB8AC3E}">
        <p14:creationId xmlns:p14="http://schemas.microsoft.com/office/powerpoint/2010/main" val="145971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F6666D-BCCF-4C98-9537-80F17EF75C7C}"/>
              </a:ext>
            </a:extLst>
          </p:cNvPr>
          <p:cNvSpPr>
            <a:spLocks noGrp="1"/>
          </p:cNvSpPr>
          <p:nvPr>
            <p:ph type="body" sz="quarter" idx="13"/>
          </p:nvPr>
        </p:nvSpPr>
        <p:spPr/>
        <p:txBody>
          <a:bodyPr/>
          <a:lstStyle/>
          <a:p>
            <a:r>
              <a:rPr lang="pt-PT" dirty="0"/>
              <a:t>Ferramentas digitais para contar histórias</a:t>
            </a:r>
          </a:p>
        </p:txBody>
      </p:sp>
      <p:sp>
        <p:nvSpPr>
          <p:cNvPr id="3" name="Text Placeholder 2">
            <a:extLst>
              <a:ext uri="{FF2B5EF4-FFF2-40B4-BE49-F238E27FC236}">
                <a16:creationId xmlns:a16="http://schemas.microsoft.com/office/drawing/2014/main" id="{43290216-83C5-4B30-9E84-540493BEE27E}"/>
              </a:ext>
            </a:extLst>
          </p:cNvPr>
          <p:cNvSpPr>
            <a:spLocks noGrp="1"/>
          </p:cNvSpPr>
          <p:nvPr>
            <p:ph type="body" sz="quarter" idx="14"/>
          </p:nvPr>
        </p:nvSpPr>
        <p:spPr/>
        <p:txBody>
          <a:bodyPr/>
          <a:lstStyle/>
          <a:p>
            <a:r>
              <a:rPr lang="pt-PT" dirty="0"/>
              <a:t>Prefere contar histórias através de texto, imagens, vídeo ou algo mais? </a:t>
            </a:r>
          </a:p>
          <a:p>
            <a:r>
              <a:rPr lang="pt-PT" dirty="0"/>
              <a:t>Confira estas ferramentas digitais, categorizadas de forma clara para que possa escolher o seu método preferido</a:t>
            </a:r>
            <a:r>
              <a:rPr lang="hr-BA" dirty="0"/>
              <a:t>: EU STORIES - </a:t>
            </a:r>
            <a:r>
              <a:rPr lang="hr-BA" dirty="0">
                <a:hlinkClick r:id="rId2"/>
              </a:rPr>
              <a:t>https://eurostories.eu/toolbox/</a:t>
            </a:r>
            <a:r>
              <a:rPr lang="hr-BA" dirty="0"/>
              <a:t>  </a:t>
            </a:r>
          </a:p>
        </p:txBody>
      </p:sp>
      <p:pic>
        <p:nvPicPr>
          <p:cNvPr id="5" name="Picture 4">
            <a:extLst>
              <a:ext uri="{FF2B5EF4-FFF2-40B4-BE49-F238E27FC236}">
                <a16:creationId xmlns:a16="http://schemas.microsoft.com/office/drawing/2014/main" id="{BD0C2BA3-5A2C-4DF3-8861-17CB42CC98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578" y="2981363"/>
            <a:ext cx="7528916" cy="343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416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p:txBody>
          <a:bodyPr/>
          <a:lstStyle/>
          <a:p>
            <a:r>
              <a:rPr lang="hr-BA" dirty="0"/>
              <a:t>1. </a:t>
            </a:r>
            <a:r>
              <a:rPr lang="pt-PT" dirty="0"/>
              <a:t>Proteção de dados pessoais e privacidade</a:t>
            </a:r>
            <a:endParaRPr lang="en-US" dirty="0"/>
          </a:p>
        </p:txBody>
      </p:sp>
      <p:pic>
        <p:nvPicPr>
          <p:cNvPr id="6" name="Picture Placeholder 5" descr="A person sitting at a table working on a computer&#10;&#10;Description automatically generated with medium confidence">
            <a:extLst>
              <a:ext uri="{FF2B5EF4-FFF2-40B4-BE49-F238E27FC236}">
                <a16:creationId xmlns:a16="http://schemas.microsoft.com/office/drawing/2014/main" id="{EFE26E30-FEF2-1741-A812-3B8DBFBEBFA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666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983348" y="266424"/>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pt-PT" altLang="en-US" sz="3200" b="1" dirty="0">
                <a:solidFill>
                  <a:srgbClr val="5E5E5E"/>
                </a:solidFill>
                <a:latin typeface="+mn-lt"/>
                <a:ea typeface="+mn-ea"/>
                <a:cs typeface="+mn-cs"/>
              </a:rPr>
              <a:t>MELHORAR O BEM-ESTAR – </a:t>
            </a:r>
            <a:r>
              <a:rPr lang="pt-PT" altLang="en-US" sz="3200" dirty="0">
                <a:solidFill>
                  <a:srgbClr val="00ACA7"/>
                </a:solidFill>
                <a:latin typeface="+mn-lt"/>
                <a:ea typeface="+mn-ea"/>
                <a:cs typeface="+mn-cs"/>
              </a:rPr>
              <a:t>MELHORE A ERGONOMIA</a:t>
            </a:r>
          </a:p>
          <a:p>
            <a:pPr algn="ctr"/>
            <a:r>
              <a:rPr lang="pt-PT" altLang="en-US" sz="3200" dirty="0">
                <a:solidFill>
                  <a:srgbClr val="00ACA7"/>
                </a:solidFill>
                <a:latin typeface="+mn-lt"/>
                <a:ea typeface="+mn-ea"/>
                <a:cs typeface="+mn-cs"/>
              </a:rPr>
              <a:t>DO SEU ESTUDO EM CASA</a:t>
            </a:r>
          </a:p>
        </p:txBody>
      </p:sp>
      <p:sp>
        <p:nvSpPr>
          <p:cNvPr id="8" name="Text Placeholder 8"/>
          <p:cNvSpPr txBox="1">
            <a:spLocks/>
          </p:cNvSpPr>
          <p:nvPr/>
        </p:nvSpPr>
        <p:spPr>
          <a:xfrm>
            <a:off x="427101" y="6349451"/>
            <a:ext cx="11101511" cy="47817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lnSpc>
                <a:spcPct val="100000"/>
              </a:lnSpc>
            </a:pPr>
            <a:r>
              <a:rPr lang="en-IE" sz="1600" dirty="0">
                <a:solidFill>
                  <a:srgbClr val="525252"/>
                </a:solidFill>
                <a:hlinkClick r:id="rId2"/>
              </a:rPr>
              <a:t>https://www.rrc.ca/coronavirus/2020/08/11/how-to-make-your-study-at-home-space-ergonomic/</a:t>
            </a:r>
            <a:r>
              <a:rPr lang="en-IE" sz="1600" dirty="0">
                <a:solidFill>
                  <a:srgbClr val="525252"/>
                </a:solidFill>
              </a:rPr>
              <a:t> </a:t>
            </a:r>
          </a:p>
        </p:txBody>
      </p:sp>
      <p:sp>
        <p:nvSpPr>
          <p:cNvPr id="10" name="Text Placeholder 8"/>
          <p:cNvSpPr txBox="1">
            <a:spLocks/>
          </p:cNvSpPr>
          <p:nvPr/>
        </p:nvSpPr>
        <p:spPr>
          <a:xfrm>
            <a:off x="427101" y="2685976"/>
            <a:ext cx="11224470" cy="3380467"/>
          </a:xfrm>
          <a:prstGeom prst="rect">
            <a:avLst/>
          </a:prstGeom>
        </p:spPr>
        <p:txBody>
          <a:bodyPr>
            <a:noAutofit/>
          </a:bodyPr>
          <a:lstStyle>
            <a:lvl1pPr marL="0" indent="0" algn="l" defTabSz="1371417" rtl="0" eaLnBrk="1" latinLnBrk="0" hangingPunct="1">
              <a:lnSpc>
                <a:spcPct val="130000"/>
              </a:lnSpc>
              <a:spcBef>
                <a:spcPts val="1200"/>
              </a:spcBef>
              <a:buFontTx/>
              <a:buNone/>
              <a:defRPr sz="2000" kern="1200" baseline="0">
                <a:solidFill>
                  <a:schemeClr val="tx1"/>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spcBef>
                <a:spcPts val="0"/>
              </a:spcBef>
            </a:pPr>
            <a:r>
              <a:rPr lang="pt-PT" sz="2400" b="0" i="0" dirty="0">
                <a:solidFill>
                  <a:srgbClr val="4A4A4A"/>
                </a:solidFill>
                <a:effectLst/>
              </a:rPr>
              <a:t>Ao estudar em casa, é importante manter </a:t>
            </a:r>
            <a:r>
              <a:rPr lang="pt-PT" sz="2400" b="0" i="0" dirty="0">
                <a:solidFill>
                  <a:srgbClr val="E18130"/>
                </a:solidFill>
                <a:effectLst/>
              </a:rPr>
              <a:t>suportes ergonómicos </a:t>
            </a:r>
            <a:r>
              <a:rPr lang="pt-PT" sz="2400" b="0" i="0" dirty="0">
                <a:solidFill>
                  <a:srgbClr val="4A4A4A"/>
                </a:solidFill>
                <a:effectLst/>
              </a:rPr>
              <a:t>adequados para ficar </a:t>
            </a:r>
            <a:r>
              <a:rPr lang="pt-PT" sz="2400" b="0" i="0" dirty="0">
                <a:solidFill>
                  <a:srgbClr val="D6315A"/>
                </a:solidFill>
                <a:effectLst/>
              </a:rPr>
              <a:t>confortável</a:t>
            </a:r>
            <a:r>
              <a:rPr lang="pt-PT" sz="2400" b="0" i="0" dirty="0">
                <a:solidFill>
                  <a:srgbClr val="4A4A4A"/>
                </a:solidFill>
                <a:effectLst/>
              </a:rPr>
              <a:t> e </a:t>
            </a:r>
            <a:r>
              <a:rPr lang="pt-PT" sz="2400" b="0" i="0" dirty="0">
                <a:solidFill>
                  <a:srgbClr val="00ACA7"/>
                </a:solidFill>
                <a:effectLst/>
              </a:rPr>
              <a:t>evitar dores nas costas e no pescoço</a:t>
            </a:r>
            <a:r>
              <a:rPr lang="pt-PT" sz="2400" b="0" i="0" dirty="0">
                <a:solidFill>
                  <a:srgbClr val="4A4A4A"/>
                </a:solidFill>
                <a:effectLst/>
              </a:rPr>
              <a:t>. Tente alcançar pelo menos </a:t>
            </a:r>
            <a:r>
              <a:rPr lang="pt-PT" sz="2400" b="0" i="0" dirty="0">
                <a:solidFill>
                  <a:srgbClr val="D6315A"/>
                </a:solidFill>
                <a:effectLst/>
              </a:rPr>
              <a:t>70%</a:t>
            </a:r>
            <a:r>
              <a:rPr lang="pt-PT" sz="2400" b="0" i="0" dirty="0">
                <a:solidFill>
                  <a:srgbClr val="4A4A4A"/>
                </a:solidFill>
                <a:effectLst/>
              </a:rPr>
              <a:t> destes:</a:t>
            </a:r>
          </a:p>
          <a:p>
            <a:pPr marL="342900" indent="-342900" algn="just">
              <a:lnSpc>
                <a:spcPct val="100000"/>
              </a:lnSpc>
              <a:spcBef>
                <a:spcPts val="0"/>
              </a:spcBef>
              <a:buFont typeface="Arial" panose="020B0604020202020204" pitchFamily="34" charset="0"/>
              <a:buChar char="•"/>
            </a:pPr>
            <a:r>
              <a:rPr lang="pt-PT" sz="2400" b="0" i="0" dirty="0">
                <a:solidFill>
                  <a:srgbClr val="4A4A4A"/>
                </a:solidFill>
                <a:effectLst/>
              </a:rPr>
              <a:t>Use uma cadeira vertical de apoio com estofado, se possível</a:t>
            </a:r>
          </a:p>
          <a:p>
            <a:pPr marL="342900" indent="-342900" algn="just">
              <a:lnSpc>
                <a:spcPct val="100000"/>
              </a:lnSpc>
              <a:spcBef>
                <a:spcPts val="0"/>
              </a:spcBef>
              <a:buFont typeface="Arial" panose="020B0604020202020204" pitchFamily="34" charset="0"/>
              <a:buChar char="•"/>
            </a:pPr>
            <a:r>
              <a:rPr lang="pt-PT" sz="2400" dirty="0">
                <a:solidFill>
                  <a:srgbClr val="4A4A4A"/>
                </a:solidFill>
              </a:rPr>
              <a:t>Levante o portátil com livros ou outros itens resistentes</a:t>
            </a:r>
          </a:p>
          <a:p>
            <a:pPr marL="342900" indent="-342900" algn="just">
              <a:lnSpc>
                <a:spcPct val="100000"/>
              </a:lnSpc>
              <a:spcBef>
                <a:spcPts val="0"/>
              </a:spcBef>
              <a:buFont typeface="Arial" panose="020B0604020202020204" pitchFamily="34" charset="0"/>
              <a:buChar char="•"/>
            </a:pPr>
            <a:r>
              <a:rPr lang="pt-PT" sz="2400" b="0" i="0" dirty="0">
                <a:solidFill>
                  <a:srgbClr val="4A4A4A"/>
                </a:solidFill>
                <a:effectLst/>
              </a:rPr>
              <a:t>Considere usar um teclado/mouse externo para manter  o posicionamento adequado do braço e o pulso</a:t>
            </a:r>
          </a:p>
          <a:p>
            <a:pPr marL="342900" indent="-342900" algn="just">
              <a:lnSpc>
                <a:spcPct val="100000"/>
              </a:lnSpc>
              <a:spcBef>
                <a:spcPts val="0"/>
              </a:spcBef>
              <a:buFont typeface="Arial" panose="020B0604020202020204" pitchFamily="34" charset="0"/>
              <a:buChar char="•"/>
            </a:pPr>
            <a:r>
              <a:rPr lang="pt-PT" sz="2400" b="0" i="0" dirty="0">
                <a:solidFill>
                  <a:srgbClr val="4A4A4A"/>
                </a:solidFill>
                <a:effectLst/>
              </a:rPr>
              <a:t>Se tiver uma estação de trabalho em pé, use sapatos confortáveis e de apoio</a:t>
            </a:r>
          </a:p>
          <a:p>
            <a:pPr marL="342900" indent="-342900" algn="just">
              <a:lnSpc>
                <a:spcPct val="100000"/>
              </a:lnSpc>
              <a:spcBef>
                <a:spcPts val="0"/>
              </a:spcBef>
              <a:buFont typeface="Arial" panose="020B0604020202020204" pitchFamily="34" charset="0"/>
              <a:buChar char="•"/>
            </a:pPr>
            <a:r>
              <a:rPr lang="pt-PT" sz="2400" b="0" i="0" dirty="0">
                <a:solidFill>
                  <a:srgbClr val="4A4A4A"/>
                </a:solidFill>
                <a:effectLst/>
              </a:rPr>
              <a:t>Incorpore pausas frequentes de movimento/alongamento ao longo do dia</a:t>
            </a:r>
            <a:endParaRPr lang="en-US" sz="2400" b="0" i="0" dirty="0">
              <a:solidFill>
                <a:srgbClr val="4A4A4A"/>
              </a:solidFill>
              <a:effectLst/>
            </a:endParaRPr>
          </a:p>
          <a:p>
            <a:pPr algn="just">
              <a:lnSpc>
                <a:spcPct val="100000"/>
              </a:lnSpc>
            </a:pPr>
            <a:endParaRPr lang="en-US" sz="2400" b="0" i="0" dirty="0">
              <a:solidFill>
                <a:srgbClr val="4A4A4A"/>
              </a:solidFill>
              <a:effectLst/>
            </a:endParaRP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0944" y="1271204"/>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en-US" dirty="0"/>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059941644"/>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987205" y="30172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pt-PT" altLang="en-US" sz="3200" b="1" dirty="0">
                <a:solidFill>
                  <a:srgbClr val="5E5E5E"/>
                </a:solidFill>
                <a:latin typeface="+mn-lt"/>
                <a:ea typeface="+mn-ea"/>
                <a:cs typeface="+mn-cs"/>
              </a:rPr>
              <a:t>MELHORAR O BEM-ESTAR - </a:t>
            </a:r>
            <a:r>
              <a:rPr lang="pt-PT" altLang="en-US" sz="3200" dirty="0">
                <a:solidFill>
                  <a:srgbClr val="E18130"/>
                </a:solidFill>
                <a:latin typeface="+mn-lt"/>
                <a:ea typeface="+mn-ea"/>
                <a:cs typeface="+mn-cs"/>
              </a:rPr>
              <a:t>10 ESTRATÉGIAS PARA REDUZIR O SEU TEMPO DE ECRÃ </a:t>
            </a:r>
          </a:p>
        </p:txBody>
      </p:sp>
      <p:sp>
        <p:nvSpPr>
          <p:cNvPr id="8" name="Text Placeholder 8"/>
          <p:cNvSpPr txBox="1">
            <a:spLocks/>
          </p:cNvSpPr>
          <p:nvPr/>
        </p:nvSpPr>
        <p:spPr>
          <a:xfrm>
            <a:off x="443736" y="2741724"/>
            <a:ext cx="11304527" cy="3950014"/>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pPr>
            <a:r>
              <a:rPr lang="pt-PT" sz="2400" b="0" i="0" dirty="0">
                <a:solidFill>
                  <a:srgbClr val="5E5E5E"/>
                </a:solidFill>
                <a:effectLst/>
              </a:rPr>
              <a:t>A tecnologia </a:t>
            </a:r>
            <a:r>
              <a:rPr lang="pt-PT" sz="2400" dirty="0">
                <a:solidFill>
                  <a:srgbClr val="5E5E5E"/>
                </a:solidFill>
              </a:rPr>
              <a:t>ajuda-nos a ser muito m</a:t>
            </a:r>
            <a:r>
              <a:rPr lang="pt-PT" sz="2400" b="0" i="0" dirty="0">
                <a:solidFill>
                  <a:srgbClr val="5E5E5E"/>
                </a:solidFill>
                <a:effectLst/>
              </a:rPr>
              <a:t>ais </a:t>
            </a:r>
            <a:r>
              <a:rPr lang="pt-PT" sz="2400" b="0" i="0" dirty="0">
                <a:solidFill>
                  <a:srgbClr val="5E5E5E"/>
                </a:solidFill>
                <a:effectLst/>
                <a:hlinkClick r:id="rId2">
                  <a:extLst>
                    <a:ext uri="{A12FA001-AC4F-418D-AE19-62706E023703}">
                      <ahyp:hlinkClr xmlns:ahyp="http://schemas.microsoft.com/office/drawing/2018/hyperlinkcolor" val="tx"/>
                    </a:ext>
                  </a:extLst>
                </a:hlinkClick>
              </a:rPr>
              <a:t>produtivos</a:t>
            </a:r>
            <a:r>
              <a:rPr lang="pt-PT" sz="2400" b="0" i="0" dirty="0">
                <a:solidFill>
                  <a:srgbClr val="5E5E5E"/>
                </a:solidFill>
                <a:effectLst/>
              </a:rPr>
              <a:t>. Ajudou-nos a </a:t>
            </a:r>
            <a:r>
              <a:rPr lang="pt-PT" sz="2400" b="0" i="0" dirty="0">
                <a:solidFill>
                  <a:srgbClr val="D6315A"/>
                </a:solidFill>
                <a:effectLst/>
              </a:rPr>
              <a:t>automatizar</a:t>
            </a:r>
            <a:r>
              <a:rPr lang="pt-PT" sz="2400" b="0" i="0" dirty="0">
                <a:solidFill>
                  <a:srgbClr val="5E5E5E"/>
                </a:solidFill>
                <a:effectLst/>
              </a:rPr>
              <a:t> tarefas repetitivas e a identificar quando somos mais produtivos.</a:t>
            </a:r>
          </a:p>
          <a:p>
            <a:pPr algn="just">
              <a:lnSpc>
                <a:spcPct val="100000"/>
              </a:lnSpc>
            </a:pPr>
            <a:r>
              <a:rPr lang="pt-PT" sz="2400" b="0" i="0" dirty="0">
                <a:solidFill>
                  <a:srgbClr val="5E5E5E"/>
                </a:solidFill>
                <a:effectLst/>
              </a:rPr>
              <a:t>Além disso, pode ser uma distração e um constrangimento para o </a:t>
            </a:r>
            <a:r>
              <a:rPr lang="pt-PT" sz="2400" b="0" i="0" dirty="0">
                <a:solidFill>
                  <a:srgbClr val="D6315A"/>
                </a:solidFill>
                <a:effectLst/>
              </a:rPr>
              <a:t>pensamento criativo</a:t>
            </a:r>
            <a:r>
              <a:rPr lang="pt-PT" sz="2400" b="0" i="0" dirty="0">
                <a:solidFill>
                  <a:srgbClr val="5E5E5E"/>
                </a:solidFill>
                <a:effectLst/>
              </a:rPr>
              <a:t>. Ainda mais preocupante, alguns acreditam que somos viciados em tecnologia. E, obviamente, isso </a:t>
            </a:r>
            <a:r>
              <a:rPr lang="pt-PT" sz="2400" b="0" i="0" dirty="0">
                <a:solidFill>
                  <a:srgbClr val="D6315A"/>
                </a:solidFill>
                <a:effectLst/>
              </a:rPr>
              <a:t>não é o ideal </a:t>
            </a:r>
            <a:r>
              <a:rPr lang="pt-PT" sz="2400" b="0" i="0" dirty="0">
                <a:solidFill>
                  <a:srgbClr val="5E5E5E"/>
                </a:solidFill>
                <a:effectLst/>
              </a:rPr>
              <a:t>para a nossa </a:t>
            </a:r>
            <a:r>
              <a:rPr lang="pt-PT" sz="2400" b="0" i="0" dirty="0">
                <a:solidFill>
                  <a:srgbClr val="E18130"/>
                </a:solidFill>
                <a:effectLst/>
              </a:rPr>
              <a:t>saúde</a:t>
            </a:r>
            <a:r>
              <a:rPr lang="pt-PT" sz="2400" b="0" i="0" dirty="0">
                <a:solidFill>
                  <a:srgbClr val="4270C1"/>
                </a:solidFill>
                <a:effectLst/>
              </a:rPr>
              <a:t> </a:t>
            </a:r>
            <a:r>
              <a:rPr lang="pt-PT" sz="2400" b="0" i="0" dirty="0">
                <a:solidFill>
                  <a:srgbClr val="00ACA7"/>
                </a:solidFill>
                <a:effectLst/>
              </a:rPr>
              <a:t>mental </a:t>
            </a:r>
            <a:r>
              <a:rPr lang="pt-PT" sz="2400" b="0" i="0" dirty="0">
                <a:solidFill>
                  <a:srgbClr val="5E5E5E"/>
                </a:solidFill>
                <a:effectLst/>
              </a:rPr>
              <a:t>e </a:t>
            </a:r>
            <a:r>
              <a:rPr lang="pt-PT" sz="2400" b="0" i="0" dirty="0">
                <a:solidFill>
                  <a:srgbClr val="E18130"/>
                </a:solidFill>
                <a:effectLst/>
              </a:rPr>
              <a:t>física</a:t>
            </a:r>
            <a:r>
              <a:rPr lang="pt-PT" sz="2400" b="0" i="0" dirty="0">
                <a:solidFill>
                  <a:srgbClr val="5E5E5E"/>
                </a:solidFill>
                <a:effectLst/>
              </a:rPr>
              <a:t>.</a:t>
            </a:r>
            <a:r>
              <a:rPr lang="pt-PT" sz="2400" dirty="0">
                <a:solidFill>
                  <a:srgbClr val="5E5E5E"/>
                </a:solidFill>
              </a:rPr>
              <a:t> </a:t>
            </a:r>
          </a:p>
          <a:p>
            <a:pPr algn="just">
              <a:lnSpc>
                <a:spcPct val="100000"/>
              </a:lnSpc>
            </a:pPr>
            <a:r>
              <a:rPr lang="pt-PT" sz="2400" dirty="0">
                <a:solidFill>
                  <a:srgbClr val="5E5E5E"/>
                </a:solidFill>
              </a:rPr>
              <a:t>Muito tempo de ecrã pode causar </a:t>
            </a:r>
            <a:r>
              <a:rPr lang="pt-PT" sz="2400" dirty="0">
                <a:solidFill>
                  <a:srgbClr val="00ACA7"/>
                </a:solidFill>
              </a:rPr>
              <a:t>problemas de visão</a:t>
            </a:r>
            <a:r>
              <a:rPr lang="pt-PT" sz="2400" dirty="0">
                <a:solidFill>
                  <a:srgbClr val="5E5E5E"/>
                </a:solidFill>
              </a:rPr>
              <a:t>, afetar o nosso </a:t>
            </a:r>
            <a:r>
              <a:rPr lang="pt-PT" sz="2400" dirty="0">
                <a:solidFill>
                  <a:srgbClr val="E18130"/>
                </a:solidFill>
              </a:rPr>
              <a:t>sono</a:t>
            </a:r>
            <a:r>
              <a:rPr lang="pt-PT" sz="2400" dirty="0">
                <a:solidFill>
                  <a:srgbClr val="5E5E5E"/>
                </a:solidFill>
              </a:rPr>
              <a:t> e incentivar um estilo de vida mais sedentário. Pode até levar à </a:t>
            </a:r>
            <a:r>
              <a:rPr lang="pt-PT" sz="2400" dirty="0">
                <a:solidFill>
                  <a:srgbClr val="00ACA7"/>
                </a:solidFill>
              </a:rPr>
              <a:t>ansiedade</a:t>
            </a:r>
            <a:r>
              <a:rPr lang="pt-PT" sz="2400" dirty="0">
                <a:solidFill>
                  <a:srgbClr val="5E5E5E"/>
                </a:solidFill>
              </a:rPr>
              <a:t>, </a:t>
            </a:r>
            <a:r>
              <a:rPr lang="pt-PT" sz="2400" dirty="0">
                <a:solidFill>
                  <a:srgbClr val="D6315A"/>
                </a:solidFill>
              </a:rPr>
              <a:t>stress</a:t>
            </a:r>
            <a:r>
              <a:rPr lang="pt-PT" sz="2400" dirty="0">
                <a:solidFill>
                  <a:srgbClr val="5E5E5E"/>
                </a:solidFill>
              </a:rPr>
              <a:t> e </a:t>
            </a:r>
            <a:r>
              <a:rPr lang="pt-PT" sz="2400" dirty="0">
                <a:solidFill>
                  <a:srgbClr val="E18130"/>
                </a:solidFill>
              </a:rPr>
              <a:t>depressão</a:t>
            </a:r>
            <a:r>
              <a:rPr lang="pt-PT" sz="2400" dirty="0">
                <a:solidFill>
                  <a:srgbClr val="5E5E5E"/>
                </a:solidFill>
              </a:rPr>
              <a:t>. </a:t>
            </a:r>
            <a:endParaRPr lang="pt-PT" sz="2400" b="0" i="0" dirty="0">
              <a:solidFill>
                <a:srgbClr val="5E5E5E"/>
              </a:solidFill>
              <a:effectLst/>
            </a:endParaRPr>
          </a:p>
          <a:p>
            <a:pPr algn="just">
              <a:lnSpc>
                <a:spcPct val="100000"/>
              </a:lnSpc>
              <a:spcBef>
                <a:spcPts val="600"/>
              </a:spcBef>
            </a:pPr>
            <a:r>
              <a:rPr lang="pt-PT" sz="2400" b="0" i="0" dirty="0">
                <a:solidFill>
                  <a:srgbClr val="5E5E5E"/>
                </a:solidFill>
                <a:effectLst/>
              </a:rPr>
              <a:t>Basta dizer que precisa </a:t>
            </a:r>
            <a:r>
              <a:rPr lang="pt-PT" sz="2400" b="0" i="0" dirty="0">
                <a:solidFill>
                  <a:srgbClr val="D6315A"/>
                </a:solidFill>
                <a:effectLst/>
              </a:rPr>
              <a:t>reduzir</a:t>
            </a:r>
            <a:r>
              <a:rPr lang="pt-PT" sz="2400" b="0" i="0" dirty="0">
                <a:solidFill>
                  <a:srgbClr val="5E5E5E"/>
                </a:solidFill>
                <a:effectLst/>
              </a:rPr>
              <a:t> o </a:t>
            </a:r>
            <a:r>
              <a:rPr lang="pt-PT" sz="2400" b="0" i="0" dirty="0">
                <a:solidFill>
                  <a:srgbClr val="00ACA7"/>
                </a:solidFill>
                <a:effectLst/>
              </a:rPr>
              <a:t>tempo de ecrã</a:t>
            </a:r>
            <a:r>
              <a:rPr lang="pt-PT" sz="2400" b="0" i="0" dirty="0">
                <a:solidFill>
                  <a:srgbClr val="5E5E5E"/>
                </a:solidFill>
                <a:effectLst/>
              </a:rPr>
              <a:t>. </a:t>
            </a:r>
          </a:p>
          <a:p>
            <a:pPr algn="just">
              <a:lnSpc>
                <a:spcPct val="100000"/>
              </a:lnSpc>
              <a:spcBef>
                <a:spcPts val="600"/>
              </a:spcBef>
            </a:pPr>
            <a:r>
              <a:rPr lang="pt-PT" sz="2400" b="0" i="0" dirty="0">
                <a:solidFill>
                  <a:srgbClr val="5E5E5E"/>
                </a:solidFill>
                <a:effectLst/>
              </a:rPr>
              <a:t>Isso é totalmente possível se implementar as seguintes </a:t>
            </a:r>
            <a:r>
              <a:rPr lang="pt-PT" sz="2400" b="0" i="0" dirty="0">
                <a:solidFill>
                  <a:srgbClr val="E18130"/>
                </a:solidFill>
                <a:effectLst/>
              </a:rPr>
              <a:t>10 estratégias</a:t>
            </a:r>
            <a:r>
              <a:rPr lang="pt-PT" sz="2400" b="0" i="0" dirty="0">
                <a:solidFill>
                  <a:srgbClr val="5E5E5E"/>
                </a:solidFill>
                <a:effectLst/>
              </a:rPr>
              <a:t>. </a:t>
            </a:r>
            <a:endParaRPr lang="pt-PT" sz="2400" dirty="0">
              <a:solidFill>
                <a:schemeClr val="bg2">
                  <a:lumMod val="25000"/>
                </a:schemeClr>
              </a:solidFill>
            </a:endParaRPr>
          </a:p>
        </p:txBody>
      </p:sp>
      <p:grpSp>
        <p:nvGrpSpPr>
          <p:cNvPr id="14" name="Graphic 2">
            <a:extLst>
              <a:ext uri="{FF2B5EF4-FFF2-40B4-BE49-F238E27FC236}">
                <a16:creationId xmlns:a16="http://schemas.microsoft.com/office/drawing/2014/main" id="{85183ED8-5E24-467E-AC1A-9FE5E7830E2B}"/>
              </a:ext>
            </a:extLst>
          </p:cNvPr>
          <p:cNvGrpSpPr/>
          <p:nvPr/>
        </p:nvGrpSpPr>
        <p:grpSpPr>
          <a:xfrm>
            <a:off x="5274801" y="1189602"/>
            <a:ext cx="1642398" cy="1256799"/>
            <a:chOff x="10641441" y="5322217"/>
            <a:chExt cx="740723" cy="746143"/>
          </a:xfrm>
        </p:grpSpPr>
        <p:sp>
          <p:nvSpPr>
            <p:cNvPr id="15" name="Freeform 393">
              <a:extLst>
                <a:ext uri="{FF2B5EF4-FFF2-40B4-BE49-F238E27FC236}">
                  <a16:creationId xmlns:a16="http://schemas.microsoft.com/office/drawing/2014/main" id="{23CAFD85-661D-4A90-9101-B5AE856BD459}"/>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E78631"/>
            </a:solidFill>
            <a:ln w="9028" cap="flat">
              <a:noFill/>
              <a:prstDash val="solid"/>
              <a:miter/>
            </a:ln>
          </p:spPr>
          <p:txBody>
            <a:bodyPr rtlCol="0" anchor="ctr"/>
            <a:lstStyle/>
            <a:p>
              <a:endParaRPr lang="pt-PT"/>
            </a:p>
          </p:txBody>
        </p:sp>
        <p:sp>
          <p:nvSpPr>
            <p:cNvPr id="19" name="Freeform 394">
              <a:extLst>
                <a:ext uri="{FF2B5EF4-FFF2-40B4-BE49-F238E27FC236}">
                  <a16:creationId xmlns:a16="http://schemas.microsoft.com/office/drawing/2014/main" id="{FA32C2B5-8F51-4644-AD32-545250CDF791}"/>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pt-PT"/>
            </a:p>
          </p:txBody>
        </p:sp>
        <p:sp>
          <p:nvSpPr>
            <p:cNvPr id="20" name="Freeform 395">
              <a:extLst>
                <a:ext uri="{FF2B5EF4-FFF2-40B4-BE49-F238E27FC236}">
                  <a16:creationId xmlns:a16="http://schemas.microsoft.com/office/drawing/2014/main" id="{B6FE7A36-28DC-406D-80B9-7A95DA9F4C77}"/>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pt-PT"/>
            </a:p>
          </p:txBody>
        </p:sp>
        <p:sp>
          <p:nvSpPr>
            <p:cNvPr id="21" name="Freeform 396">
              <a:extLst>
                <a:ext uri="{FF2B5EF4-FFF2-40B4-BE49-F238E27FC236}">
                  <a16:creationId xmlns:a16="http://schemas.microsoft.com/office/drawing/2014/main" id="{5D8B0F0B-F4BB-4AFC-9D95-07AA99FB6EBD}"/>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pt-PT"/>
            </a:p>
          </p:txBody>
        </p:sp>
        <p:sp>
          <p:nvSpPr>
            <p:cNvPr id="22" name="Freeform 397">
              <a:extLst>
                <a:ext uri="{FF2B5EF4-FFF2-40B4-BE49-F238E27FC236}">
                  <a16:creationId xmlns:a16="http://schemas.microsoft.com/office/drawing/2014/main" id="{0DF4ADF8-41C4-4ED4-AC4E-75C2331FF75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pt-PT"/>
            </a:p>
          </p:txBody>
        </p:sp>
        <p:sp>
          <p:nvSpPr>
            <p:cNvPr id="23" name="Freeform 398">
              <a:extLst>
                <a:ext uri="{FF2B5EF4-FFF2-40B4-BE49-F238E27FC236}">
                  <a16:creationId xmlns:a16="http://schemas.microsoft.com/office/drawing/2014/main" id="{BE97EABE-0DA2-4693-BF7B-61FE77368BDE}"/>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pt-PT"/>
            </a:p>
          </p:txBody>
        </p:sp>
        <p:sp>
          <p:nvSpPr>
            <p:cNvPr id="24" name="Freeform 399">
              <a:extLst>
                <a:ext uri="{FF2B5EF4-FFF2-40B4-BE49-F238E27FC236}">
                  <a16:creationId xmlns:a16="http://schemas.microsoft.com/office/drawing/2014/main" id="{2FB40857-5332-469D-A1EE-EFEDA5DBAD55}"/>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pt-PT"/>
            </a:p>
          </p:txBody>
        </p:sp>
        <p:sp>
          <p:nvSpPr>
            <p:cNvPr id="25" name="Freeform 400">
              <a:extLst>
                <a:ext uri="{FF2B5EF4-FFF2-40B4-BE49-F238E27FC236}">
                  <a16:creationId xmlns:a16="http://schemas.microsoft.com/office/drawing/2014/main" id="{0D8B6CE7-AAA5-4978-843F-DD3D05EEA1E8}"/>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pt-PT"/>
            </a:p>
          </p:txBody>
        </p:sp>
        <p:sp>
          <p:nvSpPr>
            <p:cNvPr id="26" name="Freeform 401">
              <a:extLst>
                <a:ext uri="{FF2B5EF4-FFF2-40B4-BE49-F238E27FC236}">
                  <a16:creationId xmlns:a16="http://schemas.microsoft.com/office/drawing/2014/main" id="{B44565DF-1BD8-475E-A59D-A017A7284B87}"/>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pt-PT"/>
            </a:p>
          </p:txBody>
        </p:sp>
      </p:grpSp>
    </p:spTree>
    <p:extLst>
      <p:ext uri="{BB962C8B-B14F-4D97-AF65-F5344CB8AC3E}">
        <p14:creationId xmlns:p14="http://schemas.microsoft.com/office/powerpoint/2010/main" val="124405607"/>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858937"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514350" indent="-514350" algn="just">
              <a:lnSpc>
                <a:spcPct val="100000"/>
              </a:lnSpc>
              <a:buAutoNum type="arabicPeriod"/>
            </a:pPr>
            <a:r>
              <a:rPr lang="pt-PT" sz="2400" b="1" i="0" dirty="0">
                <a:solidFill>
                  <a:srgbClr val="00ACA7"/>
                </a:solidFill>
                <a:effectLst/>
              </a:rPr>
              <a:t>Acompanhe o tempo de utilização e defina limites de tempo</a:t>
            </a:r>
          </a:p>
          <a:p>
            <a:pPr algn="just">
              <a:lnSpc>
                <a:spcPct val="100000"/>
              </a:lnSpc>
            </a:pPr>
            <a:r>
              <a:rPr lang="pt-PT" sz="2400" b="0" i="0" dirty="0">
                <a:solidFill>
                  <a:schemeClr val="bg2">
                    <a:lumMod val="25000"/>
                  </a:schemeClr>
                </a:solidFill>
                <a:effectLst/>
              </a:rPr>
              <a:t>Provavelmente está a pensar que não há hipóteses de estar a passar demasiado tempo ligado a um ecrã/visor. Existem ferramentas que registam quanto tempo realmente passa fixo naquela gloriosa luz azul.</a:t>
            </a:r>
          </a:p>
          <a:p>
            <a:pPr marL="342900" indent="-342900" algn="just">
              <a:lnSpc>
                <a:spcPct val="100000"/>
              </a:lnSpc>
              <a:spcBef>
                <a:spcPts val="0"/>
              </a:spcBef>
              <a:buFont typeface="Arial" panose="020B0604020202020204" pitchFamily="34" charset="0"/>
              <a:buChar char="•"/>
            </a:pPr>
            <a:r>
              <a:rPr lang="en-US" sz="2400" b="0" i="0" dirty="0">
                <a:solidFill>
                  <a:srgbClr val="D6315A"/>
                </a:solidFill>
                <a:effectLst/>
                <a:hlinkClick r:id="rId2"/>
              </a:rPr>
              <a:t>Rescue Time</a:t>
            </a:r>
            <a:r>
              <a:rPr lang="en-US" sz="2400" b="0" i="0" dirty="0">
                <a:solidFill>
                  <a:schemeClr val="bg2">
                    <a:lumMod val="25000"/>
                  </a:schemeClr>
                </a:solidFill>
                <a:effectLst/>
              </a:rPr>
              <a:t> </a:t>
            </a:r>
            <a:r>
              <a:rPr lang="en-US" sz="2400" b="0" i="0" dirty="0" err="1">
                <a:solidFill>
                  <a:schemeClr val="bg2">
                    <a:lumMod val="25000"/>
                  </a:schemeClr>
                </a:solidFill>
                <a:effectLst/>
              </a:rPr>
              <a:t>monitoriza</a:t>
            </a:r>
            <a:r>
              <a:rPr lang="en-US" sz="2400" b="0" i="0" dirty="0">
                <a:solidFill>
                  <a:schemeClr val="bg2">
                    <a:lumMod val="25000"/>
                  </a:schemeClr>
                </a:solidFill>
                <a:effectLst/>
              </a:rPr>
              <a:t> </a:t>
            </a:r>
            <a:r>
              <a:rPr lang="en-US" sz="2400" b="0" i="0" dirty="0" err="1">
                <a:solidFill>
                  <a:schemeClr val="bg2">
                    <a:lumMod val="25000"/>
                  </a:schemeClr>
                </a:solidFill>
                <a:effectLst/>
              </a:rPr>
              <a:t>os</a:t>
            </a:r>
            <a:r>
              <a:rPr lang="en-US" sz="2400" b="0" i="0" dirty="0">
                <a:solidFill>
                  <a:schemeClr val="bg2">
                    <a:lumMod val="25000"/>
                  </a:schemeClr>
                </a:solidFill>
                <a:effectLst/>
              </a:rPr>
              <a:t> sites e </a:t>
            </a:r>
            <a:r>
              <a:rPr lang="en-US" sz="2400" b="0" i="0" dirty="0" err="1">
                <a:solidFill>
                  <a:schemeClr val="bg2">
                    <a:lumMod val="25000"/>
                  </a:schemeClr>
                </a:solidFill>
                <a:effectLst/>
              </a:rPr>
              <a:t>aplicações</a:t>
            </a:r>
            <a:r>
              <a:rPr lang="en-US" sz="2400" b="0" i="0" dirty="0">
                <a:solidFill>
                  <a:schemeClr val="bg2">
                    <a:lumMod val="25000"/>
                  </a:schemeClr>
                </a:solidFill>
                <a:effectLst/>
              </a:rPr>
              <a:t> que </a:t>
            </a:r>
            <a:r>
              <a:rPr lang="en-US" sz="2400" b="0" i="0" dirty="0" err="1">
                <a:solidFill>
                  <a:schemeClr val="bg2">
                    <a:lumMod val="25000"/>
                  </a:schemeClr>
                </a:solidFill>
                <a:effectLst/>
              </a:rPr>
              <a:t>visita</a:t>
            </a:r>
            <a:r>
              <a:rPr lang="en-US" sz="2400" b="0" i="0" dirty="0">
                <a:solidFill>
                  <a:schemeClr val="bg2">
                    <a:lumMod val="25000"/>
                  </a:schemeClr>
                </a:solidFill>
                <a:effectLst/>
              </a:rPr>
              <a:t> com </a:t>
            </a:r>
            <a:r>
              <a:rPr lang="en-US" sz="2400" b="0" i="0" dirty="0" err="1">
                <a:solidFill>
                  <a:schemeClr val="bg2">
                    <a:lumMod val="25000"/>
                  </a:schemeClr>
                </a:solidFill>
                <a:effectLst/>
              </a:rPr>
              <a:t>frequência</a:t>
            </a:r>
            <a:r>
              <a:rPr lang="en-US" sz="2400" b="0" i="0" dirty="0">
                <a:solidFill>
                  <a:schemeClr val="bg2">
                    <a:lumMod val="25000"/>
                  </a:schemeClr>
                </a:solidFill>
                <a:effectLst/>
              </a:rPr>
              <a:t> e </a:t>
            </a:r>
            <a:r>
              <a:rPr lang="en-US" sz="2400" b="0" i="0" dirty="0" err="1">
                <a:solidFill>
                  <a:schemeClr val="bg2">
                    <a:lumMod val="25000"/>
                  </a:schemeClr>
                </a:solidFill>
                <a:effectLst/>
              </a:rPr>
              <a:t>por</a:t>
            </a:r>
            <a:r>
              <a:rPr lang="en-US" sz="2400" b="0" i="0" dirty="0">
                <a:solidFill>
                  <a:schemeClr val="bg2">
                    <a:lumMod val="25000"/>
                  </a:schemeClr>
                </a:solidFill>
                <a:effectLst/>
              </a:rPr>
              <a:t> </a:t>
            </a:r>
            <a:r>
              <a:rPr lang="en-US" sz="2400" b="0" i="0" dirty="0" err="1">
                <a:solidFill>
                  <a:schemeClr val="bg2">
                    <a:lumMod val="25000"/>
                  </a:schemeClr>
                </a:solidFill>
                <a:effectLst/>
              </a:rPr>
              <a:t>quanto</a:t>
            </a:r>
            <a:r>
              <a:rPr lang="en-US" sz="2400" b="0" i="0" dirty="0">
                <a:solidFill>
                  <a:schemeClr val="bg2">
                    <a:lumMod val="25000"/>
                  </a:schemeClr>
                </a:solidFill>
                <a:effectLst/>
              </a:rPr>
              <a:t> tempo. </a:t>
            </a:r>
          </a:p>
          <a:p>
            <a:pPr marL="342900" indent="-342900" algn="just">
              <a:lnSpc>
                <a:spcPct val="100000"/>
              </a:lnSpc>
              <a:spcBef>
                <a:spcPts val="0"/>
              </a:spcBef>
              <a:buFont typeface="Arial" panose="020B0604020202020204" pitchFamily="34" charset="0"/>
              <a:buChar char="•"/>
            </a:pPr>
            <a:r>
              <a:rPr lang="en-US" sz="2400" b="0" i="0" dirty="0">
                <a:solidFill>
                  <a:schemeClr val="bg2">
                    <a:lumMod val="25000"/>
                  </a:schemeClr>
                </a:solidFill>
                <a:effectLst/>
              </a:rPr>
              <a:t>Se </a:t>
            </a:r>
            <a:r>
              <a:rPr lang="en-US" sz="2400" b="0" i="0" dirty="0" err="1">
                <a:solidFill>
                  <a:schemeClr val="bg2">
                    <a:lumMod val="25000"/>
                  </a:schemeClr>
                </a:solidFill>
                <a:effectLst/>
              </a:rPr>
              <a:t>tiver</a:t>
            </a:r>
            <a:r>
              <a:rPr lang="en-US" sz="2400" b="0" i="0" dirty="0">
                <a:solidFill>
                  <a:schemeClr val="bg2">
                    <a:lumMod val="25000"/>
                  </a:schemeClr>
                </a:solidFill>
                <a:effectLst/>
              </a:rPr>
              <a:t> um iPhone,  basta </a:t>
            </a:r>
            <a:r>
              <a:rPr lang="en-US" sz="2400" b="0" i="0" dirty="0" err="1">
                <a:solidFill>
                  <a:schemeClr val="bg2">
                    <a:lumMod val="25000"/>
                  </a:schemeClr>
                </a:solidFill>
                <a:effectLst/>
              </a:rPr>
              <a:t>ativar</a:t>
            </a:r>
            <a:r>
              <a:rPr lang="en-US" sz="2400" b="0" i="0" dirty="0">
                <a:solidFill>
                  <a:schemeClr val="bg2">
                    <a:lumMod val="25000"/>
                  </a:schemeClr>
                </a:solidFill>
                <a:effectLst/>
              </a:rPr>
              <a:t> a </a:t>
            </a:r>
            <a:r>
              <a:rPr lang="en-US" sz="2400" b="0" i="0" dirty="0" err="1">
                <a:solidFill>
                  <a:schemeClr val="bg2">
                    <a:lumMod val="25000"/>
                  </a:schemeClr>
                </a:solidFill>
                <a:effectLst/>
              </a:rPr>
              <a:t>função</a:t>
            </a:r>
            <a:r>
              <a:rPr lang="en-US" sz="2400" b="0" i="0" dirty="0">
                <a:solidFill>
                  <a:schemeClr val="bg2">
                    <a:lumMod val="25000"/>
                  </a:schemeClr>
                </a:solidFill>
                <a:effectLst/>
              </a:rPr>
              <a:t> </a:t>
            </a:r>
            <a:r>
              <a:rPr lang="en-US" sz="2400" b="0" i="0" dirty="0">
                <a:solidFill>
                  <a:srgbClr val="00ACA7"/>
                </a:solidFill>
                <a:effectLst/>
              </a:rPr>
              <a:t>Screen Time </a:t>
            </a:r>
            <a:r>
              <a:rPr lang="en-US" sz="2400" b="0" i="0" dirty="0" err="1">
                <a:solidFill>
                  <a:schemeClr val="bg2">
                    <a:lumMod val="25000"/>
                  </a:schemeClr>
                </a:solidFill>
                <a:effectLst/>
              </a:rPr>
              <a:t>nas</a:t>
            </a:r>
            <a:r>
              <a:rPr lang="en-US" sz="2400" b="0" i="0" dirty="0">
                <a:solidFill>
                  <a:schemeClr val="bg2">
                    <a:lumMod val="25000"/>
                  </a:schemeClr>
                </a:solidFill>
                <a:effectLst/>
              </a:rPr>
              <a:t> </a:t>
            </a:r>
            <a:r>
              <a:rPr lang="en-US" sz="2400" b="0" i="0" dirty="0" err="1">
                <a:solidFill>
                  <a:schemeClr val="bg2">
                    <a:lumMod val="25000"/>
                  </a:schemeClr>
                </a:solidFill>
                <a:effectLst/>
              </a:rPr>
              <a:t>configurações</a:t>
            </a:r>
            <a:r>
              <a:rPr lang="en-US" sz="2400" b="0" i="0" dirty="0">
                <a:solidFill>
                  <a:schemeClr val="bg2">
                    <a:lumMod val="25000"/>
                  </a:schemeClr>
                </a:solidFill>
                <a:effectLst/>
              </a:rPr>
              <a:t>. </a:t>
            </a:r>
          </a:p>
          <a:p>
            <a:pPr marL="342900" indent="-342900" algn="just">
              <a:lnSpc>
                <a:spcPct val="100000"/>
              </a:lnSpc>
              <a:spcBef>
                <a:spcPts val="0"/>
              </a:spcBef>
              <a:buFont typeface="Arial" panose="020B0604020202020204" pitchFamily="34" charset="0"/>
              <a:buChar char="•"/>
            </a:pPr>
            <a:r>
              <a:rPr lang="en-US" sz="2400" dirty="0" err="1">
                <a:solidFill>
                  <a:schemeClr val="bg2">
                    <a:lumMod val="25000"/>
                  </a:schemeClr>
                </a:solidFill>
              </a:rPr>
              <a:t>Os</a:t>
            </a:r>
            <a:r>
              <a:rPr lang="en-US" sz="2400" dirty="0">
                <a:solidFill>
                  <a:schemeClr val="bg2">
                    <a:lumMod val="25000"/>
                  </a:schemeClr>
                </a:solidFill>
              </a:rPr>
              <a:t> </a:t>
            </a:r>
            <a:r>
              <a:rPr lang="en-US" sz="2400" dirty="0" err="1">
                <a:solidFill>
                  <a:schemeClr val="bg2">
                    <a:lumMod val="25000"/>
                  </a:schemeClr>
                </a:solidFill>
              </a:rPr>
              <a:t>usuários</a:t>
            </a:r>
            <a:r>
              <a:rPr lang="en-US" sz="2400" dirty="0">
                <a:solidFill>
                  <a:schemeClr val="bg2">
                    <a:lumMod val="25000"/>
                  </a:schemeClr>
                </a:solidFill>
              </a:rPr>
              <a:t> de Android </a:t>
            </a:r>
            <a:r>
              <a:rPr lang="en-US" sz="2400" dirty="0" err="1">
                <a:solidFill>
                  <a:schemeClr val="bg2">
                    <a:lumMod val="25000"/>
                  </a:schemeClr>
                </a:solidFill>
              </a:rPr>
              <a:t>podem</a:t>
            </a:r>
            <a:r>
              <a:rPr lang="en-US" sz="2400" dirty="0">
                <a:solidFill>
                  <a:schemeClr val="bg2">
                    <a:lumMod val="25000"/>
                  </a:schemeClr>
                </a:solidFill>
              </a:rPr>
              <a:t> </a:t>
            </a:r>
            <a:r>
              <a:rPr lang="en-US" sz="2400" dirty="0" err="1">
                <a:solidFill>
                  <a:schemeClr val="bg2">
                    <a:lumMod val="25000"/>
                  </a:schemeClr>
                </a:solidFill>
              </a:rPr>
              <a:t>fazer</a:t>
            </a:r>
            <a:r>
              <a:rPr lang="en-US" sz="2400" dirty="0">
                <a:solidFill>
                  <a:schemeClr val="bg2">
                    <a:lumMod val="25000"/>
                  </a:schemeClr>
                </a:solidFill>
              </a:rPr>
              <a:t> </a:t>
            </a:r>
            <a:r>
              <a:rPr lang="en-US" sz="2400" dirty="0" err="1">
                <a:solidFill>
                  <a:schemeClr val="bg2">
                    <a:lumMod val="25000"/>
                  </a:schemeClr>
                </a:solidFill>
              </a:rPr>
              <a:t>isso</a:t>
            </a:r>
            <a:r>
              <a:rPr lang="en-US" sz="2400" dirty="0">
                <a:solidFill>
                  <a:schemeClr val="bg2">
                    <a:lumMod val="25000"/>
                  </a:schemeClr>
                </a:solidFill>
              </a:rPr>
              <a:t> </a:t>
            </a:r>
            <a:r>
              <a:rPr lang="en-US" sz="2400" dirty="0" err="1">
                <a:solidFill>
                  <a:schemeClr val="bg2">
                    <a:lumMod val="25000"/>
                  </a:schemeClr>
                </a:solidFill>
              </a:rPr>
              <a:t>através</a:t>
            </a:r>
            <a:r>
              <a:rPr lang="en-US" sz="2400" dirty="0">
                <a:solidFill>
                  <a:schemeClr val="bg2">
                    <a:lumMod val="25000"/>
                  </a:schemeClr>
                </a:solidFill>
              </a:rPr>
              <a:t> das </a:t>
            </a:r>
            <a:r>
              <a:rPr lang="en-US" sz="2400" dirty="0">
                <a:solidFill>
                  <a:srgbClr val="E18130"/>
                </a:solidFill>
              </a:rPr>
              <a:t>ferramentas de </a:t>
            </a:r>
            <a:r>
              <a:rPr lang="en-US" sz="2400" dirty="0" err="1">
                <a:solidFill>
                  <a:srgbClr val="E18130"/>
                </a:solidFill>
              </a:rPr>
              <a:t>bem-estar</a:t>
            </a:r>
            <a:r>
              <a:rPr lang="en-US" sz="2400" dirty="0">
                <a:solidFill>
                  <a:srgbClr val="E18130"/>
                </a:solidFill>
              </a:rPr>
              <a:t> digital </a:t>
            </a:r>
            <a:r>
              <a:rPr lang="en-US" sz="2400" dirty="0" err="1">
                <a:solidFill>
                  <a:schemeClr val="bg2">
                    <a:lumMod val="25000"/>
                  </a:schemeClr>
                </a:solidFill>
              </a:rPr>
              <a:t>previstas</a:t>
            </a:r>
            <a:r>
              <a:rPr lang="en-US" sz="2400" dirty="0">
                <a:solidFill>
                  <a:schemeClr val="bg2">
                    <a:lumMod val="25000"/>
                  </a:schemeClr>
                </a:solidFill>
              </a:rPr>
              <a:t> </a:t>
            </a:r>
            <a:r>
              <a:rPr lang="en-US" sz="2400" dirty="0" err="1">
                <a:solidFill>
                  <a:schemeClr val="bg2">
                    <a:lumMod val="25000"/>
                  </a:schemeClr>
                </a:solidFill>
              </a:rPr>
              <a:t>nas</a:t>
            </a:r>
            <a:r>
              <a:rPr lang="en-US" sz="2400" dirty="0">
                <a:solidFill>
                  <a:schemeClr val="bg2">
                    <a:lumMod val="25000"/>
                  </a:schemeClr>
                </a:solidFill>
              </a:rPr>
              <a:t> </a:t>
            </a:r>
            <a:r>
              <a:rPr lang="en-US" sz="2400" dirty="0" err="1">
                <a:solidFill>
                  <a:schemeClr val="bg2">
                    <a:lumMod val="25000"/>
                  </a:schemeClr>
                </a:solidFill>
              </a:rPr>
              <a:t>configurações</a:t>
            </a:r>
            <a:r>
              <a:rPr lang="en-US" sz="2400" dirty="0">
                <a:solidFill>
                  <a:schemeClr val="bg2">
                    <a:lumMod val="25000"/>
                  </a:schemeClr>
                </a:solidFill>
              </a:rPr>
              <a:t>. </a:t>
            </a:r>
            <a:endParaRPr lang="en-US" sz="2400" b="1" i="0" dirty="0">
              <a:solidFill>
                <a:schemeClr val="bg2">
                  <a:lumMod val="25000"/>
                </a:schemeClr>
              </a:solidFill>
              <a:effectLst/>
            </a:endParaRPr>
          </a:p>
        </p:txBody>
      </p:sp>
      <p:pic>
        <p:nvPicPr>
          <p:cNvPr id="3" name="Picture 2" descr="A picture containing text, sign&#10;&#10;Description automatically generated">
            <a:extLst>
              <a:ext uri="{FF2B5EF4-FFF2-40B4-BE49-F238E27FC236}">
                <a16:creationId xmlns:a16="http://schemas.microsoft.com/office/drawing/2014/main" id="{804F12D2-5A80-45BA-A6A8-36DEDF35CA84}"/>
              </a:ext>
            </a:extLst>
          </p:cNvPr>
          <p:cNvPicPr>
            <a:picLocks noChangeAspect="1"/>
          </p:cNvPicPr>
          <p:nvPr/>
        </p:nvPicPr>
        <p:blipFill>
          <a:blip r:embed="rId3"/>
          <a:stretch>
            <a:fillRect/>
          </a:stretch>
        </p:blipFill>
        <p:spPr>
          <a:xfrm>
            <a:off x="7203347" y="1356315"/>
            <a:ext cx="4876800" cy="4876800"/>
          </a:xfrm>
          <a:prstGeom prst="rect">
            <a:avLst/>
          </a:prstGeom>
        </p:spPr>
      </p:pic>
    </p:spTree>
    <p:extLst>
      <p:ext uri="{BB962C8B-B14F-4D97-AF65-F5344CB8AC3E}">
        <p14:creationId xmlns:p14="http://schemas.microsoft.com/office/powerpoint/2010/main" val="4209383575"/>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2. </a:t>
            </a:r>
            <a:r>
              <a:rPr lang="pt-PT" sz="2800" b="1" i="0" dirty="0">
                <a:solidFill>
                  <a:srgbClr val="00ACA7"/>
                </a:solidFill>
                <a:effectLst/>
              </a:rPr>
              <a:t>Manter o seu telemóvel fora do quarto</a:t>
            </a:r>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2196353"/>
            <a:ext cx="6597559" cy="4397394"/>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pPr>
            <a:r>
              <a:rPr lang="pt-PT" sz="2000" b="0" i="0" dirty="0">
                <a:solidFill>
                  <a:srgbClr val="5E5E5E"/>
                </a:solidFill>
                <a:effectLst/>
              </a:rPr>
              <a:t>Muitos de nós usamos nossos telemóveis como despertadores, o que significa que eles são a última coisa que vemos à noite. </a:t>
            </a:r>
          </a:p>
          <a:p>
            <a:pPr algn="just">
              <a:lnSpc>
                <a:spcPct val="100000"/>
              </a:lnSpc>
            </a:pPr>
            <a:r>
              <a:rPr lang="pt-PT" sz="2000" b="0" i="0" dirty="0">
                <a:solidFill>
                  <a:srgbClr val="5E5E5E"/>
                </a:solidFill>
                <a:effectLst/>
              </a:rPr>
              <a:t>É também a primeira coisa que vemos pela manhã, talvez antes mesmo de nossos olhos estarem totalmente abertos. Essa exposição à luz azul pode afetar a qualidade do nosso sono.</a:t>
            </a:r>
            <a:r>
              <a:rPr lang="pt-PT" sz="2000" dirty="0">
                <a:solidFill>
                  <a:srgbClr val="5E5E5E"/>
                </a:solidFill>
              </a:rPr>
              <a:t> </a:t>
            </a:r>
          </a:p>
          <a:p>
            <a:pPr algn="just">
              <a:lnSpc>
                <a:spcPct val="100000"/>
              </a:lnSpc>
            </a:pPr>
            <a:r>
              <a:rPr lang="pt-PT" sz="2400" dirty="0">
                <a:solidFill>
                  <a:srgbClr val="5E5E5E"/>
                </a:solidFill>
              </a:rPr>
              <a:t>A solução? Carregue o seu telemóvel noutro quarto e evite olhar para ecrãs pelo menos uma hora antes de dormir. </a:t>
            </a:r>
            <a:endParaRPr lang="pt-PT" sz="2400" b="0" i="0" dirty="0">
              <a:solidFill>
                <a:srgbClr val="5E5E5E"/>
              </a:solidFill>
              <a:effectLst/>
            </a:endParaRPr>
          </a:p>
          <a:p>
            <a:pPr algn="just">
              <a:lnSpc>
                <a:spcPct val="100000"/>
              </a:lnSpc>
            </a:pPr>
            <a:r>
              <a:rPr lang="pt-PT" sz="2000" b="0" i="0" dirty="0">
                <a:solidFill>
                  <a:srgbClr val="5E5E5E"/>
                </a:solidFill>
                <a:effectLst/>
              </a:rPr>
              <a:t>E compre um re</a:t>
            </a:r>
            <a:r>
              <a:rPr lang="pt-PT" sz="2000" dirty="0">
                <a:solidFill>
                  <a:srgbClr val="5E5E5E"/>
                </a:solidFill>
              </a:rPr>
              <a:t>ló</a:t>
            </a:r>
            <a:r>
              <a:rPr lang="pt-PT" sz="2000" b="0" i="0" dirty="0">
                <a:solidFill>
                  <a:srgbClr val="5E5E5E"/>
                </a:solidFill>
                <a:effectLst/>
              </a:rPr>
              <a:t>gio-despertador também.</a:t>
            </a:r>
          </a:p>
        </p:txBody>
      </p:sp>
      <p:pic>
        <p:nvPicPr>
          <p:cNvPr id="4" name="Picture 3" descr="Graphical user interface&#10;&#10;Description automatically generated">
            <a:extLst>
              <a:ext uri="{FF2B5EF4-FFF2-40B4-BE49-F238E27FC236}">
                <a16:creationId xmlns:a16="http://schemas.microsoft.com/office/drawing/2014/main" id="{04486C9C-27CE-4C54-8C7A-4250615662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92" y="2399251"/>
            <a:ext cx="4423097" cy="2948731"/>
          </a:xfrm>
          <a:prstGeom prst="rect">
            <a:avLst/>
          </a:prstGeom>
        </p:spPr>
      </p:pic>
    </p:spTree>
    <p:extLst>
      <p:ext uri="{BB962C8B-B14F-4D97-AF65-F5344CB8AC3E}">
        <p14:creationId xmlns:p14="http://schemas.microsoft.com/office/powerpoint/2010/main" val="1011185531"/>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r>
              <a:rPr lang="en-IE" sz="2800" b="1" i="0" dirty="0">
                <a:solidFill>
                  <a:srgbClr val="00ACA7"/>
                </a:solidFill>
                <a:effectLst/>
              </a:rPr>
              <a:t>3. </a:t>
            </a:r>
            <a:r>
              <a:rPr lang="pt-PT" sz="2800" b="1" i="0" dirty="0">
                <a:solidFill>
                  <a:srgbClr val="00ACA7"/>
                </a:solidFill>
                <a:effectLst/>
              </a:rPr>
              <a:t>Estabelecer zonas livres de tecnologia</a:t>
            </a:r>
          </a:p>
          <a:p>
            <a:pPr algn="just">
              <a:lnSpc>
                <a:spcPct val="100000"/>
              </a:lnSpc>
              <a:spcBef>
                <a:spcPts val="0"/>
              </a:spcBef>
            </a:pPr>
            <a:endParaRPr lang="pt-PT" sz="2400" b="0" i="0" dirty="0">
              <a:solidFill>
                <a:srgbClr val="5E5E5E"/>
              </a:solidFill>
              <a:effectLst/>
            </a:endParaRPr>
          </a:p>
          <a:p>
            <a:pPr algn="just">
              <a:lnSpc>
                <a:spcPct val="100000"/>
              </a:lnSpc>
              <a:spcBef>
                <a:spcPts val="0"/>
              </a:spcBef>
            </a:pPr>
            <a:r>
              <a:rPr lang="pt-PT" sz="2400" b="0" i="0" dirty="0">
                <a:solidFill>
                  <a:srgbClr val="5E5E5E"/>
                </a:solidFill>
                <a:effectLst/>
              </a:rPr>
              <a:t>Que outros lugares deve designar como “</a:t>
            </a:r>
            <a:r>
              <a:rPr lang="pt-PT" sz="2400" b="0" i="0" dirty="0">
                <a:solidFill>
                  <a:srgbClr val="D6315A"/>
                </a:solidFill>
                <a:effectLst/>
              </a:rPr>
              <a:t>zonas livres de tecnologia</a:t>
            </a:r>
            <a:r>
              <a:rPr lang="pt-PT" sz="2400" b="0" i="0" dirty="0">
                <a:solidFill>
                  <a:srgbClr val="5E5E5E"/>
                </a:solidFill>
                <a:effectLst/>
              </a:rPr>
              <a:t>”?</a:t>
            </a:r>
          </a:p>
          <a:p>
            <a:pPr marL="342900" indent="-342900" algn="just">
              <a:lnSpc>
                <a:spcPct val="100000"/>
              </a:lnSpc>
              <a:spcBef>
                <a:spcPts val="0"/>
              </a:spcBef>
              <a:buFont typeface="Arial" panose="020B0604020202020204" pitchFamily="34" charset="0"/>
              <a:buChar char="•"/>
            </a:pPr>
            <a:r>
              <a:rPr lang="pt-PT" sz="2400" b="0" i="0" dirty="0">
                <a:solidFill>
                  <a:srgbClr val="5E5E5E"/>
                </a:solidFill>
                <a:effectLst/>
              </a:rPr>
              <a:t>A </a:t>
            </a:r>
            <a:r>
              <a:rPr lang="pt-PT" sz="2400" b="0" i="0" dirty="0">
                <a:solidFill>
                  <a:srgbClr val="E18130"/>
                </a:solidFill>
                <a:effectLst/>
              </a:rPr>
              <a:t>casa de banho </a:t>
            </a:r>
            <a:r>
              <a:rPr lang="pt-PT" sz="2400" b="0" i="0" dirty="0">
                <a:solidFill>
                  <a:srgbClr val="5E5E5E"/>
                </a:solidFill>
                <a:effectLst/>
              </a:rPr>
              <a:t>está no topo da lista. É pouco </a:t>
            </a:r>
            <a:r>
              <a:rPr lang="pt-PT" sz="2400" dirty="0">
                <a:solidFill>
                  <a:srgbClr val="5E5E5E"/>
                </a:solidFill>
              </a:rPr>
              <a:t>higiénico e apenas o distrai de fazer os seus negócios e seguir em frente. </a:t>
            </a:r>
          </a:p>
          <a:p>
            <a:pPr marL="342900" indent="-342900" algn="just">
              <a:lnSpc>
                <a:spcPct val="100000"/>
              </a:lnSpc>
              <a:spcBef>
                <a:spcPts val="0"/>
              </a:spcBef>
              <a:buFont typeface="Arial" panose="020B0604020202020204" pitchFamily="34" charset="0"/>
              <a:buChar char="•"/>
            </a:pPr>
            <a:r>
              <a:rPr lang="pt-PT" sz="2400" dirty="0">
                <a:solidFill>
                  <a:srgbClr val="5E5E5E"/>
                </a:solidFill>
              </a:rPr>
              <a:t>A </a:t>
            </a:r>
            <a:r>
              <a:rPr lang="pt-PT" sz="2400" dirty="0">
                <a:solidFill>
                  <a:srgbClr val="00ACA7"/>
                </a:solidFill>
              </a:rPr>
              <a:t>sala de jantar </a:t>
            </a:r>
            <a:r>
              <a:rPr lang="pt-PT" sz="2400" dirty="0">
                <a:solidFill>
                  <a:srgbClr val="5E5E5E"/>
                </a:solidFill>
              </a:rPr>
              <a:t>ou qualquer outro lugar onde tome as suas refeições. Novamente, </a:t>
            </a:r>
            <a:r>
              <a:rPr lang="pt-PT" sz="2400" b="0" i="0" dirty="0">
                <a:solidFill>
                  <a:srgbClr val="5E5E5E"/>
                </a:solidFill>
                <a:effectLst/>
              </a:rPr>
              <a:t>é nojento e pode </a:t>
            </a:r>
            <a:r>
              <a:rPr lang="pt-PT" sz="2400" b="0" i="0" dirty="0">
                <a:solidFill>
                  <a:srgbClr val="5E5E5E"/>
                </a:solidFill>
                <a:effectLst/>
                <a:hlinkClick r:id="rId2"/>
              </a:rPr>
              <a:t>usar esse tempo com mais sabedoria</a:t>
            </a:r>
            <a:r>
              <a:rPr lang="pt-PT" sz="2400" b="0" i="0" dirty="0">
                <a:solidFill>
                  <a:srgbClr val="5E5E5E"/>
                </a:solidFill>
                <a:effectLst/>
              </a:rPr>
              <a:t>: como ter tempo de qualidade com sua família ou conhecer melhor os membros de sua equipa.</a:t>
            </a:r>
          </a:p>
        </p:txBody>
      </p:sp>
      <p:pic>
        <p:nvPicPr>
          <p:cNvPr id="4" name="Picture 3" descr="A picture containing text, sign&#10;&#10;Description automatically generated">
            <a:extLst>
              <a:ext uri="{FF2B5EF4-FFF2-40B4-BE49-F238E27FC236}">
                <a16:creationId xmlns:a16="http://schemas.microsoft.com/office/drawing/2014/main" id="{36141F1C-CA04-4886-B2ED-471B390659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3825" y="1494441"/>
            <a:ext cx="2891407" cy="4390435"/>
          </a:xfrm>
          <a:prstGeom prst="rect">
            <a:avLst/>
          </a:prstGeom>
        </p:spPr>
      </p:pic>
    </p:spTree>
    <p:extLst>
      <p:ext uri="{BB962C8B-B14F-4D97-AF65-F5344CB8AC3E}">
        <p14:creationId xmlns:p14="http://schemas.microsoft.com/office/powerpoint/2010/main" val="3974851316"/>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2800" b="1" i="0" dirty="0">
                <a:solidFill>
                  <a:srgbClr val="00ACA7"/>
                </a:solidFill>
                <a:effectLst/>
              </a:rPr>
              <a:t>4. </a:t>
            </a:r>
            <a:r>
              <a:rPr lang="pt-PT" sz="2800" b="1" i="0" dirty="0">
                <a:solidFill>
                  <a:srgbClr val="00ACA7"/>
                </a:solidFill>
                <a:effectLst/>
              </a:rPr>
              <a:t>Deixar o seu telemóvel para trás</a:t>
            </a:r>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2377439"/>
            <a:ext cx="6827876" cy="4216307"/>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pPr>
            <a:r>
              <a:rPr lang="pt-PT" sz="2400" b="0" i="0" dirty="0">
                <a:solidFill>
                  <a:schemeClr val="bg2">
                    <a:lumMod val="25000"/>
                  </a:schemeClr>
                </a:solidFill>
                <a:effectLst/>
              </a:rPr>
              <a:t>“Se me contactar fora do </a:t>
            </a:r>
            <a:r>
              <a:rPr lang="pt-PT" sz="2400" b="0" i="0" dirty="0">
                <a:solidFill>
                  <a:srgbClr val="00ACA7"/>
                </a:solidFill>
                <a:effectLst/>
              </a:rPr>
              <a:t>horário de trabalho</a:t>
            </a:r>
            <a:r>
              <a:rPr lang="pt-PT" sz="2400" b="0" i="0" dirty="0">
                <a:solidFill>
                  <a:schemeClr val="bg2">
                    <a:lumMod val="25000"/>
                  </a:schemeClr>
                </a:solidFill>
                <a:effectLst/>
              </a:rPr>
              <a:t>, como </a:t>
            </a:r>
            <a:r>
              <a:rPr lang="pt-PT" sz="2400" b="0" i="0" dirty="0">
                <a:solidFill>
                  <a:schemeClr val="bg2">
                    <a:lumMod val="25000"/>
                  </a:schemeClr>
                </a:solidFill>
                <a:effectLst/>
                <a:hlinkClick r:id="rId3"/>
              </a:rPr>
              <a:t>durante a noite </a:t>
            </a:r>
            <a:r>
              <a:rPr lang="pt-PT" sz="2400" b="0" i="0" dirty="0">
                <a:solidFill>
                  <a:schemeClr val="bg2">
                    <a:lumMod val="25000"/>
                  </a:schemeClr>
                </a:solidFill>
                <a:effectLst/>
              </a:rPr>
              <a:t>ou nos fins de semana, pode demorar um pouco a ter uma </a:t>
            </a:r>
            <a:r>
              <a:rPr lang="pt-PT" sz="2400" b="0" i="0" dirty="0">
                <a:solidFill>
                  <a:srgbClr val="E18130"/>
                </a:solidFill>
                <a:effectLst/>
              </a:rPr>
              <a:t>resposta</a:t>
            </a:r>
            <a:r>
              <a:rPr lang="pt-PT" sz="2400" b="0" i="0" dirty="0">
                <a:solidFill>
                  <a:schemeClr val="bg2">
                    <a:lumMod val="25000"/>
                  </a:schemeClr>
                </a:solidFill>
                <a:effectLst/>
              </a:rPr>
              <a:t>. Muito provavelmente, não terá notícias minhas até ao dia seguinte ou dois.</a:t>
            </a:r>
            <a:endParaRPr lang="en-US" sz="2400" b="0" i="0" dirty="0">
              <a:solidFill>
                <a:schemeClr val="bg2">
                  <a:lumMod val="25000"/>
                </a:schemeClr>
              </a:solidFill>
              <a:effectLst/>
            </a:endParaRPr>
          </a:p>
          <a:p>
            <a:pPr algn="just">
              <a:lnSpc>
                <a:spcPct val="100000"/>
              </a:lnSpc>
            </a:pPr>
            <a:r>
              <a:rPr lang="en-US" sz="2800" b="0" i="1" dirty="0" err="1">
                <a:solidFill>
                  <a:srgbClr val="D6315A"/>
                </a:solidFill>
                <a:effectLst/>
              </a:rPr>
              <a:t>Não</a:t>
            </a:r>
            <a:r>
              <a:rPr lang="en-US" sz="2800" b="0" i="1" dirty="0">
                <a:solidFill>
                  <a:srgbClr val="D6315A"/>
                </a:solidFill>
                <a:effectLst/>
              </a:rPr>
              <a:t> </a:t>
            </a:r>
            <a:r>
              <a:rPr lang="en-US" sz="2800" b="0" i="1" dirty="0" err="1">
                <a:solidFill>
                  <a:srgbClr val="D6315A"/>
                </a:solidFill>
                <a:effectLst/>
              </a:rPr>
              <a:t>estou</a:t>
            </a:r>
            <a:r>
              <a:rPr lang="en-US" sz="2800" b="0" i="1" dirty="0">
                <a:solidFill>
                  <a:srgbClr val="D6315A"/>
                </a:solidFill>
                <a:effectLst/>
              </a:rPr>
              <a:t> a </a:t>
            </a:r>
            <a:r>
              <a:rPr lang="en-US" sz="2800" b="0" i="1" dirty="0" err="1">
                <a:solidFill>
                  <a:srgbClr val="D6315A"/>
                </a:solidFill>
                <a:effectLst/>
              </a:rPr>
              <a:t>ignorá</a:t>
            </a:r>
            <a:r>
              <a:rPr lang="en-US" sz="2800" b="0" i="1" dirty="0">
                <a:solidFill>
                  <a:srgbClr val="D6315A"/>
                </a:solidFill>
                <a:effectLst/>
              </a:rPr>
              <a:t>-lo. </a:t>
            </a:r>
            <a:r>
              <a:rPr lang="en-US" sz="2400" dirty="0">
                <a:solidFill>
                  <a:schemeClr val="bg2">
                    <a:lumMod val="25000"/>
                  </a:schemeClr>
                </a:solidFill>
              </a:rPr>
              <a:t>É </a:t>
            </a:r>
            <a:r>
              <a:rPr lang="en-US" sz="2400" dirty="0" err="1">
                <a:solidFill>
                  <a:schemeClr val="bg2">
                    <a:lumMod val="25000"/>
                  </a:schemeClr>
                </a:solidFill>
              </a:rPr>
              <a:t>só</a:t>
            </a:r>
            <a:r>
              <a:rPr lang="en-US" sz="2400" dirty="0">
                <a:solidFill>
                  <a:schemeClr val="bg2">
                    <a:lumMod val="25000"/>
                  </a:schemeClr>
                </a:solidFill>
              </a:rPr>
              <a:t> que o meu </a:t>
            </a:r>
            <a:r>
              <a:rPr lang="en-US" sz="2400" dirty="0" err="1">
                <a:solidFill>
                  <a:schemeClr val="bg2">
                    <a:lumMod val="25000"/>
                  </a:schemeClr>
                </a:solidFill>
              </a:rPr>
              <a:t>telemóvel</a:t>
            </a:r>
            <a:r>
              <a:rPr lang="en-US" sz="2400" dirty="0">
                <a:solidFill>
                  <a:schemeClr val="bg2">
                    <a:lumMod val="25000"/>
                  </a:schemeClr>
                </a:solidFill>
              </a:rPr>
              <a:t> </a:t>
            </a:r>
            <a:r>
              <a:rPr lang="en-US" sz="2400" dirty="0" err="1">
                <a:solidFill>
                  <a:schemeClr val="bg2">
                    <a:lumMod val="25000"/>
                  </a:schemeClr>
                </a:solidFill>
              </a:rPr>
              <a:t>não</a:t>
            </a:r>
            <a:r>
              <a:rPr lang="en-US" sz="2400" dirty="0">
                <a:solidFill>
                  <a:schemeClr val="bg2">
                    <a:lumMod val="25000"/>
                  </a:schemeClr>
                </a:solidFill>
              </a:rPr>
              <a:t> </a:t>
            </a:r>
            <a:r>
              <a:rPr lang="en-US" sz="2400" dirty="0" err="1">
                <a:solidFill>
                  <a:schemeClr val="bg2">
                    <a:lumMod val="25000"/>
                  </a:schemeClr>
                </a:solidFill>
              </a:rPr>
              <a:t>está</a:t>
            </a:r>
            <a:r>
              <a:rPr lang="en-US" sz="2400" dirty="0">
                <a:solidFill>
                  <a:schemeClr val="bg2">
                    <a:lumMod val="25000"/>
                  </a:schemeClr>
                </a:solidFill>
              </a:rPr>
              <a:t> </a:t>
            </a:r>
            <a:r>
              <a:rPr lang="en-US" sz="2400" dirty="0" err="1">
                <a:solidFill>
                  <a:schemeClr val="bg2">
                    <a:lumMod val="25000"/>
                  </a:schemeClr>
                </a:solidFill>
              </a:rPr>
              <a:t>ao</a:t>
            </a:r>
            <a:r>
              <a:rPr lang="en-US" sz="2400" dirty="0">
                <a:solidFill>
                  <a:schemeClr val="bg2">
                    <a:lumMod val="25000"/>
                  </a:schemeClr>
                </a:solidFill>
              </a:rPr>
              <a:t> meu </a:t>
            </a:r>
            <a:r>
              <a:rPr lang="en-US" sz="2400" dirty="0" err="1">
                <a:solidFill>
                  <a:schemeClr val="bg2">
                    <a:lumMod val="25000"/>
                  </a:schemeClr>
                </a:solidFill>
              </a:rPr>
              <a:t>lado</a:t>
            </a:r>
            <a:r>
              <a:rPr lang="en-US" sz="2400" dirty="0">
                <a:solidFill>
                  <a:schemeClr val="bg2">
                    <a:lumMod val="25000"/>
                  </a:schemeClr>
                </a:solidFill>
              </a:rPr>
              <a:t>.”</a:t>
            </a:r>
          </a:p>
          <a:p>
            <a:pPr algn="just">
              <a:lnSpc>
                <a:spcPct val="100000"/>
              </a:lnSpc>
            </a:pPr>
            <a:r>
              <a:rPr lang="pt-PT" sz="2400" dirty="0">
                <a:solidFill>
                  <a:schemeClr val="bg2">
                    <a:lumMod val="25000"/>
                  </a:schemeClr>
                </a:solidFill>
              </a:rPr>
              <a:t>Se avançar gradualmente com esta decisão, perceberá que o mundo continua a girar mesmo que ocasionalmente deixe o seu telemóvel para trás.</a:t>
            </a:r>
            <a:endParaRPr lang="en-US" sz="2400" b="1" dirty="0">
              <a:solidFill>
                <a:schemeClr val="bg2">
                  <a:lumMod val="25000"/>
                </a:schemeClr>
              </a:solidFill>
            </a:endParaRPr>
          </a:p>
        </p:txBody>
      </p:sp>
      <p:pic>
        <p:nvPicPr>
          <p:cNvPr id="3" name="Picture 2" descr="Graphical user interface, application&#10;&#10;Description automatically generated">
            <a:extLst>
              <a:ext uri="{FF2B5EF4-FFF2-40B4-BE49-F238E27FC236}">
                <a16:creationId xmlns:a16="http://schemas.microsoft.com/office/drawing/2014/main" id="{37893687-396B-444C-94C5-30CD78F498D3}"/>
              </a:ext>
            </a:extLst>
          </p:cNvPr>
          <p:cNvPicPr>
            <a:picLocks noChangeAspect="1"/>
          </p:cNvPicPr>
          <p:nvPr/>
        </p:nvPicPr>
        <p:blipFill>
          <a:blip r:embed="rId4"/>
          <a:stretch>
            <a:fillRect/>
          </a:stretch>
        </p:blipFill>
        <p:spPr>
          <a:xfrm>
            <a:off x="69977" y="2114024"/>
            <a:ext cx="4958867" cy="3722965"/>
          </a:xfrm>
          <a:prstGeom prst="rect">
            <a:avLst/>
          </a:prstGeom>
        </p:spPr>
      </p:pic>
    </p:spTree>
    <p:extLst>
      <p:ext uri="{BB962C8B-B14F-4D97-AF65-F5344CB8AC3E}">
        <p14:creationId xmlns:p14="http://schemas.microsoft.com/office/powerpoint/2010/main" val="2589436298"/>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11287748" cy="2247049"/>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IE" sz="2800" b="1" i="0" dirty="0">
                <a:solidFill>
                  <a:srgbClr val="00ACA7"/>
                </a:solidFill>
                <a:effectLst/>
              </a:rPr>
              <a:t>5. Remover </a:t>
            </a:r>
            <a:r>
              <a:rPr lang="en-IE" sz="2800" b="1" i="0" dirty="0" err="1">
                <a:solidFill>
                  <a:srgbClr val="00ACA7"/>
                </a:solidFill>
                <a:effectLst/>
              </a:rPr>
              <a:t>aplicações</a:t>
            </a:r>
            <a:r>
              <a:rPr lang="en-IE" sz="2800" b="1" i="0" dirty="0">
                <a:solidFill>
                  <a:srgbClr val="00ACA7"/>
                </a:solidFill>
                <a:effectLst/>
              </a:rPr>
              <a:t> </a:t>
            </a:r>
            <a:r>
              <a:rPr lang="en-IE" sz="2800" b="1" i="0" dirty="0" err="1">
                <a:solidFill>
                  <a:srgbClr val="00ACA7"/>
                </a:solidFill>
                <a:effectLst/>
              </a:rPr>
              <a:t>desnecessárias</a:t>
            </a:r>
            <a:endParaRPr lang="en-IE" sz="2800" b="1" i="0" dirty="0">
              <a:solidFill>
                <a:srgbClr val="00ACA7"/>
              </a:solidFill>
              <a:effectLst/>
            </a:endParaRPr>
          </a:p>
          <a:p>
            <a:pPr algn="just">
              <a:spcBef>
                <a:spcPts val="600"/>
              </a:spcBef>
            </a:pPr>
            <a:r>
              <a:rPr lang="pt-PT" sz="2000" dirty="0">
                <a:solidFill>
                  <a:srgbClr val="5E5E5E"/>
                </a:solidFill>
              </a:rPr>
              <a:t>Quando tiver alguns minutos, passe pelo seu telemóvel e remova as aplicações desnecessárias. Por exemplo, se usa as redes sociais apenas para trabalhar, então desinstale-as. O mesmo vale para outras apps que o tentam para uma utilização sem interesse. </a:t>
            </a:r>
            <a:endParaRPr lang="en-US" sz="2000" b="1" i="0" dirty="0">
              <a:solidFill>
                <a:schemeClr val="bg2">
                  <a:lumMod val="25000"/>
                </a:schemeClr>
              </a:solidFill>
              <a:effectLst/>
            </a:endParaRPr>
          </a:p>
        </p:txBody>
      </p:sp>
      <p:pic>
        <p:nvPicPr>
          <p:cNvPr id="3" name="Picture 2" descr="A picture containing indoor, green&#10;&#10;Description automatically generated">
            <a:extLst>
              <a:ext uri="{FF2B5EF4-FFF2-40B4-BE49-F238E27FC236}">
                <a16:creationId xmlns:a16="http://schemas.microsoft.com/office/drawing/2014/main" id="{42A5740E-7FD4-4817-86C1-C7544F1561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8576" y="3655463"/>
            <a:ext cx="5153637" cy="2898549"/>
          </a:xfrm>
          <a:prstGeom prst="rect">
            <a:avLst/>
          </a:prstGeom>
        </p:spPr>
      </p:pic>
    </p:spTree>
    <p:extLst>
      <p:ext uri="{BB962C8B-B14F-4D97-AF65-F5344CB8AC3E}">
        <p14:creationId xmlns:p14="http://schemas.microsoft.com/office/powerpoint/2010/main" val="174124523"/>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271204"/>
            <a:ext cx="4321925" cy="5322543"/>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lnSpc>
                <a:spcPct val="100000"/>
              </a:lnSpc>
              <a:spcBef>
                <a:spcPts val="0"/>
              </a:spcBef>
            </a:pPr>
            <a:r>
              <a:rPr lang="en-IE" sz="2800" b="1" i="0" dirty="0">
                <a:solidFill>
                  <a:srgbClr val="00ACA7"/>
                </a:solidFill>
                <a:effectLst/>
              </a:rPr>
              <a:t>6. Mudar para a </a:t>
            </a:r>
            <a:r>
              <a:rPr lang="en-IE" sz="2800" b="1" i="0" dirty="0" err="1">
                <a:solidFill>
                  <a:srgbClr val="00ACA7"/>
                </a:solidFill>
                <a:effectLst/>
              </a:rPr>
              <a:t>escala</a:t>
            </a:r>
            <a:r>
              <a:rPr lang="en-IE" sz="2800" b="1" i="0" dirty="0">
                <a:solidFill>
                  <a:srgbClr val="00ACA7"/>
                </a:solidFill>
                <a:effectLst/>
              </a:rPr>
              <a:t> de </a:t>
            </a:r>
            <a:r>
              <a:rPr lang="en-IE" sz="2800" b="1" i="0" dirty="0" err="1">
                <a:solidFill>
                  <a:srgbClr val="00ACA7"/>
                </a:solidFill>
                <a:effectLst/>
              </a:rPr>
              <a:t>cinza</a:t>
            </a: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5028844" y="1407459"/>
            <a:ext cx="6959030" cy="5186288"/>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spcBef>
                <a:spcPts val="0"/>
              </a:spcBef>
            </a:pPr>
            <a:r>
              <a:rPr lang="en-US" sz="2400" b="0" i="0" dirty="0">
                <a:solidFill>
                  <a:srgbClr val="D6315A"/>
                </a:solidFill>
                <a:effectLst/>
              </a:rPr>
              <a:t>iOS</a:t>
            </a:r>
            <a:r>
              <a:rPr lang="en-US" sz="2400" b="0" i="0" dirty="0">
                <a:solidFill>
                  <a:schemeClr val="bg2">
                    <a:lumMod val="25000"/>
                  </a:schemeClr>
                </a:solidFill>
                <a:effectLst/>
              </a:rPr>
              <a:t> and Android </a:t>
            </a:r>
            <a:r>
              <a:rPr lang="pt-PT" sz="2400" b="0" i="0" dirty="0">
                <a:solidFill>
                  <a:schemeClr val="bg2">
                    <a:lumMod val="25000"/>
                  </a:schemeClr>
                </a:solidFill>
                <a:effectLst/>
              </a:rPr>
              <a:t>permitem tornar o visor do seu telemóvel cinzento. Isso removerá todas as </a:t>
            </a:r>
            <a:r>
              <a:rPr lang="pt-PT" sz="2400" b="0" i="0" dirty="0">
                <a:solidFill>
                  <a:srgbClr val="D6315A"/>
                </a:solidFill>
                <a:effectLst/>
              </a:rPr>
              <a:t>belas cores </a:t>
            </a:r>
            <a:r>
              <a:rPr lang="pt-PT" sz="2400" b="0" i="0" dirty="0">
                <a:solidFill>
                  <a:schemeClr val="bg2">
                    <a:lumMod val="25000"/>
                  </a:schemeClr>
                </a:solidFill>
                <a:effectLst/>
              </a:rPr>
              <a:t>do ecrã. </a:t>
            </a:r>
          </a:p>
          <a:p>
            <a:pPr algn="just">
              <a:lnSpc>
                <a:spcPct val="100000"/>
              </a:lnSpc>
              <a:spcBef>
                <a:spcPts val="0"/>
              </a:spcBef>
            </a:pPr>
            <a:r>
              <a:rPr lang="en-US" sz="2400" b="0" i="0" dirty="0" err="1">
                <a:solidFill>
                  <a:schemeClr val="bg2">
                    <a:lumMod val="25000"/>
                  </a:schemeClr>
                </a:solidFill>
                <a:effectLst/>
              </a:rPr>
              <a:t>Porque</a:t>
            </a:r>
            <a:r>
              <a:rPr lang="en-US" sz="2400" b="0" i="0" dirty="0">
                <a:solidFill>
                  <a:schemeClr val="bg2">
                    <a:lumMod val="25000"/>
                  </a:schemeClr>
                </a:solidFill>
                <a:effectLst/>
              </a:rPr>
              <a:t> é que </a:t>
            </a:r>
            <a:r>
              <a:rPr lang="en-US" sz="2400" b="0" i="0" dirty="0" err="1">
                <a:solidFill>
                  <a:schemeClr val="bg2">
                    <a:lumMod val="25000"/>
                  </a:schemeClr>
                </a:solidFill>
                <a:effectLst/>
              </a:rPr>
              <a:t>isto</a:t>
            </a:r>
            <a:r>
              <a:rPr lang="en-US" sz="2400" b="0" i="0" dirty="0">
                <a:solidFill>
                  <a:schemeClr val="bg2">
                    <a:lumMod val="25000"/>
                  </a:schemeClr>
                </a:solidFill>
                <a:effectLst/>
              </a:rPr>
              <a:t> é </a:t>
            </a:r>
            <a:r>
              <a:rPr lang="en-US" sz="2400" b="0" i="0" dirty="0" err="1">
                <a:solidFill>
                  <a:srgbClr val="E18130"/>
                </a:solidFill>
                <a:effectLst/>
              </a:rPr>
              <a:t>bem-sucedido</a:t>
            </a:r>
            <a:r>
              <a:rPr lang="en-US" sz="2400" b="0" i="0" dirty="0">
                <a:solidFill>
                  <a:schemeClr val="bg2">
                    <a:lumMod val="25000"/>
                  </a:schemeClr>
                </a:solidFill>
                <a:effectLst/>
              </a:rPr>
              <a:t> </a:t>
            </a:r>
            <a:r>
              <a:rPr lang="en-US" sz="2400" b="0" i="0" dirty="0" err="1">
                <a:solidFill>
                  <a:schemeClr val="bg2">
                    <a:lumMod val="25000"/>
                  </a:schemeClr>
                </a:solidFill>
                <a:effectLst/>
              </a:rPr>
              <a:t>na</a:t>
            </a:r>
            <a:r>
              <a:rPr lang="en-US" sz="2400" b="0" i="0" dirty="0">
                <a:solidFill>
                  <a:schemeClr val="bg2">
                    <a:lumMod val="25000"/>
                  </a:schemeClr>
                </a:solidFill>
                <a:effectLst/>
              </a:rPr>
              <a:t> </a:t>
            </a:r>
            <a:r>
              <a:rPr lang="en-US" sz="2400" b="0" i="0" dirty="0" err="1">
                <a:solidFill>
                  <a:schemeClr val="bg2">
                    <a:lumMod val="25000"/>
                  </a:schemeClr>
                </a:solidFill>
                <a:effectLst/>
              </a:rPr>
              <a:t>curva</a:t>
            </a:r>
            <a:r>
              <a:rPr lang="en-US" sz="2400" b="0" i="0" dirty="0">
                <a:solidFill>
                  <a:schemeClr val="bg2">
                    <a:lumMod val="25000"/>
                  </a:schemeClr>
                </a:solidFill>
                <a:effectLst/>
              </a:rPr>
              <a:t> do </a:t>
            </a:r>
            <a:r>
              <a:rPr lang="en-US" sz="2400" b="0" i="0" dirty="0" err="1">
                <a:solidFill>
                  <a:schemeClr val="bg2">
                    <a:lumMod val="25000"/>
                  </a:schemeClr>
                </a:solidFill>
                <a:effectLst/>
              </a:rPr>
              <a:t>seu</a:t>
            </a:r>
            <a:r>
              <a:rPr lang="en-US" sz="2400" b="0" i="0" dirty="0">
                <a:solidFill>
                  <a:schemeClr val="bg2">
                    <a:lumMod val="25000"/>
                  </a:schemeClr>
                </a:solidFill>
                <a:effectLst/>
              </a:rPr>
              <a:t> </a:t>
            </a:r>
            <a:r>
              <a:rPr lang="en-US" sz="2400" b="0" i="0" dirty="0" err="1">
                <a:solidFill>
                  <a:srgbClr val="E18130"/>
                </a:solidFill>
                <a:effectLst/>
              </a:rPr>
              <a:t>vício</a:t>
            </a:r>
            <a:r>
              <a:rPr lang="en-US" sz="2400" b="0" i="0" dirty="0">
                <a:solidFill>
                  <a:schemeClr val="bg2">
                    <a:lumMod val="25000"/>
                  </a:schemeClr>
                </a:solidFill>
                <a:effectLst/>
              </a:rPr>
              <a:t> pela </a:t>
            </a:r>
            <a:r>
              <a:rPr lang="en-US" sz="2400" b="0" i="0" dirty="0" err="1">
                <a:solidFill>
                  <a:schemeClr val="bg2">
                    <a:lumMod val="25000"/>
                  </a:schemeClr>
                </a:solidFill>
                <a:effectLst/>
              </a:rPr>
              <a:t>tecnologia</a:t>
            </a:r>
            <a:r>
              <a:rPr lang="en-US" sz="2400" b="0" i="0" dirty="0">
                <a:solidFill>
                  <a:schemeClr val="bg2">
                    <a:lumMod val="25000"/>
                  </a:schemeClr>
                </a:solidFill>
                <a:effectLst/>
              </a:rPr>
              <a:t>? </a:t>
            </a:r>
            <a:r>
              <a:rPr lang="en-US" sz="2400" b="0" i="0" dirty="0" err="1">
                <a:solidFill>
                  <a:schemeClr val="bg2">
                    <a:lumMod val="25000"/>
                  </a:schemeClr>
                </a:solidFill>
                <a:effectLst/>
              </a:rPr>
              <a:t>Porque</a:t>
            </a:r>
            <a:r>
              <a:rPr lang="en-US" sz="2400" b="0" i="0" dirty="0">
                <a:solidFill>
                  <a:schemeClr val="bg2">
                    <a:lumMod val="25000"/>
                  </a:schemeClr>
                </a:solidFill>
                <a:effectLst/>
              </a:rPr>
              <a:t> agora </a:t>
            </a:r>
            <a:r>
              <a:rPr lang="en-US" sz="2400" b="0" i="0" dirty="0" err="1">
                <a:solidFill>
                  <a:schemeClr val="bg2">
                    <a:lumMod val="25000"/>
                  </a:schemeClr>
                </a:solidFill>
                <a:effectLst/>
              </a:rPr>
              <a:t>os</a:t>
            </a:r>
            <a:r>
              <a:rPr lang="en-US" sz="2400" b="0" i="0" dirty="0">
                <a:solidFill>
                  <a:schemeClr val="bg2">
                    <a:lumMod val="25000"/>
                  </a:schemeClr>
                </a:solidFill>
                <a:effectLst/>
              </a:rPr>
              <a:t> </a:t>
            </a:r>
            <a:r>
              <a:rPr lang="en-US" sz="2400" b="0" i="0" dirty="0" err="1">
                <a:solidFill>
                  <a:schemeClr val="bg2">
                    <a:lumMod val="25000"/>
                  </a:schemeClr>
                </a:solidFill>
                <a:effectLst/>
              </a:rPr>
              <a:t>visores</a:t>
            </a:r>
            <a:r>
              <a:rPr lang="en-US" sz="2400" b="0" i="0" dirty="0">
                <a:solidFill>
                  <a:schemeClr val="bg2">
                    <a:lumMod val="25000"/>
                  </a:schemeClr>
                </a:solidFill>
                <a:effectLst/>
              </a:rPr>
              <a:t> </a:t>
            </a:r>
            <a:r>
              <a:rPr lang="en-US" sz="2400" b="0" i="0" dirty="0" err="1">
                <a:solidFill>
                  <a:schemeClr val="bg2">
                    <a:lumMod val="25000"/>
                  </a:schemeClr>
                </a:solidFill>
                <a:effectLst/>
              </a:rPr>
              <a:t>perderam</a:t>
            </a:r>
            <a:r>
              <a:rPr lang="en-US" sz="2400" b="0" i="0" dirty="0">
                <a:solidFill>
                  <a:schemeClr val="bg2">
                    <a:lumMod val="25000"/>
                  </a:schemeClr>
                </a:solidFill>
                <a:effectLst/>
              </a:rPr>
              <a:t> o </a:t>
            </a:r>
            <a:r>
              <a:rPr lang="en-US" sz="2400" b="0" i="0" dirty="0" err="1">
                <a:solidFill>
                  <a:schemeClr val="bg2">
                    <a:lumMod val="25000"/>
                  </a:schemeClr>
                </a:solidFill>
                <a:effectLst/>
              </a:rPr>
              <a:t>seu</a:t>
            </a:r>
            <a:r>
              <a:rPr lang="en-US" sz="2400" b="0" i="0" dirty="0">
                <a:solidFill>
                  <a:schemeClr val="bg2">
                    <a:lumMod val="25000"/>
                  </a:schemeClr>
                </a:solidFill>
                <a:effectLst/>
              </a:rPr>
              <a:t> </a:t>
            </a:r>
            <a:r>
              <a:rPr lang="en-US" sz="2400" b="0" i="0" dirty="0" err="1">
                <a:solidFill>
                  <a:srgbClr val="00ACA7"/>
                </a:solidFill>
                <a:effectLst/>
              </a:rPr>
              <a:t>apelo</a:t>
            </a:r>
            <a:r>
              <a:rPr lang="en-US" sz="2400" b="0" i="0" dirty="0">
                <a:solidFill>
                  <a:srgbClr val="00ACA7"/>
                </a:solidFill>
                <a:effectLst/>
              </a:rPr>
              <a:t> visual. </a:t>
            </a:r>
          </a:p>
          <a:p>
            <a:pPr algn="just">
              <a:lnSpc>
                <a:spcPct val="100000"/>
              </a:lnSpc>
              <a:spcBef>
                <a:spcPts val="0"/>
              </a:spcBef>
            </a:pPr>
            <a:endParaRPr lang="en-US" sz="2000" b="0" i="0" dirty="0">
              <a:solidFill>
                <a:srgbClr val="00ACA7"/>
              </a:solidFill>
              <a:effectLst/>
            </a:endParaRPr>
          </a:p>
          <a:p>
            <a:pPr algn="just">
              <a:lnSpc>
                <a:spcPct val="100000"/>
              </a:lnSpc>
              <a:spcBef>
                <a:spcPts val="0"/>
              </a:spcBef>
            </a:pPr>
            <a:r>
              <a:rPr lang="pt-PT" sz="2400" b="0" i="0" dirty="0">
                <a:solidFill>
                  <a:schemeClr val="bg2">
                    <a:lumMod val="25000"/>
                  </a:schemeClr>
                </a:solidFill>
                <a:effectLst/>
              </a:rPr>
              <a:t>Para os utilizadores do iPhone, ir a Definições. Selecionar </a:t>
            </a:r>
            <a:r>
              <a:rPr lang="pt-PT" sz="2400" b="0" i="0" dirty="0">
                <a:solidFill>
                  <a:srgbClr val="00ACA7"/>
                </a:solidFill>
                <a:effectLst/>
              </a:rPr>
              <a:t>Acessibilidade &gt; Visor e tamanho do texto &gt; Filtro de cores. </a:t>
            </a:r>
            <a:r>
              <a:rPr lang="pt-PT" sz="2400" dirty="0">
                <a:solidFill>
                  <a:schemeClr val="bg2">
                    <a:lumMod val="25000"/>
                  </a:schemeClr>
                </a:solidFill>
              </a:rPr>
              <a:t>Nos dispositivos </a:t>
            </a:r>
            <a:r>
              <a:rPr lang="pt-PT" sz="2400" b="0" i="0" dirty="0">
                <a:solidFill>
                  <a:srgbClr val="D6315A"/>
                </a:solidFill>
                <a:effectLst/>
              </a:rPr>
              <a:t>Android</a:t>
            </a:r>
            <a:r>
              <a:rPr lang="pt-PT" sz="2400" b="0" i="0" dirty="0">
                <a:solidFill>
                  <a:schemeClr val="bg2">
                    <a:lumMod val="25000"/>
                  </a:schemeClr>
                </a:solidFill>
                <a:effectLst/>
              </a:rPr>
              <a:t> aceder aos painéis de configuração e no separador do </a:t>
            </a:r>
            <a:r>
              <a:rPr lang="pt-PT" sz="2400" b="0" i="0" dirty="0">
                <a:solidFill>
                  <a:srgbClr val="E18130"/>
                </a:solidFill>
                <a:effectLst/>
              </a:rPr>
              <a:t>Bem-estar digital </a:t>
            </a:r>
            <a:r>
              <a:rPr lang="pt-PT" sz="2400" b="0" i="0" dirty="0">
                <a:solidFill>
                  <a:schemeClr val="bg2">
                    <a:lumMod val="25000"/>
                  </a:schemeClr>
                </a:solidFill>
                <a:effectLst/>
              </a:rPr>
              <a:t>configurar “</a:t>
            </a:r>
            <a:r>
              <a:rPr lang="pt-PT" sz="2400" b="0" i="0" dirty="0" err="1">
                <a:solidFill>
                  <a:schemeClr val="bg2">
                    <a:lumMod val="25000"/>
                  </a:schemeClr>
                </a:solidFill>
                <a:effectLst/>
              </a:rPr>
              <a:t>Wind</a:t>
            </a:r>
            <a:r>
              <a:rPr lang="pt-PT" sz="2400" b="0" i="0" dirty="0">
                <a:solidFill>
                  <a:schemeClr val="bg2">
                    <a:lumMod val="25000"/>
                  </a:schemeClr>
                </a:solidFill>
                <a:effectLst/>
              </a:rPr>
              <a:t> </a:t>
            </a:r>
            <a:r>
              <a:rPr lang="pt-PT" sz="2400" b="0" i="0" dirty="0" err="1">
                <a:solidFill>
                  <a:schemeClr val="bg2">
                    <a:lumMod val="25000"/>
                  </a:schemeClr>
                </a:solidFill>
                <a:effectLst/>
              </a:rPr>
              <a:t>Down</a:t>
            </a:r>
            <a:r>
              <a:rPr lang="pt-PT" sz="2400" b="0" i="0" dirty="0">
                <a:solidFill>
                  <a:schemeClr val="bg2">
                    <a:lumMod val="25000"/>
                  </a:schemeClr>
                </a:solidFill>
                <a:effectLst/>
              </a:rPr>
              <a:t>”. Poderão ativar a escala de cinza imediatamente ou programá-la para um momento posterior.</a:t>
            </a:r>
            <a:endParaRPr lang="en-US" sz="2400" b="0" i="0" dirty="0">
              <a:solidFill>
                <a:schemeClr val="bg2">
                  <a:lumMod val="25000"/>
                </a:schemeClr>
              </a:solidFill>
              <a:effectLst/>
            </a:endParaRPr>
          </a:p>
        </p:txBody>
      </p:sp>
      <p:pic>
        <p:nvPicPr>
          <p:cNvPr id="4" name="Picture 3" descr="Graphical user interface, application&#10;&#10;Description automatically generated">
            <a:extLst>
              <a:ext uri="{FF2B5EF4-FFF2-40B4-BE49-F238E27FC236}">
                <a16:creationId xmlns:a16="http://schemas.microsoft.com/office/drawing/2014/main" id="{926A9C9B-DA1C-42A2-BC26-A012C97225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5228" y="2290194"/>
            <a:ext cx="4216872" cy="3747745"/>
          </a:xfrm>
          <a:prstGeom prst="rect">
            <a:avLst/>
          </a:prstGeom>
        </p:spPr>
      </p:pic>
    </p:spTree>
    <p:extLst>
      <p:ext uri="{BB962C8B-B14F-4D97-AF65-F5344CB8AC3E}">
        <p14:creationId xmlns:p14="http://schemas.microsoft.com/office/powerpoint/2010/main" val="3880099340"/>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pic>
        <p:nvPicPr>
          <p:cNvPr id="3" name="Picture 2">
            <a:extLst>
              <a:ext uri="{FF2B5EF4-FFF2-40B4-BE49-F238E27FC236}">
                <a16:creationId xmlns:a16="http://schemas.microsoft.com/office/drawing/2014/main" id="{02B8D59E-E07F-428D-9050-FBE6C88E1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271204"/>
            <a:ext cx="7076360" cy="4422725"/>
          </a:xfrm>
          <a:prstGeom prst="rect">
            <a:avLst/>
          </a:prstGeom>
        </p:spPr>
      </p:pic>
      <p:sp>
        <p:nvSpPr>
          <p:cNvPr id="8" name="Text Placeholder 8"/>
          <p:cNvSpPr txBox="1">
            <a:spLocks/>
          </p:cNvSpPr>
          <p:nvPr/>
        </p:nvSpPr>
        <p:spPr>
          <a:xfrm>
            <a:off x="465228" y="1578331"/>
            <a:ext cx="6229187"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r>
              <a:rPr lang="en-US" sz="2800" b="1" i="0" dirty="0">
                <a:solidFill>
                  <a:srgbClr val="00ACA7"/>
                </a:solidFill>
                <a:effectLst/>
              </a:rPr>
              <a:t>7. </a:t>
            </a:r>
            <a:r>
              <a:rPr lang="en-US" sz="2800" b="1" i="0" dirty="0" err="1">
                <a:solidFill>
                  <a:srgbClr val="00ACA7"/>
                </a:solidFill>
                <a:effectLst/>
              </a:rPr>
              <a:t>Agendar</a:t>
            </a:r>
            <a:r>
              <a:rPr lang="en-US" sz="2800" b="1" i="0" dirty="0">
                <a:solidFill>
                  <a:srgbClr val="00ACA7"/>
                </a:solidFill>
                <a:effectLst/>
              </a:rPr>
              <a:t> </a:t>
            </a:r>
            <a:r>
              <a:rPr lang="en-US" sz="2800" b="1" i="0" dirty="0" err="1">
                <a:solidFill>
                  <a:srgbClr val="00ACA7"/>
                </a:solidFill>
                <a:effectLst/>
              </a:rPr>
              <a:t>mais</a:t>
            </a:r>
            <a:r>
              <a:rPr lang="en-US" sz="2800" b="1" i="0" dirty="0">
                <a:solidFill>
                  <a:srgbClr val="00ACA7"/>
                </a:solidFill>
                <a:effectLst/>
              </a:rPr>
              <a:t> </a:t>
            </a:r>
            <a:r>
              <a:rPr lang="en-US" sz="2800" b="1" i="0" dirty="0" err="1">
                <a:solidFill>
                  <a:srgbClr val="00ACA7"/>
                </a:solidFill>
                <a:effectLst/>
              </a:rPr>
              <a:t>reuniões</a:t>
            </a:r>
            <a:r>
              <a:rPr lang="en-US" sz="2800" b="1" i="0" dirty="0">
                <a:solidFill>
                  <a:srgbClr val="00ACA7"/>
                </a:solidFill>
                <a:effectLst/>
              </a:rPr>
              <a:t> </a:t>
            </a:r>
            <a:r>
              <a:rPr lang="en-US" sz="2800" b="1" i="0" dirty="0" err="1">
                <a:solidFill>
                  <a:srgbClr val="00ACA7"/>
                </a:solidFill>
                <a:effectLst/>
              </a:rPr>
              <a:t>presenciais</a:t>
            </a:r>
            <a:endParaRPr lang="en-US" sz="2800" b="1" i="0" dirty="0">
              <a:solidFill>
                <a:srgbClr val="00ACA7"/>
              </a:solidFill>
              <a:effectLst/>
            </a:endParaRPr>
          </a:p>
          <a:p>
            <a:pPr algn="just">
              <a:lnSpc>
                <a:spcPct val="100000"/>
              </a:lnSpc>
              <a:spcBef>
                <a:spcPts val="0"/>
              </a:spcBef>
            </a:pPr>
            <a:endParaRPr lang="pt-PT" sz="2400" b="0" i="0" dirty="0">
              <a:solidFill>
                <a:schemeClr val="bg2">
                  <a:lumMod val="25000"/>
                </a:schemeClr>
              </a:solidFill>
              <a:effectLst/>
            </a:endParaRPr>
          </a:p>
          <a:p>
            <a:pPr algn="just">
              <a:lnSpc>
                <a:spcPct val="100000"/>
              </a:lnSpc>
              <a:spcBef>
                <a:spcPts val="0"/>
              </a:spcBef>
            </a:pPr>
            <a:r>
              <a:rPr lang="pt-PT" sz="2400" b="0" i="0" dirty="0">
                <a:solidFill>
                  <a:schemeClr val="bg2">
                    <a:lumMod val="25000"/>
                  </a:schemeClr>
                </a:solidFill>
                <a:effectLst/>
              </a:rPr>
              <a:t>Sabemos que o </a:t>
            </a:r>
            <a:r>
              <a:rPr lang="pt-PT" sz="2400" b="0" i="0" dirty="0">
                <a:solidFill>
                  <a:srgbClr val="E18130"/>
                </a:solidFill>
                <a:effectLst/>
              </a:rPr>
              <a:t>Zoom</a:t>
            </a:r>
            <a:r>
              <a:rPr lang="pt-PT" sz="2400" b="0" i="0" dirty="0">
                <a:solidFill>
                  <a:schemeClr val="bg2">
                    <a:lumMod val="25000"/>
                  </a:schemeClr>
                </a:solidFill>
                <a:effectLst/>
              </a:rPr>
              <a:t> e as </a:t>
            </a:r>
            <a:r>
              <a:rPr lang="pt-PT" sz="2400" b="0" i="0" dirty="0">
                <a:solidFill>
                  <a:srgbClr val="00ACA7"/>
                </a:solidFill>
                <a:effectLst/>
              </a:rPr>
              <a:t>videochamadas</a:t>
            </a:r>
            <a:r>
              <a:rPr lang="pt-PT" sz="2400" b="0" i="0" dirty="0">
                <a:solidFill>
                  <a:schemeClr val="bg2">
                    <a:lumMod val="25000"/>
                  </a:schemeClr>
                </a:solidFill>
                <a:effectLst/>
              </a:rPr>
              <a:t> estão na moda.</a:t>
            </a:r>
          </a:p>
          <a:p>
            <a:pPr algn="just">
              <a:lnSpc>
                <a:spcPct val="100000"/>
              </a:lnSpc>
              <a:spcBef>
                <a:spcPts val="0"/>
              </a:spcBef>
            </a:pPr>
            <a:r>
              <a:rPr lang="pt-PT" sz="2400" dirty="0">
                <a:solidFill>
                  <a:schemeClr val="bg2">
                    <a:lumMod val="25000"/>
                  </a:schemeClr>
                </a:solidFill>
              </a:rPr>
              <a:t>Têm </a:t>
            </a:r>
            <a:r>
              <a:rPr lang="pt-PT" sz="2400" b="0" i="0" dirty="0">
                <a:solidFill>
                  <a:schemeClr val="bg2">
                    <a:lumMod val="25000"/>
                  </a:schemeClr>
                </a:solidFill>
                <a:effectLst/>
              </a:rPr>
              <a:t>sido úteis, mas também causam </a:t>
            </a:r>
            <a:r>
              <a:rPr lang="pt-PT" sz="2400" b="0" i="0" dirty="0">
                <a:solidFill>
                  <a:srgbClr val="D6315A"/>
                </a:solidFill>
                <a:effectLst/>
              </a:rPr>
              <a:t>fadiga</a:t>
            </a:r>
            <a:r>
              <a:rPr lang="pt-PT" sz="2400" b="0" i="0" dirty="0">
                <a:solidFill>
                  <a:schemeClr val="bg2">
                    <a:lumMod val="25000"/>
                  </a:schemeClr>
                </a:solidFill>
                <a:effectLst/>
              </a:rPr>
              <a:t>.</a:t>
            </a:r>
          </a:p>
          <a:p>
            <a:pPr algn="just">
              <a:lnSpc>
                <a:spcPct val="100000"/>
              </a:lnSpc>
              <a:spcBef>
                <a:spcPts val="0"/>
              </a:spcBef>
            </a:pPr>
            <a:r>
              <a:rPr lang="pt-PT" sz="2400" b="0" i="0" dirty="0">
                <a:solidFill>
                  <a:schemeClr val="bg2">
                    <a:lumMod val="25000"/>
                  </a:schemeClr>
                </a:solidFill>
                <a:effectLst/>
              </a:rPr>
              <a:t>Em vez disso, agende um telefonema à </a:t>
            </a:r>
            <a:r>
              <a:rPr lang="pt-PT" sz="2400" b="0" i="0" dirty="0">
                <a:solidFill>
                  <a:srgbClr val="E18130"/>
                </a:solidFill>
                <a:effectLst/>
              </a:rPr>
              <a:t>moda antiga </a:t>
            </a:r>
            <a:r>
              <a:rPr lang="pt-PT" sz="2400" b="0" i="0" dirty="0">
                <a:solidFill>
                  <a:schemeClr val="bg2">
                    <a:lumMod val="25000"/>
                  </a:schemeClr>
                </a:solidFill>
                <a:effectLst/>
              </a:rPr>
              <a:t>. Ou, melhor ainda, agende uma</a:t>
            </a:r>
            <a:r>
              <a:rPr lang="pt-PT" sz="2400" b="0" i="0" dirty="0">
                <a:solidFill>
                  <a:srgbClr val="D6315A"/>
                </a:solidFill>
                <a:effectLst/>
              </a:rPr>
              <a:t> reunião presencial</a:t>
            </a:r>
            <a:r>
              <a:rPr lang="pt-PT" sz="2400" b="0" i="0" dirty="0">
                <a:solidFill>
                  <a:schemeClr val="bg2">
                    <a:lumMod val="25000"/>
                  </a:schemeClr>
                </a:solidFill>
                <a:effectLst/>
              </a:rPr>
              <a:t>.</a:t>
            </a:r>
          </a:p>
          <a:p>
            <a:pPr algn="just">
              <a:lnSpc>
                <a:spcPct val="100000"/>
              </a:lnSpc>
              <a:spcBef>
                <a:spcPts val="0"/>
              </a:spcBef>
            </a:pPr>
            <a:r>
              <a:rPr lang="pt-PT" sz="2400" b="0" i="0" dirty="0">
                <a:solidFill>
                  <a:schemeClr val="bg2">
                    <a:lumMod val="25000"/>
                  </a:schemeClr>
                </a:solidFill>
                <a:effectLst/>
              </a:rPr>
              <a:t>As </a:t>
            </a:r>
            <a:r>
              <a:rPr lang="pt-PT" sz="2400" b="0" i="0" dirty="0">
                <a:solidFill>
                  <a:srgbClr val="E18130"/>
                </a:solidFill>
                <a:effectLst/>
              </a:rPr>
              <a:t>reuniões presenciais </a:t>
            </a:r>
            <a:r>
              <a:rPr lang="pt-PT" sz="2400" b="0" i="0" dirty="0">
                <a:solidFill>
                  <a:schemeClr val="bg2">
                    <a:lumMod val="25000"/>
                  </a:schemeClr>
                </a:solidFill>
                <a:effectLst/>
              </a:rPr>
              <a:t>proporcionam uma sensação de intimidade, </a:t>
            </a:r>
            <a:r>
              <a:rPr lang="pt-PT" sz="2400" b="0" i="0" dirty="0">
                <a:solidFill>
                  <a:srgbClr val="D6315A"/>
                </a:solidFill>
                <a:effectLst/>
              </a:rPr>
              <a:t>conexão</a:t>
            </a:r>
            <a:r>
              <a:rPr lang="pt-PT" sz="2400" b="0" i="0" dirty="0">
                <a:solidFill>
                  <a:schemeClr val="bg2">
                    <a:lumMod val="25000"/>
                  </a:schemeClr>
                </a:solidFill>
                <a:effectLst/>
              </a:rPr>
              <a:t> e </a:t>
            </a:r>
            <a:r>
              <a:rPr lang="pt-PT" sz="2400" b="0" i="0" dirty="0">
                <a:solidFill>
                  <a:srgbClr val="00ACA7"/>
                </a:solidFill>
                <a:effectLst/>
              </a:rPr>
              <a:t>empatia</a:t>
            </a:r>
            <a:r>
              <a:rPr lang="pt-PT" sz="2400" b="0" i="0" dirty="0">
                <a:solidFill>
                  <a:schemeClr val="bg2">
                    <a:lumMod val="25000"/>
                  </a:schemeClr>
                </a:solidFill>
                <a:effectLst/>
              </a:rPr>
              <a:t> difícil de replicar via vídeo.</a:t>
            </a:r>
            <a:endParaRPr lang="en-US" sz="2400" b="1" i="0" dirty="0">
              <a:solidFill>
                <a:schemeClr val="bg2">
                  <a:lumMod val="25000"/>
                </a:schemeClr>
              </a:solidFill>
              <a:effectLst/>
            </a:endParaRPr>
          </a:p>
        </p:txBody>
      </p:sp>
    </p:spTree>
    <p:extLst>
      <p:ext uri="{BB962C8B-B14F-4D97-AF65-F5344CB8AC3E}">
        <p14:creationId xmlns:p14="http://schemas.microsoft.com/office/powerpoint/2010/main" val="2893209920"/>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EF376D-0F4B-4011-BEBB-9485AC56F0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4994" y="2126609"/>
            <a:ext cx="6939794" cy="4207080"/>
          </a:xfrm>
          <a:prstGeom prst="rect">
            <a:avLst/>
          </a:prstGeom>
        </p:spPr>
      </p:pic>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8. </a:t>
            </a:r>
            <a:r>
              <a:rPr lang="pt-PT" sz="2800" b="1" i="0" dirty="0">
                <a:solidFill>
                  <a:srgbClr val="00ACA7"/>
                </a:solidFill>
                <a:effectLst/>
              </a:rPr>
              <a:t>Dê uma olhada, está num livro</a:t>
            </a:r>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6594800" y="1578331"/>
            <a:ext cx="5393074"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endParaRPr lang="en-US" sz="2800" b="1" i="0" dirty="0">
              <a:solidFill>
                <a:srgbClr val="00ACA7"/>
              </a:solidFill>
              <a:effectLst/>
            </a:endParaRPr>
          </a:p>
          <a:p>
            <a:pPr algn="just">
              <a:lnSpc>
                <a:spcPct val="100000"/>
              </a:lnSpc>
            </a:pPr>
            <a:r>
              <a:rPr lang="pt-PT" sz="2400" b="0" i="0" dirty="0">
                <a:solidFill>
                  <a:schemeClr val="bg2">
                    <a:lumMod val="25000"/>
                  </a:schemeClr>
                </a:solidFill>
                <a:effectLst/>
              </a:rPr>
              <a:t>Acredite ou não, </a:t>
            </a:r>
            <a:r>
              <a:rPr lang="pt-PT" sz="2400" b="0" i="0" dirty="0">
                <a:solidFill>
                  <a:srgbClr val="D6315A"/>
                </a:solidFill>
                <a:effectLst/>
              </a:rPr>
              <a:t>livros</a:t>
            </a:r>
            <a:r>
              <a:rPr lang="pt-PT" sz="2400" b="0" i="0" dirty="0">
                <a:solidFill>
                  <a:schemeClr val="bg2">
                    <a:lumMod val="25000"/>
                  </a:schemeClr>
                </a:solidFill>
                <a:effectLst/>
              </a:rPr>
              <a:t> e </a:t>
            </a:r>
            <a:r>
              <a:rPr lang="pt-PT" sz="2400" b="0" i="0" dirty="0">
                <a:solidFill>
                  <a:srgbClr val="E18130"/>
                </a:solidFill>
                <a:effectLst/>
              </a:rPr>
              <a:t>bibliotecas</a:t>
            </a:r>
            <a:r>
              <a:rPr lang="pt-PT" sz="2400" b="0" i="0" dirty="0">
                <a:solidFill>
                  <a:schemeClr val="bg2">
                    <a:lumMod val="25000"/>
                  </a:schemeClr>
                </a:solidFill>
                <a:effectLst/>
              </a:rPr>
              <a:t> ainda existem! </a:t>
            </a:r>
          </a:p>
          <a:p>
            <a:pPr algn="just">
              <a:lnSpc>
                <a:spcPct val="100000"/>
              </a:lnSpc>
            </a:pPr>
            <a:r>
              <a:rPr lang="pt-PT" sz="2400" b="0" i="0" dirty="0">
                <a:solidFill>
                  <a:schemeClr val="bg2">
                    <a:lumMod val="25000"/>
                  </a:schemeClr>
                </a:solidFill>
                <a:effectLst/>
              </a:rPr>
              <a:t>Sabemos que é rápido e </a:t>
            </a:r>
            <a:r>
              <a:rPr lang="pt-PT" sz="2400" b="0" i="0" dirty="0">
                <a:solidFill>
                  <a:srgbClr val="D6315A"/>
                </a:solidFill>
                <a:effectLst/>
              </a:rPr>
              <a:t>conveniente </a:t>
            </a:r>
            <a:r>
              <a:rPr lang="pt-PT" sz="2400" dirty="0">
                <a:solidFill>
                  <a:schemeClr val="bg2">
                    <a:lumMod val="25000"/>
                  </a:schemeClr>
                </a:solidFill>
              </a:rPr>
              <a:t>u</a:t>
            </a:r>
            <a:r>
              <a:rPr lang="pt-PT" sz="2400" b="0" i="0" dirty="0">
                <a:solidFill>
                  <a:schemeClr val="bg2">
                    <a:lumMod val="25000"/>
                  </a:schemeClr>
                </a:solidFill>
                <a:effectLst/>
              </a:rPr>
              <a:t>sar o seu telemóvel ou pedir ao seu </a:t>
            </a:r>
            <a:r>
              <a:rPr lang="pt-PT" sz="2400" b="0" i="0" dirty="0">
                <a:solidFill>
                  <a:srgbClr val="E18130"/>
                </a:solidFill>
                <a:effectLst/>
              </a:rPr>
              <a:t>dispositivo</a:t>
            </a:r>
            <a:r>
              <a:rPr lang="pt-PT" sz="2400" b="0" i="0" dirty="0">
                <a:solidFill>
                  <a:schemeClr val="bg2">
                    <a:lumMod val="25000"/>
                  </a:schemeClr>
                </a:solidFill>
                <a:effectLst/>
              </a:rPr>
              <a:t> </a:t>
            </a:r>
            <a:r>
              <a:rPr lang="pt-PT" sz="2400" b="0" i="0" dirty="0">
                <a:solidFill>
                  <a:srgbClr val="E18130"/>
                </a:solidFill>
                <a:effectLst/>
              </a:rPr>
              <a:t>inteligente </a:t>
            </a:r>
            <a:r>
              <a:rPr lang="pt-PT" sz="2400" b="0" i="0" dirty="0">
                <a:solidFill>
                  <a:schemeClr val="bg2">
                    <a:lumMod val="25000"/>
                  </a:schemeClr>
                </a:solidFill>
                <a:effectLst/>
              </a:rPr>
              <a:t>para responder a uma pergunta. </a:t>
            </a:r>
          </a:p>
          <a:p>
            <a:pPr algn="just">
              <a:lnSpc>
                <a:spcPct val="100000"/>
              </a:lnSpc>
            </a:pPr>
            <a:r>
              <a:rPr lang="pt-PT" sz="2400" b="0" i="0" dirty="0">
                <a:solidFill>
                  <a:schemeClr val="bg2">
                    <a:lumMod val="25000"/>
                  </a:schemeClr>
                </a:solidFill>
                <a:effectLst/>
              </a:rPr>
              <a:t>Mas, em vez de confiar apenas da tecnologia, procure outras formas de acesso à informação.</a:t>
            </a:r>
            <a:endParaRPr lang="en-US" sz="2400" b="1" i="0" dirty="0">
              <a:solidFill>
                <a:schemeClr val="bg2">
                  <a:lumMod val="25000"/>
                </a:schemeClr>
              </a:solidFill>
              <a:effectLst/>
            </a:endParaRPr>
          </a:p>
        </p:txBody>
      </p:sp>
    </p:spTree>
    <p:extLst>
      <p:ext uri="{BB962C8B-B14F-4D97-AF65-F5344CB8AC3E}">
        <p14:creationId xmlns:p14="http://schemas.microsoft.com/office/powerpoint/2010/main" val="1839380481"/>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PT" sz="3200"/>
              <a:t>Definições Importantes</a:t>
            </a:r>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672661" y="1124608"/>
            <a:ext cx="10825655" cy="3909916"/>
          </a:xfrm>
        </p:spPr>
        <p:txBody>
          <a:bodyPr/>
          <a:lstStyle/>
          <a:p>
            <a:pPr marL="285750" indent="-285750" algn="just">
              <a:buFont typeface="Arial" panose="020B0604020202020204" pitchFamily="34" charset="0"/>
              <a:buChar char="•"/>
            </a:pPr>
            <a:endParaRPr lang="pt-PT" sz="2400" b="1" i="0" dirty="0">
              <a:effectLst/>
            </a:endParaRPr>
          </a:p>
          <a:p>
            <a:pPr marL="285750" indent="-285750" algn="just">
              <a:buFont typeface="Arial" panose="020B0604020202020204" pitchFamily="34" charset="0"/>
              <a:buChar char="•"/>
            </a:pPr>
            <a:r>
              <a:rPr lang="pt-PT" sz="2400" i="0" dirty="0">
                <a:effectLst/>
              </a:rPr>
              <a:t>A </a:t>
            </a:r>
            <a:r>
              <a:rPr lang="pt-PT" sz="2400" b="1" i="0" dirty="0">
                <a:effectLst/>
              </a:rPr>
              <a:t>privacidade dos dados</a:t>
            </a:r>
            <a:r>
              <a:rPr lang="pt-PT" sz="2400" i="0" dirty="0">
                <a:effectLst/>
              </a:rPr>
              <a:t> geralmente significa a capacidade de uma pessoa determinar por si mesma quando, como e a que tipo de informações pessoais são passiveis de partilha ou comunicação a terceiros.</a:t>
            </a:r>
            <a:endParaRPr lang="pt-PT" sz="2400" b="0" i="0" dirty="0">
              <a:effectLst/>
            </a:endParaRPr>
          </a:p>
          <a:p>
            <a:pPr marL="285750" indent="-285750" algn="just">
              <a:buFont typeface="Arial" panose="020B0604020202020204" pitchFamily="34" charset="0"/>
              <a:buChar char="•"/>
            </a:pPr>
            <a:r>
              <a:rPr lang="pt-PT" sz="2400" i="0" dirty="0">
                <a:effectLst/>
              </a:rPr>
              <a:t>A </a:t>
            </a:r>
            <a:r>
              <a:rPr lang="pt-PT" sz="2400" b="1" i="0" dirty="0">
                <a:effectLst/>
              </a:rPr>
              <a:t>segurança dos dados </a:t>
            </a:r>
            <a:r>
              <a:rPr lang="pt-PT" sz="2400" i="0" dirty="0">
                <a:effectLst/>
              </a:rPr>
              <a:t>inclui um conjunto de normas e diferentes diretrizes e medidas tomadas a fim de prevenir o acesso não autorizado de terceiros a dados digitais, ou qualquer modificação, eliminação ou divulgação intencional ou não intencional de dados. </a:t>
            </a:r>
          </a:p>
        </p:txBody>
      </p:sp>
    </p:spTree>
    <p:extLst>
      <p:ext uri="{BB962C8B-B14F-4D97-AF65-F5344CB8AC3E}">
        <p14:creationId xmlns:p14="http://schemas.microsoft.com/office/powerpoint/2010/main" val="1551110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r>
              <a:rPr lang="en-US" sz="2800" b="1" i="0" dirty="0">
                <a:solidFill>
                  <a:srgbClr val="00ACA7"/>
                </a:solidFill>
                <a:effectLst/>
              </a:rPr>
              <a:t>9. </a:t>
            </a:r>
            <a:r>
              <a:rPr lang="en-US" sz="2800" b="1" i="0" dirty="0" err="1">
                <a:solidFill>
                  <a:srgbClr val="00ACA7"/>
                </a:solidFill>
                <a:effectLst/>
              </a:rPr>
              <a:t>Não</a:t>
            </a:r>
            <a:r>
              <a:rPr lang="en-US" sz="2800" b="1" i="0" dirty="0">
                <a:solidFill>
                  <a:srgbClr val="00ACA7"/>
                </a:solidFill>
                <a:effectLst/>
              </a:rPr>
              <a:t> tire </a:t>
            </a:r>
            <a:r>
              <a:rPr lang="en-US" sz="2800" b="1" i="0" dirty="0" err="1">
                <a:solidFill>
                  <a:srgbClr val="00ACA7"/>
                </a:solidFill>
                <a:effectLst/>
              </a:rPr>
              <a:t>tantas</a:t>
            </a:r>
            <a:r>
              <a:rPr lang="en-US" sz="2800" b="1" i="0" dirty="0">
                <a:solidFill>
                  <a:srgbClr val="00ACA7"/>
                </a:solidFill>
                <a:effectLst/>
              </a:rPr>
              <a:t> </a:t>
            </a:r>
            <a:r>
              <a:rPr lang="en-US" sz="2800" b="1" i="0" dirty="0" err="1">
                <a:solidFill>
                  <a:srgbClr val="00ACA7"/>
                </a:solidFill>
                <a:effectLst/>
              </a:rPr>
              <a:t>fotos</a:t>
            </a:r>
            <a:endParaRPr lang="en-US" sz="2800" b="1" i="0" dirty="0">
              <a:solidFill>
                <a:srgbClr val="00ACA7"/>
              </a:solidFill>
              <a:effectLst/>
            </a:endParaRPr>
          </a:p>
          <a:p>
            <a:pPr algn="just">
              <a:lnSpc>
                <a:spcPct val="100000"/>
              </a:lnSpc>
              <a:spcBef>
                <a:spcPts val="0"/>
              </a:spcBef>
            </a:pPr>
            <a:r>
              <a:rPr lang="pt-PT" sz="2400" dirty="0">
                <a:solidFill>
                  <a:schemeClr val="bg2">
                    <a:lumMod val="25000"/>
                  </a:schemeClr>
                </a:solidFill>
              </a:rPr>
              <a:t>Para a maioria de nós, isto tornou-se uma segunda natureza.</a:t>
            </a:r>
          </a:p>
          <a:p>
            <a:pPr algn="just">
              <a:lnSpc>
                <a:spcPct val="100000"/>
              </a:lnSpc>
              <a:spcBef>
                <a:spcPts val="0"/>
              </a:spcBef>
            </a:pPr>
            <a:r>
              <a:rPr lang="pt-PT" sz="2400" dirty="0">
                <a:solidFill>
                  <a:schemeClr val="bg2">
                    <a:lumMod val="25000"/>
                  </a:schemeClr>
                </a:solidFill>
              </a:rPr>
              <a:t>Independentemente de estar numa festa de aniversário, evento desportivo, espetáculo ou viagem, </a:t>
            </a:r>
            <a:r>
              <a:rPr lang="pt-PT" sz="2400" dirty="0">
                <a:solidFill>
                  <a:srgbClr val="D6315A"/>
                </a:solidFill>
              </a:rPr>
              <a:t>tira uma quantidade excessiva </a:t>
            </a:r>
            <a:r>
              <a:rPr lang="pt-PT" sz="2400" dirty="0">
                <a:solidFill>
                  <a:schemeClr val="bg2">
                    <a:lumMod val="25000"/>
                  </a:schemeClr>
                </a:solidFill>
              </a:rPr>
              <a:t>de fotos.</a:t>
            </a:r>
          </a:p>
          <a:p>
            <a:pPr algn="just">
              <a:lnSpc>
                <a:spcPct val="100000"/>
              </a:lnSpc>
              <a:spcBef>
                <a:spcPts val="0"/>
              </a:spcBef>
            </a:pPr>
            <a:r>
              <a:rPr lang="pt-PT" sz="2800" b="1" i="1" dirty="0">
                <a:solidFill>
                  <a:srgbClr val="D6315A"/>
                </a:solidFill>
                <a:effectLst/>
              </a:rPr>
              <a:t>Porque é que isso é um problema?</a:t>
            </a:r>
          </a:p>
          <a:p>
            <a:pPr algn="just">
              <a:lnSpc>
                <a:spcPct val="100000"/>
              </a:lnSpc>
              <a:spcBef>
                <a:spcPts val="0"/>
              </a:spcBef>
            </a:pPr>
            <a:r>
              <a:rPr lang="pt-PT" sz="2400" b="0" i="0" dirty="0">
                <a:solidFill>
                  <a:schemeClr val="bg2">
                    <a:lumMod val="25000"/>
                  </a:schemeClr>
                </a:solidFill>
                <a:effectLst/>
              </a:rPr>
              <a:t>Bem, </a:t>
            </a:r>
            <a:r>
              <a:rPr lang="pt-PT" sz="2400" b="0" i="0" dirty="0">
                <a:solidFill>
                  <a:schemeClr val="bg2">
                    <a:lumMod val="25000"/>
                  </a:schemeClr>
                </a:solidFill>
                <a:effectLst/>
                <a:hlinkClick r:id="rId2"/>
              </a:rPr>
              <a:t>três estudos diferentes </a:t>
            </a:r>
            <a:r>
              <a:rPr lang="pt-PT" sz="2400" b="0" i="0" dirty="0">
                <a:solidFill>
                  <a:schemeClr val="bg2">
                    <a:lumMod val="25000"/>
                  </a:schemeClr>
                </a:solidFill>
                <a:effectLst/>
              </a:rPr>
              <a:t>descobriram que tirar fotografias </a:t>
            </a:r>
            <a:r>
              <a:rPr lang="pt-PT" sz="2400" b="0" i="0" dirty="0">
                <a:solidFill>
                  <a:srgbClr val="D6315A"/>
                </a:solidFill>
                <a:effectLst/>
              </a:rPr>
              <a:t>interfere </a:t>
            </a:r>
            <a:r>
              <a:rPr lang="pt-PT" sz="2400" b="0" i="0" dirty="0">
                <a:solidFill>
                  <a:schemeClr val="bg2">
                    <a:lumMod val="25000"/>
                  </a:schemeClr>
                </a:solidFill>
                <a:effectLst/>
              </a:rPr>
              <a:t>na criação de </a:t>
            </a:r>
            <a:r>
              <a:rPr lang="pt-PT" sz="2400" b="0" i="0" dirty="0">
                <a:solidFill>
                  <a:srgbClr val="00ACA7"/>
                </a:solidFill>
                <a:effectLst/>
              </a:rPr>
              <a:t>novas memórias</a:t>
            </a:r>
            <a:r>
              <a:rPr lang="pt-PT" sz="2400" b="0" i="0" dirty="0">
                <a:solidFill>
                  <a:schemeClr val="bg2">
                    <a:lumMod val="25000"/>
                  </a:schemeClr>
                </a:solidFill>
                <a:effectLst/>
              </a:rPr>
              <a:t>. Isso não quer dizer que tem que ser </a:t>
            </a:r>
            <a:r>
              <a:rPr lang="pt-PT" sz="2400" b="0" i="0" dirty="0" err="1">
                <a:solidFill>
                  <a:schemeClr val="bg2">
                    <a:lumMod val="25000"/>
                  </a:schemeClr>
                </a:solidFill>
                <a:effectLst/>
              </a:rPr>
              <a:t>anti-imagem</a:t>
            </a:r>
            <a:r>
              <a:rPr lang="pt-PT" sz="2400" b="0" i="0" dirty="0">
                <a:solidFill>
                  <a:schemeClr val="bg2">
                    <a:lumMod val="25000"/>
                  </a:schemeClr>
                </a:solidFill>
                <a:effectLst/>
              </a:rPr>
              <a:t>. Simplesmente não tem que </a:t>
            </a:r>
            <a:r>
              <a:rPr lang="pt-PT" sz="2400" b="0" i="0" dirty="0">
                <a:solidFill>
                  <a:srgbClr val="E18130"/>
                </a:solidFill>
                <a:effectLst/>
              </a:rPr>
              <a:t>registar tudo</a:t>
            </a:r>
            <a:r>
              <a:rPr lang="pt-PT" sz="2400" b="0" i="0" dirty="0">
                <a:solidFill>
                  <a:schemeClr val="bg2">
                    <a:lumMod val="25000"/>
                  </a:schemeClr>
                </a:solidFill>
                <a:effectLst/>
              </a:rPr>
              <a:t>. Em vez disso, aproveite o momento e deixe o seu telemóvel noutro lugar.</a:t>
            </a:r>
            <a:endParaRPr lang="en-US" sz="2400" b="1" i="0" dirty="0">
              <a:solidFill>
                <a:schemeClr val="bg2">
                  <a:lumMod val="25000"/>
                </a:schemeClr>
              </a:solidFill>
              <a:effectLst/>
            </a:endParaRPr>
          </a:p>
        </p:txBody>
      </p:sp>
      <p:pic>
        <p:nvPicPr>
          <p:cNvPr id="3" name="Picture 2">
            <a:extLst>
              <a:ext uri="{FF2B5EF4-FFF2-40B4-BE49-F238E27FC236}">
                <a16:creationId xmlns:a16="http://schemas.microsoft.com/office/drawing/2014/main" id="{2CC848B2-F1EF-4177-B342-F787D6B1ED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8536" y="1160647"/>
            <a:ext cx="4077149" cy="4790634"/>
          </a:xfrm>
          <a:prstGeom prst="rect">
            <a:avLst/>
          </a:prstGeom>
        </p:spPr>
      </p:pic>
    </p:spTree>
    <p:extLst>
      <p:ext uri="{BB962C8B-B14F-4D97-AF65-F5344CB8AC3E}">
        <p14:creationId xmlns:p14="http://schemas.microsoft.com/office/powerpoint/2010/main" val="602514606"/>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69CA1F-40D9-49F3-93E0-1C71AD9BFD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9874" y="2143987"/>
            <a:ext cx="1818193" cy="3884104"/>
          </a:xfrm>
          <a:prstGeom prst="rect">
            <a:avLst/>
          </a:prstGeom>
        </p:spPr>
      </p:pic>
      <p:sp>
        <p:nvSpPr>
          <p:cNvPr id="9" name="Title 6"/>
          <p:cNvSpPr txBox="1">
            <a:spLocks/>
          </p:cNvSpPr>
          <p:nvPr/>
        </p:nvSpPr>
        <p:spPr>
          <a:xfrm>
            <a:off x="739833" y="624885"/>
            <a:ext cx="10886570" cy="646319"/>
          </a:xfrm>
          <a:prstGeom prst="rect">
            <a:avLst/>
          </a:prstGeom>
        </p:spPr>
        <p:txBody>
          <a:bodyPr vert="horz" lIns="60960" tIns="30480" rIns="60960" bIns="30480" rtlCol="0" anchor="t">
            <a:noAutofit/>
          </a:bodyPr>
          <a:lstStyle>
            <a:lvl1pPr algn="l" defTabSz="1371417" rtl="0" eaLnBrk="1" latinLnBrk="0" hangingPunct="1">
              <a:lnSpc>
                <a:spcPct val="80000"/>
              </a:lnSpc>
              <a:spcBef>
                <a:spcPct val="0"/>
              </a:spcBef>
              <a:buNone/>
              <a:defRPr sz="9600" kern="1200" baseline="0">
                <a:solidFill>
                  <a:schemeClr val="tx1"/>
                </a:solidFill>
                <a:latin typeface="+mj-lt"/>
                <a:ea typeface="+mj-ea"/>
                <a:cs typeface="+mj-cs"/>
              </a:defRPr>
            </a:lvl1pPr>
          </a:lstStyle>
          <a:p>
            <a:pPr algn="ctr"/>
            <a:r>
              <a:rPr lang="hr-BA" altLang="en-US" sz="3200" b="1" dirty="0">
                <a:solidFill>
                  <a:srgbClr val="5E5E5E"/>
                </a:solidFill>
                <a:latin typeface="+mn-lt"/>
                <a:ea typeface="+mn-ea"/>
                <a:cs typeface="+mn-cs"/>
              </a:rPr>
              <a:t> </a:t>
            </a:r>
            <a:r>
              <a:rPr lang="en-US" altLang="en-US" sz="3200" dirty="0">
                <a:solidFill>
                  <a:srgbClr val="E18130"/>
                </a:solidFill>
                <a:latin typeface="+mn-lt"/>
                <a:ea typeface="+mn-ea"/>
                <a:cs typeface="+mn-cs"/>
              </a:rPr>
              <a:t>10 </a:t>
            </a:r>
            <a:r>
              <a:rPr lang="pt-PT" altLang="en-US" sz="3200" dirty="0">
                <a:solidFill>
                  <a:srgbClr val="E18130"/>
                </a:solidFill>
                <a:latin typeface="+mn-lt"/>
                <a:ea typeface="+mn-ea"/>
                <a:cs typeface="+mn-cs"/>
              </a:rPr>
              <a:t>ESTRATÉGIAS PARA REDUZIR O TEMPO DE ECRÃ</a:t>
            </a:r>
            <a:endParaRPr lang="ja-JP" altLang="en-US" sz="3200" dirty="0">
              <a:solidFill>
                <a:srgbClr val="E18130"/>
              </a:solidFill>
              <a:latin typeface="+mn-lt"/>
              <a:ea typeface="+mn-ea"/>
              <a:cs typeface="+mn-cs"/>
            </a:endParaRPr>
          </a:p>
        </p:txBody>
      </p:sp>
      <p:sp>
        <p:nvSpPr>
          <p:cNvPr id="8" name="Text Placeholder 8"/>
          <p:cNvSpPr txBox="1">
            <a:spLocks/>
          </p:cNvSpPr>
          <p:nvPr/>
        </p:nvSpPr>
        <p:spPr>
          <a:xfrm>
            <a:off x="465228" y="1578331"/>
            <a:ext cx="6959030" cy="5015416"/>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sz="2800" b="1" i="0" dirty="0">
                <a:solidFill>
                  <a:srgbClr val="00ACA7"/>
                </a:solidFill>
                <a:effectLst/>
              </a:rPr>
              <a:t>10. </a:t>
            </a:r>
            <a:r>
              <a:rPr lang="en-US" sz="2800" b="1" i="0" dirty="0" err="1">
                <a:solidFill>
                  <a:srgbClr val="00ACA7"/>
                </a:solidFill>
                <a:effectLst/>
              </a:rPr>
              <a:t>Escolha</a:t>
            </a:r>
            <a:r>
              <a:rPr lang="en-US" sz="2800" b="1" i="0" dirty="0">
                <a:solidFill>
                  <a:srgbClr val="00ACA7"/>
                </a:solidFill>
                <a:effectLst/>
              </a:rPr>
              <a:t> um novo hobby</a:t>
            </a:r>
          </a:p>
          <a:p>
            <a:pPr algn="l"/>
            <a:endParaRPr lang="en-US" sz="2800" b="1" i="0" dirty="0">
              <a:solidFill>
                <a:srgbClr val="00ACA7"/>
              </a:solidFill>
              <a:effectLst/>
            </a:endParaRPr>
          </a:p>
          <a:p>
            <a:pPr>
              <a:lnSpc>
                <a:spcPct val="100000"/>
              </a:lnSpc>
            </a:pPr>
            <a:endParaRPr lang="en-US" sz="2400" b="0" i="0" dirty="0">
              <a:solidFill>
                <a:schemeClr val="bg2">
                  <a:lumMod val="25000"/>
                </a:schemeClr>
              </a:solidFill>
              <a:effectLst/>
            </a:endParaRPr>
          </a:p>
        </p:txBody>
      </p:sp>
      <p:sp>
        <p:nvSpPr>
          <p:cNvPr id="5" name="Text Placeholder 8">
            <a:extLst>
              <a:ext uri="{FF2B5EF4-FFF2-40B4-BE49-F238E27FC236}">
                <a16:creationId xmlns:a16="http://schemas.microsoft.com/office/drawing/2014/main" id="{24CB7E88-35B5-41FD-BF68-97F3CB3D2E55}"/>
              </a:ext>
            </a:extLst>
          </p:cNvPr>
          <p:cNvSpPr txBox="1">
            <a:spLocks/>
          </p:cNvSpPr>
          <p:nvPr/>
        </p:nvSpPr>
        <p:spPr>
          <a:xfrm>
            <a:off x="4528456" y="2349011"/>
            <a:ext cx="7280896" cy="3884104"/>
          </a:xfrm>
          <a:prstGeom prst="rect">
            <a:avLst/>
          </a:prstGeom>
        </p:spPr>
        <p:txBody>
          <a:bodyPr vert="horz" lIns="60960" tIns="30480" rIns="60960" bIns="30480" rtlCol="0" anchor="t">
            <a:noAutofit/>
          </a:bodyPr>
          <a:lstStyle>
            <a:lvl1pPr marL="0" indent="0" algn="l" defTabSz="1371417" rtl="0" eaLnBrk="1" latinLnBrk="0" hangingPunct="1">
              <a:lnSpc>
                <a:spcPct val="130000"/>
              </a:lnSpc>
              <a:spcBef>
                <a:spcPts val="1200"/>
              </a:spcBef>
              <a:buFontTx/>
              <a:buNone/>
              <a:defRPr sz="1800" kern="1200" baseline="0">
                <a:solidFill>
                  <a:schemeClr val="tx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spcBef>
                <a:spcPts val="0"/>
              </a:spcBef>
            </a:pPr>
            <a:r>
              <a:rPr lang="pt-PT" sz="2800" i="1" dirty="0">
                <a:solidFill>
                  <a:srgbClr val="D6315A"/>
                </a:solidFill>
              </a:rPr>
              <a:t>“Já limpei a casa e trabalhei um pouco. Mas, agora estou a ficar aborrecido. O que é que eu faço?"</a:t>
            </a:r>
          </a:p>
          <a:p>
            <a:pPr algn="just">
              <a:lnSpc>
                <a:spcPct val="100000"/>
              </a:lnSpc>
              <a:spcBef>
                <a:spcPts val="0"/>
              </a:spcBef>
            </a:pPr>
            <a:r>
              <a:rPr lang="pt-PT" sz="2400" b="0" i="0" dirty="0">
                <a:solidFill>
                  <a:schemeClr val="bg2">
                    <a:lumMod val="25000"/>
                  </a:schemeClr>
                </a:solidFill>
                <a:effectLst/>
              </a:rPr>
              <a:t>Instintivamente, </a:t>
            </a:r>
            <a:r>
              <a:rPr lang="pt-PT" sz="2400" b="0" i="0" dirty="0">
                <a:solidFill>
                  <a:srgbClr val="00ACA7"/>
                </a:solidFill>
                <a:effectLst/>
              </a:rPr>
              <a:t>pegamos</a:t>
            </a:r>
            <a:r>
              <a:rPr lang="pt-PT" sz="2400" b="0" i="0" dirty="0">
                <a:solidFill>
                  <a:schemeClr val="bg2">
                    <a:lumMod val="25000"/>
                  </a:schemeClr>
                </a:solidFill>
                <a:effectLst/>
              </a:rPr>
              <a:t> um telemóvel ou portátil e começamos a </a:t>
            </a:r>
            <a:r>
              <a:rPr lang="pt-PT" sz="2400" b="0" i="0" dirty="0">
                <a:solidFill>
                  <a:srgbClr val="E18130"/>
                </a:solidFill>
                <a:effectLst/>
              </a:rPr>
              <a:t>navegar</a:t>
            </a:r>
            <a:r>
              <a:rPr lang="pt-PT" sz="2400" b="0" i="0" dirty="0">
                <a:solidFill>
                  <a:schemeClr val="bg2">
                    <a:lumMod val="25000"/>
                  </a:schemeClr>
                </a:solidFill>
                <a:effectLst/>
              </a:rPr>
              <a:t>.</a:t>
            </a:r>
          </a:p>
          <a:p>
            <a:pPr algn="just">
              <a:lnSpc>
                <a:spcPct val="100000"/>
              </a:lnSpc>
              <a:spcBef>
                <a:spcPts val="0"/>
              </a:spcBef>
            </a:pPr>
            <a:r>
              <a:rPr lang="pt-PT" sz="2400" b="0" i="0" dirty="0">
                <a:solidFill>
                  <a:schemeClr val="bg2">
                    <a:lumMod val="25000"/>
                  </a:schemeClr>
                </a:solidFill>
                <a:effectLst/>
              </a:rPr>
              <a:t>Para combater isso, escolha um novo </a:t>
            </a:r>
            <a:r>
              <a:rPr lang="pt-PT" sz="2400" b="0" i="0" dirty="0">
                <a:solidFill>
                  <a:srgbClr val="00ACA7"/>
                </a:solidFill>
                <a:effectLst/>
              </a:rPr>
              <a:t>hobby </a:t>
            </a:r>
            <a:r>
              <a:rPr lang="pt-PT" sz="2400" b="0" i="0" dirty="0">
                <a:solidFill>
                  <a:schemeClr val="bg2">
                    <a:lumMod val="25000"/>
                  </a:schemeClr>
                </a:solidFill>
                <a:effectLst/>
              </a:rPr>
              <a:t>que </a:t>
            </a:r>
            <a:r>
              <a:rPr lang="pt-PT" sz="2400" b="0" i="0" dirty="0">
                <a:solidFill>
                  <a:srgbClr val="D6315A"/>
                </a:solidFill>
                <a:effectLst/>
              </a:rPr>
              <a:t>não exija </a:t>
            </a:r>
            <a:r>
              <a:rPr lang="pt-PT" sz="2400" b="0" i="0" dirty="0">
                <a:solidFill>
                  <a:schemeClr val="bg2">
                    <a:lumMod val="25000"/>
                  </a:schemeClr>
                </a:solidFill>
                <a:effectLst/>
              </a:rPr>
              <a:t>muito tempo de visor. Ler um livro, qualquer tipo de atividade física ou artesanato são </a:t>
            </a:r>
            <a:r>
              <a:rPr lang="pt-PT" sz="2400" b="0" i="0" dirty="0">
                <a:solidFill>
                  <a:schemeClr val="bg2">
                    <a:lumMod val="25000"/>
                  </a:schemeClr>
                </a:solidFill>
                <a:effectLst/>
                <a:hlinkClick r:id="rId3"/>
              </a:rPr>
              <a:t>passatempos sem tecnologia</a:t>
            </a:r>
            <a:r>
              <a:rPr lang="pt-PT" sz="2400" b="0" i="0" dirty="0">
                <a:solidFill>
                  <a:schemeClr val="bg2">
                    <a:lumMod val="25000"/>
                  </a:schemeClr>
                </a:solidFill>
                <a:effectLst/>
              </a:rPr>
              <a:t> para se envolver durante o tempo de inatividade.</a:t>
            </a:r>
            <a:endParaRPr lang="en-US" sz="2400" b="0" i="0" dirty="0">
              <a:solidFill>
                <a:schemeClr val="bg2">
                  <a:lumMod val="25000"/>
                </a:schemeClr>
              </a:solidFill>
              <a:effectLst/>
            </a:endParaRPr>
          </a:p>
        </p:txBody>
      </p:sp>
    </p:spTree>
    <p:extLst>
      <p:ext uri="{BB962C8B-B14F-4D97-AF65-F5344CB8AC3E}">
        <p14:creationId xmlns:p14="http://schemas.microsoft.com/office/powerpoint/2010/main" val="2906428882"/>
      </p:ext>
    </p:extLst>
  </p:cSld>
  <p:clrMapOvr>
    <a:masterClrMapping/>
  </p:clrMapOvr>
  <mc:AlternateContent xmlns:mc="http://schemas.openxmlformats.org/markup-compatibility/2006" xmlns:p14="http://schemas.microsoft.com/office/powerpoint/2010/main">
    <mc:Choice Requires="p14">
      <p:transition p14:dur="0" advTm="3885"/>
    </mc:Choice>
    <mc:Fallback xmlns="">
      <p:transition advTm="3885"/>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BB5DA-5864-A248-921B-3A8EF69C24D6}"/>
              </a:ext>
            </a:extLst>
          </p:cNvPr>
          <p:cNvSpPr>
            <a:spLocks noGrp="1"/>
          </p:cNvSpPr>
          <p:nvPr>
            <p:ph type="body" sz="quarter" idx="13"/>
          </p:nvPr>
        </p:nvSpPr>
        <p:spPr>
          <a:xfrm>
            <a:off x="466902" y="835563"/>
            <a:ext cx="5622116" cy="697353"/>
          </a:xfrm>
        </p:spPr>
        <p:txBody>
          <a:bodyPr/>
          <a:lstStyle/>
          <a:p>
            <a:r>
              <a:rPr lang="en-US" dirty="0"/>
              <a:t>3. </a:t>
            </a:r>
            <a:r>
              <a:rPr lang="en-US" dirty="0" err="1"/>
              <a:t>Dispositivos</a:t>
            </a:r>
            <a:r>
              <a:rPr lang="en-US" dirty="0"/>
              <a:t> de </a:t>
            </a:r>
            <a:r>
              <a:rPr lang="en-US" dirty="0" err="1"/>
              <a:t>proteção</a:t>
            </a:r>
            <a:endParaRPr lang="en-US" dirty="0"/>
          </a:p>
          <a:p>
            <a:endParaRPr lang="en-US" dirty="0"/>
          </a:p>
          <a:p>
            <a:endParaRPr lang="en-US" dirty="0"/>
          </a:p>
        </p:txBody>
      </p:sp>
      <p:pic>
        <p:nvPicPr>
          <p:cNvPr id="7" name="Picture Placeholder 6" descr="A person sitting in a wheelchair and holding a phone&#10;&#10;Description automatically generated with low confidence">
            <a:extLst>
              <a:ext uri="{FF2B5EF4-FFF2-40B4-BE49-F238E27FC236}">
                <a16:creationId xmlns:a16="http://schemas.microsoft.com/office/drawing/2014/main" id="{FF8BA346-AE9F-45C9-94D1-C5FBAB435806}"/>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6035497" y="-1"/>
            <a:ext cx="5689601" cy="6858001"/>
          </a:xfrm>
        </p:spPr>
      </p:pic>
    </p:spTree>
    <p:extLst>
      <p:ext uri="{BB962C8B-B14F-4D97-AF65-F5344CB8AC3E}">
        <p14:creationId xmlns:p14="http://schemas.microsoft.com/office/powerpoint/2010/main" val="15356105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PT" sz="3200" dirty="0"/>
              <a:t>Definições Importantes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lgn="just">
              <a:buFont typeface="Arial" panose="020B0604020202020204" pitchFamily="34" charset="0"/>
              <a:buChar char="•"/>
            </a:pPr>
            <a:r>
              <a:rPr lang="pt-PT" sz="2400" b="1" dirty="0"/>
              <a:t>Segurança na internet </a:t>
            </a:r>
            <a:r>
              <a:rPr lang="pt-PT" sz="2400" dirty="0"/>
              <a:t>é um termo que descreve a segurança para atividades e transações efetuadas através da internet.</a:t>
            </a:r>
          </a:p>
          <a:p>
            <a:pPr marL="342900" indent="-342900" algn="just" fontAlgn="base">
              <a:buFont typeface="Arial" panose="020B0604020202020204" pitchFamily="34" charset="0"/>
              <a:buChar char="•"/>
            </a:pPr>
            <a:r>
              <a:rPr lang="pt-PT" sz="2400" b="1" dirty="0" err="1"/>
              <a:t>Hacking</a:t>
            </a:r>
            <a:r>
              <a:rPr lang="pt-PT" sz="2400" dirty="0"/>
              <a:t> é o acesso de utilizadores não autorizados a sistemas de computador, contas de correio eletrónico ou sites.</a:t>
            </a:r>
          </a:p>
          <a:p>
            <a:pPr marL="342900" indent="-342900" algn="just" fontAlgn="base">
              <a:buFont typeface="Arial" panose="020B0604020202020204" pitchFamily="34" charset="0"/>
              <a:buChar char="•"/>
            </a:pPr>
            <a:r>
              <a:rPr lang="pt-PT" sz="2400" b="1" dirty="0"/>
              <a:t>Vírus ou software malicioso </a:t>
            </a:r>
            <a:r>
              <a:rPr lang="pt-PT" sz="2400" dirty="0"/>
              <a:t>(conhecido como </a:t>
            </a:r>
            <a:r>
              <a:rPr lang="pt-PT" sz="2400" i="1" dirty="0" err="1"/>
              <a:t>malware</a:t>
            </a:r>
            <a:r>
              <a:rPr lang="pt-PT" sz="2400" dirty="0"/>
              <a:t>) pode danificar dados ou tornar os sistemas vulneráveis a outras ameaças.</a:t>
            </a:r>
          </a:p>
          <a:p>
            <a:pPr marL="342900" indent="-342900" algn="just" fontAlgn="base">
              <a:buFont typeface="Arial" panose="020B0604020202020204" pitchFamily="34" charset="0"/>
              <a:buChar char="•"/>
            </a:pPr>
            <a:r>
              <a:rPr lang="pt-PT" sz="2400" b="1" dirty="0"/>
              <a:t>Roubo de identidade </a:t>
            </a:r>
            <a:r>
              <a:rPr lang="pt-PT" sz="2400" dirty="0"/>
              <a:t>é onde os criminosos podem roubar informações pessoais e financeiras</a:t>
            </a:r>
          </a:p>
        </p:txBody>
      </p:sp>
    </p:spTree>
    <p:extLst>
      <p:ext uri="{BB962C8B-B14F-4D97-AF65-F5344CB8AC3E}">
        <p14:creationId xmlns:p14="http://schemas.microsoft.com/office/powerpoint/2010/main" val="1355495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373F22-E4D0-4F48-9AD0-F0BC089D0FAD}"/>
              </a:ext>
            </a:extLst>
          </p:cNvPr>
          <p:cNvSpPr>
            <a:spLocks noGrp="1"/>
          </p:cNvSpPr>
          <p:nvPr>
            <p:ph type="body" sz="quarter" idx="13"/>
          </p:nvPr>
        </p:nvSpPr>
        <p:spPr>
          <a:xfrm>
            <a:off x="1085850" y="513338"/>
            <a:ext cx="6533422" cy="953429"/>
          </a:xfrm>
        </p:spPr>
        <p:txBody>
          <a:bodyPr>
            <a:normAutofit fontScale="70000" lnSpcReduction="20000"/>
          </a:bodyPr>
          <a:lstStyle/>
          <a:p>
            <a:r>
              <a:rPr lang="pt-PT" dirty="0">
                <a:solidFill>
                  <a:srgbClr val="E18130"/>
                </a:solidFill>
              </a:rPr>
              <a:t>Eu sou uma mulher migrante, minha tecnologia</a:t>
            </a:r>
          </a:p>
          <a:p>
            <a:r>
              <a:rPr lang="pt-PT" dirty="0">
                <a:solidFill>
                  <a:srgbClr val="E18130"/>
                </a:solidFill>
              </a:rPr>
              <a:t>é mais do que apenas um dispositivo!</a:t>
            </a:r>
            <a:endParaRPr lang="en-US" dirty="0">
              <a:solidFill>
                <a:srgbClr val="E18130"/>
              </a:solidFill>
            </a:endParaRPr>
          </a:p>
        </p:txBody>
      </p:sp>
      <p:sp>
        <p:nvSpPr>
          <p:cNvPr id="3" name="Text Placeholder 2">
            <a:extLst>
              <a:ext uri="{FF2B5EF4-FFF2-40B4-BE49-F238E27FC236}">
                <a16:creationId xmlns:a16="http://schemas.microsoft.com/office/drawing/2014/main" id="{7F47A3DC-ADC6-4F4D-8B08-59707C428C3C}"/>
              </a:ext>
            </a:extLst>
          </p:cNvPr>
          <p:cNvSpPr>
            <a:spLocks noGrp="1"/>
          </p:cNvSpPr>
          <p:nvPr>
            <p:ph type="body" sz="quarter" idx="14"/>
          </p:nvPr>
        </p:nvSpPr>
        <p:spPr>
          <a:xfrm>
            <a:off x="1066799" y="1571398"/>
            <a:ext cx="6038850" cy="3995320"/>
          </a:xfrm>
        </p:spPr>
        <p:txBody>
          <a:bodyPr/>
          <a:lstStyle/>
          <a:p>
            <a:pPr algn="just"/>
            <a:r>
              <a:rPr lang="pt-PT" dirty="0">
                <a:solidFill>
                  <a:schemeClr val="bg1">
                    <a:lumMod val="50000"/>
                  </a:schemeClr>
                </a:solidFill>
              </a:rPr>
              <a:t>As mulheres migrantes estão ligadas com frequência aos seus amigos e familiares em casa através de vários chats, grupos e redes sociais recorrendo para isso aos seus dispositivos.</a:t>
            </a:r>
          </a:p>
          <a:p>
            <a:pPr algn="just"/>
            <a:endParaRPr lang="pt-PT" dirty="0">
              <a:solidFill>
                <a:schemeClr val="bg1">
                  <a:lumMod val="50000"/>
                </a:schemeClr>
              </a:solidFill>
            </a:endParaRPr>
          </a:p>
          <a:p>
            <a:pPr algn="just"/>
            <a:endParaRPr lang="pt-PT" dirty="0">
              <a:solidFill>
                <a:schemeClr val="bg1">
                  <a:lumMod val="50000"/>
                </a:schemeClr>
              </a:solidFill>
            </a:endParaRPr>
          </a:p>
          <a:p>
            <a:pPr algn="just"/>
            <a:r>
              <a:rPr lang="pt-PT" dirty="0">
                <a:solidFill>
                  <a:schemeClr val="bg1">
                    <a:lumMod val="50000"/>
                  </a:schemeClr>
                </a:solidFill>
              </a:rPr>
              <a:t>O seu telemóvel provavelmente armazena um enorme valor emocional, aqui está como protegê-lo e seus outros dispositivos!</a:t>
            </a:r>
          </a:p>
        </p:txBody>
      </p:sp>
      <p:pic>
        <p:nvPicPr>
          <p:cNvPr id="5" name="Picture 4" descr="A picture containing text, computer, computer, indoor&#10;&#10;Description automatically generated">
            <a:extLst>
              <a:ext uri="{FF2B5EF4-FFF2-40B4-BE49-F238E27FC236}">
                <a16:creationId xmlns:a16="http://schemas.microsoft.com/office/drawing/2014/main" id="{C537B504-B17F-4C7F-A11C-8E947BC525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pic>
        <p:nvPicPr>
          <p:cNvPr id="7" name="Graphic 6" descr="Arrow: Clockwise curve with solid fill">
            <a:extLst>
              <a:ext uri="{FF2B5EF4-FFF2-40B4-BE49-F238E27FC236}">
                <a16:creationId xmlns:a16="http://schemas.microsoft.com/office/drawing/2014/main" id="{642293F7-BBA4-45B7-AB18-30DA18080B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557306" y="3111858"/>
            <a:ext cx="914400" cy="914400"/>
          </a:xfrm>
          <a:prstGeom prst="rect">
            <a:avLst/>
          </a:prstGeom>
        </p:spPr>
      </p:pic>
    </p:spTree>
    <p:extLst>
      <p:ext uri="{BB962C8B-B14F-4D97-AF65-F5344CB8AC3E}">
        <p14:creationId xmlns:p14="http://schemas.microsoft.com/office/powerpoint/2010/main" val="2935578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8F8002-2A48-4DC1-A2FC-628CF304AF39}"/>
              </a:ext>
            </a:extLst>
          </p:cNvPr>
          <p:cNvSpPr>
            <a:spLocks noGrp="1"/>
          </p:cNvSpPr>
          <p:nvPr>
            <p:ph type="body" sz="quarter" idx="14"/>
          </p:nvPr>
        </p:nvSpPr>
        <p:spPr>
          <a:xfrm>
            <a:off x="592101" y="1929230"/>
            <a:ext cx="11156987" cy="3537886"/>
          </a:xfrm>
        </p:spPr>
        <p:txBody>
          <a:bodyPr/>
          <a:lstStyle/>
          <a:p>
            <a:pPr marL="342900" indent="-342900">
              <a:lnSpc>
                <a:spcPct val="150000"/>
              </a:lnSpc>
              <a:buFont typeface="Wingdings" panose="05000000000000000000" pitchFamily="2" charset="2"/>
              <a:buChar char="ü"/>
            </a:pPr>
            <a:r>
              <a:rPr lang="pt-PT" b="1" dirty="0"/>
              <a:t>Os 5 slides a seguir são o seu </a:t>
            </a:r>
            <a:r>
              <a:rPr lang="pt-PT" b="1" dirty="0">
                <a:solidFill>
                  <a:srgbClr val="00ACA7"/>
                </a:solidFill>
              </a:rPr>
              <a:t>LIVRO sobre segurança online.</a:t>
            </a:r>
          </a:p>
          <a:p>
            <a:pPr marL="342900" indent="-342900">
              <a:lnSpc>
                <a:spcPct val="150000"/>
              </a:lnSpc>
              <a:buFont typeface="Wingdings" panose="05000000000000000000" pitchFamily="2" charset="2"/>
              <a:buChar char="ü"/>
            </a:pPr>
            <a:r>
              <a:rPr lang="pt-PT" b="1" dirty="0"/>
              <a:t>Pesquise cada tema, </a:t>
            </a:r>
            <a:r>
              <a:rPr lang="pt-PT" b="1" dirty="0">
                <a:solidFill>
                  <a:srgbClr val="00ACA7"/>
                </a:solidFill>
              </a:rPr>
              <a:t>siga os links indicados.</a:t>
            </a:r>
          </a:p>
          <a:p>
            <a:pPr marL="342900" indent="-342900">
              <a:lnSpc>
                <a:spcPct val="150000"/>
              </a:lnSpc>
              <a:buFont typeface="Wingdings" panose="05000000000000000000" pitchFamily="2" charset="2"/>
              <a:buChar char="ü"/>
            </a:pPr>
            <a:r>
              <a:rPr lang="pt-PT" b="1" dirty="0"/>
              <a:t>Imprima as próximas 5 páginas e </a:t>
            </a:r>
            <a:r>
              <a:rPr lang="pt-PT" b="1" dirty="0">
                <a:solidFill>
                  <a:srgbClr val="00ACA7"/>
                </a:solidFill>
              </a:rPr>
              <a:t>fale sobre elas com os seus colegas-estudantes que têm conhecimento digital.</a:t>
            </a:r>
          </a:p>
          <a:p>
            <a:pPr marL="342900" indent="-342900">
              <a:lnSpc>
                <a:spcPct val="150000"/>
              </a:lnSpc>
              <a:buFont typeface="Wingdings" panose="05000000000000000000" pitchFamily="2" charset="2"/>
              <a:buChar char="ü"/>
            </a:pPr>
            <a:r>
              <a:rPr lang="pt-PT" b="1" dirty="0"/>
              <a:t>Tente implementar algumas destas dicas nos </a:t>
            </a:r>
            <a:r>
              <a:rPr lang="pt-PT" b="1" dirty="0">
                <a:solidFill>
                  <a:srgbClr val="00ACA7"/>
                </a:solidFill>
              </a:rPr>
              <a:t>próximos 6 meses.</a:t>
            </a:r>
          </a:p>
        </p:txBody>
      </p:sp>
      <p:sp>
        <p:nvSpPr>
          <p:cNvPr id="4" name="TextBox 3">
            <a:extLst>
              <a:ext uri="{FF2B5EF4-FFF2-40B4-BE49-F238E27FC236}">
                <a16:creationId xmlns:a16="http://schemas.microsoft.com/office/drawing/2014/main" id="{AB7D53F3-6337-4B97-933A-B5D823748027}"/>
              </a:ext>
            </a:extLst>
          </p:cNvPr>
          <p:cNvSpPr txBox="1"/>
          <p:nvPr/>
        </p:nvSpPr>
        <p:spPr>
          <a:xfrm>
            <a:off x="5208382" y="619954"/>
            <a:ext cx="2489784" cy="923330"/>
          </a:xfrm>
          <a:prstGeom prst="rect">
            <a:avLst/>
          </a:prstGeom>
          <a:noFill/>
        </p:spPr>
        <p:txBody>
          <a:bodyPr wrap="none" rtlCol="0">
            <a:spAutoFit/>
          </a:bodyPr>
          <a:lstStyle/>
          <a:p>
            <a:r>
              <a:rPr lang="hr-BA" sz="5400" dirty="0">
                <a:solidFill>
                  <a:srgbClr val="00ACA7"/>
                </a:solidFill>
              </a:rPr>
              <a:t>TA</a:t>
            </a:r>
            <a:r>
              <a:rPr lang="pt-PT" sz="5400" dirty="0">
                <a:solidFill>
                  <a:srgbClr val="00ACA7"/>
                </a:solidFill>
              </a:rPr>
              <a:t>REFA</a:t>
            </a:r>
            <a:r>
              <a:rPr lang="hr-BA" sz="5400" dirty="0">
                <a:solidFill>
                  <a:srgbClr val="00ACA7"/>
                </a:solidFill>
              </a:rPr>
              <a:t>!</a:t>
            </a:r>
            <a:endParaRPr lang="en-US" sz="5400" dirty="0">
              <a:solidFill>
                <a:srgbClr val="00ACA7"/>
              </a:solidFill>
            </a:endParaRPr>
          </a:p>
        </p:txBody>
      </p:sp>
    </p:spTree>
    <p:extLst>
      <p:ext uri="{BB962C8B-B14F-4D97-AF65-F5344CB8AC3E}">
        <p14:creationId xmlns:p14="http://schemas.microsoft.com/office/powerpoint/2010/main" val="4067352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91F37-252A-457B-A022-1466BDEFDFED}"/>
              </a:ext>
            </a:extLst>
          </p:cNvPr>
          <p:cNvSpPr>
            <a:spLocks noGrp="1"/>
          </p:cNvSpPr>
          <p:nvPr>
            <p:ph type="body" sz="quarter" idx="13"/>
          </p:nvPr>
        </p:nvSpPr>
        <p:spPr>
          <a:xfrm>
            <a:off x="1086578" y="751463"/>
            <a:ext cx="10600546" cy="565609"/>
          </a:xfrm>
        </p:spPr>
        <p:txBody>
          <a:bodyPr>
            <a:normAutofit lnSpcReduction="10000"/>
          </a:bodyPr>
          <a:lstStyle/>
          <a:p>
            <a:pPr algn="l"/>
            <a:r>
              <a:rPr lang="hr-BA" dirty="0">
                <a:solidFill>
                  <a:srgbClr val="00ACA7"/>
                </a:solidFill>
              </a:rPr>
              <a:t>BOOKLET P</a:t>
            </a:r>
            <a:r>
              <a:rPr lang="pt-PT" dirty="0">
                <a:solidFill>
                  <a:srgbClr val="00ACA7"/>
                </a:solidFill>
              </a:rPr>
              <a:t>ÁGINA </a:t>
            </a:r>
            <a:r>
              <a:rPr lang="hr-BA" dirty="0">
                <a:solidFill>
                  <a:srgbClr val="00ACA7"/>
                </a:solidFill>
              </a:rPr>
              <a:t>1: </a:t>
            </a:r>
            <a:r>
              <a:rPr lang="en-IE" dirty="0" err="1">
                <a:solidFill>
                  <a:schemeClr val="tx1">
                    <a:lumMod val="65000"/>
                    <a:lumOff val="35000"/>
                  </a:schemeClr>
                </a:solidFill>
              </a:rPr>
              <a:t>Proteja</a:t>
            </a:r>
            <a:r>
              <a:rPr lang="en-IE" dirty="0">
                <a:solidFill>
                  <a:schemeClr val="tx1">
                    <a:lumMod val="65000"/>
                    <a:lumOff val="35000"/>
                  </a:schemeClr>
                </a:solidFill>
              </a:rPr>
              <a:t> o </a:t>
            </a:r>
            <a:r>
              <a:rPr lang="en-IE" dirty="0" err="1">
                <a:solidFill>
                  <a:schemeClr val="tx1">
                    <a:lumMod val="65000"/>
                    <a:lumOff val="35000"/>
                  </a:schemeClr>
                </a:solidFill>
              </a:rPr>
              <a:t>seu</a:t>
            </a:r>
            <a:r>
              <a:rPr lang="en-IE" dirty="0">
                <a:solidFill>
                  <a:schemeClr val="tx1">
                    <a:lumMod val="65000"/>
                    <a:lumOff val="35000"/>
                  </a:schemeClr>
                </a:solidFill>
              </a:rPr>
              <a:t> router </a:t>
            </a:r>
            <a:r>
              <a:rPr lang="en-IE" dirty="0" err="1">
                <a:solidFill>
                  <a:schemeClr val="tx1">
                    <a:lumMod val="65000"/>
                    <a:lumOff val="35000"/>
                  </a:schemeClr>
                </a:solidFill>
              </a:rPr>
              <a:t>sem</a:t>
            </a:r>
            <a:r>
              <a:rPr lang="en-IE" dirty="0">
                <a:solidFill>
                  <a:schemeClr val="tx1">
                    <a:lumMod val="65000"/>
                    <a:lumOff val="35000"/>
                  </a:schemeClr>
                </a:solidFill>
              </a:rPr>
              <a:t> </a:t>
            </a:r>
            <a:r>
              <a:rPr lang="en-IE" dirty="0" err="1">
                <a:solidFill>
                  <a:schemeClr val="tx1">
                    <a:lumMod val="65000"/>
                    <a:lumOff val="35000"/>
                  </a:schemeClr>
                </a:solidFill>
              </a:rPr>
              <a:t>fios</a:t>
            </a:r>
            <a:endParaRPr lang="en-IE"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16D9E530-C11D-4502-AF83-B3E6EF6673EE}"/>
              </a:ext>
            </a:extLst>
          </p:cNvPr>
          <p:cNvSpPr>
            <a:spLocks noGrp="1"/>
          </p:cNvSpPr>
          <p:nvPr>
            <p:ph type="body" sz="quarter" idx="14"/>
          </p:nvPr>
        </p:nvSpPr>
        <p:spPr>
          <a:xfrm>
            <a:off x="666400" y="1476461"/>
            <a:ext cx="10859199" cy="3992010"/>
          </a:xfrm>
        </p:spPr>
        <p:txBody>
          <a:bodyPr/>
          <a:lstStyle/>
          <a:p>
            <a:pPr algn="just">
              <a:lnSpc>
                <a:spcPct val="100000"/>
              </a:lnSpc>
            </a:pPr>
            <a:r>
              <a:rPr lang="pt-PT" b="1" i="0" dirty="0">
                <a:solidFill>
                  <a:schemeClr val="bg2">
                    <a:lumMod val="25000"/>
                  </a:schemeClr>
                </a:solidFill>
                <a:effectLst/>
              </a:rPr>
              <a:t>Estes são alguns dos passos pode dar para configurar o seu router e obter melhor segurança:</a:t>
            </a:r>
          </a:p>
          <a:p>
            <a:pPr marL="342900" indent="-342900" algn="just">
              <a:lnSpc>
                <a:spcPct val="100000"/>
              </a:lnSpc>
              <a:buFont typeface="Arial" panose="020B0604020202020204" pitchFamily="34" charset="0"/>
              <a:buChar char="•"/>
            </a:pPr>
            <a:r>
              <a:rPr lang="pt-PT" b="1" i="0" dirty="0">
                <a:solidFill>
                  <a:schemeClr val="bg2">
                    <a:lumMod val="25000"/>
                  </a:schemeClr>
                </a:solidFill>
                <a:effectLst/>
                <a:hlinkClick r:id="rId2"/>
              </a:rPr>
              <a:t>Mude o nome do seu router</a:t>
            </a:r>
            <a:endParaRPr lang="pt-PT" b="1" i="0" dirty="0">
              <a:solidFill>
                <a:schemeClr val="bg2">
                  <a:lumMod val="25000"/>
                </a:schemeClr>
              </a:solidFill>
              <a:effectLst/>
            </a:endParaRPr>
          </a:p>
          <a:p>
            <a:pPr algn="just">
              <a:lnSpc>
                <a:spcPct val="100000"/>
              </a:lnSpc>
            </a:pPr>
            <a:r>
              <a:rPr lang="pt-PT" dirty="0">
                <a:solidFill>
                  <a:schemeClr val="bg2">
                    <a:lumMod val="25000"/>
                  </a:schemeClr>
                </a:solidFill>
              </a:rPr>
              <a:t>O ID padrão – Altere o nome do seu router (SSID) para um nome que seja único para si e que não seja facilmente </a:t>
            </a:r>
            <a:r>
              <a:rPr lang="pt-PT" dirty="0" err="1">
                <a:solidFill>
                  <a:schemeClr val="bg2">
                    <a:lumMod val="25000"/>
                  </a:schemeClr>
                </a:solidFill>
              </a:rPr>
              <a:t>advinhado</a:t>
            </a:r>
            <a:r>
              <a:rPr lang="pt-PT" dirty="0">
                <a:solidFill>
                  <a:schemeClr val="bg2">
                    <a:lumMod val="25000"/>
                  </a:schemeClr>
                </a:solidFill>
              </a:rPr>
              <a:t> por outros.</a:t>
            </a:r>
          </a:p>
          <a:p>
            <a:pPr marL="342900" indent="-342900" algn="just">
              <a:lnSpc>
                <a:spcPct val="100000"/>
              </a:lnSpc>
              <a:buFont typeface="Arial" panose="020B0604020202020204" pitchFamily="34" charset="0"/>
              <a:buChar char="•"/>
            </a:pPr>
            <a:r>
              <a:rPr lang="pt-PT" b="1" i="0" dirty="0">
                <a:solidFill>
                  <a:schemeClr val="bg2">
                    <a:lumMod val="25000"/>
                  </a:schemeClr>
                </a:solidFill>
                <a:effectLst/>
                <a:hlinkClick r:id="rId3"/>
              </a:rPr>
              <a:t>Altere a frase-chave predefinida no seu router</a:t>
            </a:r>
            <a:endParaRPr lang="pt-PT" b="1" i="0" dirty="0">
              <a:solidFill>
                <a:schemeClr val="bg2">
                  <a:lumMod val="25000"/>
                </a:schemeClr>
              </a:solidFill>
              <a:effectLst/>
            </a:endParaRPr>
          </a:p>
          <a:p>
            <a:pPr algn="just">
              <a:lnSpc>
                <a:spcPct val="100000"/>
              </a:lnSpc>
            </a:pPr>
            <a:r>
              <a:rPr lang="pt-PT" i="0" dirty="0">
                <a:solidFill>
                  <a:schemeClr val="bg2">
                    <a:lumMod val="25000"/>
                  </a:schemeClr>
                </a:solidFill>
                <a:effectLst/>
              </a:rPr>
              <a:t>Deixar uma senha padrão inalterada torna muito mais fácil para os hackers acederem à sua rede. Deve alterá-lo o mais rápido possível. Uma senha forte é uma chave com pelo menos 12 caracteres.</a:t>
            </a:r>
          </a:p>
        </p:txBody>
      </p:sp>
      <p:sp>
        <p:nvSpPr>
          <p:cNvPr id="5" name="TextBox 4">
            <a:extLst>
              <a:ext uri="{FF2B5EF4-FFF2-40B4-BE49-F238E27FC236}">
                <a16:creationId xmlns:a16="http://schemas.microsoft.com/office/drawing/2014/main" id="{F92486E4-82B6-60F4-E13F-45926D2EB5DC}"/>
              </a:ext>
            </a:extLst>
          </p:cNvPr>
          <p:cNvSpPr txBox="1"/>
          <p:nvPr/>
        </p:nvSpPr>
        <p:spPr>
          <a:xfrm>
            <a:off x="666401" y="5462222"/>
            <a:ext cx="9167881" cy="1200329"/>
          </a:xfrm>
          <a:prstGeom prst="rect">
            <a:avLst/>
          </a:prstGeom>
          <a:noFill/>
        </p:spPr>
        <p:txBody>
          <a:bodyPr wrap="square">
            <a:spAutoFit/>
          </a:bodyPr>
          <a:lstStyle/>
          <a:p>
            <a:pPr marL="342900" indent="-342900" algn="just">
              <a:lnSpc>
                <a:spcPct val="100000"/>
              </a:lnSpc>
              <a:buFont typeface="Arial" panose="020B0604020202020204" pitchFamily="34" charset="0"/>
              <a:buChar char="•"/>
            </a:pPr>
            <a:r>
              <a:rPr lang="pt-PT" sz="2400" b="1" i="0" dirty="0">
                <a:solidFill>
                  <a:srgbClr val="00ACA7"/>
                </a:solidFill>
                <a:effectLst/>
              </a:rPr>
              <a:t>Reveja as opções de segurança</a:t>
            </a:r>
          </a:p>
          <a:p>
            <a:pPr algn="just">
              <a:lnSpc>
                <a:spcPct val="100000"/>
              </a:lnSpc>
            </a:pPr>
            <a:r>
              <a:rPr lang="pt-PT" sz="2400" dirty="0">
                <a:solidFill>
                  <a:schemeClr val="bg2">
                    <a:lumMod val="25000"/>
                  </a:schemeClr>
                </a:solidFill>
              </a:rPr>
              <a:t>Ao escolher o nível de segurança do seu router, opte por WPA2, se disponível, ou WPA – esses níveis são mais seguros do que a opção WEP.</a:t>
            </a:r>
          </a:p>
        </p:txBody>
      </p:sp>
    </p:spTree>
    <p:extLst>
      <p:ext uri="{BB962C8B-B14F-4D97-AF65-F5344CB8AC3E}">
        <p14:creationId xmlns:p14="http://schemas.microsoft.com/office/powerpoint/2010/main" val="11340660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D91F37-252A-457B-A022-1466BDEFDFED}"/>
              </a:ext>
            </a:extLst>
          </p:cNvPr>
          <p:cNvSpPr>
            <a:spLocks noGrp="1"/>
          </p:cNvSpPr>
          <p:nvPr>
            <p:ph type="body" sz="quarter" idx="13"/>
          </p:nvPr>
        </p:nvSpPr>
        <p:spPr>
          <a:xfrm>
            <a:off x="1086578" y="751463"/>
            <a:ext cx="10600546" cy="565609"/>
          </a:xfrm>
        </p:spPr>
        <p:txBody>
          <a:bodyPr>
            <a:normAutofit lnSpcReduction="10000"/>
          </a:bodyPr>
          <a:lstStyle/>
          <a:p>
            <a:pPr algn="l"/>
            <a:r>
              <a:rPr lang="hr-BA" dirty="0">
                <a:solidFill>
                  <a:srgbClr val="00ACA7"/>
                </a:solidFill>
              </a:rPr>
              <a:t>BOOKLET </a:t>
            </a:r>
            <a:r>
              <a:rPr lang="pt-PT" dirty="0">
                <a:solidFill>
                  <a:srgbClr val="00ACA7"/>
                </a:solidFill>
              </a:rPr>
              <a:t>PÁGINA 2</a:t>
            </a:r>
            <a:r>
              <a:rPr lang="hr-BA" dirty="0">
                <a:solidFill>
                  <a:srgbClr val="00ACA7"/>
                </a:solidFill>
              </a:rPr>
              <a:t>: </a:t>
            </a:r>
            <a:r>
              <a:rPr lang="en-IE" dirty="0" err="1">
                <a:solidFill>
                  <a:schemeClr val="tx1">
                    <a:lumMod val="65000"/>
                    <a:lumOff val="35000"/>
                  </a:schemeClr>
                </a:solidFill>
              </a:rPr>
              <a:t>Proteja</a:t>
            </a:r>
            <a:r>
              <a:rPr lang="en-IE" dirty="0">
                <a:solidFill>
                  <a:schemeClr val="tx1">
                    <a:lumMod val="65000"/>
                    <a:lumOff val="35000"/>
                  </a:schemeClr>
                </a:solidFill>
              </a:rPr>
              <a:t> o </a:t>
            </a:r>
            <a:r>
              <a:rPr lang="en-IE" dirty="0" err="1">
                <a:solidFill>
                  <a:schemeClr val="tx1">
                    <a:lumMod val="65000"/>
                    <a:lumOff val="35000"/>
                  </a:schemeClr>
                </a:solidFill>
              </a:rPr>
              <a:t>seu</a:t>
            </a:r>
            <a:r>
              <a:rPr lang="en-IE" dirty="0">
                <a:solidFill>
                  <a:schemeClr val="tx1">
                    <a:lumMod val="65000"/>
                    <a:lumOff val="35000"/>
                  </a:schemeClr>
                </a:solidFill>
              </a:rPr>
              <a:t> router </a:t>
            </a:r>
            <a:r>
              <a:rPr lang="en-IE" dirty="0" err="1">
                <a:solidFill>
                  <a:schemeClr val="tx1">
                    <a:lumMod val="65000"/>
                    <a:lumOff val="35000"/>
                  </a:schemeClr>
                </a:solidFill>
              </a:rPr>
              <a:t>sem</a:t>
            </a:r>
            <a:r>
              <a:rPr lang="en-IE" dirty="0">
                <a:solidFill>
                  <a:schemeClr val="tx1">
                    <a:lumMod val="65000"/>
                    <a:lumOff val="35000"/>
                  </a:schemeClr>
                </a:solidFill>
              </a:rPr>
              <a:t> </a:t>
            </a:r>
            <a:r>
              <a:rPr lang="en-IE" dirty="0" err="1">
                <a:solidFill>
                  <a:schemeClr val="tx1">
                    <a:lumMod val="65000"/>
                    <a:lumOff val="35000"/>
                  </a:schemeClr>
                </a:solidFill>
              </a:rPr>
              <a:t>fios</a:t>
            </a:r>
            <a:endParaRPr lang="en-IE"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16D9E530-C11D-4502-AF83-B3E6EF6673EE}"/>
              </a:ext>
            </a:extLst>
          </p:cNvPr>
          <p:cNvSpPr>
            <a:spLocks noGrp="1"/>
          </p:cNvSpPr>
          <p:nvPr>
            <p:ph type="body" sz="quarter" idx="14"/>
          </p:nvPr>
        </p:nvSpPr>
        <p:spPr>
          <a:xfrm>
            <a:off x="666401" y="1476462"/>
            <a:ext cx="10587038" cy="4951232"/>
          </a:xfrm>
        </p:spPr>
        <p:txBody>
          <a:bodyPr/>
          <a:lstStyle/>
          <a:p>
            <a:pPr marL="342900" indent="-342900" algn="just">
              <a:lnSpc>
                <a:spcPct val="100000"/>
              </a:lnSpc>
              <a:buFont typeface="Arial" panose="020B0604020202020204" pitchFamily="34" charset="0"/>
              <a:buChar char="•"/>
            </a:pPr>
            <a:r>
              <a:rPr lang="pt-PT" b="1" dirty="0">
                <a:solidFill>
                  <a:srgbClr val="00ACA7"/>
                </a:solidFill>
              </a:rPr>
              <a:t>Crie uma senha de convidado</a:t>
            </a:r>
          </a:p>
          <a:p>
            <a:pPr algn="just">
              <a:lnSpc>
                <a:spcPct val="100000"/>
              </a:lnSpc>
            </a:pPr>
            <a:r>
              <a:rPr lang="pt-PT" dirty="0">
                <a:solidFill>
                  <a:schemeClr val="bg2">
                    <a:lumMod val="25000"/>
                  </a:schemeClr>
                </a:solidFill>
              </a:rPr>
              <a:t>Alguns routers permitem que os convidados utilizem redes através de senhas de convidado separadas. Se tiver muitos visitantes na sua casa, é uma boa ideia configurar uma </a:t>
            </a:r>
            <a:r>
              <a:rPr lang="pt-PT" dirty="0">
                <a:solidFill>
                  <a:schemeClr val="bg2">
                    <a:lumMod val="25000"/>
                  </a:schemeClr>
                </a:solidFill>
                <a:hlinkClick r:id="rId2"/>
              </a:rPr>
              <a:t>rede de convidados</a:t>
            </a:r>
            <a:r>
              <a:rPr lang="pt-PT" dirty="0">
                <a:solidFill>
                  <a:schemeClr val="bg2">
                    <a:lumMod val="25000"/>
                  </a:schemeClr>
                </a:solidFill>
              </a:rPr>
              <a:t>.</a:t>
            </a:r>
          </a:p>
          <a:p>
            <a:pPr marL="342900" indent="-342900" algn="just">
              <a:lnSpc>
                <a:spcPct val="100000"/>
              </a:lnSpc>
              <a:buFont typeface="Arial" panose="020B0604020202020204" pitchFamily="34" charset="0"/>
              <a:buChar char="•"/>
            </a:pPr>
            <a:r>
              <a:rPr lang="pt-PT" b="1" dirty="0">
                <a:solidFill>
                  <a:srgbClr val="00ACA7"/>
                </a:solidFill>
              </a:rPr>
              <a:t>Use um firewall</a:t>
            </a:r>
          </a:p>
          <a:p>
            <a:pPr algn="just">
              <a:lnSpc>
                <a:spcPct val="100000"/>
              </a:lnSpc>
            </a:pPr>
            <a:r>
              <a:rPr lang="pt-PT" dirty="0">
                <a:solidFill>
                  <a:schemeClr val="bg2">
                    <a:lumMod val="25000"/>
                  </a:schemeClr>
                </a:solidFill>
              </a:rPr>
              <a:t>Os </a:t>
            </a:r>
            <a:r>
              <a:rPr lang="pt-PT" i="1" dirty="0" err="1">
                <a:solidFill>
                  <a:schemeClr val="bg2">
                    <a:lumMod val="25000"/>
                  </a:schemeClr>
                </a:solidFill>
              </a:rPr>
              <a:t>firewalls</a:t>
            </a:r>
            <a:r>
              <a:rPr lang="pt-PT" dirty="0">
                <a:solidFill>
                  <a:schemeClr val="bg2">
                    <a:lumMod val="25000"/>
                  </a:schemeClr>
                </a:solidFill>
              </a:rPr>
              <a:t> ajudam a impedir que </a:t>
            </a:r>
            <a:r>
              <a:rPr lang="pt-PT" i="1" dirty="0">
                <a:solidFill>
                  <a:schemeClr val="bg2">
                    <a:lumMod val="25000"/>
                  </a:schemeClr>
                </a:solidFill>
              </a:rPr>
              <a:t>hackers</a:t>
            </a:r>
            <a:r>
              <a:rPr lang="pt-PT" dirty="0">
                <a:solidFill>
                  <a:schemeClr val="bg2">
                    <a:lumMod val="25000"/>
                  </a:schemeClr>
                </a:solidFill>
              </a:rPr>
              <a:t> utilizem o seu dispositivo para enviar as suas informações pessoais sem sua permissão. Enquanto o software antivírus verifica e-mails e arquivos recebidos, um </a:t>
            </a:r>
            <a:r>
              <a:rPr lang="pt-PT" i="1" dirty="0">
                <a:solidFill>
                  <a:schemeClr val="bg2">
                    <a:lumMod val="25000"/>
                  </a:schemeClr>
                </a:solidFill>
              </a:rPr>
              <a:t>firewall</a:t>
            </a:r>
            <a:r>
              <a:rPr lang="pt-PT" dirty="0">
                <a:solidFill>
                  <a:schemeClr val="bg2">
                    <a:lumMod val="25000"/>
                  </a:schemeClr>
                </a:solidFill>
              </a:rPr>
              <a:t> é como um guarda, observando as tentativas de acesso ao seu sistema e bloqueio de comunicações com fontes que você não permite. Seu sistema operacional e/ou software de segurança provavelmente vem com um firewall pré-instalado, mas certifique-se de </a:t>
            </a:r>
            <a:r>
              <a:rPr lang="pt-PT" dirty="0">
                <a:solidFill>
                  <a:schemeClr val="bg2">
                    <a:lumMod val="25000"/>
                  </a:schemeClr>
                </a:solidFill>
                <a:hlinkClick r:id="rId3"/>
              </a:rPr>
              <a:t>ativar esses recursos</a:t>
            </a:r>
            <a:r>
              <a:rPr lang="pt-PT" dirty="0">
                <a:solidFill>
                  <a:schemeClr val="bg2">
                    <a:lumMod val="25000"/>
                  </a:schemeClr>
                </a:solidFill>
              </a:rPr>
              <a:t>.</a:t>
            </a:r>
          </a:p>
        </p:txBody>
      </p:sp>
    </p:spTree>
    <p:extLst>
      <p:ext uri="{BB962C8B-B14F-4D97-AF65-F5344CB8AC3E}">
        <p14:creationId xmlns:p14="http://schemas.microsoft.com/office/powerpoint/2010/main" val="22318645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524961"/>
            <a:ext cx="10600546" cy="649498"/>
          </a:xfrm>
        </p:spPr>
        <p:txBody>
          <a:bodyPr>
            <a:normAutofit fontScale="92500"/>
          </a:bodyPr>
          <a:lstStyle/>
          <a:p>
            <a:pPr algn="l"/>
            <a:r>
              <a:rPr lang="pt-PT">
                <a:solidFill>
                  <a:srgbClr val="00ACA7"/>
                </a:solidFill>
              </a:rPr>
              <a:t>BOOKLET PÁGINA 3: </a:t>
            </a:r>
            <a:r>
              <a:rPr lang="pt-PT" b="1" i="0">
                <a:solidFill>
                  <a:schemeClr val="tx1">
                    <a:lumMod val="65000"/>
                    <a:lumOff val="35000"/>
                  </a:schemeClr>
                </a:solidFill>
                <a:effectLst/>
              </a:rPr>
              <a:t>Como proteger sua privacidade digital?</a:t>
            </a:r>
            <a:endParaRPr lang="pt-PT" b="0" i="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520116" y="1526795"/>
            <a:ext cx="10981189" cy="4806243"/>
          </a:xfrm>
        </p:spPr>
        <p:txBody>
          <a:bodyPr/>
          <a:lstStyle/>
          <a:p>
            <a:pPr algn="just">
              <a:lnSpc>
                <a:spcPct val="100000"/>
              </a:lnSpc>
            </a:pPr>
            <a:r>
              <a:rPr lang="pt-PT" b="0" i="0" dirty="0">
                <a:solidFill>
                  <a:schemeClr val="bg2">
                    <a:lumMod val="25000"/>
                  </a:schemeClr>
                </a:solidFill>
                <a:effectLst/>
              </a:rPr>
              <a:t>Se não é uma pessoa com reconhecida formação em informática e competências de rede, ainda assim pode fazer algo para proteger a sua privacidade digital sem grandes conhecimentos sobre segurança de rede. Aqui estão algumas dicas sobre como manter as suas informações pessoais seguras online:</a:t>
            </a:r>
          </a:p>
          <a:p>
            <a:pPr marL="342900" indent="-342900" algn="just">
              <a:lnSpc>
                <a:spcPct val="100000"/>
              </a:lnSpc>
              <a:buFont typeface="Arial" panose="020B0604020202020204" pitchFamily="34" charset="0"/>
              <a:buChar char="•"/>
            </a:pPr>
            <a:r>
              <a:rPr lang="pt-PT" b="1" dirty="0">
                <a:solidFill>
                  <a:srgbClr val="D6315A"/>
                </a:solidFill>
              </a:rPr>
              <a:t>Pense antes de partilhar</a:t>
            </a:r>
          </a:p>
          <a:p>
            <a:pPr algn="just">
              <a:lnSpc>
                <a:spcPct val="100000"/>
              </a:lnSpc>
              <a:spcBef>
                <a:spcPts val="600"/>
              </a:spcBef>
            </a:pPr>
            <a:r>
              <a:rPr lang="pt-PT" dirty="0">
                <a:solidFill>
                  <a:schemeClr val="bg2">
                    <a:lumMod val="25000"/>
                  </a:schemeClr>
                </a:solidFill>
              </a:rPr>
              <a:t>Tudo o que partilha online vai além do seu controlo – seja uma senha, uma foto de criança ou um pensamento filosófico noturno. Reserve um momento para considerar os riscos de partilhar demais.</a:t>
            </a:r>
          </a:p>
          <a:p>
            <a:pPr marL="342900" indent="-342900" algn="just">
              <a:lnSpc>
                <a:spcPct val="100000"/>
              </a:lnSpc>
              <a:buFont typeface="Arial" panose="020B0604020202020204" pitchFamily="34" charset="0"/>
              <a:buChar char="•"/>
            </a:pPr>
            <a:r>
              <a:rPr lang="pt-PT" b="1" dirty="0">
                <a:solidFill>
                  <a:srgbClr val="D6315A"/>
                </a:solidFill>
              </a:rPr>
              <a:t>Bloqueie os seus dispositivos e cubra as suas câmaras</a:t>
            </a:r>
          </a:p>
          <a:p>
            <a:pPr algn="just">
              <a:lnSpc>
                <a:spcPct val="100000"/>
              </a:lnSpc>
            </a:pPr>
            <a:r>
              <a:rPr lang="pt-PT" b="0" i="0" dirty="0">
                <a:solidFill>
                  <a:schemeClr val="bg2">
                    <a:lumMod val="25000"/>
                  </a:schemeClr>
                </a:solidFill>
                <a:effectLst/>
              </a:rPr>
              <a:t>Não subestime as soluções simples quando se trata de sua privacidade.</a:t>
            </a:r>
          </a:p>
          <a:p>
            <a:pPr marL="342900" indent="-342900" algn="just">
              <a:lnSpc>
                <a:spcPct val="100000"/>
              </a:lnSpc>
              <a:buFont typeface="Arial" panose="020B0604020202020204" pitchFamily="34" charset="0"/>
              <a:buChar char="•"/>
            </a:pPr>
            <a:r>
              <a:rPr lang="pt-PT" b="1" i="0" dirty="0">
                <a:solidFill>
                  <a:srgbClr val="D6315A"/>
                </a:solidFill>
                <a:effectLst/>
              </a:rPr>
              <a:t>Use uma </a:t>
            </a:r>
            <a:r>
              <a:rPr lang="pt-PT" b="1" i="0" dirty="0">
                <a:solidFill>
                  <a:srgbClr val="D6315A"/>
                </a:solidFill>
                <a:effectLst/>
                <a:hlinkClick r:id="rId2"/>
              </a:rPr>
              <a:t>VPN</a:t>
            </a:r>
            <a:r>
              <a:rPr lang="pt-PT" b="1" i="0" dirty="0">
                <a:solidFill>
                  <a:srgbClr val="D6315A"/>
                </a:solidFill>
                <a:effectLst/>
              </a:rPr>
              <a:t> e software de segurança </a:t>
            </a:r>
            <a:r>
              <a:rPr lang="pt-PT" i="0" dirty="0">
                <a:effectLst/>
              </a:rPr>
              <a:t>(uma rede privada virtual)</a:t>
            </a:r>
          </a:p>
        </p:txBody>
      </p:sp>
      <p:pic>
        <p:nvPicPr>
          <p:cNvPr id="6" name="Graphic 5" descr="Shield Tick outline">
            <a:extLst>
              <a:ext uri="{FF2B5EF4-FFF2-40B4-BE49-F238E27FC236}">
                <a16:creationId xmlns:a16="http://schemas.microsoft.com/office/drawing/2014/main" id="{4157E284-0451-41C6-80F9-631AD6948B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9798" y="4160940"/>
            <a:ext cx="1822508" cy="1822508"/>
          </a:xfrm>
          <a:prstGeom prst="rect">
            <a:avLst/>
          </a:prstGeom>
        </p:spPr>
      </p:pic>
    </p:spTree>
    <p:extLst>
      <p:ext uri="{BB962C8B-B14F-4D97-AF65-F5344CB8AC3E}">
        <p14:creationId xmlns:p14="http://schemas.microsoft.com/office/powerpoint/2010/main" val="4069386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83016"/>
            <a:ext cx="10600546" cy="649498"/>
          </a:xfrm>
        </p:spPr>
        <p:txBody>
          <a:bodyPr>
            <a:normAutofit fontScale="85000" lnSpcReduction="10000"/>
          </a:bodyPr>
          <a:lstStyle/>
          <a:p>
            <a:pPr algn="l"/>
            <a:r>
              <a:rPr lang="hr-BA" dirty="0">
                <a:solidFill>
                  <a:srgbClr val="00ACA7"/>
                </a:solidFill>
              </a:rPr>
              <a:t>BOOKLET P</a:t>
            </a:r>
            <a:r>
              <a:rPr lang="pt-PT" dirty="0">
                <a:solidFill>
                  <a:srgbClr val="00ACA7"/>
                </a:solidFill>
              </a:rPr>
              <a:t>ÁGINA</a:t>
            </a:r>
            <a:r>
              <a:rPr lang="hr-BA" dirty="0">
                <a:solidFill>
                  <a:srgbClr val="00ACA7"/>
                </a:solidFill>
              </a:rPr>
              <a:t> 4: </a:t>
            </a:r>
            <a:r>
              <a:rPr lang="pt-PT" b="1" i="0" dirty="0">
                <a:solidFill>
                  <a:schemeClr val="tx1">
                    <a:lumMod val="65000"/>
                    <a:lumOff val="35000"/>
                  </a:schemeClr>
                </a:solidFill>
                <a:effectLst/>
              </a:rPr>
              <a:t>Como proteger a sua privacidade digital?</a:t>
            </a:r>
            <a:endParaRPr lang="en-US" b="0" i="0" dirty="0">
              <a:solidFill>
                <a:schemeClr val="tx1">
                  <a:lumMod val="65000"/>
                  <a:lumOff val="35000"/>
                </a:schemeClr>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570451" y="1233181"/>
            <a:ext cx="11190914" cy="5024184"/>
          </a:xfrm>
        </p:spPr>
        <p:txBody>
          <a:bodyPr/>
          <a:lstStyle/>
          <a:p>
            <a:pPr marL="342900" indent="-342900">
              <a:buFont typeface="Arial" panose="020B0604020202020204" pitchFamily="34" charset="0"/>
              <a:buChar char="•"/>
            </a:pPr>
            <a:r>
              <a:rPr lang="pt-PT" b="1" dirty="0">
                <a:solidFill>
                  <a:srgbClr val="D6315A"/>
                </a:solidFill>
              </a:rPr>
              <a:t>Use senhas únicas e fortes e ative a autenticação de dois fatores, sempre que possível</a:t>
            </a:r>
          </a:p>
          <a:p>
            <a:r>
              <a:rPr lang="pt-PT" dirty="0"/>
              <a:t>O esforço extra é justificado quando quer proteger as suas contas de </a:t>
            </a:r>
            <a:r>
              <a:rPr lang="pt-PT" i="1" dirty="0"/>
              <a:t>hackers</a:t>
            </a:r>
            <a:r>
              <a:rPr lang="pt-PT" dirty="0"/>
              <a:t> ou ladrões.</a:t>
            </a:r>
          </a:p>
          <a:p>
            <a:pPr marL="342900" indent="-342900">
              <a:buFont typeface="Arial" panose="020B0604020202020204" pitchFamily="34" charset="0"/>
              <a:buChar char="•"/>
            </a:pPr>
            <a:r>
              <a:rPr lang="pt-PT" b="1" dirty="0">
                <a:solidFill>
                  <a:srgbClr val="D6315A"/>
                </a:solidFill>
              </a:rPr>
              <a:t>Revise as políticas de privacidade e permissões de aplicativos</a:t>
            </a:r>
          </a:p>
          <a:p>
            <a:r>
              <a:rPr lang="pt-PT" dirty="0"/>
              <a:t>Consulte as informações mais recentes sobre a forma como os seus dados pessoais são recolhidos e utilizados. Em seu telemóvel e tablet, reveja as permissões de acesso das aplicações e desative tudo o que considerar excessivo.</a:t>
            </a:r>
          </a:p>
          <a:p>
            <a:pPr marL="342900" indent="-342900" algn="l">
              <a:buFont typeface="Arial" panose="020B0604020202020204" pitchFamily="34" charset="0"/>
              <a:buChar char="•"/>
            </a:pPr>
            <a:r>
              <a:rPr lang="pt-PT" b="1" dirty="0">
                <a:solidFill>
                  <a:srgbClr val="D6315A"/>
                </a:solidFill>
              </a:rPr>
              <a:t>Proteja seus dispositivos inteligentes</a:t>
            </a:r>
          </a:p>
          <a:p>
            <a:pPr algn="l"/>
            <a:r>
              <a:rPr lang="pt-PT" dirty="0"/>
              <a:t>Certifique-se de que sua rede doméstica e seus gadgets estejam protegidos por senhas únicas e fortes.</a:t>
            </a:r>
          </a:p>
          <a:p>
            <a:pPr marL="342900" indent="-342900">
              <a:buFont typeface="Arial" panose="020B0604020202020204" pitchFamily="34" charset="0"/>
              <a:buChar char="•"/>
            </a:pPr>
            <a:r>
              <a:rPr lang="pt-PT" b="1" dirty="0">
                <a:solidFill>
                  <a:srgbClr val="D6315A"/>
                </a:solidFill>
              </a:rPr>
              <a:t>Verifique regularmente o seu estado de violação de dados </a:t>
            </a:r>
            <a:r>
              <a:rPr lang="hr-BA" sz="2000" i="0" dirty="0">
                <a:solidFill>
                  <a:srgbClr val="D6315A"/>
                </a:solidFill>
                <a:effectLst/>
                <a:hlinkClick r:id="rId2"/>
              </a:rPr>
              <a:t>https://www.f-secure.com/en/home/free-tools/identity-theft-checker</a:t>
            </a:r>
            <a:r>
              <a:rPr lang="hr-BA" sz="2000" i="0" dirty="0">
                <a:solidFill>
                  <a:srgbClr val="D6315A"/>
                </a:solidFill>
                <a:effectLst/>
              </a:rPr>
              <a:t> </a:t>
            </a:r>
            <a:endParaRPr lang="en-US" i="0" dirty="0">
              <a:solidFill>
                <a:schemeClr val="bg2">
                  <a:lumMod val="25000"/>
                </a:schemeClr>
              </a:solidFill>
              <a:effectLst/>
            </a:endParaRPr>
          </a:p>
          <a:p>
            <a:pPr algn="l"/>
            <a:endParaRPr lang="en-US" b="0" i="0" dirty="0">
              <a:solidFill>
                <a:schemeClr val="bg2">
                  <a:lumMod val="25000"/>
                </a:schemeClr>
              </a:solidFill>
              <a:effectLst/>
            </a:endParaRPr>
          </a:p>
        </p:txBody>
      </p:sp>
    </p:spTree>
    <p:extLst>
      <p:ext uri="{BB962C8B-B14F-4D97-AF65-F5344CB8AC3E}">
        <p14:creationId xmlns:p14="http://schemas.microsoft.com/office/powerpoint/2010/main" val="191000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CA8AF7-970E-4558-B491-C2D676A6A747}"/>
              </a:ext>
            </a:extLst>
          </p:cNvPr>
          <p:cNvSpPr>
            <a:spLocks noGrp="1"/>
          </p:cNvSpPr>
          <p:nvPr>
            <p:ph type="body" sz="quarter" idx="13"/>
          </p:nvPr>
        </p:nvSpPr>
        <p:spPr/>
        <p:txBody>
          <a:bodyPr>
            <a:normAutofit/>
          </a:bodyPr>
          <a:lstStyle/>
          <a:p>
            <a:pPr algn="l"/>
            <a:r>
              <a:rPr lang="en-US" dirty="0"/>
              <a:t>Qual a </a:t>
            </a:r>
            <a:r>
              <a:rPr lang="en-US" dirty="0" err="1"/>
              <a:t>importância</a:t>
            </a:r>
            <a:r>
              <a:rPr lang="en-US" dirty="0"/>
              <a:t> da </a:t>
            </a:r>
            <a:r>
              <a:rPr lang="en-US" dirty="0" err="1"/>
              <a:t>Privacidade</a:t>
            </a:r>
            <a:r>
              <a:rPr lang="en-US" dirty="0"/>
              <a:t> dos Dados?</a:t>
            </a:r>
            <a:endParaRPr lang="en-US" b="1" i="0" dirty="0">
              <a:effectLst/>
            </a:endParaRPr>
          </a:p>
        </p:txBody>
      </p:sp>
      <p:sp>
        <p:nvSpPr>
          <p:cNvPr id="3" name="Text Placeholder 2">
            <a:extLst>
              <a:ext uri="{FF2B5EF4-FFF2-40B4-BE49-F238E27FC236}">
                <a16:creationId xmlns:a16="http://schemas.microsoft.com/office/drawing/2014/main" id="{3CCC285D-4C31-42A3-A026-4DD76E6E4C34}"/>
              </a:ext>
            </a:extLst>
          </p:cNvPr>
          <p:cNvSpPr>
            <a:spLocks noGrp="1"/>
          </p:cNvSpPr>
          <p:nvPr>
            <p:ph type="body" sz="quarter" idx="14"/>
          </p:nvPr>
        </p:nvSpPr>
        <p:spPr>
          <a:xfrm>
            <a:off x="519112" y="1522012"/>
            <a:ext cx="11168012" cy="4067258"/>
          </a:xfrm>
        </p:spPr>
        <p:txBody>
          <a:bodyPr/>
          <a:lstStyle/>
          <a:p>
            <a:pPr algn="just">
              <a:lnSpc>
                <a:spcPct val="100000"/>
              </a:lnSpc>
              <a:spcBef>
                <a:spcPts val="0"/>
              </a:spcBef>
            </a:pPr>
            <a:r>
              <a:rPr lang="pt-PT" b="0" i="0">
                <a:solidFill>
                  <a:schemeClr val="bg2">
                    <a:lumMod val="25000"/>
                  </a:schemeClr>
                </a:solidFill>
                <a:effectLst/>
              </a:rPr>
              <a:t>A </a:t>
            </a:r>
            <a:r>
              <a:rPr lang="pt-PT">
                <a:solidFill>
                  <a:schemeClr val="bg2">
                    <a:lumMod val="25000"/>
                  </a:schemeClr>
                </a:solidFill>
              </a:rPr>
              <a:t>P</a:t>
            </a:r>
            <a:r>
              <a:rPr lang="pt-PT" b="0" i="0">
                <a:solidFill>
                  <a:schemeClr val="bg2">
                    <a:lumMod val="25000"/>
                  </a:schemeClr>
                </a:solidFill>
                <a:effectLst/>
              </a:rPr>
              <a:t>rivacidade dos Dados ou a Privacidade da </a:t>
            </a:r>
            <a:r>
              <a:rPr lang="pt-PT">
                <a:solidFill>
                  <a:schemeClr val="bg2">
                    <a:lumMod val="25000"/>
                  </a:schemeClr>
                </a:solidFill>
              </a:rPr>
              <a:t>Informação englobe 3(três) elementos:</a:t>
            </a:r>
            <a:endParaRPr lang="pt-PT" b="0" i="0">
              <a:solidFill>
                <a:schemeClr val="bg2">
                  <a:lumMod val="25000"/>
                </a:schemeClr>
              </a:solidFill>
              <a:effectLst/>
            </a:endParaRPr>
          </a:p>
          <a:p>
            <a:pPr algn="just">
              <a:lnSpc>
                <a:spcPct val="100000"/>
              </a:lnSpc>
              <a:spcBef>
                <a:spcPts val="0"/>
              </a:spcBef>
            </a:pPr>
            <a:endParaRPr lang="pt-PT" b="0" i="0">
              <a:solidFill>
                <a:schemeClr val="bg2">
                  <a:lumMod val="25000"/>
                </a:schemeClr>
              </a:solidFill>
              <a:effectLst/>
            </a:endParaRPr>
          </a:p>
          <a:p>
            <a:pPr marL="342900" indent="-342900" algn="just">
              <a:lnSpc>
                <a:spcPct val="100000"/>
              </a:lnSpc>
              <a:spcBef>
                <a:spcPts val="0"/>
              </a:spcBef>
              <a:buFont typeface="Arial" panose="020B0604020202020204" pitchFamily="34" charset="0"/>
              <a:buChar char="•"/>
            </a:pPr>
            <a:r>
              <a:rPr lang="pt-PT" b="0" i="0">
                <a:solidFill>
                  <a:schemeClr val="bg2">
                    <a:lumMod val="25000"/>
                  </a:schemeClr>
                </a:solidFill>
                <a:effectLst/>
              </a:rPr>
              <a:t>Direito de um indivíduo não ser incomodado </a:t>
            </a:r>
            <a:r>
              <a:rPr lang="pt-PT">
                <a:solidFill>
                  <a:schemeClr val="bg2">
                    <a:lumMod val="25000"/>
                  </a:schemeClr>
                </a:solidFill>
              </a:rPr>
              <a:t>e ter controlo sobre o seus dados pessoais;</a:t>
            </a:r>
          </a:p>
          <a:p>
            <a:pPr marL="342900" indent="-342900" algn="just">
              <a:lnSpc>
                <a:spcPct val="100000"/>
              </a:lnSpc>
              <a:spcBef>
                <a:spcPts val="0"/>
              </a:spcBef>
              <a:buFont typeface="Arial" panose="020B0604020202020204" pitchFamily="34" charset="0"/>
              <a:buChar char="•"/>
            </a:pPr>
            <a:r>
              <a:rPr lang="pt-PT" b="0" i="0">
                <a:solidFill>
                  <a:schemeClr val="bg2">
                    <a:lumMod val="25000"/>
                  </a:schemeClr>
                </a:solidFill>
                <a:effectLst/>
              </a:rPr>
              <a:t>Procedimentos para a correta gestão, processamento, </a:t>
            </a:r>
            <a:r>
              <a:rPr lang="pt-PT">
                <a:solidFill>
                  <a:schemeClr val="bg2">
                    <a:lumMod val="25000"/>
                  </a:schemeClr>
                </a:solidFill>
              </a:rPr>
              <a:t>recolha e partilha de dados pessoais;</a:t>
            </a:r>
          </a:p>
          <a:p>
            <a:pPr marL="342900" indent="-342900" algn="just">
              <a:lnSpc>
                <a:spcPct val="100000"/>
              </a:lnSpc>
              <a:spcBef>
                <a:spcPts val="0"/>
              </a:spcBef>
              <a:buFont typeface="Arial" panose="020B0604020202020204" pitchFamily="34" charset="0"/>
              <a:buChar char="•"/>
            </a:pPr>
            <a:r>
              <a:rPr lang="pt-PT" b="0" i="0">
                <a:solidFill>
                  <a:schemeClr val="bg2">
                    <a:lumMod val="25000"/>
                  </a:schemeClr>
                </a:solidFill>
                <a:effectLst/>
              </a:rPr>
              <a:t>Cumprimento do quadro legal de proteção de dados</a:t>
            </a:r>
            <a:endParaRPr lang="pt-PT" b="0" i="0">
              <a:solidFill>
                <a:schemeClr val="tx1"/>
              </a:solidFill>
              <a:effectLst/>
            </a:endParaRPr>
          </a:p>
        </p:txBody>
      </p:sp>
      <p:graphicFrame>
        <p:nvGraphicFramePr>
          <p:cNvPr id="6" name="Diagram 5">
            <a:extLst>
              <a:ext uri="{FF2B5EF4-FFF2-40B4-BE49-F238E27FC236}">
                <a16:creationId xmlns:a16="http://schemas.microsoft.com/office/drawing/2014/main" id="{E9692CC5-4C2D-4B70-A1FC-9883D08E6FA0}"/>
              </a:ext>
            </a:extLst>
          </p:cNvPr>
          <p:cNvGraphicFramePr/>
          <p:nvPr>
            <p:extLst>
              <p:ext uri="{D42A27DB-BD31-4B8C-83A1-F6EECF244321}">
                <p14:modId xmlns:p14="http://schemas.microsoft.com/office/powerpoint/2010/main" val="1631727838"/>
              </p:ext>
            </p:extLst>
          </p:nvPr>
        </p:nvGraphicFramePr>
        <p:xfrm>
          <a:off x="1528761" y="4267200"/>
          <a:ext cx="9148713" cy="193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497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D585A9B-AA84-CA40-9008-A6BDA5B579BE}"/>
              </a:ext>
            </a:extLst>
          </p:cNvPr>
          <p:cNvSpPr>
            <a:spLocks noGrp="1"/>
          </p:cNvSpPr>
          <p:nvPr>
            <p:ph type="body" sz="quarter" idx="13"/>
          </p:nvPr>
        </p:nvSpPr>
        <p:spPr/>
        <p:txBody>
          <a:bodyPr/>
          <a:lstStyle/>
          <a:p>
            <a:pPr algn="l"/>
            <a:r>
              <a:rPr lang="hr-BA" dirty="0">
                <a:solidFill>
                  <a:srgbClr val="00ACA7"/>
                </a:solidFill>
              </a:rPr>
              <a:t>BOOKLET P</a:t>
            </a:r>
            <a:r>
              <a:rPr lang="pt-PT" dirty="0">
                <a:solidFill>
                  <a:srgbClr val="00ACA7"/>
                </a:solidFill>
              </a:rPr>
              <a:t>ÁGINA</a:t>
            </a:r>
            <a:r>
              <a:rPr lang="hr-BA" dirty="0">
                <a:solidFill>
                  <a:srgbClr val="00ACA7"/>
                </a:solidFill>
              </a:rPr>
              <a:t> 5: </a:t>
            </a:r>
            <a:r>
              <a:rPr lang="en-US" b="1" i="0" dirty="0" err="1">
                <a:solidFill>
                  <a:schemeClr val="tx1">
                    <a:lumMod val="65000"/>
                    <a:lumOff val="35000"/>
                  </a:schemeClr>
                </a:solidFill>
                <a:effectLst/>
              </a:rPr>
              <a:t>Proteja</a:t>
            </a:r>
            <a:r>
              <a:rPr lang="en-US" b="1" i="0" dirty="0">
                <a:solidFill>
                  <a:schemeClr val="tx1">
                    <a:lumMod val="65000"/>
                    <a:lumOff val="35000"/>
                  </a:schemeClr>
                </a:solidFill>
                <a:effectLst/>
              </a:rPr>
              <a:t>-se com </a:t>
            </a:r>
            <a:r>
              <a:rPr lang="en-US" b="1" i="0" dirty="0" err="1">
                <a:solidFill>
                  <a:schemeClr val="tx1">
                    <a:lumMod val="65000"/>
                    <a:lumOff val="35000"/>
                  </a:schemeClr>
                </a:solidFill>
                <a:effectLst/>
              </a:rPr>
              <a:t>estas</a:t>
            </a:r>
            <a:r>
              <a:rPr lang="en-US" b="1" i="0" dirty="0">
                <a:solidFill>
                  <a:schemeClr val="tx1">
                    <a:lumMod val="65000"/>
                    <a:lumOff val="35000"/>
                  </a:schemeClr>
                </a:solidFill>
                <a:effectLst/>
              </a:rPr>
              <a:t> </a:t>
            </a:r>
            <a:r>
              <a:rPr lang="en-US" b="1" i="0" dirty="0" err="1">
                <a:solidFill>
                  <a:schemeClr val="tx1">
                    <a:lumMod val="65000"/>
                    <a:lumOff val="35000"/>
                  </a:schemeClr>
                </a:solidFill>
                <a:effectLst/>
              </a:rPr>
              <a:t>dicas</a:t>
            </a:r>
            <a:r>
              <a:rPr lang="en-US" b="1" i="0" dirty="0">
                <a:solidFill>
                  <a:schemeClr val="tx1">
                    <a:lumMod val="65000"/>
                    <a:lumOff val="35000"/>
                  </a:schemeClr>
                </a:solidFill>
                <a:effectLst/>
              </a:rPr>
              <a:t>:</a:t>
            </a:r>
            <a:endParaRPr lang="en-US" b="0" i="0" dirty="0">
              <a:solidFill>
                <a:schemeClr val="tx1">
                  <a:lumMod val="65000"/>
                  <a:lumOff val="35000"/>
                </a:schemeClr>
              </a:solidFill>
              <a:effectLst/>
            </a:endParaRPr>
          </a:p>
        </p:txBody>
      </p:sp>
      <p:sp>
        <p:nvSpPr>
          <p:cNvPr id="6" name="Text Placeholder 5">
            <a:extLst>
              <a:ext uri="{FF2B5EF4-FFF2-40B4-BE49-F238E27FC236}">
                <a16:creationId xmlns:a16="http://schemas.microsoft.com/office/drawing/2014/main" id="{B45B2610-403C-4549-9897-99CB8A15F9DB}"/>
              </a:ext>
            </a:extLst>
          </p:cNvPr>
          <p:cNvSpPr>
            <a:spLocks noGrp="1"/>
          </p:cNvSpPr>
          <p:nvPr>
            <p:ph type="body" sz="quarter" idx="14"/>
          </p:nvPr>
        </p:nvSpPr>
        <p:spPr>
          <a:xfrm>
            <a:off x="741902" y="1694867"/>
            <a:ext cx="10587038" cy="4313578"/>
          </a:xfrm>
        </p:spPr>
        <p:txBody>
          <a:bodyPr/>
          <a:lstStyle/>
          <a:p>
            <a:pPr marL="342900" indent="-342900" algn="just">
              <a:lnSpc>
                <a:spcPct val="100000"/>
              </a:lnSpc>
              <a:buFont typeface="Arial" panose="020B0604020202020204" pitchFamily="34" charset="0"/>
              <a:buChar char="•"/>
            </a:pPr>
            <a:r>
              <a:rPr lang="en-US" b="1" i="0" dirty="0" err="1">
                <a:solidFill>
                  <a:srgbClr val="D6315A"/>
                </a:solidFill>
                <a:effectLst/>
              </a:rPr>
              <a:t>Proteja</a:t>
            </a:r>
            <a:r>
              <a:rPr lang="en-US" b="1" i="0" dirty="0">
                <a:solidFill>
                  <a:srgbClr val="D6315A"/>
                </a:solidFill>
                <a:effectLst/>
              </a:rPr>
              <a:t> </a:t>
            </a:r>
            <a:r>
              <a:rPr lang="en-US" b="1" i="0" dirty="0" err="1">
                <a:solidFill>
                  <a:srgbClr val="D6315A"/>
                </a:solidFill>
                <a:effectLst/>
              </a:rPr>
              <a:t>os</a:t>
            </a:r>
            <a:r>
              <a:rPr lang="en-US" b="1" i="0" dirty="0">
                <a:solidFill>
                  <a:srgbClr val="D6315A"/>
                </a:solidFill>
                <a:effectLst/>
              </a:rPr>
              <a:t> </a:t>
            </a:r>
            <a:r>
              <a:rPr lang="en-US" b="1" i="0" dirty="0" err="1">
                <a:solidFill>
                  <a:srgbClr val="D6315A"/>
                </a:solidFill>
                <a:effectLst/>
              </a:rPr>
              <a:t>seus</a:t>
            </a:r>
            <a:r>
              <a:rPr lang="en-US" b="1" i="0" dirty="0">
                <a:solidFill>
                  <a:srgbClr val="D6315A"/>
                </a:solidFill>
                <a:effectLst/>
              </a:rPr>
              <a:t> euros €€</a:t>
            </a:r>
            <a:endParaRPr lang="en-US" b="0" i="0" dirty="0">
              <a:solidFill>
                <a:srgbClr val="D6315A"/>
              </a:solidFill>
              <a:effectLst/>
            </a:endParaRPr>
          </a:p>
          <a:p>
            <a:pPr algn="just">
              <a:lnSpc>
                <a:spcPct val="100000"/>
              </a:lnSpc>
            </a:pPr>
            <a:r>
              <a:rPr lang="pt-PT" b="0" i="0" dirty="0">
                <a:solidFill>
                  <a:schemeClr val="bg2">
                    <a:lumMod val="25000"/>
                  </a:schemeClr>
                </a:solidFill>
                <a:effectLst/>
              </a:rPr>
              <a:t>Ao realizar transações bancárias e compras, verifique se os sites estão habilitados para segurança.  Procure endereços da web com </a:t>
            </a:r>
            <a:r>
              <a:rPr lang="pt-PT" b="1" i="0" dirty="0">
                <a:solidFill>
                  <a:srgbClr val="00ACA7"/>
                </a:solidFill>
                <a:effectLst/>
              </a:rPr>
              <a:t>“https://”</a:t>
            </a:r>
            <a:r>
              <a:rPr lang="pt-PT" i="0" dirty="0">
                <a:solidFill>
                  <a:srgbClr val="00ACA7"/>
                </a:solidFill>
                <a:effectLst/>
              </a:rPr>
              <a:t>,</a:t>
            </a:r>
            <a:r>
              <a:rPr lang="pt-PT" b="1" i="0" dirty="0">
                <a:solidFill>
                  <a:srgbClr val="00ACA7"/>
                </a:solidFill>
                <a:effectLst/>
              </a:rPr>
              <a:t> </a:t>
            </a:r>
            <a:r>
              <a:rPr lang="pt-PT" b="0" i="0" dirty="0">
                <a:solidFill>
                  <a:schemeClr val="bg2">
                    <a:lumMod val="25000"/>
                  </a:schemeClr>
                </a:solidFill>
                <a:effectLst/>
              </a:rPr>
              <a:t>o que significa que o site toma medidas extras para ajudar a proteger suas informações. </a:t>
            </a:r>
            <a:r>
              <a:rPr lang="pt-PT" b="1" i="0" dirty="0">
                <a:solidFill>
                  <a:srgbClr val="D6315A"/>
                </a:solidFill>
                <a:effectLst/>
              </a:rPr>
              <a:t>“http://” </a:t>
            </a:r>
            <a:r>
              <a:rPr lang="pt-PT" b="0" i="0" dirty="0">
                <a:solidFill>
                  <a:schemeClr val="bg2">
                    <a:lumMod val="25000"/>
                  </a:schemeClr>
                </a:solidFill>
                <a:effectLst/>
              </a:rPr>
              <a:t>não é seguro.</a:t>
            </a:r>
          </a:p>
          <a:p>
            <a:pPr marL="342900" indent="-342900" algn="just">
              <a:lnSpc>
                <a:spcPct val="100000"/>
              </a:lnSpc>
              <a:buFont typeface="Arial" panose="020B0604020202020204" pitchFamily="34" charset="0"/>
              <a:buChar char="•"/>
            </a:pPr>
            <a:r>
              <a:rPr lang="en-US" b="1" dirty="0" err="1">
                <a:solidFill>
                  <a:srgbClr val="D6315A"/>
                </a:solidFill>
              </a:rPr>
              <a:t>Faça</a:t>
            </a:r>
            <a:r>
              <a:rPr lang="en-US" b="1" dirty="0">
                <a:solidFill>
                  <a:srgbClr val="D6315A"/>
                </a:solidFill>
              </a:rPr>
              <a:t> </a:t>
            </a:r>
            <a:r>
              <a:rPr lang="en-US" b="1" dirty="0" err="1">
                <a:solidFill>
                  <a:srgbClr val="D6315A"/>
                </a:solidFill>
              </a:rPr>
              <a:t>cópias</a:t>
            </a:r>
            <a:r>
              <a:rPr lang="en-US" b="1" dirty="0">
                <a:solidFill>
                  <a:srgbClr val="D6315A"/>
                </a:solidFill>
              </a:rPr>
              <a:t> de </a:t>
            </a:r>
            <a:r>
              <a:rPr lang="en-US" b="1" dirty="0" err="1">
                <a:solidFill>
                  <a:srgbClr val="D6315A"/>
                </a:solidFill>
              </a:rPr>
              <a:t>segurança</a:t>
            </a:r>
            <a:endParaRPr lang="en-US" b="0" i="0" dirty="0">
              <a:solidFill>
                <a:srgbClr val="D6315A"/>
              </a:solidFill>
              <a:effectLst/>
            </a:endParaRPr>
          </a:p>
          <a:p>
            <a:pPr algn="just">
              <a:lnSpc>
                <a:spcPct val="100000"/>
              </a:lnSpc>
            </a:pPr>
            <a:r>
              <a:rPr lang="pt-PT" b="0" i="0" dirty="0">
                <a:solidFill>
                  <a:schemeClr val="bg2">
                    <a:lumMod val="25000"/>
                  </a:schemeClr>
                </a:solidFill>
                <a:effectLst/>
              </a:rPr>
              <a:t>Proteja o seu valioso trabalho, música, fotos e outras informações digitais através de cópias de segurança eletrónica dos seus ficheiros importantes e armazenando-os com segurança.</a:t>
            </a:r>
            <a:endParaRPr lang="en-US" dirty="0"/>
          </a:p>
        </p:txBody>
      </p:sp>
    </p:spTree>
    <p:extLst>
      <p:ext uri="{BB962C8B-B14F-4D97-AF65-F5344CB8AC3E}">
        <p14:creationId xmlns:p14="http://schemas.microsoft.com/office/powerpoint/2010/main" val="3942171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248623" y="418120"/>
            <a:ext cx="10600546" cy="649498"/>
          </a:xfrm>
        </p:spPr>
        <p:txBody>
          <a:bodyPr/>
          <a:lstStyle/>
          <a:p>
            <a:pPr algn="l"/>
            <a:r>
              <a:rPr lang="pt-PT" i="0" dirty="0">
                <a:solidFill>
                  <a:schemeClr val="tx1">
                    <a:lumMod val="65000"/>
                    <a:lumOff val="35000"/>
                  </a:schemeClr>
                </a:solidFill>
                <a:effectLst/>
              </a:rPr>
              <a:t>E, finalmente, proteja a sua rede doméstica</a:t>
            </a:r>
            <a:endParaRPr lang="en-IE" i="0" dirty="0">
              <a:solidFill>
                <a:schemeClr val="tx1">
                  <a:lumMod val="65000"/>
                  <a:lumOff val="35000"/>
                </a:schemeClr>
              </a:solidFill>
              <a:effectLst/>
            </a:endParaRPr>
          </a:p>
        </p:txBody>
      </p:sp>
      <p:pic>
        <p:nvPicPr>
          <p:cNvPr id="5" name="Picture 4" descr="Diagram&#10;&#10;Description automatically generated">
            <a:extLst>
              <a:ext uri="{FF2B5EF4-FFF2-40B4-BE49-F238E27FC236}">
                <a16:creationId xmlns:a16="http://schemas.microsoft.com/office/drawing/2014/main" id="{888C8A64-8FA5-4B5D-9A61-CF5EC64F41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8365" y="860127"/>
            <a:ext cx="5255004" cy="5255004"/>
          </a:xfrm>
          <a:prstGeom prst="rect">
            <a:avLst/>
          </a:prstGeom>
        </p:spPr>
      </p:pic>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77521" y="1535391"/>
            <a:ext cx="6837680" cy="4579740"/>
          </a:xfrm>
        </p:spPr>
        <p:txBody>
          <a:bodyPr/>
          <a:lstStyle/>
          <a:p>
            <a:pPr algn="just"/>
            <a:r>
              <a:rPr lang="pt-PT" b="0" i="0" dirty="0">
                <a:solidFill>
                  <a:schemeClr val="bg2">
                    <a:lumMod val="25000"/>
                  </a:schemeClr>
                </a:solidFill>
                <a:effectLst/>
              </a:rPr>
              <a:t>Uma </a:t>
            </a:r>
            <a:r>
              <a:rPr lang="pt-PT" b="0" i="0" dirty="0">
                <a:solidFill>
                  <a:srgbClr val="D6315A"/>
                </a:solidFill>
                <a:effectLst/>
              </a:rPr>
              <a:t>rede doméstica protegida </a:t>
            </a:r>
            <a:r>
              <a:rPr lang="pt-PT" b="0" i="0" dirty="0">
                <a:solidFill>
                  <a:schemeClr val="bg2">
                    <a:lumMod val="25000"/>
                  </a:schemeClr>
                </a:solidFill>
                <a:effectLst/>
              </a:rPr>
              <a:t>significa que você pode usar a Internet com mais segurança.</a:t>
            </a:r>
          </a:p>
          <a:p>
            <a:pPr algn="just"/>
            <a:r>
              <a:rPr lang="pt-PT" b="0" i="0" dirty="0">
                <a:solidFill>
                  <a:schemeClr val="bg2">
                    <a:lumMod val="25000"/>
                  </a:schemeClr>
                </a:solidFill>
                <a:effectLst/>
              </a:rPr>
              <a:t>A maioria das residências agora administra </a:t>
            </a:r>
            <a:r>
              <a:rPr lang="pt-PT" b="0" i="0" dirty="0">
                <a:solidFill>
                  <a:srgbClr val="00ACA7"/>
                </a:solidFill>
                <a:effectLst/>
              </a:rPr>
              <a:t>redes de dispositivos </a:t>
            </a:r>
            <a:r>
              <a:rPr lang="pt-PT" b="0" i="0" dirty="0">
                <a:solidFill>
                  <a:schemeClr val="bg2">
                    <a:lumMod val="25000"/>
                  </a:schemeClr>
                </a:solidFill>
                <a:effectLst/>
              </a:rPr>
              <a:t>ligados à </a:t>
            </a:r>
            <a:r>
              <a:rPr lang="pt-PT" b="0" i="0" dirty="0">
                <a:solidFill>
                  <a:srgbClr val="E18130"/>
                </a:solidFill>
                <a:effectLst/>
              </a:rPr>
              <a:t>internet</a:t>
            </a:r>
            <a:r>
              <a:rPr lang="pt-PT" b="0" i="0" dirty="0">
                <a:solidFill>
                  <a:schemeClr val="bg2">
                    <a:lumMod val="25000"/>
                  </a:schemeClr>
                </a:solidFill>
                <a:effectLst/>
              </a:rPr>
              <a:t>, incluindo computadores, sistemas de jogos, </a:t>
            </a:r>
            <a:r>
              <a:rPr lang="pt-PT" b="0" i="0" dirty="0" err="1">
                <a:solidFill>
                  <a:schemeClr val="bg2">
                    <a:lumMod val="25000"/>
                  </a:schemeClr>
                </a:solidFill>
                <a:effectLst/>
              </a:rPr>
              <a:t>TVs</a:t>
            </a:r>
            <a:r>
              <a:rPr lang="pt-PT" b="0" i="0" dirty="0">
                <a:solidFill>
                  <a:schemeClr val="bg2">
                    <a:lumMod val="25000"/>
                  </a:schemeClr>
                </a:solidFill>
                <a:effectLst/>
              </a:rPr>
              <a:t>, tablets, smartphones e dispositivos que acedem por redes sem fios. Para </a:t>
            </a:r>
            <a:r>
              <a:rPr lang="pt-PT" b="0" i="0" dirty="0">
                <a:solidFill>
                  <a:srgbClr val="D6315A"/>
                </a:solidFill>
                <a:effectLst/>
              </a:rPr>
              <a:t>proteger sua rede doméstica</a:t>
            </a:r>
            <a:r>
              <a:rPr lang="pt-PT" b="0" i="0" dirty="0">
                <a:solidFill>
                  <a:schemeClr val="bg2">
                    <a:lumMod val="25000"/>
                  </a:schemeClr>
                </a:solidFill>
                <a:effectLst/>
              </a:rPr>
              <a:t>, precisa ter as ferramentas certas no lugar certo.</a:t>
            </a:r>
          </a:p>
          <a:p>
            <a:pPr algn="just"/>
            <a:r>
              <a:rPr lang="pt-PT" b="0" i="0" dirty="0">
                <a:solidFill>
                  <a:schemeClr val="bg2">
                    <a:lumMod val="25000"/>
                  </a:schemeClr>
                </a:solidFill>
                <a:effectLst/>
              </a:rPr>
              <a:t>O primeiro passo é </a:t>
            </a:r>
            <a:r>
              <a:rPr lang="pt-PT" b="0" i="0" dirty="0">
                <a:solidFill>
                  <a:srgbClr val="00ACA7"/>
                </a:solidFill>
                <a:effectLst/>
              </a:rPr>
              <a:t>manter uma máquina limpa </a:t>
            </a:r>
            <a:r>
              <a:rPr lang="pt-PT" b="0" i="0" dirty="0">
                <a:solidFill>
                  <a:schemeClr val="bg2">
                    <a:lumMod val="25000"/>
                  </a:schemeClr>
                </a:solidFill>
                <a:effectLst/>
              </a:rPr>
              <a:t>e certificar-se de que todos os seus dispositivos habilitados para internet tenham o </a:t>
            </a:r>
            <a:r>
              <a:rPr lang="pt-PT" b="0" i="0" dirty="0">
                <a:solidFill>
                  <a:srgbClr val="E18130"/>
                </a:solidFill>
                <a:effectLst/>
              </a:rPr>
              <a:t>mais recente sistema operacional</a:t>
            </a:r>
            <a:r>
              <a:rPr lang="pt-PT" b="0" i="0" dirty="0">
                <a:solidFill>
                  <a:schemeClr val="bg2">
                    <a:lumMod val="25000"/>
                  </a:schemeClr>
                </a:solidFill>
                <a:effectLst/>
              </a:rPr>
              <a:t>, </a:t>
            </a:r>
            <a:r>
              <a:rPr lang="pt-PT" b="0" i="0" dirty="0">
                <a:solidFill>
                  <a:srgbClr val="D6315A"/>
                </a:solidFill>
                <a:effectLst/>
              </a:rPr>
              <a:t>navegadores da web</a:t>
            </a:r>
            <a:r>
              <a:rPr lang="pt-PT" b="0" i="0" dirty="0">
                <a:solidFill>
                  <a:schemeClr val="bg2">
                    <a:lumMod val="25000"/>
                  </a:schemeClr>
                </a:solidFill>
                <a:effectLst/>
              </a:rPr>
              <a:t> e software de segurança mais recentes. Isso inclui dispositivos móveis que acedam à sua rede sem fios.</a:t>
            </a:r>
          </a:p>
        </p:txBody>
      </p:sp>
    </p:spTree>
    <p:extLst>
      <p:ext uri="{BB962C8B-B14F-4D97-AF65-F5344CB8AC3E}">
        <p14:creationId xmlns:p14="http://schemas.microsoft.com/office/powerpoint/2010/main" val="3571964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23BD0-2496-DC40-9CC7-F58A86B8149B}"/>
              </a:ext>
            </a:extLst>
          </p:cNvPr>
          <p:cNvSpPr>
            <a:spLocks noGrp="1"/>
          </p:cNvSpPr>
          <p:nvPr>
            <p:ph type="body" sz="quarter" idx="13"/>
          </p:nvPr>
        </p:nvSpPr>
        <p:spPr/>
        <p:txBody>
          <a:bodyPr/>
          <a:lstStyle/>
          <a:p>
            <a:r>
              <a:rPr lang="en-US" dirty="0"/>
              <a:t>4. </a:t>
            </a:r>
            <a:r>
              <a:rPr lang="en-US" dirty="0" err="1"/>
              <a:t>Proteção</a:t>
            </a:r>
            <a:r>
              <a:rPr lang="en-US" dirty="0"/>
              <a:t> do </a:t>
            </a:r>
            <a:r>
              <a:rPr lang="en-US" dirty="0" err="1"/>
              <a:t>meio</a:t>
            </a:r>
            <a:r>
              <a:rPr lang="en-US" dirty="0"/>
              <a:t> </a:t>
            </a:r>
            <a:r>
              <a:rPr lang="en-US" dirty="0" err="1"/>
              <a:t>ambiente</a:t>
            </a:r>
            <a:endParaRPr lang="en-US" dirty="0"/>
          </a:p>
          <a:p>
            <a:endParaRPr lang="en-US" dirty="0"/>
          </a:p>
          <a:p>
            <a:endParaRPr lang="en-US" dirty="0"/>
          </a:p>
          <a:p>
            <a:endParaRPr lang="en-US" dirty="0"/>
          </a:p>
        </p:txBody>
      </p:sp>
      <p:pic>
        <p:nvPicPr>
          <p:cNvPr id="6" name="Picture Placeholder 5">
            <a:extLst>
              <a:ext uri="{FF2B5EF4-FFF2-40B4-BE49-F238E27FC236}">
                <a16:creationId xmlns:a16="http://schemas.microsoft.com/office/drawing/2014/main" id="{41393DA0-5F14-1143-828B-60F6C409346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293024" y="-1"/>
            <a:ext cx="4894379" cy="6858001"/>
          </a:xfrm>
        </p:spPr>
      </p:pic>
    </p:spTree>
    <p:extLst>
      <p:ext uri="{BB962C8B-B14F-4D97-AF65-F5344CB8AC3E}">
        <p14:creationId xmlns:p14="http://schemas.microsoft.com/office/powerpoint/2010/main" val="2601322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1C15C-3593-4455-A9A6-82BF8229AC4C}"/>
              </a:ext>
            </a:extLst>
          </p:cNvPr>
          <p:cNvSpPr>
            <a:spLocks noGrp="1"/>
          </p:cNvSpPr>
          <p:nvPr>
            <p:ph type="body" sz="quarter" idx="13"/>
          </p:nvPr>
        </p:nvSpPr>
        <p:spPr>
          <a:xfrm>
            <a:off x="1272027" y="541487"/>
            <a:ext cx="9168928" cy="697353"/>
          </a:xfrm>
        </p:spPr>
        <p:txBody>
          <a:bodyPr/>
          <a:lstStyle/>
          <a:p>
            <a:pPr algn="ctr"/>
            <a:r>
              <a:rPr lang="pt-PT" sz="3200" dirty="0"/>
              <a:t>Definições Importantes</a:t>
            </a:r>
            <a:endParaRPr lang="en-US" sz="3200" dirty="0"/>
          </a:p>
        </p:txBody>
      </p:sp>
      <p:sp>
        <p:nvSpPr>
          <p:cNvPr id="4" name="Text Placeholder 3">
            <a:extLst>
              <a:ext uri="{FF2B5EF4-FFF2-40B4-BE49-F238E27FC236}">
                <a16:creationId xmlns:a16="http://schemas.microsoft.com/office/drawing/2014/main" id="{7F97C7A2-7BE3-4B2A-8D86-F1B202926899}"/>
              </a:ext>
            </a:extLst>
          </p:cNvPr>
          <p:cNvSpPr>
            <a:spLocks noGrp="1"/>
          </p:cNvSpPr>
          <p:nvPr>
            <p:ph type="body" sz="quarter" idx="14"/>
          </p:nvPr>
        </p:nvSpPr>
        <p:spPr>
          <a:xfrm>
            <a:off x="1207964" y="1290816"/>
            <a:ext cx="9776072" cy="3743707"/>
          </a:xfrm>
        </p:spPr>
        <p:txBody>
          <a:bodyPr/>
          <a:lstStyle/>
          <a:p>
            <a:pPr marL="285750" indent="-285750" algn="just">
              <a:buFont typeface="Arial" panose="020B0604020202020204" pitchFamily="34" charset="0"/>
              <a:buChar char="•"/>
            </a:pPr>
            <a:r>
              <a:rPr lang="pt-PT" sz="2400" dirty="0"/>
              <a:t>A </a:t>
            </a:r>
            <a:r>
              <a:rPr lang="pt-PT" sz="2400" b="1" dirty="0"/>
              <a:t>poluição digital </a:t>
            </a:r>
            <a:r>
              <a:rPr lang="pt-PT" sz="2400" dirty="0"/>
              <a:t>inclui todas as fontes de poluição ambiental produzidas por ferramentas digitais. Está dividido em duas partes: a primeira está relacionada com a fabricação de qualquer ferramenta digital e a segunda ao funcionamento da Internet.</a:t>
            </a:r>
          </a:p>
          <a:p>
            <a:pPr marL="285750" indent="-285750" algn="just">
              <a:buFont typeface="Arial" panose="020B0604020202020204" pitchFamily="34" charset="0"/>
              <a:buChar char="•"/>
            </a:pPr>
            <a:r>
              <a:rPr lang="pt-PT" sz="2400" b="1" dirty="0"/>
              <a:t>Resíduos eletrónicos </a:t>
            </a:r>
            <a:r>
              <a:rPr lang="pt-PT" sz="2400" dirty="0"/>
              <a:t>são produtos eletrónicos indesejados, que não funcionam e perto ou no fim de sua “vida útil”.</a:t>
            </a:r>
          </a:p>
        </p:txBody>
      </p:sp>
    </p:spTree>
    <p:extLst>
      <p:ext uri="{BB962C8B-B14F-4D97-AF65-F5344CB8AC3E}">
        <p14:creationId xmlns:p14="http://schemas.microsoft.com/office/powerpoint/2010/main" val="2504853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B89F5434-06AB-4ABB-A4B8-B23A17BE86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15200" y="1953010"/>
            <a:ext cx="4689445" cy="3742453"/>
          </a:xfrm>
          <a:prstGeom prst="rect">
            <a:avLst/>
          </a:prstGeom>
        </p:spPr>
      </p:pic>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PT" dirty="0"/>
              <a:t>Impactos ambientais das tecnologias digitais</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541068" y="1659383"/>
            <a:ext cx="6469332" cy="4329708"/>
          </a:xfrm>
        </p:spPr>
        <p:txBody>
          <a:bodyPr/>
          <a:lstStyle/>
          <a:p>
            <a:pPr algn="just"/>
            <a:r>
              <a:rPr lang="pt-PT" sz="2000" b="0" i="0" dirty="0">
                <a:solidFill>
                  <a:schemeClr val="bg2">
                    <a:lumMod val="25000"/>
                  </a:schemeClr>
                </a:solidFill>
                <a:effectLst/>
              </a:rPr>
              <a:t>É fácil pensar que a </a:t>
            </a:r>
            <a:r>
              <a:rPr lang="pt-PT" sz="2000" b="0" i="0" dirty="0">
                <a:solidFill>
                  <a:srgbClr val="00ACA7"/>
                </a:solidFill>
                <a:effectLst/>
              </a:rPr>
              <a:t>tecnologia digital </a:t>
            </a:r>
            <a:r>
              <a:rPr lang="pt-PT" sz="2000" b="0" i="0" dirty="0">
                <a:solidFill>
                  <a:schemeClr val="bg2">
                    <a:lumMod val="25000"/>
                  </a:schemeClr>
                </a:solidFill>
                <a:effectLst/>
              </a:rPr>
              <a:t>não é prejudicial ao nosso planeta, mas, na verdade, tem um dos impactos negativos mais significativos no meio ambiente, quando não é bem gerida.</a:t>
            </a:r>
          </a:p>
          <a:p>
            <a:pPr algn="just"/>
            <a:endParaRPr lang="en-US" sz="1050" dirty="0">
              <a:solidFill>
                <a:schemeClr val="bg2">
                  <a:lumMod val="25000"/>
                </a:schemeClr>
              </a:solidFill>
            </a:endParaRPr>
          </a:p>
          <a:p>
            <a:pPr algn="just">
              <a:spcBef>
                <a:spcPts val="1200"/>
              </a:spcBef>
            </a:pPr>
            <a:r>
              <a:rPr lang="pt-PT" sz="2000" b="0" i="0" dirty="0">
                <a:solidFill>
                  <a:schemeClr val="bg2">
                    <a:lumMod val="25000"/>
                  </a:schemeClr>
                </a:solidFill>
                <a:effectLst/>
              </a:rPr>
              <a:t>Vamos ver os seguintes 4 aspetos do impacto ambiental das tecnologias digitais:</a:t>
            </a:r>
          </a:p>
          <a:p>
            <a:pPr marL="457200" indent="-457200" algn="just">
              <a:spcBef>
                <a:spcPts val="600"/>
              </a:spcBef>
              <a:buFont typeface="+mj-lt"/>
              <a:buAutoNum type="arabicPeriod"/>
            </a:pPr>
            <a:r>
              <a:rPr lang="pt-PT" sz="2000" dirty="0">
                <a:solidFill>
                  <a:srgbClr val="00ACA7"/>
                </a:solidFill>
              </a:rPr>
              <a:t>Depois de terminarmos a utilização dos nossos aparelhos</a:t>
            </a:r>
          </a:p>
          <a:p>
            <a:pPr marL="457200" indent="-457200" algn="just">
              <a:spcBef>
                <a:spcPts val="600"/>
              </a:spcBef>
              <a:buFont typeface="+mj-lt"/>
              <a:buAutoNum type="arabicPeriod"/>
            </a:pPr>
            <a:r>
              <a:rPr lang="pt-PT" sz="2000" dirty="0">
                <a:solidFill>
                  <a:srgbClr val="D6315A"/>
                </a:solidFill>
              </a:rPr>
              <a:t>Quanta eletricidade é demasiada eletricidade? </a:t>
            </a:r>
          </a:p>
          <a:p>
            <a:pPr marL="457200" indent="-457200" algn="just">
              <a:spcBef>
                <a:spcPts val="600"/>
              </a:spcBef>
              <a:buFont typeface="+mj-lt"/>
              <a:buAutoNum type="arabicPeriod"/>
            </a:pPr>
            <a:r>
              <a:rPr lang="pt-PT" sz="2000" dirty="0">
                <a:solidFill>
                  <a:srgbClr val="E18130"/>
                </a:solidFill>
              </a:rPr>
              <a:t>De que é feito o seu dispositivo/aparelho?</a:t>
            </a:r>
          </a:p>
          <a:p>
            <a:pPr marL="457200" indent="-457200" algn="just">
              <a:spcBef>
                <a:spcPts val="600"/>
              </a:spcBef>
              <a:buFont typeface="+mj-lt"/>
              <a:buAutoNum type="arabicPeriod"/>
            </a:pPr>
            <a:r>
              <a:rPr lang="pt-PT" sz="2000" dirty="0"/>
              <a:t>Impacto da tecnologia no espaço e no espaço sideral</a:t>
            </a:r>
            <a:endParaRPr lang="pt-PT" sz="2000" b="0" i="0" dirty="0">
              <a:solidFill>
                <a:schemeClr val="bg2">
                  <a:lumMod val="25000"/>
                </a:schemeClr>
              </a:solidFill>
              <a:effectLst/>
            </a:endParaRPr>
          </a:p>
        </p:txBody>
      </p:sp>
      <p:sp>
        <p:nvSpPr>
          <p:cNvPr id="4" name="TextBox 3">
            <a:extLst>
              <a:ext uri="{FF2B5EF4-FFF2-40B4-BE49-F238E27FC236}">
                <a16:creationId xmlns:a16="http://schemas.microsoft.com/office/drawing/2014/main" id="{87D1DD89-4B4F-486B-BB5D-C2A3355D8F60}"/>
              </a:ext>
            </a:extLst>
          </p:cNvPr>
          <p:cNvSpPr txBox="1"/>
          <p:nvPr/>
        </p:nvSpPr>
        <p:spPr>
          <a:xfrm>
            <a:off x="6283355" y="6291743"/>
            <a:ext cx="5796792" cy="276999"/>
          </a:xfrm>
          <a:prstGeom prst="rect">
            <a:avLst/>
          </a:prstGeom>
          <a:noFill/>
        </p:spPr>
        <p:txBody>
          <a:bodyPr wrap="square" rtlCol="0">
            <a:spAutoFit/>
          </a:bodyPr>
          <a:lstStyle/>
          <a:p>
            <a:r>
              <a:rPr lang="en-IE" sz="1200" dirty="0">
                <a:hlinkClick r:id="rId3"/>
              </a:rPr>
              <a:t>https://www.ictworks.org/digital-technologies-climate-change-problem/#.YgT4XN_MKUk</a:t>
            </a:r>
            <a:r>
              <a:rPr lang="en-IE" sz="1200" dirty="0"/>
              <a:t> </a:t>
            </a:r>
          </a:p>
        </p:txBody>
      </p:sp>
    </p:spTree>
    <p:extLst>
      <p:ext uri="{BB962C8B-B14F-4D97-AF65-F5344CB8AC3E}">
        <p14:creationId xmlns:p14="http://schemas.microsoft.com/office/powerpoint/2010/main" val="3470950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971874C-CAA4-46BF-90B1-00C71E5110E0}"/>
              </a:ext>
            </a:extLst>
          </p:cNvPr>
          <p:cNvSpPr txBox="1">
            <a:spLocks/>
          </p:cNvSpPr>
          <p:nvPr/>
        </p:nvSpPr>
        <p:spPr>
          <a:xfrm>
            <a:off x="1153690" y="457849"/>
            <a:ext cx="10600546" cy="63272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a:buNone/>
              <a:defRPr sz="3600" b="1" kern="1200">
                <a:solidFill>
                  <a:srgbClr val="5E5E5E"/>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rgbClr val="00ACA7"/>
                </a:solidFill>
              </a:rPr>
              <a:t>1. </a:t>
            </a:r>
            <a:r>
              <a:rPr lang="pt-PT" dirty="0">
                <a:solidFill>
                  <a:srgbClr val="00ACA7"/>
                </a:solidFill>
              </a:rPr>
              <a:t>Depois de terminarmos a utilização dos nossos aparelhos</a:t>
            </a:r>
          </a:p>
          <a:p>
            <a:endParaRPr lang="en-US" dirty="0"/>
          </a:p>
        </p:txBody>
      </p:sp>
      <p:sp>
        <p:nvSpPr>
          <p:cNvPr id="6" name="TextBox 5">
            <a:extLst>
              <a:ext uri="{FF2B5EF4-FFF2-40B4-BE49-F238E27FC236}">
                <a16:creationId xmlns:a16="http://schemas.microsoft.com/office/drawing/2014/main" id="{A07267B3-4FB3-430C-9A52-1BAEE551B358}"/>
              </a:ext>
            </a:extLst>
          </p:cNvPr>
          <p:cNvSpPr txBox="1"/>
          <p:nvPr/>
        </p:nvSpPr>
        <p:spPr>
          <a:xfrm>
            <a:off x="387153" y="1266738"/>
            <a:ext cx="11367083" cy="1200329"/>
          </a:xfrm>
          <a:prstGeom prst="rect">
            <a:avLst/>
          </a:prstGeom>
          <a:noFill/>
        </p:spPr>
        <p:txBody>
          <a:bodyPr wrap="square" rtlCol="0">
            <a:spAutoFit/>
          </a:bodyPr>
          <a:lstStyle/>
          <a:p>
            <a:pPr algn="just"/>
            <a:r>
              <a:rPr lang="pt-PT" sz="2400" b="0" i="0" dirty="0">
                <a:solidFill>
                  <a:schemeClr val="bg2">
                    <a:lumMod val="25000"/>
                  </a:schemeClr>
                </a:solidFill>
                <a:effectLst/>
              </a:rPr>
              <a:t>A redundância e a insustentabilidade são frequentemente incorporadas de forma centralizada no modelo de negócios de tecnologia digital. Pelo menos três questões-chave podem ser observadas aqui:</a:t>
            </a:r>
            <a:endParaRPr lang="en-IE" dirty="0"/>
          </a:p>
        </p:txBody>
      </p:sp>
      <p:sp>
        <p:nvSpPr>
          <p:cNvPr id="7" name="Text Placeholder 5">
            <a:extLst>
              <a:ext uri="{FF2B5EF4-FFF2-40B4-BE49-F238E27FC236}">
                <a16:creationId xmlns:a16="http://schemas.microsoft.com/office/drawing/2014/main" id="{A94C243E-252B-4E11-A611-12C4BCBD4A07}"/>
              </a:ext>
            </a:extLst>
          </p:cNvPr>
          <p:cNvSpPr txBox="1">
            <a:spLocks/>
          </p:cNvSpPr>
          <p:nvPr/>
        </p:nvSpPr>
        <p:spPr>
          <a:xfrm>
            <a:off x="4223398" y="2467067"/>
            <a:ext cx="7733113" cy="55742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5E5E5E"/>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just">
              <a:lnSpc>
                <a:spcPct val="100000"/>
              </a:lnSpc>
              <a:spcBef>
                <a:spcPts val="0"/>
              </a:spcBef>
              <a:buFont typeface="Arial" panose="020B0604020202020204" pitchFamily="34" charset="0"/>
              <a:buChar char="•"/>
            </a:pPr>
            <a:r>
              <a:rPr lang="pt-PT" sz="2000" dirty="0">
                <a:solidFill>
                  <a:srgbClr val="00ACA7"/>
                </a:solidFill>
              </a:rPr>
              <a:t>Substituição em vez de reparação</a:t>
            </a:r>
          </a:p>
          <a:p>
            <a:pPr algn="just">
              <a:lnSpc>
                <a:spcPct val="100000"/>
              </a:lnSpc>
              <a:spcBef>
                <a:spcPts val="0"/>
              </a:spcBef>
            </a:pPr>
            <a:r>
              <a:rPr lang="pt-PT" sz="2000" dirty="0">
                <a:solidFill>
                  <a:srgbClr val="00ACA7"/>
                </a:solidFill>
              </a:rPr>
              <a:t> </a:t>
            </a:r>
            <a:r>
              <a:rPr lang="pt-PT" sz="2000" dirty="0">
                <a:solidFill>
                  <a:schemeClr val="bg2">
                    <a:lumMod val="25000"/>
                  </a:schemeClr>
                </a:solidFill>
              </a:rPr>
              <a:t>A maior parte do setor baseia-se no conceito fundamental de substituição invés de reparação. Além disso, muitas pessoas substituem os seus telemóveis pelo menos todos os anos ou a cada dois. Novos modelos são lançados e novas modas são promovidas.</a:t>
            </a:r>
          </a:p>
          <a:p>
            <a:pPr marL="342900" indent="-342900" algn="just">
              <a:lnSpc>
                <a:spcPct val="100000"/>
              </a:lnSpc>
              <a:spcBef>
                <a:spcPts val="0"/>
              </a:spcBef>
              <a:buFont typeface="Arial" panose="020B0604020202020204" pitchFamily="34" charset="0"/>
              <a:buChar char="•"/>
            </a:pPr>
            <a:r>
              <a:rPr lang="pt-PT" sz="2000" dirty="0">
                <a:solidFill>
                  <a:srgbClr val="00ACA7"/>
                </a:solidFill>
              </a:rPr>
              <a:t>Desenvolvimento de Software impõe Atualizações de Hardware</a:t>
            </a:r>
          </a:p>
          <a:p>
            <a:pPr algn="just">
              <a:lnSpc>
                <a:spcPct val="100000"/>
              </a:lnSpc>
              <a:spcBef>
                <a:spcPts val="0"/>
              </a:spcBef>
            </a:pPr>
            <a:r>
              <a:rPr lang="pt-PT" sz="2000" dirty="0">
                <a:solidFill>
                  <a:schemeClr val="bg2">
                    <a:lumMod val="25000"/>
                  </a:schemeClr>
                </a:solidFill>
              </a:rPr>
              <a:t>O ciclo de desenvolvimento de hardware-software obriga os usuários a atualizar os seus equipamentos regularmente.</a:t>
            </a:r>
          </a:p>
          <a:p>
            <a:pPr marL="342900" indent="-342900" algn="just">
              <a:lnSpc>
                <a:spcPct val="100000"/>
              </a:lnSpc>
              <a:spcBef>
                <a:spcPts val="0"/>
              </a:spcBef>
              <a:buFont typeface="Arial" panose="020B0604020202020204" pitchFamily="34" charset="0"/>
              <a:buChar char="•"/>
            </a:pPr>
            <a:r>
              <a:rPr lang="pt-PT" sz="2000" dirty="0">
                <a:solidFill>
                  <a:srgbClr val="00ACA7"/>
                </a:solidFill>
              </a:rPr>
              <a:t>O crescente problema do resíduo eletrónico</a:t>
            </a:r>
          </a:p>
          <a:p>
            <a:pPr algn="just">
              <a:lnSpc>
                <a:spcPct val="100000"/>
              </a:lnSpc>
              <a:spcBef>
                <a:spcPts val="0"/>
              </a:spcBef>
            </a:pPr>
            <a:r>
              <a:rPr lang="pt-PT" sz="2000" dirty="0">
                <a:solidFill>
                  <a:srgbClr val="00ACA7"/>
                </a:solidFill>
              </a:rPr>
              <a:t> </a:t>
            </a:r>
            <a:r>
              <a:rPr lang="pt-PT" sz="2000" dirty="0">
                <a:solidFill>
                  <a:schemeClr val="bg2">
                    <a:lumMod val="25000"/>
                  </a:schemeClr>
                </a:solidFill>
              </a:rPr>
              <a:t>Muito resíduos eletrónico contém quantidades concentradas de produtos potencialmente nocivos, e isso mostra poucos sinais de abrandamento. </a:t>
            </a:r>
            <a:endParaRPr lang="en-US" sz="2000" dirty="0">
              <a:solidFill>
                <a:schemeClr val="bg2">
                  <a:lumMod val="25000"/>
                </a:schemeClr>
              </a:solidFill>
            </a:endParaRPr>
          </a:p>
        </p:txBody>
      </p:sp>
      <p:pic>
        <p:nvPicPr>
          <p:cNvPr id="8" name="Picture 7" descr="Icon&#10;&#10;Description automatically generated">
            <a:extLst>
              <a:ext uri="{FF2B5EF4-FFF2-40B4-BE49-F238E27FC236}">
                <a16:creationId xmlns:a16="http://schemas.microsoft.com/office/drawing/2014/main" id="{3C28C48B-43EF-4A85-8635-8DEB0C4257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764" y="2534870"/>
            <a:ext cx="3712128" cy="3712128"/>
          </a:xfrm>
          <a:prstGeom prst="rect">
            <a:avLst/>
          </a:prstGeom>
        </p:spPr>
      </p:pic>
      <p:sp>
        <p:nvSpPr>
          <p:cNvPr id="9" name="TextBox 8">
            <a:extLst>
              <a:ext uri="{FF2B5EF4-FFF2-40B4-BE49-F238E27FC236}">
                <a16:creationId xmlns:a16="http://schemas.microsoft.com/office/drawing/2014/main" id="{55F2A2C4-5A82-46F5-90D5-09A80716CE56}"/>
              </a:ext>
            </a:extLst>
          </p:cNvPr>
          <p:cNvSpPr txBox="1"/>
          <p:nvPr/>
        </p:nvSpPr>
        <p:spPr>
          <a:xfrm>
            <a:off x="4223398" y="6539218"/>
            <a:ext cx="6121873" cy="276999"/>
          </a:xfrm>
          <a:prstGeom prst="rect">
            <a:avLst/>
          </a:prstGeom>
          <a:noFill/>
        </p:spPr>
        <p:txBody>
          <a:bodyPr wrap="square" rtlCol="0">
            <a:spAutoFit/>
          </a:bodyPr>
          <a:lstStyle/>
          <a:p>
            <a:r>
              <a:rPr lang="en-IE" sz="1200" dirty="0">
                <a:hlinkClick r:id="rId3"/>
              </a:rPr>
              <a:t>https://www.ictworks.org/digital-technologies-climate-change-problem/#.YgT4XN_MKUk</a:t>
            </a:r>
            <a:r>
              <a:rPr lang="en-IE" sz="1200" dirty="0"/>
              <a:t> </a:t>
            </a:r>
          </a:p>
        </p:txBody>
      </p:sp>
    </p:spTree>
    <p:extLst>
      <p:ext uri="{BB962C8B-B14F-4D97-AF65-F5344CB8AC3E}">
        <p14:creationId xmlns:p14="http://schemas.microsoft.com/office/powerpoint/2010/main" val="1708081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D02ABF1-B280-43CE-BB9F-E9396F5A9A47}"/>
              </a:ext>
            </a:extLst>
          </p:cNvPr>
          <p:cNvSpPr>
            <a:spLocks noGrp="1"/>
          </p:cNvSpPr>
          <p:nvPr>
            <p:ph type="body" sz="quarter" idx="13"/>
          </p:nvPr>
        </p:nvSpPr>
        <p:spPr>
          <a:xfrm>
            <a:off x="1136912" y="432681"/>
            <a:ext cx="10600546" cy="953429"/>
          </a:xfrm>
        </p:spPr>
        <p:txBody>
          <a:bodyPr/>
          <a:lstStyle/>
          <a:p>
            <a:r>
              <a:rPr lang="en-IE" i="0" dirty="0">
                <a:solidFill>
                  <a:srgbClr val="D6315A"/>
                </a:solidFill>
                <a:effectLst/>
              </a:rPr>
              <a:t>2. </a:t>
            </a:r>
            <a:r>
              <a:rPr lang="pt-PT" i="0" dirty="0">
                <a:solidFill>
                  <a:srgbClr val="D6315A"/>
                </a:solidFill>
                <a:effectLst/>
              </a:rPr>
              <a:t>Quanta eletricidade é demasiada eletricidade</a:t>
            </a:r>
            <a:r>
              <a:rPr lang="en-IE" i="0" dirty="0">
                <a:solidFill>
                  <a:srgbClr val="D6315A"/>
                </a:solidFill>
                <a:effectLst/>
              </a:rPr>
              <a:t>?</a:t>
            </a:r>
          </a:p>
        </p:txBody>
      </p:sp>
      <p:sp>
        <p:nvSpPr>
          <p:cNvPr id="7" name="Text Placeholder 2">
            <a:extLst>
              <a:ext uri="{FF2B5EF4-FFF2-40B4-BE49-F238E27FC236}">
                <a16:creationId xmlns:a16="http://schemas.microsoft.com/office/drawing/2014/main" id="{CB1B8019-91B7-45A1-B4F0-82C510A15EE5}"/>
              </a:ext>
            </a:extLst>
          </p:cNvPr>
          <p:cNvSpPr>
            <a:spLocks noGrp="1"/>
          </p:cNvSpPr>
          <p:nvPr>
            <p:ph type="body" sz="quarter" idx="14"/>
          </p:nvPr>
        </p:nvSpPr>
        <p:spPr>
          <a:xfrm>
            <a:off x="654341" y="1181212"/>
            <a:ext cx="11283193" cy="5318200"/>
          </a:xfrm>
        </p:spPr>
        <p:txBody>
          <a:bodyPr/>
          <a:lstStyle/>
          <a:p>
            <a:pPr algn="just">
              <a:lnSpc>
                <a:spcPct val="100000"/>
              </a:lnSpc>
            </a:pPr>
            <a:r>
              <a:rPr lang="pt-PT" sz="2000" b="0" i="0" dirty="0">
                <a:solidFill>
                  <a:schemeClr val="bg2">
                    <a:lumMod val="25000"/>
                  </a:schemeClr>
                </a:solidFill>
                <a:effectLst/>
              </a:rPr>
              <a:t>A tecnologia digital deve ter eletricidade para funcionar e, à medida que a indústria e a sociedade se tornam cada vez mais dependentes da eletricidade para a produção, troca e consumo, a procura por eletricidade continua a </a:t>
            </a:r>
            <a:r>
              <a:rPr lang="pt-PT" sz="2000" dirty="0">
                <a:solidFill>
                  <a:schemeClr val="bg2">
                    <a:lumMod val="25000"/>
                  </a:schemeClr>
                </a:solidFill>
              </a:rPr>
              <a:t>aumentar. </a:t>
            </a:r>
          </a:p>
          <a:p>
            <a:pPr algn="just">
              <a:lnSpc>
                <a:spcPct val="100000"/>
              </a:lnSpc>
            </a:pPr>
            <a:r>
              <a:rPr lang="pt-PT" sz="2000" dirty="0">
                <a:solidFill>
                  <a:schemeClr val="bg2">
                    <a:lumMod val="25000"/>
                  </a:schemeClr>
                </a:solidFill>
              </a:rPr>
              <a:t>Quatro exemplos interligados podem ser dados sobre a escala deste impacto ambiental nas mudanças climáticas.</a:t>
            </a:r>
          </a:p>
          <a:p>
            <a:pPr marL="342900" indent="-342900" algn="just">
              <a:lnSpc>
                <a:spcPct val="100000"/>
              </a:lnSpc>
              <a:spcBef>
                <a:spcPts val="600"/>
              </a:spcBef>
              <a:buFont typeface="Arial" panose="020B0604020202020204" pitchFamily="34" charset="0"/>
              <a:buChar char="•"/>
            </a:pPr>
            <a:r>
              <a:rPr lang="pt-PT" sz="2000" dirty="0">
                <a:solidFill>
                  <a:srgbClr val="D6315A"/>
                </a:solidFill>
              </a:rPr>
              <a:t>Eletricidade para fabricação dos dispositivos </a:t>
            </a:r>
          </a:p>
          <a:p>
            <a:pPr algn="just">
              <a:lnSpc>
                <a:spcPct val="100000"/>
              </a:lnSpc>
              <a:spcBef>
                <a:spcPts val="600"/>
              </a:spcBef>
            </a:pPr>
            <a:r>
              <a:rPr lang="pt-PT" sz="2000" dirty="0">
                <a:solidFill>
                  <a:schemeClr val="bg2">
                    <a:lumMod val="25000"/>
                  </a:schemeClr>
                </a:solidFill>
              </a:rPr>
              <a:t>Muito mais eletricidade é consumida na fabricação de dispositivos digitais do que na sua utilização regular diária.</a:t>
            </a:r>
          </a:p>
          <a:p>
            <a:pPr algn="just">
              <a:lnSpc>
                <a:spcPct val="100000"/>
              </a:lnSpc>
              <a:spcBef>
                <a:spcPts val="600"/>
              </a:spcBef>
            </a:pPr>
            <a:endParaRPr lang="pt-PT" sz="2000" dirty="0">
              <a:solidFill>
                <a:schemeClr val="bg2">
                  <a:lumMod val="25000"/>
                </a:schemeClr>
              </a:solidFill>
            </a:endParaRPr>
          </a:p>
          <a:p>
            <a:pPr marL="342900" indent="-342900" algn="just">
              <a:lnSpc>
                <a:spcPct val="100000"/>
              </a:lnSpc>
              <a:spcBef>
                <a:spcPts val="600"/>
              </a:spcBef>
              <a:buFont typeface="Arial" panose="020B0604020202020204" pitchFamily="34" charset="0"/>
              <a:buChar char="•"/>
            </a:pPr>
            <a:r>
              <a:rPr lang="pt-PT" sz="2000" dirty="0">
                <a:solidFill>
                  <a:srgbClr val="D6315A"/>
                </a:solidFill>
              </a:rPr>
              <a:t>Eletricidade para aplicação de tecnologia digital</a:t>
            </a:r>
          </a:p>
          <a:p>
            <a:pPr algn="just">
              <a:lnSpc>
                <a:spcPct val="100000"/>
              </a:lnSpc>
              <a:spcBef>
                <a:spcPts val="600"/>
              </a:spcBef>
            </a:pPr>
            <a:r>
              <a:rPr lang="pt-PT" sz="2000" b="0" i="0" dirty="0">
                <a:solidFill>
                  <a:schemeClr val="bg2">
                    <a:lumMod val="25000"/>
                  </a:schemeClr>
                </a:solidFill>
                <a:effectLst/>
              </a:rPr>
              <a:t>A maioria das medidas de procura de eletricidade centra-se nas utilizações diretas da </a:t>
            </a:r>
            <a:r>
              <a:rPr lang="pt-PT" sz="2000" b="0" i="0" dirty="0">
                <a:solidFill>
                  <a:schemeClr val="bg2">
                    <a:lumMod val="25000"/>
                  </a:schemeClr>
                </a:solidFill>
                <a:effectLst/>
                <a:hlinkClick r:id="rId2"/>
              </a:rPr>
              <a:t>tecnologia digital, </a:t>
            </a:r>
            <a:r>
              <a:rPr lang="pt-PT" sz="2000" b="0" i="0" dirty="0">
                <a:solidFill>
                  <a:schemeClr val="bg2">
                    <a:lumMod val="25000"/>
                  </a:schemeClr>
                </a:solidFill>
                <a:effectLst/>
              </a:rPr>
              <a:t>como a alimentação de servidores, equipamentos </a:t>
            </a:r>
            <a:r>
              <a:rPr lang="pt-PT" sz="2000" dirty="0">
                <a:solidFill>
                  <a:schemeClr val="bg2">
                    <a:lumMod val="25000"/>
                  </a:schemeClr>
                </a:solidFill>
              </a:rPr>
              <a:t>e dispositivos móveis de carregamento (</a:t>
            </a:r>
            <a:r>
              <a:rPr lang="pt-PT" sz="2000" b="0" i="0" dirty="0">
                <a:solidFill>
                  <a:schemeClr val="bg2">
                    <a:lumMod val="25000"/>
                  </a:schemeClr>
                </a:solidFill>
                <a:effectLst/>
              </a:rPr>
              <a:t>telemóveis, tablets e portáteis), mas a procura indireta também deve ser reconhecida, nomeadamente o ar condicionado necessário para reduzir a temperatura dos espaços que utilizam a tecnologia digital.</a:t>
            </a:r>
          </a:p>
        </p:txBody>
      </p:sp>
    </p:spTree>
    <p:extLst>
      <p:ext uri="{BB962C8B-B14F-4D97-AF65-F5344CB8AC3E}">
        <p14:creationId xmlns:p14="http://schemas.microsoft.com/office/powerpoint/2010/main" val="1078290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66A43E5-155D-44D9-83BE-3015D312C6E8}"/>
              </a:ext>
            </a:extLst>
          </p:cNvPr>
          <p:cNvSpPr>
            <a:spLocks noGrp="1"/>
          </p:cNvSpPr>
          <p:nvPr>
            <p:ph type="body" sz="quarter" idx="13"/>
          </p:nvPr>
        </p:nvSpPr>
        <p:spPr>
          <a:xfrm>
            <a:off x="1136912" y="432681"/>
            <a:ext cx="10600546" cy="953429"/>
          </a:xfrm>
        </p:spPr>
        <p:txBody>
          <a:bodyPr/>
          <a:lstStyle/>
          <a:p>
            <a:r>
              <a:rPr lang="en-IE" i="0" dirty="0">
                <a:solidFill>
                  <a:srgbClr val="D6315A"/>
                </a:solidFill>
                <a:effectLst/>
              </a:rPr>
              <a:t>2. </a:t>
            </a:r>
            <a:r>
              <a:rPr lang="pt-PT" i="0" dirty="0">
                <a:solidFill>
                  <a:srgbClr val="D6315A"/>
                </a:solidFill>
                <a:effectLst/>
              </a:rPr>
              <a:t>Quanta eletricidade é demasiada eletricidade</a:t>
            </a:r>
            <a:r>
              <a:rPr lang="en-IE" i="0" dirty="0">
                <a:solidFill>
                  <a:srgbClr val="D6315A"/>
                </a:solidFill>
                <a:effectLst/>
              </a:rPr>
              <a:t>?</a:t>
            </a:r>
          </a:p>
        </p:txBody>
      </p:sp>
      <p:sp>
        <p:nvSpPr>
          <p:cNvPr id="7" name="Text Placeholder 2">
            <a:extLst>
              <a:ext uri="{FF2B5EF4-FFF2-40B4-BE49-F238E27FC236}">
                <a16:creationId xmlns:a16="http://schemas.microsoft.com/office/drawing/2014/main" id="{8C3E4ECC-CDDC-4381-B067-B2AA8B2F8043}"/>
              </a:ext>
            </a:extLst>
          </p:cNvPr>
          <p:cNvSpPr>
            <a:spLocks noGrp="1"/>
          </p:cNvSpPr>
          <p:nvPr>
            <p:ph type="body" sz="quarter" idx="14"/>
          </p:nvPr>
        </p:nvSpPr>
        <p:spPr>
          <a:xfrm>
            <a:off x="654341" y="1181211"/>
            <a:ext cx="6979641" cy="5160865"/>
          </a:xfrm>
        </p:spPr>
        <p:txBody>
          <a:bodyPr/>
          <a:lstStyle/>
          <a:p>
            <a:pPr marL="342900" indent="-342900" algn="just">
              <a:lnSpc>
                <a:spcPct val="100000"/>
              </a:lnSpc>
              <a:spcBef>
                <a:spcPts val="0"/>
              </a:spcBef>
              <a:buFont typeface="Arial" panose="020B0604020202020204" pitchFamily="34" charset="0"/>
              <a:buChar char="•"/>
            </a:pPr>
            <a:r>
              <a:rPr lang="pt-PT" sz="2000" b="0" i="0" dirty="0">
                <a:solidFill>
                  <a:srgbClr val="D6315A"/>
                </a:solidFill>
                <a:effectLst/>
              </a:rPr>
              <a:t>Eletricidade para as Novas Tecnologias Digitais</a:t>
            </a:r>
          </a:p>
          <a:p>
            <a:pPr algn="just">
              <a:lnSpc>
                <a:spcPct val="100000"/>
              </a:lnSpc>
              <a:spcBef>
                <a:spcPts val="0"/>
              </a:spcBef>
            </a:pPr>
            <a:r>
              <a:rPr lang="pt-PT" sz="2000" dirty="0">
                <a:solidFill>
                  <a:schemeClr val="bg2">
                    <a:lumMod val="25000"/>
                  </a:schemeClr>
                </a:solidFill>
              </a:rPr>
              <a:t>Novas tecnologias específicas, nomeadamente a blockchain, têm sido desenvolvidas com pouca consideração pela procura de eletricidade e, consequentemente, pelo seu impacto ambiental.</a:t>
            </a:r>
          </a:p>
          <a:p>
            <a:pPr algn="just">
              <a:lnSpc>
                <a:spcPct val="100000"/>
              </a:lnSpc>
              <a:spcBef>
                <a:spcPts val="0"/>
              </a:spcBef>
            </a:pPr>
            <a:r>
              <a:rPr lang="pt-PT" sz="2000" dirty="0">
                <a:solidFill>
                  <a:schemeClr val="bg2">
                    <a:lumMod val="25000"/>
                  </a:schemeClr>
                </a:solidFill>
              </a:rPr>
              <a:t>Por exemplo, a </a:t>
            </a:r>
            <a:r>
              <a:rPr lang="pt-PT" sz="2000" dirty="0">
                <a:solidFill>
                  <a:srgbClr val="D6315A"/>
                </a:solidFill>
              </a:rPr>
              <a:t>mineração de Bitcoin </a:t>
            </a:r>
            <a:r>
              <a:rPr lang="pt-PT" sz="2000" dirty="0">
                <a:solidFill>
                  <a:schemeClr val="bg2">
                    <a:lumMod val="25000"/>
                  </a:schemeClr>
                </a:solidFill>
              </a:rPr>
              <a:t>poderá consumir a mesma quantidade de eletricidade que todos os anos é usada pelo mundo inteiro.</a:t>
            </a:r>
          </a:p>
          <a:p>
            <a:pPr marL="342900" indent="-342900" algn="just">
              <a:lnSpc>
                <a:spcPct val="100000"/>
              </a:lnSpc>
              <a:spcBef>
                <a:spcPts val="0"/>
              </a:spcBef>
              <a:buFont typeface="Arial" panose="020B0604020202020204" pitchFamily="34" charset="0"/>
              <a:buChar char="•"/>
            </a:pPr>
            <a:endParaRPr lang="pt-PT" sz="2000" b="0" i="0" dirty="0">
              <a:solidFill>
                <a:srgbClr val="D6315A"/>
              </a:solidFill>
              <a:effectLst/>
            </a:endParaRPr>
          </a:p>
          <a:p>
            <a:pPr marL="342900" indent="-342900" algn="just">
              <a:lnSpc>
                <a:spcPct val="100000"/>
              </a:lnSpc>
              <a:spcBef>
                <a:spcPts val="0"/>
              </a:spcBef>
              <a:buFont typeface="Arial" panose="020B0604020202020204" pitchFamily="34" charset="0"/>
              <a:buChar char="•"/>
            </a:pPr>
            <a:r>
              <a:rPr lang="pt-PT" sz="2000" b="0" i="0" dirty="0">
                <a:solidFill>
                  <a:srgbClr val="D6315A"/>
                </a:solidFill>
                <a:effectLst/>
              </a:rPr>
              <a:t>Eletricidade para 5G e Internet das Coisas</a:t>
            </a:r>
          </a:p>
          <a:p>
            <a:pPr algn="just">
              <a:lnSpc>
                <a:spcPct val="100000"/>
              </a:lnSpc>
              <a:spcBef>
                <a:spcPts val="0"/>
              </a:spcBef>
            </a:pPr>
            <a:r>
              <a:rPr lang="pt-PT" sz="2000" dirty="0">
                <a:solidFill>
                  <a:schemeClr val="bg2">
                    <a:lumMod val="25000"/>
                  </a:schemeClr>
                </a:solidFill>
              </a:rPr>
              <a:t>As projeções futuras relacionadas as Cidades Inteligentes, 5G e a Internet das Coisas também dão origem a preocupações adicionais sobre a procura de energia. O 5G, por exemplo – rede de elevada densidade – irá colocar exigências muitos maiores sobre  a eletricidade, a menos que sejam implementadas tecnologias mais eficientes do ponto de vista energético. </a:t>
            </a:r>
            <a:endParaRPr lang="en-US" sz="2000" dirty="0">
              <a:solidFill>
                <a:schemeClr val="bg2">
                  <a:lumMod val="25000"/>
                </a:schemeClr>
              </a:solidFill>
            </a:endParaRPr>
          </a:p>
        </p:txBody>
      </p:sp>
      <p:pic>
        <p:nvPicPr>
          <p:cNvPr id="8" name="Picture 7" descr="A picture containing text, toy, LEGO, vector graphics&#10;&#10;Description automatically generated">
            <a:extLst>
              <a:ext uri="{FF2B5EF4-FFF2-40B4-BE49-F238E27FC236}">
                <a16:creationId xmlns:a16="http://schemas.microsoft.com/office/drawing/2014/main" id="{7B1058B1-79B7-46AB-BF2B-66A00730CE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64883" y="1386110"/>
            <a:ext cx="3999650" cy="4546834"/>
          </a:xfrm>
          <a:prstGeom prst="rect">
            <a:avLst/>
          </a:prstGeom>
        </p:spPr>
      </p:pic>
    </p:spTree>
    <p:extLst>
      <p:ext uri="{BB962C8B-B14F-4D97-AF65-F5344CB8AC3E}">
        <p14:creationId xmlns:p14="http://schemas.microsoft.com/office/powerpoint/2010/main" val="32607020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93023B-5E3B-4CF9-9450-85DE3DEBE123}"/>
              </a:ext>
            </a:extLst>
          </p:cNvPr>
          <p:cNvSpPr txBox="1"/>
          <p:nvPr/>
        </p:nvSpPr>
        <p:spPr>
          <a:xfrm>
            <a:off x="1419835" y="201227"/>
            <a:ext cx="10240861" cy="646331"/>
          </a:xfrm>
          <a:prstGeom prst="rect">
            <a:avLst/>
          </a:prstGeom>
          <a:noFill/>
        </p:spPr>
        <p:txBody>
          <a:bodyPr wrap="square">
            <a:spAutoFit/>
          </a:bodyPr>
          <a:lstStyle/>
          <a:p>
            <a:pPr algn="l">
              <a:lnSpc>
                <a:spcPct val="100000"/>
              </a:lnSpc>
              <a:spcBef>
                <a:spcPts val="0"/>
              </a:spcBef>
            </a:pPr>
            <a:r>
              <a:rPr lang="en-US" sz="3600" b="1" i="0" dirty="0">
                <a:solidFill>
                  <a:srgbClr val="E18130"/>
                </a:solidFill>
                <a:effectLst/>
              </a:rPr>
              <a:t>3. </a:t>
            </a:r>
            <a:r>
              <a:rPr lang="pt-PT" sz="3600" b="1" i="0" dirty="0">
                <a:solidFill>
                  <a:srgbClr val="E18130"/>
                </a:solidFill>
                <a:effectLst/>
              </a:rPr>
              <a:t>De que é feito o seu dispositivo/aparelho?</a:t>
            </a:r>
          </a:p>
        </p:txBody>
      </p:sp>
      <p:pic>
        <p:nvPicPr>
          <p:cNvPr id="10" name="Picture 9" descr="Icon&#10;&#10;Description automatically generated with medium confidence">
            <a:extLst>
              <a:ext uri="{FF2B5EF4-FFF2-40B4-BE49-F238E27FC236}">
                <a16:creationId xmlns:a16="http://schemas.microsoft.com/office/drawing/2014/main" id="{046188A6-0EFA-4137-91A1-A90DA8A57D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8539" y="1803633"/>
            <a:ext cx="4668475" cy="4130412"/>
          </a:xfrm>
          <a:prstGeom prst="rect">
            <a:avLst/>
          </a:prstGeom>
        </p:spPr>
      </p:pic>
      <p:sp>
        <p:nvSpPr>
          <p:cNvPr id="3" name="TextBox 2">
            <a:extLst>
              <a:ext uri="{FF2B5EF4-FFF2-40B4-BE49-F238E27FC236}">
                <a16:creationId xmlns:a16="http://schemas.microsoft.com/office/drawing/2014/main" id="{2309766A-DB4E-4F49-8003-2AC2CCF2CFBD}"/>
              </a:ext>
            </a:extLst>
          </p:cNvPr>
          <p:cNvSpPr txBox="1"/>
          <p:nvPr/>
        </p:nvSpPr>
        <p:spPr>
          <a:xfrm>
            <a:off x="830510" y="763397"/>
            <a:ext cx="11006356" cy="1200329"/>
          </a:xfrm>
          <a:prstGeom prst="rect">
            <a:avLst/>
          </a:prstGeom>
          <a:noFill/>
        </p:spPr>
        <p:txBody>
          <a:bodyPr wrap="square" rtlCol="0">
            <a:spAutoFit/>
          </a:bodyPr>
          <a:lstStyle/>
          <a:p>
            <a:pPr algn="just"/>
            <a:r>
              <a:rPr lang="pt-PT" sz="2400" b="0" i="0" dirty="0">
                <a:solidFill>
                  <a:srgbClr val="5E5E5E"/>
                </a:solidFill>
                <a:effectLst/>
              </a:rPr>
              <a:t>A exploração insustentável de muitos minerais raros é ambientalmente insustentável e</a:t>
            </a:r>
          </a:p>
          <a:p>
            <a:pPr algn="just"/>
            <a:r>
              <a:rPr lang="pt-PT" sz="2400" b="0" i="0" dirty="0">
                <a:solidFill>
                  <a:srgbClr val="5E5E5E"/>
                </a:solidFill>
                <a:effectLst/>
              </a:rPr>
              <a:t>frequentemente baseada em práticas laborais </a:t>
            </a:r>
            <a:r>
              <a:rPr lang="pt-PT" sz="2400" dirty="0">
                <a:solidFill>
                  <a:srgbClr val="5E5E5E"/>
                </a:solidFill>
              </a:rPr>
              <a:t>caracterizadas pela</a:t>
            </a:r>
            <a:r>
              <a:rPr lang="pt-PT" sz="2400" b="0" i="0" dirty="0">
                <a:solidFill>
                  <a:srgbClr val="5E5E5E"/>
                </a:solidFill>
                <a:effectLst/>
              </a:rPr>
              <a:t> falta de integridade moral.</a:t>
            </a:r>
            <a:r>
              <a:rPr lang="pt-PT" sz="2400" dirty="0">
                <a:solidFill>
                  <a:srgbClr val="5E5E5E"/>
                </a:solidFill>
              </a:rPr>
              <a:t> Dois aspetos são importantes aqui:</a:t>
            </a:r>
            <a:endParaRPr lang="pt-PT" sz="2400" b="0" i="0" dirty="0">
              <a:solidFill>
                <a:srgbClr val="5E5E5E"/>
              </a:solidFill>
              <a:effectLst/>
            </a:endParaRPr>
          </a:p>
        </p:txBody>
      </p:sp>
      <p:sp>
        <p:nvSpPr>
          <p:cNvPr id="8" name="TextBox 7">
            <a:extLst>
              <a:ext uri="{FF2B5EF4-FFF2-40B4-BE49-F238E27FC236}">
                <a16:creationId xmlns:a16="http://schemas.microsoft.com/office/drawing/2014/main" id="{C9511EFE-F20C-458D-8EA3-2E37608038D9}"/>
              </a:ext>
            </a:extLst>
          </p:cNvPr>
          <p:cNvSpPr txBox="1"/>
          <p:nvPr/>
        </p:nvSpPr>
        <p:spPr>
          <a:xfrm>
            <a:off x="355134" y="1963726"/>
            <a:ext cx="7463405" cy="4832092"/>
          </a:xfrm>
          <a:prstGeom prst="rect">
            <a:avLst/>
          </a:prstGeom>
          <a:noFill/>
        </p:spPr>
        <p:txBody>
          <a:bodyPr wrap="square" rtlCol="0">
            <a:spAutoFit/>
          </a:bodyPr>
          <a:lstStyle/>
          <a:p>
            <a:pPr marL="285750" indent="-285750" algn="just">
              <a:buFont typeface="Arial" panose="020B0604020202020204" pitchFamily="34" charset="0"/>
              <a:buChar char="•"/>
            </a:pPr>
            <a:r>
              <a:rPr lang="pt-PT" sz="2200" b="0" i="0" dirty="0">
                <a:solidFill>
                  <a:srgbClr val="E18130"/>
                </a:solidFill>
                <a:effectLst/>
              </a:rPr>
              <a:t> Necessidade de Minerais Raros</a:t>
            </a:r>
          </a:p>
          <a:p>
            <a:pPr algn="just"/>
            <a:r>
              <a:rPr lang="pt-PT" sz="2200" b="0" i="0" dirty="0">
                <a:solidFill>
                  <a:srgbClr val="5E5E5E"/>
                </a:solidFill>
                <a:effectLst/>
              </a:rPr>
              <a:t>A maioria das tecnologias digitais depende de minerais raros que são cada vez mais escassos. Muitas pessoas não sabem, por exemplo, que um telemóvel contém mais de um terço dos elementos da Tabela Periódica. Minerais como cobalto, os 17 elementos de terras raras, gálio, índio e tungsténio são cada vez mais procurados e, como a oferta é limitada, os preços aumentaram significativamente.</a:t>
            </a:r>
          </a:p>
          <a:p>
            <a:pPr algn="just"/>
            <a:endParaRPr lang="en-IE" sz="2200" b="0" i="0" dirty="0">
              <a:solidFill>
                <a:srgbClr val="5E5E5E"/>
              </a:solidFill>
              <a:effectLst/>
            </a:endParaRPr>
          </a:p>
          <a:p>
            <a:pPr marL="285750" indent="-285750" algn="just">
              <a:buFont typeface="Arial" panose="020B0604020202020204" pitchFamily="34" charset="0"/>
              <a:buChar char="•"/>
            </a:pPr>
            <a:r>
              <a:rPr lang="pt-PT" sz="2200" dirty="0">
                <a:solidFill>
                  <a:srgbClr val="E18130"/>
                </a:solidFill>
              </a:rPr>
              <a:t>Mineração de Minerais Raros</a:t>
            </a:r>
          </a:p>
          <a:p>
            <a:pPr algn="just"/>
            <a:r>
              <a:rPr lang="pt-PT" sz="2200" b="0" i="0" dirty="0">
                <a:solidFill>
                  <a:srgbClr val="5E5E5E"/>
                </a:solidFill>
                <a:effectLst/>
              </a:rPr>
              <a:t>A exploração real de tais recursos é muitas vezes extremamente prejudicial </a:t>
            </a:r>
            <a:r>
              <a:rPr lang="pt-PT" sz="2200" dirty="0">
                <a:solidFill>
                  <a:srgbClr val="5E5E5E"/>
                </a:solidFill>
              </a:rPr>
              <a:t>a</a:t>
            </a:r>
            <a:r>
              <a:rPr lang="pt-PT" sz="2200" b="0" i="0" dirty="0">
                <a:solidFill>
                  <a:srgbClr val="5E5E5E"/>
                </a:solidFill>
                <a:effectLst/>
              </a:rPr>
              <a:t>o meio ambiente. Rejeitos de minas, métodos de mineração a céu aberto e derramamentos de resíduos são todos comuns.</a:t>
            </a:r>
          </a:p>
        </p:txBody>
      </p:sp>
    </p:spTree>
    <p:extLst>
      <p:ext uri="{BB962C8B-B14F-4D97-AF65-F5344CB8AC3E}">
        <p14:creationId xmlns:p14="http://schemas.microsoft.com/office/powerpoint/2010/main" val="74910022"/>
      </p:ext>
    </p:extLst>
  </p:cSld>
  <p:clrMapOvr>
    <a:masterClrMapping/>
  </p:clrMapOvr>
  <p:extLst>
    <p:ext uri="{6950BFC3-D8DA-4A85-94F7-54DA5524770B}">
      <p188:commentRel xmlns:p188="http://schemas.microsoft.com/office/powerpoint/2018/8/main" r:id="rId2"/>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AA4BC081-BE4E-49BF-B080-497E11287C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53433" y="1872672"/>
            <a:ext cx="4138568" cy="3721769"/>
          </a:xfrm>
          <a:prstGeom prst="rect">
            <a:avLst/>
          </a:prstGeom>
        </p:spPr>
      </p:pic>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normAutofit/>
          </a:bodyPr>
          <a:lstStyle/>
          <a:p>
            <a:r>
              <a:rPr lang="pt-PT" dirty="0">
                <a:solidFill>
                  <a:srgbClr val="00ACA7"/>
                </a:solidFill>
              </a:rPr>
              <a:t>4. Impacto da tecnologia no espaço e espaço sideral</a:t>
            </a:r>
            <a:endParaRPr lang="pt-PT" b="0" i="0" dirty="0">
              <a:solidFill>
                <a:srgbClr val="00ACA7"/>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426579"/>
            <a:ext cx="7650760" cy="4866646"/>
          </a:xfrm>
        </p:spPr>
        <p:txBody>
          <a:bodyPr/>
          <a:lstStyle/>
          <a:p>
            <a:pPr marL="342900" indent="-342900" algn="just">
              <a:lnSpc>
                <a:spcPct val="100000"/>
              </a:lnSpc>
              <a:spcBef>
                <a:spcPts val="0"/>
              </a:spcBef>
              <a:buFont typeface="Arial" panose="020B0604020202020204" pitchFamily="34" charset="0"/>
              <a:buChar char="•"/>
            </a:pPr>
            <a:r>
              <a:rPr lang="pt-PT" sz="2000" dirty="0">
                <a:solidFill>
                  <a:srgbClr val="00ACA7"/>
                </a:solidFill>
              </a:rPr>
              <a:t>Nova Tecnologia exige energia elétrica</a:t>
            </a:r>
          </a:p>
          <a:p>
            <a:pPr algn="just">
              <a:lnSpc>
                <a:spcPct val="100000"/>
              </a:lnSpc>
              <a:spcBef>
                <a:spcPts val="0"/>
              </a:spcBef>
            </a:pPr>
            <a:endParaRPr lang="pt-PT" sz="2000" dirty="0"/>
          </a:p>
          <a:p>
            <a:pPr algn="just">
              <a:lnSpc>
                <a:spcPct val="100000"/>
              </a:lnSpc>
              <a:spcBef>
                <a:spcPts val="0"/>
              </a:spcBef>
            </a:pPr>
            <a:r>
              <a:rPr lang="pt-PT" sz="2000" dirty="0"/>
              <a:t>As fontes  renováveis de energia, sem dúvida, reduziriam o impacto das tecnologias digitais no carbono, mas os seus </a:t>
            </a:r>
            <a:r>
              <a:rPr lang="pt-PT" sz="2000" dirty="0">
                <a:solidFill>
                  <a:srgbClr val="00ACA7"/>
                </a:solidFill>
              </a:rPr>
              <a:t>efeitos colaterais negativos </a:t>
            </a:r>
            <a:r>
              <a:rPr lang="pt-PT" sz="2000" dirty="0"/>
              <a:t>também devem ser levados em consideração. </a:t>
            </a:r>
          </a:p>
          <a:p>
            <a:pPr algn="just">
              <a:lnSpc>
                <a:spcPct val="100000"/>
              </a:lnSpc>
              <a:spcBef>
                <a:spcPts val="0"/>
              </a:spcBef>
            </a:pPr>
            <a:endParaRPr lang="pt-PT" sz="2000" b="0" i="0" dirty="0">
              <a:effectLst/>
            </a:endParaRPr>
          </a:p>
          <a:p>
            <a:pPr algn="just">
              <a:lnSpc>
                <a:spcPct val="100000"/>
              </a:lnSpc>
              <a:spcBef>
                <a:spcPts val="0"/>
              </a:spcBef>
            </a:pPr>
            <a:r>
              <a:rPr lang="pt-PT" sz="2000" b="0" i="0" dirty="0">
                <a:effectLst/>
              </a:rPr>
              <a:t>As tecnologias digitais são cruciais para autoestradas inteligentes e veículos elétricos autónomos. A mudança para a produção de energia renovável levará a um impacto ambiental muito significativo através da construção de torres eólicas e parques solares. </a:t>
            </a:r>
          </a:p>
          <a:p>
            <a:pPr algn="just">
              <a:lnSpc>
                <a:spcPct val="100000"/>
              </a:lnSpc>
              <a:spcBef>
                <a:spcPts val="0"/>
              </a:spcBef>
            </a:pPr>
            <a:endParaRPr lang="pt-PT" sz="2000" dirty="0"/>
          </a:p>
          <a:p>
            <a:pPr algn="just">
              <a:lnSpc>
                <a:spcPct val="100000"/>
              </a:lnSpc>
              <a:spcBef>
                <a:spcPts val="0"/>
              </a:spcBef>
            </a:pPr>
            <a:r>
              <a:rPr lang="pt-PT" sz="2000" i="1" dirty="0">
                <a:solidFill>
                  <a:srgbClr val="00ACA7"/>
                </a:solidFill>
              </a:rPr>
              <a:t>Por exemplo, os parques eólicos precisariam de cobrir toda a Escócia para alimentar os veículos elétricos da Grã-Bretanha.</a:t>
            </a:r>
            <a:endParaRPr lang="en-US" sz="2000" dirty="0"/>
          </a:p>
        </p:txBody>
      </p:sp>
      <p:sp>
        <p:nvSpPr>
          <p:cNvPr id="6" name="TextBox 5">
            <a:extLst>
              <a:ext uri="{FF2B5EF4-FFF2-40B4-BE49-F238E27FC236}">
                <a16:creationId xmlns:a16="http://schemas.microsoft.com/office/drawing/2014/main" id="{4E77FFB6-09B5-4AC9-894A-A26A195531A7}"/>
              </a:ext>
            </a:extLst>
          </p:cNvPr>
          <p:cNvSpPr txBox="1"/>
          <p:nvPr/>
        </p:nvSpPr>
        <p:spPr>
          <a:xfrm>
            <a:off x="402672" y="6450486"/>
            <a:ext cx="6864903" cy="276999"/>
          </a:xfrm>
          <a:prstGeom prst="rect">
            <a:avLst/>
          </a:prstGeom>
          <a:noFill/>
        </p:spPr>
        <p:txBody>
          <a:bodyPr wrap="square" rtlCol="0">
            <a:spAutoFit/>
          </a:bodyPr>
          <a:lstStyle/>
          <a:p>
            <a:r>
              <a:rPr lang="hr-BA" sz="1200" dirty="0">
                <a:hlinkClick r:id="rId3"/>
              </a:rPr>
              <a:t>SOURCE: </a:t>
            </a:r>
            <a:r>
              <a:rPr lang="en-IE" sz="1200" dirty="0">
                <a:hlinkClick r:id="rId3"/>
              </a:rPr>
              <a:t>https://www.ictworks.org/digital-technologies-climate-change-problem/#.YgT4XN_MKUk</a:t>
            </a:r>
            <a:r>
              <a:rPr lang="hr-BA" sz="1200" dirty="0"/>
              <a:t> </a:t>
            </a:r>
            <a:endParaRPr lang="en-IE" sz="1200" dirty="0"/>
          </a:p>
        </p:txBody>
      </p:sp>
    </p:spTree>
    <p:extLst>
      <p:ext uri="{BB962C8B-B14F-4D97-AF65-F5344CB8AC3E}">
        <p14:creationId xmlns:p14="http://schemas.microsoft.com/office/powerpoint/2010/main" val="306729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B16F1-50C7-1C4B-96E3-2B0A9B1CAE33}"/>
              </a:ext>
            </a:extLst>
          </p:cNvPr>
          <p:cNvSpPr>
            <a:spLocks noGrp="1"/>
          </p:cNvSpPr>
          <p:nvPr>
            <p:ph type="body" sz="quarter" idx="13"/>
          </p:nvPr>
        </p:nvSpPr>
        <p:spPr/>
        <p:txBody>
          <a:bodyPr>
            <a:normAutofit lnSpcReduction="10000"/>
          </a:bodyPr>
          <a:lstStyle/>
          <a:p>
            <a:pPr algn="just"/>
            <a:r>
              <a:rPr lang="pt-PT" sz="2400" b="0" i="0" dirty="0">
                <a:effectLst/>
              </a:rPr>
              <a:t>Em 2019, 73% dos </a:t>
            </a:r>
            <a:r>
              <a:rPr lang="pt-PT" sz="2400" b="0" i="0" dirty="0" err="1">
                <a:effectLst/>
              </a:rPr>
              <a:t>clients</a:t>
            </a:r>
            <a:r>
              <a:rPr lang="pt-PT" sz="2400" b="0" i="0" dirty="0">
                <a:effectLst/>
              </a:rPr>
              <a:t> </a:t>
            </a:r>
            <a:r>
              <a:rPr lang="pt-PT" sz="2400" b="0" dirty="0"/>
              <a:t>afirmaram que hoje a confiança nas empresas tem maior importância do que há um ano atrás e é seguro assumir que estes números subiram.</a:t>
            </a:r>
            <a:r>
              <a:rPr lang="pt-PT" sz="2400" b="0" i="0" baseline="30000" dirty="0">
                <a:effectLst/>
              </a:rPr>
              <a:t>1</a:t>
            </a:r>
          </a:p>
          <a:p>
            <a:pPr algn="just"/>
            <a:r>
              <a:rPr lang="pt-PT" sz="2400" dirty="0"/>
              <a:t>Esteja ciente, como estudante ou cidadão, de que tudo o que explora online ou as ferramentas digitais que está a utilizar, são </a:t>
            </a:r>
            <a:r>
              <a:rPr lang="pt-PT" sz="2400" u="sng" dirty="0"/>
              <a:t>propriedade de alguma empresa</a:t>
            </a:r>
            <a:r>
              <a:rPr lang="pt-PT" sz="2400" dirty="0"/>
              <a:t>. </a:t>
            </a:r>
            <a:endParaRPr lang="pt-PT" sz="4300" u="sng" dirty="0"/>
          </a:p>
        </p:txBody>
      </p:sp>
      <p:sp>
        <p:nvSpPr>
          <p:cNvPr id="3" name="Text Placeholder 2">
            <a:extLst>
              <a:ext uri="{FF2B5EF4-FFF2-40B4-BE49-F238E27FC236}">
                <a16:creationId xmlns:a16="http://schemas.microsoft.com/office/drawing/2014/main" id="{20879321-0314-4C40-93B9-975A1F69263A}"/>
              </a:ext>
            </a:extLst>
          </p:cNvPr>
          <p:cNvSpPr>
            <a:spLocks noGrp="1"/>
          </p:cNvSpPr>
          <p:nvPr>
            <p:ph type="body" sz="quarter" idx="14"/>
          </p:nvPr>
        </p:nvSpPr>
        <p:spPr>
          <a:xfrm>
            <a:off x="2814638" y="5407326"/>
            <a:ext cx="9093259" cy="1011403"/>
          </a:xfrm>
        </p:spPr>
        <p:txBody>
          <a:bodyPr/>
          <a:lstStyle/>
          <a:p>
            <a:pPr algn="just"/>
            <a:r>
              <a:rPr lang="pt-PT" sz="2400" b="0" i="0" dirty="0">
                <a:solidFill>
                  <a:schemeClr val="bg2">
                    <a:lumMod val="25000"/>
                  </a:schemeClr>
                </a:solidFill>
                <a:effectLst/>
              </a:rPr>
              <a:t>Por esta razão as organizações necessitam</a:t>
            </a:r>
            <a:r>
              <a:rPr lang="pt-PT" dirty="0">
                <a:solidFill>
                  <a:schemeClr val="bg2">
                    <a:lumMod val="25000"/>
                  </a:schemeClr>
                </a:solidFill>
              </a:rPr>
              <a:t> aprender como gerir dados pessoais enquanto protegem as preferências de privacidade individuais. É isto que os indivíduos esperam das organizações. </a:t>
            </a:r>
          </a:p>
        </p:txBody>
      </p:sp>
      <p:graphicFrame>
        <p:nvGraphicFramePr>
          <p:cNvPr id="17" name="Chart 16">
            <a:extLst>
              <a:ext uri="{FF2B5EF4-FFF2-40B4-BE49-F238E27FC236}">
                <a16:creationId xmlns:a16="http://schemas.microsoft.com/office/drawing/2014/main" id="{58BA91E3-65A9-47E1-ACB0-6014E81FAFF1}"/>
              </a:ext>
            </a:extLst>
          </p:cNvPr>
          <p:cNvGraphicFramePr/>
          <p:nvPr>
            <p:extLst>
              <p:ext uri="{D42A27DB-BD31-4B8C-83A1-F6EECF244321}">
                <p14:modId xmlns:p14="http://schemas.microsoft.com/office/powerpoint/2010/main" val="2308409113"/>
              </p:ext>
            </p:extLst>
          </p:nvPr>
        </p:nvGraphicFramePr>
        <p:xfrm>
          <a:off x="6499778" y="35107"/>
          <a:ext cx="5466080" cy="46485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168CA30-FDF7-427F-8B7A-8DE32690B988}"/>
              </a:ext>
            </a:extLst>
          </p:cNvPr>
          <p:cNvSpPr txBox="1"/>
          <p:nvPr/>
        </p:nvSpPr>
        <p:spPr>
          <a:xfrm>
            <a:off x="387025" y="4400313"/>
            <a:ext cx="11578833" cy="1200329"/>
          </a:xfrm>
          <a:prstGeom prst="rect">
            <a:avLst/>
          </a:prstGeom>
          <a:noFill/>
        </p:spPr>
        <p:txBody>
          <a:bodyPr wrap="square" rtlCol="0">
            <a:spAutoFit/>
          </a:bodyPr>
          <a:lstStyle/>
          <a:p>
            <a:pPr algn="just"/>
            <a:r>
              <a:rPr lang="pt-PT" sz="2400" b="1" dirty="0">
                <a:solidFill>
                  <a:srgbClr val="D6315A"/>
                </a:solidFill>
              </a:rPr>
              <a:t>LEMBRAR – </a:t>
            </a:r>
            <a:r>
              <a:rPr lang="pt-PT" sz="2400" dirty="0">
                <a:solidFill>
                  <a:srgbClr val="E18130"/>
                </a:solidFill>
              </a:rPr>
              <a:t>No mundo digital, mesmo quando não está a comprar algo, é sempre um cliente que está a usar ferramentas criadas por alguma empresa para navegar na internet e tecnologia. </a:t>
            </a:r>
          </a:p>
        </p:txBody>
      </p:sp>
      <p:sp>
        <p:nvSpPr>
          <p:cNvPr id="7" name="TextBox 6">
            <a:extLst>
              <a:ext uri="{FF2B5EF4-FFF2-40B4-BE49-F238E27FC236}">
                <a16:creationId xmlns:a16="http://schemas.microsoft.com/office/drawing/2014/main" id="{1DA42587-59E1-4838-A78D-DFD4FAD3FE9F}"/>
              </a:ext>
            </a:extLst>
          </p:cNvPr>
          <p:cNvSpPr txBox="1"/>
          <p:nvPr/>
        </p:nvSpPr>
        <p:spPr>
          <a:xfrm>
            <a:off x="1398" y="6627168"/>
            <a:ext cx="6094602" cy="230832"/>
          </a:xfrm>
          <a:prstGeom prst="rect">
            <a:avLst/>
          </a:prstGeom>
          <a:noFill/>
        </p:spPr>
        <p:txBody>
          <a:bodyPr wrap="square">
            <a:spAutoFit/>
          </a:bodyPr>
          <a:lstStyle/>
          <a:p>
            <a:r>
              <a:rPr lang="pt-PT" sz="900" dirty="0"/>
              <a:t>FONTE: </a:t>
            </a:r>
            <a:r>
              <a:rPr lang="pt-PT" sz="900" dirty="0">
                <a:hlinkClick r:id="rId3"/>
              </a:rPr>
              <a:t>https://www.salesforce.com/au/blog/2019/06/state-of-the-connected-customer--engagement-trends-you-need-to-k</a:t>
            </a:r>
            <a:r>
              <a:rPr lang="pt-PT" sz="900" dirty="0"/>
              <a:t> </a:t>
            </a:r>
          </a:p>
        </p:txBody>
      </p:sp>
    </p:spTree>
    <p:extLst>
      <p:ext uri="{BB962C8B-B14F-4D97-AF65-F5344CB8AC3E}">
        <p14:creationId xmlns:p14="http://schemas.microsoft.com/office/powerpoint/2010/main" val="19165575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lstStyle/>
          <a:p>
            <a:r>
              <a:rPr lang="pt-PT">
                <a:solidFill>
                  <a:srgbClr val="00ACA7"/>
                </a:solidFill>
              </a:rPr>
              <a:t>4. Impacto da tecnologia no espaço e espaço sideral</a:t>
            </a:r>
            <a:endParaRPr lang="pt-PT" b="0" i="0">
              <a:solidFill>
                <a:srgbClr val="00ACA7"/>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448117"/>
            <a:ext cx="4689445" cy="498129"/>
          </a:xfrm>
        </p:spPr>
        <p:txBody>
          <a:bodyPr/>
          <a:lstStyle/>
          <a:p>
            <a:pPr marL="342900" indent="-342900">
              <a:lnSpc>
                <a:spcPct val="100000"/>
              </a:lnSpc>
              <a:spcBef>
                <a:spcPts val="0"/>
              </a:spcBef>
              <a:buFont typeface="Arial" panose="020B0604020202020204" pitchFamily="34" charset="0"/>
              <a:buChar char="•"/>
            </a:pPr>
            <a:r>
              <a:rPr lang="pt-PT" b="0" i="0" dirty="0">
                <a:solidFill>
                  <a:srgbClr val="00ACA7"/>
                </a:solidFill>
                <a:effectLst/>
              </a:rPr>
              <a:t>Expansão da Infraestrutura Física</a:t>
            </a:r>
          </a:p>
          <a:p>
            <a:endParaRPr lang="pt-PT" b="0" i="0" dirty="0">
              <a:solidFill>
                <a:srgbClr val="3D3D3D"/>
              </a:solidFill>
              <a:effectLst/>
              <a:latin typeface="Arial" panose="020B0604020202020204" pitchFamily="34" charset="0"/>
            </a:endParaRPr>
          </a:p>
          <a:p>
            <a:endParaRPr lang="pt-PT" dirty="0"/>
          </a:p>
        </p:txBody>
      </p:sp>
      <p:sp>
        <p:nvSpPr>
          <p:cNvPr id="4" name="TextBox 3">
            <a:extLst>
              <a:ext uri="{FF2B5EF4-FFF2-40B4-BE49-F238E27FC236}">
                <a16:creationId xmlns:a16="http://schemas.microsoft.com/office/drawing/2014/main" id="{946A2BEA-1336-4521-8C21-A940415FE6CE}"/>
              </a:ext>
            </a:extLst>
          </p:cNvPr>
          <p:cNvSpPr txBox="1"/>
          <p:nvPr/>
        </p:nvSpPr>
        <p:spPr>
          <a:xfrm>
            <a:off x="672662" y="2230487"/>
            <a:ext cx="10825655" cy="3416320"/>
          </a:xfrm>
          <a:prstGeom prst="rect">
            <a:avLst/>
          </a:prstGeom>
          <a:noFill/>
        </p:spPr>
        <p:txBody>
          <a:bodyPr wrap="square" rtlCol="0">
            <a:spAutoFit/>
          </a:bodyPr>
          <a:lstStyle/>
          <a:p>
            <a:pPr algn="just">
              <a:lnSpc>
                <a:spcPct val="100000"/>
              </a:lnSpc>
              <a:spcBef>
                <a:spcPts val="0"/>
              </a:spcBef>
            </a:pPr>
            <a:r>
              <a:rPr lang="pt-PT" sz="2400" b="0" i="0" dirty="0">
                <a:solidFill>
                  <a:schemeClr val="bg2">
                    <a:lumMod val="25000"/>
                  </a:schemeClr>
                </a:solidFill>
                <a:effectLst/>
              </a:rPr>
              <a:t>O impacto de um grande número de novas torres de telemóveis e antenas que serão necessárias para a rede 5G, bem como os edifícios que abrigam “quintas” de servidores e centros de computação de dados também têm um impacto ambiental significativo.</a:t>
            </a:r>
          </a:p>
          <a:p>
            <a:pPr algn="just">
              <a:lnSpc>
                <a:spcPct val="100000"/>
              </a:lnSpc>
              <a:spcBef>
                <a:spcPts val="0"/>
              </a:spcBef>
            </a:pPr>
            <a:endParaRPr lang="pt-PT" sz="2400" b="0" i="0" dirty="0">
              <a:solidFill>
                <a:schemeClr val="bg2">
                  <a:lumMod val="25000"/>
                </a:schemeClr>
              </a:solidFill>
              <a:effectLst/>
            </a:endParaRPr>
          </a:p>
          <a:p>
            <a:pPr algn="just">
              <a:lnSpc>
                <a:spcPct val="100000"/>
              </a:lnSpc>
              <a:spcBef>
                <a:spcPts val="0"/>
              </a:spcBef>
            </a:pPr>
            <a:r>
              <a:rPr lang="pt-PT" sz="2400" b="0" i="0" dirty="0">
                <a:solidFill>
                  <a:schemeClr val="bg2">
                    <a:lumMod val="25000"/>
                  </a:schemeClr>
                </a:solidFill>
                <a:effectLst/>
              </a:rPr>
              <a:t>Não é apenas a procura de eletricidade para arrefecimento que importam, mas a dimensão dos centros de computação de dados também tem um impacto físico significativo no meio ambiente. O </a:t>
            </a:r>
            <a:r>
              <a:rPr lang="pt-PT" sz="2400" b="0" i="1" dirty="0">
                <a:solidFill>
                  <a:schemeClr val="bg2">
                    <a:lumMod val="25000"/>
                  </a:schemeClr>
                </a:solidFill>
                <a:effectLst/>
              </a:rPr>
              <a:t>data </a:t>
            </a:r>
            <a:r>
              <a:rPr lang="pt-PT" sz="2400" b="0" i="1" dirty="0" err="1">
                <a:solidFill>
                  <a:schemeClr val="bg2">
                    <a:lumMod val="25000"/>
                  </a:schemeClr>
                </a:solidFill>
                <a:effectLst/>
              </a:rPr>
              <a:t>center</a:t>
            </a:r>
            <a:r>
              <a:rPr lang="pt-PT" sz="2400" b="0" i="1" dirty="0">
                <a:solidFill>
                  <a:schemeClr val="bg2">
                    <a:lumMod val="25000"/>
                  </a:schemeClr>
                </a:solidFill>
                <a:effectLst/>
              </a:rPr>
              <a:t> </a:t>
            </a:r>
            <a:r>
              <a:rPr lang="pt-PT" sz="2400" b="0" i="0" dirty="0">
                <a:solidFill>
                  <a:schemeClr val="bg2">
                    <a:lumMod val="25000"/>
                  </a:schemeClr>
                </a:solidFill>
                <a:effectLst/>
              </a:rPr>
              <a:t>médio cobre aproximadamente 9300 metros quadrados de terreno.</a:t>
            </a:r>
          </a:p>
        </p:txBody>
      </p:sp>
    </p:spTree>
    <p:extLst>
      <p:ext uri="{BB962C8B-B14F-4D97-AF65-F5344CB8AC3E}">
        <p14:creationId xmlns:p14="http://schemas.microsoft.com/office/powerpoint/2010/main" val="351698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51EF-A80A-4C32-A406-1AE60B59C9BC}"/>
              </a:ext>
            </a:extLst>
          </p:cNvPr>
          <p:cNvSpPr>
            <a:spLocks noGrp="1"/>
          </p:cNvSpPr>
          <p:nvPr>
            <p:ph type="body" sz="quarter" idx="13"/>
          </p:nvPr>
        </p:nvSpPr>
        <p:spPr>
          <a:xfrm>
            <a:off x="1086578" y="407514"/>
            <a:ext cx="10600546" cy="953429"/>
          </a:xfrm>
        </p:spPr>
        <p:txBody>
          <a:bodyPr>
            <a:normAutofit/>
          </a:bodyPr>
          <a:lstStyle/>
          <a:p>
            <a:r>
              <a:rPr lang="pt-PT" dirty="0">
                <a:solidFill>
                  <a:srgbClr val="00ACA7"/>
                </a:solidFill>
              </a:rPr>
              <a:t>4. Impacto da tecnologia no espaço e espaço sideral</a:t>
            </a:r>
            <a:endParaRPr lang="pt-PT" b="0" i="0" dirty="0">
              <a:solidFill>
                <a:srgbClr val="00ACA7"/>
              </a:solidFill>
              <a:effectLst/>
            </a:endParaRPr>
          </a:p>
        </p:txBody>
      </p:sp>
      <p:sp>
        <p:nvSpPr>
          <p:cNvPr id="3" name="Text Placeholder 2">
            <a:extLst>
              <a:ext uri="{FF2B5EF4-FFF2-40B4-BE49-F238E27FC236}">
                <a16:creationId xmlns:a16="http://schemas.microsoft.com/office/drawing/2014/main" id="{0C7F07F9-19BA-4A23-A063-337C31FA32DF}"/>
              </a:ext>
            </a:extLst>
          </p:cNvPr>
          <p:cNvSpPr>
            <a:spLocks noGrp="1"/>
          </p:cNvSpPr>
          <p:nvPr>
            <p:ph type="body" sz="quarter" idx="14"/>
          </p:nvPr>
        </p:nvSpPr>
        <p:spPr>
          <a:xfrm>
            <a:off x="402672" y="1146113"/>
            <a:ext cx="7082857" cy="5162407"/>
          </a:xfrm>
        </p:spPr>
        <p:txBody>
          <a:bodyPr/>
          <a:lstStyle/>
          <a:p>
            <a:pPr marL="342900" indent="-342900" algn="just">
              <a:lnSpc>
                <a:spcPct val="100000"/>
              </a:lnSpc>
              <a:spcBef>
                <a:spcPts val="0"/>
              </a:spcBef>
              <a:buFont typeface="Arial" panose="020B0604020202020204" pitchFamily="34" charset="0"/>
              <a:buChar char="•"/>
            </a:pPr>
            <a:r>
              <a:rPr lang="pt-PT" b="0" i="0" dirty="0">
                <a:solidFill>
                  <a:srgbClr val="00ACA7"/>
                </a:solidFill>
                <a:effectLst/>
              </a:rPr>
              <a:t>Proliferação de Constelações de Satélites</a:t>
            </a:r>
          </a:p>
          <a:p>
            <a:pPr algn="just">
              <a:lnSpc>
                <a:spcPct val="100000"/>
              </a:lnSpc>
              <a:spcBef>
                <a:spcPts val="0"/>
              </a:spcBef>
            </a:pPr>
            <a:endParaRPr lang="pt-PT" b="0" i="0" dirty="0">
              <a:solidFill>
                <a:srgbClr val="00ACA7"/>
              </a:solidFill>
              <a:effectLst/>
            </a:endParaRPr>
          </a:p>
          <a:p>
            <a:pPr algn="just">
              <a:lnSpc>
                <a:spcPct val="100000"/>
              </a:lnSpc>
              <a:spcBef>
                <a:spcPts val="0"/>
              </a:spcBef>
            </a:pPr>
            <a:r>
              <a:rPr lang="pt-PT" b="0" i="0" dirty="0">
                <a:solidFill>
                  <a:schemeClr val="bg2">
                    <a:lumMod val="25000"/>
                  </a:schemeClr>
                </a:solidFill>
                <a:effectLst/>
              </a:rPr>
              <a:t>O espaço é </a:t>
            </a:r>
            <a:r>
              <a:rPr lang="pt-PT" dirty="0">
                <a:solidFill>
                  <a:schemeClr val="bg2">
                    <a:lumMod val="25000"/>
                  </a:schemeClr>
                </a:solidFill>
              </a:rPr>
              <a:t>desvalorizado ao nível das que</a:t>
            </a:r>
            <a:r>
              <a:rPr lang="pt-PT" b="0" i="0" dirty="0">
                <a:solidFill>
                  <a:schemeClr val="bg2">
                    <a:lumMod val="25000"/>
                  </a:schemeClr>
                </a:solidFill>
                <a:effectLst/>
              </a:rPr>
              <a:t>stões ambientais, assim como os oceanos já o foram, mas na realidade, a poluição do espaço é muito importante para nós.</a:t>
            </a:r>
          </a:p>
          <a:p>
            <a:pPr algn="just">
              <a:lnSpc>
                <a:spcPct val="100000"/>
              </a:lnSpc>
              <a:spcBef>
                <a:spcPts val="0"/>
              </a:spcBef>
            </a:pPr>
            <a:endParaRPr lang="pt-PT" b="0" i="0" dirty="0">
              <a:solidFill>
                <a:schemeClr val="bg2">
                  <a:lumMod val="25000"/>
                </a:schemeClr>
              </a:solidFill>
              <a:effectLst/>
            </a:endParaRPr>
          </a:p>
          <a:p>
            <a:pPr algn="just">
              <a:lnSpc>
                <a:spcPct val="100000"/>
              </a:lnSpc>
              <a:spcBef>
                <a:spcPts val="0"/>
              </a:spcBef>
            </a:pPr>
            <a:r>
              <a:rPr lang="pt-PT" b="0" i="0" dirty="0">
                <a:solidFill>
                  <a:schemeClr val="bg2">
                    <a:lumMod val="25000"/>
                  </a:schemeClr>
                </a:solidFill>
                <a:effectLst/>
              </a:rPr>
              <a:t>O impacto ambiental dos foguetes que lançam os satélites no espaço, até recentemente, era pouco considerado. </a:t>
            </a:r>
          </a:p>
          <a:p>
            <a:pPr algn="just">
              <a:lnSpc>
                <a:spcPct val="100000"/>
              </a:lnSpc>
              <a:spcBef>
                <a:spcPts val="0"/>
              </a:spcBef>
            </a:pPr>
            <a:endParaRPr lang="pt-PT" dirty="0">
              <a:solidFill>
                <a:schemeClr val="bg2">
                  <a:lumMod val="25000"/>
                </a:schemeClr>
              </a:solidFill>
            </a:endParaRPr>
          </a:p>
          <a:p>
            <a:pPr algn="just">
              <a:lnSpc>
                <a:spcPct val="100000"/>
              </a:lnSpc>
              <a:spcBef>
                <a:spcPts val="0"/>
              </a:spcBef>
            </a:pPr>
            <a:r>
              <a:rPr lang="pt-PT" b="0" i="0" dirty="0">
                <a:solidFill>
                  <a:schemeClr val="bg2">
                    <a:lumMod val="25000"/>
                  </a:schemeClr>
                </a:solidFill>
                <a:effectLst/>
              </a:rPr>
              <a:t>Estima-se que foram lançados cerca de 8.950 satélites no espaço, dos quais cerca de 5.000 ainda estavam no espaço, com apenas 1.950 operacionais.</a:t>
            </a:r>
          </a:p>
        </p:txBody>
      </p:sp>
      <p:pic>
        <p:nvPicPr>
          <p:cNvPr id="6" name="Picture 5">
            <a:extLst>
              <a:ext uri="{FF2B5EF4-FFF2-40B4-BE49-F238E27FC236}">
                <a16:creationId xmlns:a16="http://schemas.microsoft.com/office/drawing/2014/main" id="{D789EA5C-E8AE-43F7-9277-104C4D5E70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1094" y="1703927"/>
            <a:ext cx="4328719" cy="4261608"/>
          </a:xfrm>
          <a:prstGeom prst="rect">
            <a:avLst/>
          </a:prstGeom>
        </p:spPr>
      </p:pic>
      <p:sp>
        <p:nvSpPr>
          <p:cNvPr id="5" name="TextBox 4">
            <a:extLst>
              <a:ext uri="{FF2B5EF4-FFF2-40B4-BE49-F238E27FC236}">
                <a16:creationId xmlns:a16="http://schemas.microsoft.com/office/drawing/2014/main" id="{690CEE0F-03D5-4498-BE3F-6794B74E1C87}"/>
              </a:ext>
            </a:extLst>
          </p:cNvPr>
          <p:cNvSpPr txBox="1"/>
          <p:nvPr/>
        </p:nvSpPr>
        <p:spPr>
          <a:xfrm>
            <a:off x="402672" y="6450486"/>
            <a:ext cx="6864903" cy="276999"/>
          </a:xfrm>
          <a:prstGeom prst="rect">
            <a:avLst/>
          </a:prstGeom>
          <a:noFill/>
        </p:spPr>
        <p:txBody>
          <a:bodyPr wrap="square" rtlCol="0">
            <a:spAutoFit/>
          </a:bodyPr>
          <a:lstStyle/>
          <a:p>
            <a:r>
              <a:rPr lang="pt-PT" sz="1200" dirty="0">
                <a:hlinkClick r:id="rId3"/>
              </a:rPr>
              <a:t>FONTE: https://www.ictworks.org/digital-technologies-climate-change-problem/#.YgT4XN_MKUk</a:t>
            </a:r>
            <a:r>
              <a:rPr lang="pt-PT" sz="1200" dirty="0"/>
              <a:t> </a:t>
            </a:r>
          </a:p>
        </p:txBody>
      </p:sp>
    </p:spTree>
    <p:extLst>
      <p:ext uri="{BB962C8B-B14F-4D97-AF65-F5344CB8AC3E}">
        <p14:creationId xmlns:p14="http://schemas.microsoft.com/office/powerpoint/2010/main" val="3483108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230470-2513-CB4A-A25D-1FFCDDFA1072}"/>
              </a:ext>
            </a:extLst>
          </p:cNvPr>
          <p:cNvSpPr>
            <a:spLocks noGrp="1"/>
          </p:cNvSpPr>
          <p:nvPr>
            <p:ph type="body" sz="quarter" idx="15"/>
          </p:nvPr>
        </p:nvSpPr>
        <p:spPr>
          <a:xfrm>
            <a:off x="3175537" y="722727"/>
            <a:ext cx="8248525" cy="1265463"/>
          </a:xfrm>
        </p:spPr>
        <p:txBody>
          <a:bodyPr>
            <a:normAutofit/>
          </a:bodyPr>
          <a:lstStyle/>
          <a:p>
            <a:r>
              <a:rPr lang="en-US" sz="3600" b="1" i="0" dirty="0">
                <a:effectLst/>
              </a:rPr>
              <a:t>FAÇA PARTE DA SOLUÇÃO</a:t>
            </a:r>
          </a:p>
          <a:p>
            <a:r>
              <a:rPr lang="en-US" sz="3600" b="1" i="0" dirty="0">
                <a:effectLst/>
              </a:rPr>
              <a:t>O motor de </a:t>
            </a:r>
            <a:r>
              <a:rPr lang="en-US" sz="3600" b="1" i="0" dirty="0" err="1">
                <a:effectLst/>
              </a:rPr>
              <a:t>busca</a:t>
            </a:r>
            <a:r>
              <a:rPr lang="en-US" sz="3600" b="1" i="0" dirty="0">
                <a:effectLst/>
              </a:rPr>
              <a:t> que planta </a:t>
            </a:r>
            <a:r>
              <a:rPr lang="en-US" sz="3600" b="1" i="0" dirty="0" err="1">
                <a:effectLst/>
              </a:rPr>
              <a:t>árvores</a:t>
            </a:r>
            <a:endParaRPr lang="en-US" sz="3600" b="1" i="0" dirty="0">
              <a:effectLst/>
            </a:endParaRP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55A04B7B-D5C9-4845-85C5-862C60E735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24" y="2671801"/>
            <a:ext cx="8387476" cy="3787659"/>
          </a:xfrm>
          <a:prstGeom prst="rect">
            <a:avLst/>
          </a:prstGeom>
        </p:spPr>
      </p:pic>
      <p:pic>
        <p:nvPicPr>
          <p:cNvPr id="9" name="Picture 8" descr="Logo&#10;&#10;Description automatically generated">
            <a:extLst>
              <a:ext uri="{FF2B5EF4-FFF2-40B4-BE49-F238E27FC236}">
                <a16:creationId xmlns:a16="http://schemas.microsoft.com/office/drawing/2014/main" id="{C14D804A-0D55-4EAE-AC8F-0AB9DFEE2F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12" y="573070"/>
            <a:ext cx="2804195" cy="1557886"/>
          </a:xfrm>
          <a:prstGeom prst="rect">
            <a:avLst/>
          </a:prstGeom>
        </p:spPr>
      </p:pic>
      <p:sp>
        <p:nvSpPr>
          <p:cNvPr id="6" name="TextBox 5">
            <a:extLst>
              <a:ext uri="{FF2B5EF4-FFF2-40B4-BE49-F238E27FC236}">
                <a16:creationId xmlns:a16="http://schemas.microsoft.com/office/drawing/2014/main" id="{F24A7FE7-EE00-493A-924F-52B4BEEC574C}"/>
              </a:ext>
            </a:extLst>
          </p:cNvPr>
          <p:cNvSpPr txBox="1"/>
          <p:nvPr/>
        </p:nvSpPr>
        <p:spPr>
          <a:xfrm>
            <a:off x="3048000" y="3246961"/>
            <a:ext cx="6096000" cy="369332"/>
          </a:xfrm>
          <a:prstGeom prst="rect">
            <a:avLst/>
          </a:prstGeom>
          <a:noFill/>
        </p:spPr>
        <p:txBody>
          <a:bodyPr wrap="square">
            <a:spAutoFit/>
          </a:bodyPr>
          <a:lstStyle/>
          <a:p>
            <a:r>
              <a:rPr lang="en-IE" sz="1800" dirty="0">
                <a:solidFill>
                  <a:schemeClr val="bg1"/>
                </a:solidFill>
                <a:hlinkClick r:id="rId5">
                  <a:extLst>
                    <a:ext uri="{A12FA001-AC4F-418D-AE19-62706E023703}">
                      <ahyp:hlinkClr xmlns:ahyp="http://schemas.microsoft.com/office/drawing/2018/hyperlinkcolor" val="tx"/>
                    </a:ext>
                  </a:extLst>
                </a:hlinkClick>
              </a:rPr>
              <a:t>www.ecosia.org</a:t>
            </a:r>
            <a:endParaRPr lang="en-IE" sz="1800" dirty="0">
              <a:solidFill>
                <a:schemeClr val="bg1"/>
              </a:solidFill>
            </a:endParaRPr>
          </a:p>
        </p:txBody>
      </p:sp>
      <p:sp>
        <p:nvSpPr>
          <p:cNvPr id="8" name="TextBox 7">
            <a:extLst>
              <a:ext uri="{FF2B5EF4-FFF2-40B4-BE49-F238E27FC236}">
                <a16:creationId xmlns:a16="http://schemas.microsoft.com/office/drawing/2014/main" id="{DDB03446-0E15-4738-851C-3EB5A74028B4}"/>
              </a:ext>
            </a:extLst>
          </p:cNvPr>
          <p:cNvSpPr txBox="1"/>
          <p:nvPr/>
        </p:nvSpPr>
        <p:spPr>
          <a:xfrm>
            <a:off x="9248172" y="3974051"/>
            <a:ext cx="2500132" cy="1815882"/>
          </a:xfrm>
          <a:prstGeom prst="rect">
            <a:avLst/>
          </a:prstGeom>
          <a:noFill/>
        </p:spPr>
        <p:txBody>
          <a:bodyPr wrap="square">
            <a:spAutoFit/>
          </a:bodyPr>
          <a:lstStyle/>
          <a:p>
            <a:r>
              <a:rPr lang="en-GB" sz="2800" dirty="0">
                <a:hlinkClick r:id="rId6"/>
              </a:rPr>
              <a:t>Ecosia - the search engine that plants trees</a:t>
            </a:r>
            <a:endParaRPr lang="en-IE" sz="2800" dirty="0"/>
          </a:p>
        </p:txBody>
      </p:sp>
      <p:sp>
        <p:nvSpPr>
          <p:cNvPr id="7" name="TextBox 6">
            <a:extLst>
              <a:ext uri="{FF2B5EF4-FFF2-40B4-BE49-F238E27FC236}">
                <a16:creationId xmlns:a16="http://schemas.microsoft.com/office/drawing/2014/main" id="{858C2BF3-222C-47C5-A072-8C557FDA0F26}"/>
              </a:ext>
            </a:extLst>
          </p:cNvPr>
          <p:cNvSpPr txBox="1"/>
          <p:nvPr/>
        </p:nvSpPr>
        <p:spPr>
          <a:xfrm>
            <a:off x="9248021" y="3575251"/>
            <a:ext cx="2349661" cy="461665"/>
          </a:xfrm>
          <a:prstGeom prst="rect">
            <a:avLst/>
          </a:prstGeom>
          <a:noFill/>
        </p:spPr>
        <p:txBody>
          <a:bodyPr wrap="square" rtlCol="0">
            <a:spAutoFit/>
          </a:bodyPr>
          <a:lstStyle/>
          <a:p>
            <a:r>
              <a:rPr lang="en-GB" sz="2400" b="1" dirty="0"/>
              <a:t>SAIBA MAIS </a:t>
            </a:r>
            <a:endParaRPr lang="en-IE" sz="2400" b="1" dirty="0"/>
          </a:p>
        </p:txBody>
      </p:sp>
    </p:spTree>
    <p:extLst>
      <p:ext uri="{BB962C8B-B14F-4D97-AF65-F5344CB8AC3E}">
        <p14:creationId xmlns:p14="http://schemas.microsoft.com/office/powerpoint/2010/main" val="3693558987"/>
      </p:ext>
    </p:extLst>
  </p:cSld>
  <p:clrMapOvr>
    <a:masterClrMapping/>
  </p:clrMapOvr>
  <p:extLst>
    <p:ext uri="{6950BFC3-D8DA-4A85-94F7-54DA5524770B}">
      <p188:commentRel xmlns:p188="http://schemas.microsoft.com/office/powerpoint/2018/8/main" r:id="rId2"/>
    </p:ext>
  </p:extLs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3FEF9-08F0-E04A-B05E-9849DFE8F481}"/>
              </a:ext>
            </a:extLst>
          </p:cNvPr>
          <p:cNvSpPr>
            <a:spLocks noGrp="1"/>
          </p:cNvSpPr>
          <p:nvPr>
            <p:ph type="body" sz="quarter" idx="13"/>
          </p:nvPr>
        </p:nvSpPr>
        <p:spPr>
          <a:xfrm>
            <a:off x="184558" y="643273"/>
            <a:ext cx="4448254" cy="3297980"/>
          </a:xfrm>
        </p:spPr>
        <p:txBody>
          <a:bodyPr>
            <a:normAutofit/>
          </a:bodyPr>
          <a:lstStyle/>
          <a:p>
            <a:pPr algn="ctr"/>
            <a:r>
              <a:rPr lang="en-US" i="0" dirty="0">
                <a:solidFill>
                  <a:srgbClr val="FFFFFF"/>
                </a:solidFill>
                <a:effectLst/>
              </a:rPr>
              <a:t>Plante </a:t>
            </a:r>
            <a:r>
              <a:rPr lang="en-US" i="0" dirty="0" err="1">
                <a:solidFill>
                  <a:srgbClr val="FFFFFF"/>
                </a:solidFill>
                <a:effectLst/>
              </a:rPr>
              <a:t>árvores</a:t>
            </a:r>
            <a:r>
              <a:rPr lang="en-US" i="0" dirty="0">
                <a:solidFill>
                  <a:srgbClr val="FFFFFF"/>
                </a:solidFill>
                <a:effectLst/>
              </a:rPr>
              <a:t> </a:t>
            </a:r>
            <a:r>
              <a:rPr lang="en-US" i="0" dirty="0" err="1">
                <a:solidFill>
                  <a:srgbClr val="FFFFFF"/>
                </a:solidFill>
                <a:effectLst/>
              </a:rPr>
              <a:t>enquanto</a:t>
            </a:r>
            <a:r>
              <a:rPr lang="en-US" i="0" dirty="0">
                <a:solidFill>
                  <a:srgbClr val="FFFFFF"/>
                </a:solidFill>
                <a:effectLst/>
              </a:rPr>
              <a:t> </a:t>
            </a:r>
            <a:r>
              <a:rPr lang="en-US" i="0" dirty="0" err="1">
                <a:solidFill>
                  <a:srgbClr val="FFFFFF"/>
                </a:solidFill>
                <a:effectLst/>
              </a:rPr>
              <a:t>pesquisa</a:t>
            </a:r>
            <a:r>
              <a:rPr lang="en-US" i="0" dirty="0">
                <a:solidFill>
                  <a:srgbClr val="FFFFFF"/>
                </a:solidFill>
                <a:effectLst/>
              </a:rPr>
              <a:t> </a:t>
            </a:r>
            <a:r>
              <a:rPr lang="en-US" i="0" dirty="0" err="1">
                <a:solidFill>
                  <a:srgbClr val="FFFFFF"/>
                </a:solidFill>
                <a:effectLst/>
              </a:rPr>
              <a:t>na</a:t>
            </a:r>
            <a:r>
              <a:rPr lang="en-US" i="0" dirty="0">
                <a:solidFill>
                  <a:srgbClr val="FFFFFF"/>
                </a:solidFill>
                <a:effectLst/>
              </a:rPr>
              <a:t> web</a:t>
            </a:r>
            <a:endParaRPr lang="en-US" dirty="0"/>
          </a:p>
        </p:txBody>
      </p:sp>
      <p:sp>
        <p:nvSpPr>
          <p:cNvPr id="3" name="Text Placeholder 2">
            <a:extLst>
              <a:ext uri="{FF2B5EF4-FFF2-40B4-BE49-F238E27FC236}">
                <a16:creationId xmlns:a16="http://schemas.microsoft.com/office/drawing/2014/main" id="{3EF427D1-E560-8549-A29C-5437F7F2FBCE}"/>
              </a:ext>
            </a:extLst>
          </p:cNvPr>
          <p:cNvSpPr>
            <a:spLocks noGrp="1"/>
          </p:cNvSpPr>
          <p:nvPr>
            <p:ph type="body" sz="quarter" idx="14"/>
          </p:nvPr>
        </p:nvSpPr>
        <p:spPr>
          <a:xfrm>
            <a:off x="184558" y="4658880"/>
            <a:ext cx="11801254" cy="1045633"/>
          </a:xfrm>
        </p:spPr>
        <p:txBody>
          <a:bodyPr/>
          <a:lstStyle/>
          <a:p>
            <a:pPr algn="just"/>
            <a:r>
              <a:rPr lang="pt-PT" dirty="0">
                <a:solidFill>
                  <a:schemeClr val="bg2">
                    <a:lumMod val="25000"/>
                  </a:schemeClr>
                </a:solidFill>
              </a:rPr>
              <a:t>A </a:t>
            </a:r>
            <a:r>
              <a:rPr lang="pt-PT" dirty="0" err="1">
                <a:solidFill>
                  <a:schemeClr val="bg2">
                    <a:lumMod val="25000"/>
                  </a:schemeClr>
                </a:solidFill>
              </a:rPr>
              <a:t>Ecosia</a:t>
            </a:r>
            <a:r>
              <a:rPr lang="pt-PT" dirty="0">
                <a:solidFill>
                  <a:schemeClr val="bg2">
                    <a:lumMod val="25000"/>
                  </a:schemeClr>
                </a:solidFill>
              </a:rPr>
              <a:t> usa o lucro de suas investigações para plantar árvores onde elas são mais necessárias. Obtenha a extensão gratuita do navegador e plante árvores a cada busca.</a:t>
            </a:r>
            <a:endParaRPr lang="en-US" dirty="0">
              <a:solidFill>
                <a:schemeClr val="bg2">
                  <a:lumMod val="25000"/>
                </a:schemeClr>
              </a:solidFill>
            </a:endParaRPr>
          </a:p>
        </p:txBody>
      </p:sp>
      <p:pic>
        <p:nvPicPr>
          <p:cNvPr id="18" name="Picture 17" descr="Graphical user interface, application&#10;&#10;Description automatically generated">
            <a:extLst>
              <a:ext uri="{FF2B5EF4-FFF2-40B4-BE49-F238E27FC236}">
                <a16:creationId xmlns:a16="http://schemas.microsoft.com/office/drawing/2014/main" id="{A2887982-81B4-4EA7-9563-9FF91B1325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5189" y="2575420"/>
            <a:ext cx="7306811" cy="1754604"/>
          </a:xfrm>
          <a:prstGeom prst="rect">
            <a:avLst/>
          </a:prstGeom>
        </p:spPr>
      </p:pic>
      <p:pic>
        <p:nvPicPr>
          <p:cNvPr id="20" name="Picture 19" descr="Application&#10;&#10;Description automatically generated with medium confidence">
            <a:extLst>
              <a:ext uri="{FF2B5EF4-FFF2-40B4-BE49-F238E27FC236}">
                <a16:creationId xmlns:a16="http://schemas.microsoft.com/office/drawing/2014/main" id="{FF00820D-DBDF-469C-ABA3-A929FCFAB4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85189" y="248990"/>
            <a:ext cx="7306811" cy="2326430"/>
          </a:xfrm>
          <a:prstGeom prst="rect">
            <a:avLst/>
          </a:prstGeom>
        </p:spPr>
      </p:pic>
      <p:pic>
        <p:nvPicPr>
          <p:cNvPr id="25" name="Picture 24" descr="Logo&#10;&#10;Description automatically generated">
            <a:extLst>
              <a:ext uri="{FF2B5EF4-FFF2-40B4-BE49-F238E27FC236}">
                <a16:creationId xmlns:a16="http://schemas.microsoft.com/office/drawing/2014/main" id="{222B9EFB-BEE2-4BB8-B375-0CFCF9A617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9388" y="2397949"/>
            <a:ext cx="1898591" cy="1054773"/>
          </a:xfrm>
          <a:prstGeom prst="rect">
            <a:avLst/>
          </a:prstGeom>
        </p:spPr>
      </p:pic>
      <p:sp>
        <p:nvSpPr>
          <p:cNvPr id="9" name="TextBox 8">
            <a:extLst>
              <a:ext uri="{FF2B5EF4-FFF2-40B4-BE49-F238E27FC236}">
                <a16:creationId xmlns:a16="http://schemas.microsoft.com/office/drawing/2014/main" id="{236DA711-CA33-4E66-B66F-747E808F603B}"/>
              </a:ext>
            </a:extLst>
          </p:cNvPr>
          <p:cNvSpPr txBox="1"/>
          <p:nvPr/>
        </p:nvSpPr>
        <p:spPr>
          <a:xfrm>
            <a:off x="184558" y="5383730"/>
            <a:ext cx="6096000" cy="461665"/>
          </a:xfrm>
          <a:prstGeom prst="rect">
            <a:avLst/>
          </a:prstGeom>
          <a:noFill/>
        </p:spPr>
        <p:txBody>
          <a:bodyPr wrap="square">
            <a:spAutoFit/>
          </a:bodyPr>
          <a:lstStyle/>
          <a:p>
            <a:r>
              <a:rPr lang="en-GB" sz="2400" dirty="0">
                <a:hlinkClick r:id="rId5"/>
              </a:rPr>
              <a:t>Ecosia - the search engine that plants trees</a:t>
            </a:r>
            <a:endParaRPr lang="en-IE" sz="2400" dirty="0"/>
          </a:p>
        </p:txBody>
      </p:sp>
    </p:spTree>
    <p:extLst>
      <p:ext uri="{BB962C8B-B14F-4D97-AF65-F5344CB8AC3E}">
        <p14:creationId xmlns:p14="http://schemas.microsoft.com/office/powerpoint/2010/main" val="2835188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PT" dirty="0"/>
              <a:t>Principais conclusões deste módulo:</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marL="342900" indent="-342900" algn="just">
              <a:lnSpc>
                <a:spcPct val="100000"/>
              </a:lnSpc>
              <a:buFont typeface="Wingdings" panose="05000000000000000000" pitchFamily="2" charset="2"/>
              <a:buChar char="ü"/>
            </a:pPr>
            <a:r>
              <a:rPr lang="pt-PT" dirty="0"/>
              <a:t>Existem medidas que podemos tomar para recuperar o controlo de nossa identidade digital e segurança</a:t>
            </a:r>
          </a:p>
          <a:p>
            <a:pPr marL="342900" indent="-342900" algn="just">
              <a:lnSpc>
                <a:spcPct val="100000"/>
              </a:lnSpc>
              <a:buFont typeface="Wingdings" panose="05000000000000000000" pitchFamily="2" charset="2"/>
              <a:buChar char="ü"/>
            </a:pPr>
            <a:r>
              <a:rPr lang="pt-PT" dirty="0"/>
              <a:t>A tecnologia tem efeitos em nossa saúde mental e física, devemos estar conscientes disso e gerir o nosso comportamento em relação ao uso da tecnologia</a:t>
            </a:r>
          </a:p>
          <a:p>
            <a:pPr marL="342900" indent="-342900" algn="just">
              <a:lnSpc>
                <a:spcPct val="100000"/>
              </a:lnSpc>
              <a:buFont typeface="Wingdings" panose="05000000000000000000" pitchFamily="2" charset="2"/>
              <a:buChar char="ü"/>
            </a:pPr>
            <a:r>
              <a:rPr lang="pt-PT" dirty="0"/>
              <a:t>As nossas escolhas em relação à tecnologia digital afetam o nosso meio ambiente, não é insignificante</a:t>
            </a:r>
            <a:endParaRPr lang="hr-BA" dirty="0"/>
          </a:p>
          <a:p>
            <a:pPr marL="342900" indent="-342900" algn="just">
              <a:lnSpc>
                <a:spcPct val="100000"/>
              </a:lnSpc>
              <a:buFont typeface="Wingdings" panose="05000000000000000000" pitchFamily="2" charset="2"/>
              <a:buChar char="ü"/>
            </a:pPr>
            <a:endParaRPr lang="hr-BA" dirty="0"/>
          </a:p>
          <a:p>
            <a:pPr algn="just">
              <a:lnSpc>
                <a:spcPct val="100000"/>
              </a:lnSpc>
            </a:pPr>
            <a:endParaRPr lang="hr-BA" sz="1600" dirty="0">
              <a:solidFill>
                <a:srgbClr val="FF0000"/>
              </a:solidFill>
            </a:endParaRPr>
          </a:p>
          <a:p>
            <a:pPr algn="just">
              <a:lnSpc>
                <a:spcPct val="100000"/>
              </a:lnSpc>
            </a:pPr>
            <a:endParaRPr lang="en-US" sz="1600" dirty="0">
              <a:solidFill>
                <a:srgbClr val="FF0000"/>
              </a:solidFill>
            </a:endParaRPr>
          </a:p>
          <a:p>
            <a:pPr algn="just">
              <a:lnSpc>
                <a:spcPct val="100000"/>
              </a:lnSpc>
            </a:pPr>
            <a:endParaRPr lang="en-US" sz="1600" dirty="0"/>
          </a:p>
          <a:p>
            <a:pPr algn="just">
              <a:lnSpc>
                <a:spcPct val="100000"/>
              </a:lnSpc>
            </a:pPr>
            <a:endParaRPr lang="en-US" sz="1600" dirty="0"/>
          </a:p>
        </p:txBody>
      </p:sp>
    </p:spTree>
    <p:extLst>
      <p:ext uri="{BB962C8B-B14F-4D97-AF65-F5344CB8AC3E}">
        <p14:creationId xmlns:p14="http://schemas.microsoft.com/office/powerpoint/2010/main" val="26898720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r>
              <a:rPr lang="pt-PT" dirty="0"/>
              <a:t>No</a:t>
            </a:r>
            <a:r>
              <a:rPr lang="hr-BA" dirty="0"/>
              <a:t> </a:t>
            </a:r>
            <a:r>
              <a:rPr lang="en-GB" dirty="0"/>
              <a:t>M</a:t>
            </a:r>
            <a:r>
              <a:rPr lang="pt-PT" dirty="0"/>
              <a:t>ó</a:t>
            </a:r>
            <a:r>
              <a:rPr lang="hr-BA" dirty="0"/>
              <a:t>dul</a:t>
            </a:r>
            <a:r>
              <a:rPr lang="pt-PT" dirty="0"/>
              <a:t>o</a:t>
            </a:r>
            <a:r>
              <a:rPr lang="en-GB" dirty="0"/>
              <a:t> 5, </a:t>
            </a:r>
            <a:r>
              <a:rPr lang="pt-PT" dirty="0"/>
              <a:t>irá aprender sobre…</a:t>
            </a:r>
            <a:endParaRPr lang="en-US" dirty="0"/>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p:txBody>
          <a:bodyPr/>
          <a:lstStyle/>
          <a:p>
            <a:pPr>
              <a:lnSpc>
                <a:spcPct val="100000"/>
              </a:lnSpc>
            </a:pPr>
            <a:endParaRPr lang="en-US" dirty="0"/>
          </a:p>
          <a:p>
            <a:pPr marL="285750" indent="-285750">
              <a:lnSpc>
                <a:spcPct val="100000"/>
              </a:lnSpc>
              <a:buFont typeface="Wingdings" panose="05000000000000000000" pitchFamily="2" charset="2"/>
              <a:buChar char="Ø"/>
            </a:pPr>
            <a:r>
              <a:rPr lang="pt-PT" dirty="0">
                <a:effectLst/>
                <a:ea typeface="Calibri" panose="020F0502020204030204" pitchFamily="34" charset="0"/>
                <a:cs typeface="Times New Roman" panose="02020603050405020304" pitchFamily="18" charset="0"/>
              </a:rPr>
              <a:t>Identificação de necessidades e respostas tecnológicas</a:t>
            </a:r>
          </a:p>
          <a:p>
            <a:pPr marL="285750" indent="-285750">
              <a:lnSpc>
                <a:spcPct val="100000"/>
              </a:lnSpc>
              <a:buFont typeface="Wingdings" panose="05000000000000000000" pitchFamily="2" charset="2"/>
              <a:buChar char="Ø"/>
            </a:pPr>
            <a:r>
              <a:rPr lang="pt-PT" dirty="0">
                <a:effectLst/>
                <a:ea typeface="Calibri" panose="020F0502020204030204" pitchFamily="34" charset="0"/>
                <a:cs typeface="Times New Roman" panose="02020603050405020304" pitchFamily="18" charset="0"/>
              </a:rPr>
              <a:t>Resolução de problemas técnicos</a:t>
            </a:r>
          </a:p>
          <a:p>
            <a:pPr marL="285750" indent="-285750">
              <a:lnSpc>
                <a:spcPct val="100000"/>
              </a:lnSpc>
              <a:buFont typeface="Wingdings" panose="05000000000000000000" pitchFamily="2" charset="2"/>
              <a:buChar char="Ø"/>
            </a:pPr>
            <a:r>
              <a:rPr lang="pt-PT" dirty="0">
                <a:ea typeface="Calibri" panose="020F0502020204030204" pitchFamily="34" charset="0"/>
                <a:cs typeface="Times New Roman" panose="02020603050405020304" pitchFamily="18" charset="0"/>
              </a:rPr>
              <a:t>Utilização </a:t>
            </a:r>
            <a:r>
              <a:rPr lang="pt-PT" dirty="0">
                <a:effectLst/>
                <a:ea typeface="Calibri" panose="020F0502020204030204" pitchFamily="34" charset="0"/>
                <a:cs typeface="Times New Roman" panose="02020603050405020304" pitchFamily="18" charset="0"/>
              </a:rPr>
              <a:t>das tecnologias digitais de forma criativa</a:t>
            </a:r>
          </a:p>
          <a:p>
            <a:pPr marL="285750" indent="-285750">
              <a:lnSpc>
                <a:spcPct val="100000"/>
              </a:lnSpc>
              <a:buFont typeface="Wingdings" panose="05000000000000000000" pitchFamily="2" charset="2"/>
              <a:buChar char="Ø"/>
            </a:pPr>
            <a:r>
              <a:rPr lang="pt-PT" dirty="0">
                <a:effectLst/>
                <a:ea typeface="Calibri" panose="020F0502020204030204" pitchFamily="34" charset="0"/>
                <a:cs typeface="Times New Roman" panose="02020603050405020304" pitchFamily="18" charset="0"/>
              </a:rPr>
              <a:t>Identificação de lacunas de competência digital</a:t>
            </a:r>
            <a:endParaRPr lang="en-US" dirty="0">
              <a:effectLst/>
              <a:ea typeface="Calibri" panose="020F0502020204030204" pitchFamily="34" charset="0"/>
              <a:cs typeface="Times New Roman" panose="02020603050405020304" pitchFamily="18" charset="0"/>
            </a:endParaRPr>
          </a:p>
          <a:p>
            <a:pPr>
              <a:lnSpc>
                <a:spcPct val="100000"/>
              </a:lnSpc>
            </a:pPr>
            <a:endParaRPr lang="en-US" sz="1600" dirty="0"/>
          </a:p>
          <a:p>
            <a:pPr>
              <a:lnSpc>
                <a:spcPct val="100000"/>
              </a:lnSpc>
            </a:pPr>
            <a:endParaRPr lang="en-US" sz="1600" dirty="0"/>
          </a:p>
        </p:txBody>
      </p:sp>
    </p:spTree>
    <p:extLst>
      <p:ext uri="{BB962C8B-B14F-4D97-AF65-F5344CB8AC3E}">
        <p14:creationId xmlns:p14="http://schemas.microsoft.com/office/powerpoint/2010/main" val="1673187520"/>
      </p:ext>
    </p:extLst>
  </p:cSld>
  <p:clrMapOvr>
    <a:masterClrMapping/>
  </p:clrMapOvr>
  <p:extLst>
    <p:ext uri="{6950BFC3-D8DA-4A85-94F7-54DA5524770B}">
      <p188:commentRel xmlns:p188="http://schemas.microsoft.com/office/powerpoint/2018/8/main" r:id="rId2"/>
    </p:ext>
  </p:extLs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B4524A-D4B9-DF42-84C1-8A9256B506AD}"/>
              </a:ext>
            </a:extLst>
          </p:cNvPr>
          <p:cNvSpPr>
            <a:spLocks noGrp="1"/>
          </p:cNvSpPr>
          <p:nvPr>
            <p:ph type="body" sz="quarter" idx="17"/>
          </p:nvPr>
        </p:nvSpPr>
        <p:spPr>
          <a:xfrm>
            <a:off x="3784617" y="3792836"/>
            <a:ext cx="5769929" cy="1954821"/>
          </a:xfrm>
        </p:spPr>
        <p:txBody>
          <a:bodyPr>
            <a:normAutofit/>
          </a:bodyPr>
          <a:lstStyle/>
          <a:p>
            <a:r>
              <a:rPr lang="en-US" sz="4800" dirty="0">
                <a:solidFill>
                  <a:srgbClr val="00ACA7"/>
                </a:solidFill>
                <a:hlinkClick r:id="rId2">
                  <a:extLst>
                    <a:ext uri="{A12FA001-AC4F-418D-AE19-62706E023703}">
                      <ahyp:hlinkClr xmlns:ahyp="http://schemas.microsoft.com/office/drawing/2018/hyperlinkcolor" val="tx"/>
                    </a:ext>
                  </a:extLst>
                </a:hlinkClick>
              </a:rPr>
              <a:t>www.includeher.eu</a:t>
            </a:r>
            <a:r>
              <a:rPr lang="hr-BA" sz="4800" dirty="0">
                <a:solidFill>
                  <a:srgbClr val="00ACA7"/>
                </a:solidFill>
              </a:rPr>
              <a:t> </a:t>
            </a:r>
            <a:endParaRPr lang="en-US" sz="4800" dirty="0">
              <a:solidFill>
                <a:srgbClr val="00ACA7"/>
              </a:solidFill>
            </a:endParaRPr>
          </a:p>
        </p:txBody>
      </p:sp>
      <p:sp>
        <p:nvSpPr>
          <p:cNvPr id="6" name="Text Placeholder 5">
            <a:extLst>
              <a:ext uri="{FF2B5EF4-FFF2-40B4-BE49-F238E27FC236}">
                <a16:creationId xmlns:a16="http://schemas.microsoft.com/office/drawing/2014/main" id="{42BE31EC-1A57-1247-B274-4FC966E1D582}"/>
              </a:ext>
            </a:extLst>
          </p:cNvPr>
          <p:cNvSpPr>
            <a:spLocks noGrp="1"/>
          </p:cNvSpPr>
          <p:nvPr>
            <p:ph type="body" sz="quarter" idx="20"/>
          </p:nvPr>
        </p:nvSpPr>
        <p:spPr>
          <a:xfrm>
            <a:off x="167404" y="1119675"/>
            <a:ext cx="3195485" cy="2593910"/>
          </a:xfrm>
        </p:spPr>
        <p:txBody>
          <a:bodyPr>
            <a:normAutofit/>
          </a:bodyPr>
          <a:lstStyle/>
          <a:p>
            <a:pPr algn="ctr"/>
            <a:r>
              <a:rPr lang="pt-PT" sz="3200" dirty="0"/>
              <a:t>Obrigado e parabéns por terminar o Módulo 4</a:t>
            </a:r>
            <a:r>
              <a:rPr lang="hr-BA" sz="3200" dirty="0"/>
              <a:t>!</a:t>
            </a:r>
          </a:p>
          <a:p>
            <a:pPr algn="ctr"/>
            <a:endParaRPr lang="hr-BA" sz="3200" dirty="0"/>
          </a:p>
          <a:p>
            <a:pPr algn="ctr"/>
            <a:endParaRPr lang="en-US" sz="3200" dirty="0"/>
          </a:p>
        </p:txBody>
      </p:sp>
    </p:spTree>
    <p:extLst>
      <p:ext uri="{BB962C8B-B14F-4D97-AF65-F5344CB8AC3E}">
        <p14:creationId xmlns:p14="http://schemas.microsoft.com/office/powerpoint/2010/main" val="65181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F6D5E-43A6-A84E-A7B9-DD6D2079BD3E}"/>
              </a:ext>
            </a:extLst>
          </p:cNvPr>
          <p:cNvSpPr>
            <a:spLocks noGrp="1"/>
          </p:cNvSpPr>
          <p:nvPr>
            <p:ph type="body" sz="quarter" idx="13"/>
          </p:nvPr>
        </p:nvSpPr>
        <p:spPr/>
        <p:txBody>
          <a:bodyPr>
            <a:normAutofit/>
          </a:bodyPr>
          <a:lstStyle/>
          <a:p>
            <a:r>
              <a:rPr lang="en-US" i="1" dirty="0">
                <a:effectLst/>
              </a:rPr>
              <a:t>De </a:t>
            </a:r>
            <a:r>
              <a:rPr lang="en-US" i="1" dirty="0" err="1">
                <a:effectLst/>
              </a:rPr>
              <a:t>acordo</a:t>
            </a:r>
            <a:r>
              <a:rPr lang="en-US" i="1" dirty="0">
                <a:effectLst/>
              </a:rPr>
              <a:t> com as </a:t>
            </a:r>
            <a:r>
              <a:rPr lang="en-US" u="sng" dirty="0" err="1"/>
              <a:t>estimativas</a:t>
            </a:r>
            <a:r>
              <a:rPr lang="en-US" u="sng" dirty="0"/>
              <a:t> de </a:t>
            </a:r>
            <a:r>
              <a:rPr lang="en-US" i="1" u="none" strike="noStrike" dirty="0">
                <a:effectLst/>
                <a:hlinkClick r:id="rId2">
                  <a:extLst>
                    <a:ext uri="{A12FA001-AC4F-418D-AE19-62706E023703}">
                      <ahyp:hlinkClr xmlns:ahyp="http://schemas.microsoft.com/office/drawing/2018/hyperlinkcolor" val="tx"/>
                    </a:ext>
                  </a:extLst>
                </a:hlinkClick>
              </a:rPr>
              <a:t>Gartner para o </a:t>
            </a:r>
            <a:r>
              <a:rPr lang="en-US" i="1" u="none" strike="noStrike" dirty="0" err="1">
                <a:effectLst/>
                <a:hlinkClick r:id="rId2">
                  <a:extLst>
                    <a:ext uri="{A12FA001-AC4F-418D-AE19-62706E023703}">
                      <ahyp:hlinkClr xmlns:ahyp="http://schemas.microsoft.com/office/drawing/2018/hyperlinkcolor" val="tx"/>
                    </a:ext>
                  </a:extLst>
                </a:hlinkClick>
              </a:rPr>
              <a:t>futuro</a:t>
            </a:r>
            <a:r>
              <a:rPr lang="en-US" i="1" u="none" strike="noStrike" dirty="0">
                <a:effectLst/>
                <a:hlinkClick r:id="rId2">
                  <a:extLst>
                    <a:ext uri="{A12FA001-AC4F-418D-AE19-62706E023703}">
                      <ahyp:hlinkClr xmlns:ahyp="http://schemas.microsoft.com/office/drawing/2018/hyperlinkcolor" val="tx"/>
                    </a:ext>
                  </a:extLst>
                </a:hlinkClick>
              </a:rPr>
              <a:t> da </a:t>
            </a:r>
            <a:r>
              <a:rPr lang="en-US" i="1" u="none" strike="noStrike" dirty="0" err="1">
                <a:effectLst/>
                <a:hlinkClick r:id="rId2">
                  <a:extLst>
                    <a:ext uri="{A12FA001-AC4F-418D-AE19-62706E023703}">
                      <ahyp:hlinkClr xmlns:ahyp="http://schemas.microsoft.com/office/drawing/2018/hyperlinkcolor" val="tx"/>
                    </a:ext>
                  </a:extLst>
                </a:hlinkClick>
              </a:rPr>
              <a:t>privacidade</a:t>
            </a:r>
            <a:r>
              <a:rPr lang="en-US" i="1" dirty="0">
                <a:effectLst/>
              </a:rPr>
              <a:t>, </a:t>
            </a:r>
            <a:r>
              <a:rPr lang="en-US" i="1" dirty="0" err="1">
                <a:effectLst/>
              </a:rPr>
              <a:t>até</a:t>
            </a:r>
            <a:r>
              <a:rPr lang="en-US" i="1" dirty="0">
                <a:effectLst/>
              </a:rPr>
              <a:t> 2023, 65% da </a:t>
            </a:r>
            <a:r>
              <a:rPr lang="en-US" i="1" dirty="0" err="1">
                <a:effectLst/>
              </a:rPr>
              <a:t>população</a:t>
            </a:r>
            <a:r>
              <a:rPr lang="en-US" i="1" dirty="0">
                <a:effectLst/>
              </a:rPr>
              <a:t> </a:t>
            </a:r>
            <a:r>
              <a:rPr lang="en-US" i="1" dirty="0" err="1">
                <a:effectLst/>
              </a:rPr>
              <a:t>mundial</a:t>
            </a:r>
            <a:r>
              <a:rPr lang="en-US" i="1" dirty="0">
                <a:effectLst/>
              </a:rPr>
              <a:t> </a:t>
            </a:r>
            <a:r>
              <a:rPr lang="en-US" i="1" dirty="0" err="1">
                <a:effectLst/>
              </a:rPr>
              <a:t>irá</a:t>
            </a:r>
            <a:r>
              <a:rPr lang="en-US" i="1" dirty="0">
                <a:effectLst/>
              </a:rPr>
              <a:t> </a:t>
            </a:r>
            <a:r>
              <a:rPr lang="en-US" i="1" dirty="0" err="1">
                <a:effectLst/>
              </a:rPr>
              <a:t>ter</a:t>
            </a:r>
            <a:r>
              <a:rPr lang="en-US" i="1" dirty="0">
                <a:effectLst/>
              </a:rPr>
              <a:t> as </a:t>
            </a:r>
            <a:r>
              <a:rPr lang="en-US" i="1" dirty="0" err="1">
                <a:effectLst/>
              </a:rPr>
              <a:t>suas</a:t>
            </a:r>
            <a:r>
              <a:rPr lang="en-US" i="1" dirty="0">
                <a:effectLst/>
              </a:rPr>
              <a:t> </a:t>
            </a:r>
            <a:r>
              <a:rPr lang="en-US" i="1" dirty="0" err="1">
                <a:effectLst/>
              </a:rPr>
              <a:t>informações</a:t>
            </a:r>
            <a:r>
              <a:rPr lang="en-US" i="1" dirty="0">
                <a:effectLst/>
              </a:rPr>
              <a:t> </a:t>
            </a:r>
            <a:r>
              <a:rPr lang="en-US" i="1" dirty="0" err="1">
                <a:effectLst/>
              </a:rPr>
              <a:t>pessoais</a:t>
            </a:r>
            <a:r>
              <a:rPr lang="en-US" i="1" dirty="0">
                <a:effectLst/>
              </a:rPr>
              <a:t> </a:t>
            </a:r>
            <a:r>
              <a:rPr lang="en-US" i="1" dirty="0" err="1">
                <a:effectLst/>
              </a:rPr>
              <a:t>cobertas</a:t>
            </a:r>
            <a:r>
              <a:rPr lang="en-US" i="1" dirty="0">
                <a:effectLst/>
              </a:rPr>
              <a:t> </a:t>
            </a:r>
            <a:r>
              <a:rPr lang="en-US" i="1" dirty="0" err="1">
                <a:effectLst/>
              </a:rPr>
              <a:t>por</a:t>
            </a:r>
            <a:r>
              <a:rPr lang="en-US" i="1" dirty="0">
                <a:effectLst/>
              </a:rPr>
              <a:t> </a:t>
            </a:r>
            <a:r>
              <a:rPr lang="en-US" i="1" dirty="0" err="1">
                <a:effectLst/>
              </a:rPr>
              <a:t>modernas</a:t>
            </a:r>
            <a:r>
              <a:rPr lang="en-US" i="1" dirty="0">
                <a:effectLst/>
              </a:rPr>
              <a:t> </a:t>
            </a:r>
            <a:r>
              <a:rPr lang="en-US" i="1" dirty="0" err="1">
                <a:effectLst/>
              </a:rPr>
              <a:t>normas</a:t>
            </a:r>
            <a:r>
              <a:rPr lang="en-US" i="1" dirty="0">
                <a:effectLst/>
              </a:rPr>
              <a:t> de </a:t>
            </a:r>
            <a:r>
              <a:rPr lang="en-US" i="1" dirty="0" err="1">
                <a:effectLst/>
              </a:rPr>
              <a:t>privacidade</a:t>
            </a:r>
            <a:r>
              <a:rPr lang="en-US" i="1" dirty="0">
                <a:effectLst/>
              </a:rPr>
              <a:t>, </a:t>
            </a:r>
            <a:r>
              <a:rPr lang="en-US" i="1" dirty="0" err="1">
                <a:effectLst/>
              </a:rPr>
              <a:t>acréscimo</a:t>
            </a:r>
            <a:r>
              <a:rPr lang="en-US" i="1" dirty="0">
                <a:effectLst/>
              </a:rPr>
              <a:t> de 10% face à </a:t>
            </a:r>
            <a:r>
              <a:rPr lang="en-US" i="1" dirty="0" err="1">
                <a:effectLst/>
              </a:rPr>
              <a:t>atualidade</a:t>
            </a:r>
            <a:endParaRPr lang="en-US" i="1" dirty="0">
              <a:effectLst/>
            </a:endParaRPr>
          </a:p>
          <a:p>
            <a:endParaRPr lang="en-US" dirty="0"/>
          </a:p>
        </p:txBody>
      </p:sp>
      <p:sp>
        <p:nvSpPr>
          <p:cNvPr id="3" name="Text Placeholder 2">
            <a:extLst>
              <a:ext uri="{FF2B5EF4-FFF2-40B4-BE49-F238E27FC236}">
                <a16:creationId xmlns:a16="http://schemas.microsoft.com/office/drawing/2014/main" id="{CD9C4D0D-493E-894B-A7AE-31313B976989}"/>
              </a:ext>
            </a:extLst>
          </p:cNvPr>
          <p:cNvSpPr>
            <a:spLocks noGrp="1"/>
          </p:cNvSpPr>
          <p:nvPr>
            <p:ph type="body" sz="quarter" idx="14"/>
          </p:nvPr>
        </p:nvSpPr>
        <p:spPr>
          <a:xfrm>
            <a:off x="4440654" y="4962985"/>
            <a:ext cx="785328" cy="1056986"/>
          </a:xfrm>
        </p:spPr>
        <p:txBody>
          <a:bodyPr>
            <a:normAutofit fontScale="85000" lnSpcReduction="20000"/>
          </a:bodyPr>
          <a:lstStyle/>
          <a:p>
            <a:r>
              <a:rPr lang="en-US" dirty="0"/>
              <a:t>“</a:t>
            </a:r>
          </a:p>
        </p:txBody>
      </p:sp>
      <p:sp>
        <p:nvSpPr>
          <p:cNvPr id="4" name="Text Placeholder 3">
            <a:extLst>
              <a:ext uri="{FF2B5EF4-FFF2-40B4-BE49-F238E27FC236}">
                <a16:creationId xmlns:a16="http://schemas.microsoft.com/office/drawing/2014/main" id="{2509A41E-6E66-FC4F-8BC6-C92877CF83D3}"/>
              </a:ext>
            </a:extLst>
          </p:cNvPr>
          <p:cNvSpPr>
            <a:spLocks noGrp="1"/>
          </p:cNvSpPr>
          <p:nvPr>
            <p:ph type="body" sz="quarter" idx="15"/>
          </p:nvPr>
        </p:nvSpPr>
        <p:spPr/>
        <p:txBody>
          <a:bodyPr>
            <a:normAutofit fontScale="92500" lnSpcReduction="10000"/>
          </a:bodyPr>
          <a:lstStyle/>
          <a:p>
            <a:r>
              <a:rPr lang="en-US" dirty="0"/>
              <a:t>“</a:t>
            </a:r>
          </a:p>
        </p:txBody>
      </p:sp>
      <p:pic>
        <p:nvPicPr>
          <p:cNvPr id="7" name="Picture Placeholder 6">
            <a:extLst>
              <a:ext uri="{FF2B5EF4-FFF2-40B4-BE49-F238E27FC236}">
                <a16:creationId xmlns:a16="http://schemas.microsoft.com/office/drawing/2014/main" id="{49B98C6A-67A9-9A4C-A0E3-49FCAEA52F98}"/>
              </a:ext>
            </a:extLst>
          </p:cNvPr>
          <p:cNvPicPr>
            <a:picLocks noGrp="1" noChangeAspect="1"/>
          </p:cNvPicPr>
          <p:nvPr>
            <p:ph type="pic" sz="quarter" idx="19"/>
          </p:nvPr>
        </p:nvPicPr>
        <p:blipFill>
          <a:blip r:embed="rId3"/>
          <a:srcRect/>
          <a:stretch/>
        </p:blipFill>
        <p:spPr>
          <a:xfrm>
            <a:off x="5536749" y="816810"/>
            <a:ext cx="7129077" cy="4752717"/>
          </a:xfrm>
        </p:spPr>
      </p:pic>
    </p:spTree>
    <p:extLst>
      <p:ext uri="{BB962C8B-B14F-4D97-AF65-F5344CB8AC3E}">
        <p14:creationId xmlns:p14="http://schemas.microsoft.com/office/powerpoint/2010/main" val="143512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08FB98-E7E1-DD4F-A471-220E6C1B23D4}"/>
              </a:ext>
            </a:extLst>
          </p:cNvPr>
          <p:cNvSpPr>
            <a:spLocks noGrp="1"/>
          </p:cNvSpPr>
          <p:nvPr>
            <p:ph type="body" sz="quarter" idx="13"/>
          </p:nvPr>
        </p:nvSpPr>
        <p:spPr/>
        <p:txBody>
          <a:bodyPr/>
          <a:lstStyle/>
          <a:p>
            <a:pPr algn="l"/>
            <a:r>
              <a:rPr lang="en-US" b="1" i="0" dirty="0" err="1">
                <a:effectLst/>
              </a:rPr>
              <a:t>Já</a:t>
            </a:r>
            <a:r>
              <a:rPr lang="en-US" b="1" i="0" dirty="0">
                <a:effectLst/>
              </a:rPr>
              <a:t> </a:t>
            </a:r>
            <a:r>
              <a:rPr lang="en-US" b="1" i="0" dirty="0" err="1">
                <a:effectLst/>
              </a:rPr>
              <a:t>ouviu</a:t>
            </a:r>
            <a:r>
              <a:rPr lang="en-US" b="1" i="0" dirty="0">
                <a:effectLst/>
              </a:rPr>
              <a:t> </a:t>
            </a:r>
            <a:r>
              <a:rPr lang="en-US" b="1" i="0" dirty="0" err="1">
                <a:effectLst/>
              </a:rPr>
              <a:t>falar</a:t>
            </a:r>
            <a:r>
              <a:rPr lang="en-US" b="1" i="0" dirty="0">
                <a:effectLst/>
              </a:rPr>
              <a:t> de RGPD?</a:t>
            </a:r>
          </a:p>
        </p:txBody>
      </p:sp>
      <p:sp>
        <p:nvSpPr>
          <p:cNvPr id="3" name="Text Placeholder 2">
            <a:extLst>
              <a:ext uri="{FF2B5EF4-FFF2-40B4-BE49-F238E27FC236}">
                <a16:creationId xmlns:a16="http://schemas.microsoft.com/office/drawing/2014/main" id="{D2F32267-F7BC-784C-BCD7-5A84CA49B3EF}"/>
              </a:ext>
            </a:extLst>
          </p:cNvPr>
          <p:cNvSpPr>
            <a:spLocks noGrp="1"/>
          </p:cNvSpPr>
          <p:nvPr>
            <p:ph type="body" sz="quarter" idx="14"/>
          </p:nvPr>
        </p:nvSpPr>
        <p:spPr>
          <a:xfrm>
            <a:off x="6825554" y="1595732"/>
            <a:ext cx="5053848" cy="4168574"/>
          </a:xfrm>
        </p:spPr>
        <p:txBody>
          <a:bodyPr/>
          <a:lstStyle/>
          <a:p>
            <a:pPr algn="just"/>
            <a:r>
              <a:rPr lang="pt-PT" i="0" dirty="0">
                <a:solidFill>
                  <a:schemeClr val="bg2">
                    <a:lumMod val="25000"/>
                  </a:schemeClr>
                </a:solidFill>
                <a:effectLst/>
              </a:rPr>
              <a:t>O RGPD é um componente importante da lei de privacidade da </a:t>
            </a:r>
            <a:r>
              <a:rPr lang="pt-PT" dirty="0">
                <a:solidFill>
                  <a:schemeClr val="bg2">
                    <a:lumMod val="25000"/>
                  </a:schemeClr>
                </a:solidFill>
              </a:rPr>
              <a:t>UE e da lei dos direitos humanos. Também aborda a transferência de dados pessoais para fora das áreas da UE e do EEE*.</a:t>
            </a:r>
          </a:p>
          <a:p>
            <a:pPr algn="just"/>
            <a:r>
              <a:rPr lang="pt-PT" i="0" dirty="0">
                <a:solidFill>
                  <a:schemeClr val="bg2">
                    <a:lumMod val="25000"/>
                  </a:schemeClr>
                </a:solidFill>
                <a:effectLst/>
              </a:rPr>
              <a:t>Embora o RGPD não tenha sido a primeira lei de pri</a:t>
            </a:r>
            <a:r>
              <a:rPr lang="pt-PT" dirty="0">
                <a:solidFill>
                  <a:schemeClr val="bg2">
                    <a:lumMod val="25000"/>
                  </a:schemeClr>
                </a:solidFill>
              </a:rPr>
              <a:t>vacidade, foi a lei de proteção de dados mais abrangente e inovadora que refletiu a nova era digital na forma como os dados são criados e geridos nos atuais processos de gestão empresarial.</a:t>
            </a:r>
            <a:endParaRPr lang="pt-PT" i="0" dirty="0">
              <a:solidFill>
                <a:schemeClr val="bg2">
                  <a:lumMod val="25000"/>
                </a:schemeClr>
              </a:solidFill>
              <a:effectLst/>
            </a:endParaRPr>
          </a:p>
          <a:p>
            <a:pPr algn="just"/>
            <a:endParaRPr lang="pt-PT" dirty="0"/>
          </a:p>
        </p:txBody>
      </p:sp>
      <p:sp>
        <p:nvSpPr>
          <p:cNvPr id="6" name="TextBox 5">
            <a:extLst>
              <a:ext uri="{FF2B5EF4-FFF2-40B4-BE49-F238E27FC236}">
                <a16:creationId xmlns:a16="http://schemas.microsoft.com/office/drawing/2014/main" id="{954BEFE1-7D8B-45F7-97CA-C14A65EE8594}"/>
              </a:ext>
            </a:extLst>
          </p:cNvPr>
          <p:cNvSpPr txBox="1"/>
          <p:nvPr/>
        </p:nvSpPr>
        <p:spPr>
          <a:xfrm>
            <a:off x="604508" y="4625602"/>
            <a:ext cx="6324716" cy="923330"/>
          </a:xfrm>
          <a:prstGeom prst="rect">
            <a:avLst/>
          </a:prstGeom>
          <a:noFill/>
        </p:spPr>
        <p:txBody>
          <a:bodyPr wrap="square" rtlCol="0">
            <a:spAutoFit/>
          </a:bodyPr>
          <a:lstStyle/>
          <a:p>
            <a:r>
              <a:rPr lang="en-GB" dirty="0">
                <a:solidFill>
                  <a:srgbClr val="00ACA7"/>
                </a:solidFill>
              </a:rPr>
              <a:t>Para </a:t>
            </a:r>
            <a:r>
              <a:rPr lang="en-GB" dirty="0" err="1">
                <a:solidFill>
                  <a:srgbClr val="00ACA7"/>
                </a:solidFill>
              </a:rPr>
              <a:t>mais</a:t>
            </a:r>
            <a:r>
              <a:rPr lang="en-GB" dirty="0">
                <a:solidFill>
                  <a:srgbClr val="00ACA7"/>
                </a:solidFill>
              </a:rPr>
              <a:t> </a:t>
            </a:r>
            <a:r>
              <a:rPr lang="en-GB" dirty="0" err="1">
                <a:solidFill>
                  <a:srgbClr val="00ACA7"/>
                </a:solidFill>
              </a:rPr>
              <a:t>informações</a:t>
            </a:r>
            <a:r>
              <a:rPr lang="hr-BA" dirty="0">
                <a:solidFill>
                  <a:srgbClr val="00ACA7"/>
                </a:solidFill>
              </a:rPr>
              <a:t>: </a:t>
            </a:r>
            <a:r>
              <a:rPr lang="hr-BA" dirty="0">
                <a:solidFill>
                  <a:srgbClr val="00ACA7"/>
                </a:solidFill>
                <a:hlinkClick r:id="rId2"/>
              </a:rPr>
              <a:t>https://eur-lex.europa.eu/legal-content/PT/TXT/?uri=LEGISSUM:310401_2</a:t>
            </a:r>
            <a:r>
              <a:rPr lang="pt-PT" dirty="0">
                <a:solidFill>
                  <a:srgbClr val="00ACA7"/>
                </a:solidFill>
              </a:rPr>
              <a:t> </a:t>
            </a:r>
          </a:p>
          <a:p>
            <a:r>
              <a:rPr lang="pt-PT" dirty="0">
                <a:solidFill>
                  <a:srgbClr val="00ACA7"/>
                </a:solidFill>
              </a:rPr>
              <a:t>* EEE – Espaço Económico Europeu</a:t>
            </a:r>
            <a:endParaRPr lang="en-IE" dirty="0">
              <a:solidFill>
                <a:srgbClr val="00ACA7"/>
              </a:solidFill>
            </a:endParaRPr>
          </a:p>
        </p:txBody>
      </p:sp>
      <p:pic>
        <p:nvPicPr>
          <p:cNvPr id="1026" name="Picture 2" descr="rgpd">
            <a:extLst>
              <a:ext uri="{FF2B5EF4-FFF2-40B4-BE49-F238E27FC236}">
                <a16:creationId xmlns:a16="http://schemas.microsoft.com/office/drawing/2014/main" id="{67793E62-19FE-707A-2058-833A02A871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35" r="3040"/>
          <a:stretch/>
        </p:blipFill>
        <p:spPr bwMode="auto">
          <a:xfrm>
            <a:off x="604508" y="1595732"/>
            <a:ext cx="6132439" cy="28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237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49F9EB7260684A9B23226A0D2389F0" ma:contentTypeVersion="9" ma:contentTypeDescription="Create a new document." ma:contentTypeScope="" ma:versionID="de15243d0bb07bbf3d71c5e3acdd95d0">
  <xsd:schema xmlns:xsd="http://www.w3.org/2001/XMLSchema" xmlns:xs="http://www.w3.org/2001/XMLSchema" xmlns:p="http://schemas.microsoft.com/office/2006/metadata/properties" xmlns:ns2="9fc2bc09-c21d-4b3b-bb94-c480fd4f3cad" targetNamespace="http://schemas.microsoft.com/office/2006/metadata/properties" ma:root="true" ma:fieldsID="45b8f12c33e877c86c27cc01057ec5c8" ns2:_="">
    <xsd:import namespace="9fc2bc09-c21d-4b3b-bb94-c480fd4f3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c2bc09-c21d-4b3b-bb94-c480fd4f3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FCD0D6-03CB-4499-AA76-2B06476B4777}">
  <ds:schemaRefs>
    <ds:schemaRef ds:uri="http://schemas.microsoft.com/sharepoint/v3/contenttype/forms"/>
  </ds:schemaRefs>
</ds:datastoreItem>
</file>

<file path=customXml/itemProps2.xml><?xml version="1.0" encoding="utf-8"?>
<ds:datastoreItem xmlns:ds="http://schemas.openxmlformats.org/officeDocument/2006/customXml" ds:itemID="{DAFBA78F-CF6F-45D0-8CD6-FC5ECCB383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09AEDC5-6481-41D5-951E-7636EE855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c2bc09-c21d-4b3b-bb94-c480fd4f3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15710</TotalTime>
  <Words>7081</Words>
  <Application>Microsoft Office PowerPoint</Application>
  <PresentationFormat>Ecrã Panorâmico</PresentationFormat>
  <Paragraphs>468</Paragraphs>
  <Slides>76</Slides>
  <Notes>1</Notes>
  <HiddenSlides>0</HiddenSlides>
  <MMClips>1</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76</vt:i4>
      </vt:variant>
    </vt:vector>
  </HeadingPairs>
  <TitlesOfParts>
    <vt:vector size="84" baseType="lpstr">
      <vt:lpstr>Arial</vt:lpstr>
      <vt:lpstr>Calibri</vt:lpstr>
      <vt:lpstr>Calibri Light</vt:lpstr>
      <vt:lpstr>GuardianTextEgyptian</vt:lpstr>
      <vt:lpstr>Quattrocento Sans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Lopes</cp:lastModifiedBy>
  <cp:revision>251</cp:revision>
  <dcterms:created xsi:type="dcterms:W3CDTF">2019-11-20T14:08:21Z</dcterms:created>
  <dcterms:modified xsi:type="dcterms:W3CDTF">2022-06-17T22:33:53Z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0x010100FA49F9EB7260684A9B23226A0D2389F0</vt:lpwstr>
  </property>
</Properties>
</file>