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649" r:id="rId5"/>
    <p:sldId id="650" r:id="rId6"/>
    <p:sldId id="651" r:id="rId7"/>
    <p:sldId id="652" r:id="rId8"/>
    <p:sldId id="653" r:id="rId9"/>
    <p:sldId id="654" r:id="rId10"/>
    <p:sldId id="655" r:id="rId11"/>
    <p:sldId id="656" r:id="rId12"/>
    <p:sldId id="657" r:id="rId13"/>
    <p:sldId id="658" r:id="rId14"/>
    <p:sldId id="659" r:id="rId15"/>
    <p:sldId id="660" r:id="rId16"/>
    <p:sldId id="661" r:id="rId17"/>
    <p:sldId id="662" r:id="rId18"/>
    <p:sldId id="663" r:id="rId19"/>
    <p:sldId id="664" r:id="rId20"/>
    <p:sldId id="665" r:id="rId21"/>
    <p:sldId id="666" r:id="rId22"/>
    <p:sldId id="667" r:id="rId23"/>
    <p:sldId id="668" r:id="rId24"/>
    <p:sldId id="669" r:id="rId25"/>
    <p:sldId id="670" r:id="rId26"/>
    <p:sldId id="671" r:id="rId27"/>
    <p:sldId id="672" r:id="rId28"/>
    <p:sldId id="673" r:id="rId29"/>
    <p:sldId id="674" r:id="rId30"/>
    <p:sldId id="675" r:id="rId31"/>
    <p:sldId id="676" r:id="rId32"/>
    <p:sldId id="677" r:id="rId33"/>
    <p:sldId id="678" r:id="rId34"/>
    <p:sldId id="679" r:id="rId35"/>
    <p:sldId id="680" r:id="rId36"/>
    <p:sldId id="681" r:id="rId37"/>
    <p:sldId id="682" r:id="rId38"/>
    <p:sldId id="683" r:id="rId39"/>
    <p:sldId id="684" r:id="rId40"/>
    <p:sldId id="685" r:id="rId41"/>
    <p:sldId id="686" r:id="rId42"/>
    <p:sldId id="687" r:id="rId43"/>
    <p:sldId id="688" r:id="rId44"/>
    <p:sldId id="689" r:id="rId45"/>
    <p:sldId id="690" r:id="rId46"/>
    <p:sldId id="691" r:id="rId47"/>
    <p:sldId id="692" r:id="rId48"/>
    <p:sldId id="693" r:id="rId49"/>
    <p:sldId id="694" r:id="rId50"/>
    <p:sldId id="695" r:id="rId51"/>
    <p:sldId id="696" r:id="rId52"/>
    <p:sldId id="697" r:id="rId53"/>
    <p:sldId id="698" r:id="rId54"/>
    <p:sldId id="699" r:id="rId55"/>
    <p:sldId id="700" r:id="rId56"/>
    <p:sldId id="701" r:id="rId57"/>
    <p:sldId id="702" r:id="rId58"/>
    <p:sldId id="703" r:id="rId59"/>
    <p:sldId id="704" r:id="rId60"/>
    <p:sldId id="705" r:id="rId61"/>
    <p:sldId id="706" r:id="rId62"/>
    <p:sldId id="707" r:id="rId63"/>
    <p:sldId id="708" r:id="rId64"/>
    <p:sldId id="709" r:id="rId65"/>
    <p:sldId id="710" r:id="rId66"/>
    <p:sldId id="711" r:id="rId67"/>
    <p:sldId id="712" r:id="rId68"/>
    <p:sldId id="713" r:id="rId69"/>
    <p:sldId id="71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1E"/>
    <a:srgbClr val="D6315A"/>
    <a:srgbClr val="E78631"/>
    <a:srgbClr val="00ACA7"/>
    <a:srgbClr val="5E5E5E"/>
    <a:srgbClr val="DD1B50"/>
    <a:srgbClr val="003841"/>
    <a:srgbClr val="9A2E90"/>
    <a:srgbClr val="1198D1"/>
    <a:srgbClr val="F5B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98B85-5D08-4516-A53A-79FE3A4370ED}" v="136" dt="2021-11-10T11:12:16.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107" d="100"/>
          <a:sy n="107" d="100"/>
        </p:scale>
        <p:origin x="672" y="102"/>
      </p:cViewPr>
      <p:guideLst/>
    </p:cSldViewPr>
  </p:slideViewPr>
  <p:notesTextViewPr>
    <p:cViewPr>
      <p:scale>
        <a:sx n="1" d="1"/>
        <a:sy n="1" d="1"/>
      </p:scale>
      <p:origin x="0" y="0"/>
    </p:cViewPr>
  </p:notesTextViewPr>
  <p:sorterViewPr>
    <p:cViewPr>
      <p:scale>
        <a:sx n="140" d="100"/>
        <a:sy n="140" d="100"/>
      </p:scale>
      <p:origin x="0" y="-1945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F5B020"/>
        </a:solidFill>
      </dgm:spPr>
      <dgm:t>
        <a:bodyPr/>
        <a:lstStyle/>
        <a:p>
          <a:r>
            <a:rPr lang="pt" dirty="0"/>
            <a:t>Abra com uma declaração que envolva o seu público. Faça uma declaração que chame a atenção do público imediatamente, talvez através de um fato dramático. Esta é a sua introdução e deve ser apenas uma frase ou duas.</a:t>
          </a:r>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pt" dirty="0"/>
            <a:t>Apresente o aspeto principal. Descreva o ponto principal , quem afeta, o seu impacto</a:t>
          </a:r>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D6315A"/>
        </a:solidFill>
      </dgm:spPr>
      <dgm:t>
        <a:bodyPr/>
        <a:lstStyle/>
        <a:p>
          <a:r>
            <a:rPr lang="pt" dirty="0"/>
            <a:t>Sustente a sua mensagem com fatos (prova/evidência). Os dados são importantes para demonstrar que existe um problema e justificar a sua posição. Procure fatos relevantes para o seu público.</a:t>
          </a:r>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D6315A"/>
        </a:solidFill>
      </dgm:spPr>
      <dgm:t>
        <a:bodyPr/>
        <a:lstStyle/>
        <a:p>
          <a:r>
            <a:rPr lang="pt" dirty="0"/>
            <a:t>Partilhe uma história ou dê um exemplo do problema. Um exemplo ou história associa um rosto humano ao problema e torna-o real e mais atraente. Novamente, verifique se o exemplo é relevante para o público</a:t>
          </a:r>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pt" dirty="0"/>
            <a:t>Conecte a questão aos valores, preocupações ou interesses próprios do público. Mostre ao público como este interesse se encaixa com o que eles se interessam, desejam ou precisam</a:t>
          </a:r>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F5B020"/>
        </a:solidFill>
      </dgm:spPr>
      <dgm:t>
        <a:bodyPr/>
        <a:lstStyle/>
        <a:p>
          <a:r>
            <a:rPr lang="pt" dirty="0"/>
            <a:t>Conclua e resuma, pense em diferentes formatos pelos quais poderia comunicar esta mensagem (texto, imagens, vídeo, etc.)</a:t>
          </a:r>
          <a:endParaRPr lang="en-US" dirty="0"/>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791" bIns="0" numCol="1" spcCol="1270" anchor="ctr" anchorCtr="0">
          <a:noAutofit/>
        </a:bodyPr>
        <a:lstStyle/>
        <a:p>
          <a:pPr marL="0" lvl="0" indent="0" algn="ctr" defTabSz="889000">
            <a:lnSpc>
              <a:spcPct val="90000"/>
            </a:lnSpc>
            <a:spcBef>
              <a:spcPct val="0"/>
            </a:spcBef>
            <a:spcAft>
              <a:spcPct val="35000"/>
            </a:spcAft>
            <a:buNone/>
          </a:pPr>
          <a:r>
            <a:rPr lang="pt" sz="2000" kern="1200" dirty="0"/>
            <a:t>Abra com uma declaração que envolva o seu público. Faça uma declaração que chame a atenção do público imediatamente, talvez através de um fato dramático. Esta é a sua introdução e deve ser apenas uma frase ou duas.</a:t>
          </a:r>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791" bIns="0" numCol="1" spcCol="1270" anchor="ctr" anchorCtr="0">
          <a:noAutofit/>
        </a:bodyPr>
        <a:lstStyle/>
        <a:p>
          <a:pPr marL="0" lvl="0" indent="0" algn="ctr" defTabSz="889000">
            <a:lnSpc>
              <a:spcPct val="90000"/>
            </a:lnSpc>
            <a:spcBef>
              <a:spcPct val="0"/>
            </a:spcBef>
            <a:spcAft>
              <a:spcPct val="35000"/>
            </a:spcAft>
            <a:buNone/>
          </a:pPr>
          <a:r>
            <a:rPr lang="pt" sz="2000" kern="1200" dirty="0"/>
            <a:t>Apresente o aspeto principal. Descreva o ponto principal , quem afeta, o seu impacto</a:t>
          </a:r>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791" bIns="0" numCol="1" spcCol="1270" anchor="ctr" anchorCtr="0">
          <a:noAutofit/>
        </a:bodyPr>
        <a:lstStyle/>
        <a:p>
          <a:pPr marL="0" lvl="0" indent="0" algn="ctr" defTabSz="889000">
            <a:lnSpc>
              <a:spcPct val="90000"/>
            </a:lnSpc>
            <a:spcBef>
              <a:spcPct val="0"/>
            </a:spcBef>
            <a:spcAft>
              <a:spcPct val="35000"/>
            </a:spcAft>
            <a:buNone/>
          </a:pPr>
          <a:r>
            <a:rPr lang="pt" sz="2000" kern="1200" dirty="0"/>
            <a:t>Sustente a sua mensagem com fatos (prova/evidência). Os dados são importantes para demonstrar que existe um problema e justificar a sua posição. Procure fatos relevantes para o seu público.</a:t>
          </a:r>
        </a:p>
      </dsp:txBody>
      <dsp:txXfrm rot="5400000">
        <a:off x="7227791" y="766733"/>
        <a:ext cx="3361161" cy="2300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pt" sz="2000" kern="1200" dirty="0"/>
            <a:t>Partilhe uma história ou dê um exemplo do problema. Um exemplo ou história associa um rosto humano ao problema e torna-o real e mais atraente. Novamente, verifique se o exemplo é relevante para o público</a:t>
          </a:r>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pt" sz="2000" kern="1200" dirty="0"/>
            <a:t>Conecte a questão aos valores, preocupações ou interesses próprios do público. Mostre ao público como este interesse se encaixa com o que eles se interessam, desejam ou precisam</a:t>
          </a:r>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977" bIns="0" numCol="1" spcCol="1270" anchor="ctr" anchorCtr="0">
          <a:noAutofit/>
        </a:bodyPr>
        <a:lstStyle/>
        <a:p>
          <a:pPr marL="0" lvl="0" indent="0" algn="ctr" defTabSz="889000">
            <a:lnSpc>
              <a:spcPct val="90000"/>
            </a:lnSpc>
            <a:spcBef>
              <a:spcPct val="0"/>
            </a:spcBef>
            <a:spcAft>
              <a:spcPct val="35000"/>
            </a:spcAft>
            <a:buNone/>
          </a:pPr>
          <a:r>
            <a:rPr lang="pt" sz="2000" kern="1200" dirty="0"/>
            <a:t>Conclua e resuma, pense em diferentes formatos pelos quais poderia comunicar esta mensagem (texto, imagens, vídeo, etc.)</a:t>
          </a:r>
          <a:endParaRPr lang="en-US" sz="2000" kern="1200" dirty="0"/>
        </a:p>
      </dsp:txBody>
      <dsp:txXfrm rot="5400000">
        <a:off x="7227791" y="766733"/>
        <a:ext cx="3361161" cy="230020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60</a:t>
            </a:fld>
            <a:endParaRPr lang="en-GB"/>
          </a:p>
        </p:txBody>
      </p:sp>
    </p:spTree>
    <p:extLst>
      <p:ext uri="{BB962C8B-B14F-4D97-AF65-F5344CB8AC3E}">
        <p14:creationId xmlns:p14="http://schemas.microsoft.com/office/powerpoint/2010/main" val="24522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61</a:t>
            </a:fld>
            <a:endParaRPr lang="en-GB"/>
          </a:p>
        </p:txBody>
      </p:sp>
    </p:spTree>
    <p:extLst>
      <p:ext uri="{BB962C8B-B14F-4D97-AF65-F5344CB8AC3E}">
        <p14:creationId xmlns:p14="http://schemas.microsoft.com/office/powerpoint/2010/main" val="33710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62</a:t>
            </a:fld>
            <a:endParaRPr lang="en-GB"/>
          </a:p>
        </p:txBody>
      </p:sp>
    </p:spTree>
    <p:extLst>
      <p:ext uri="{BB962C8B-B14F-4D97-AF65-F5344CB8AC3E}">
        <p14:creationId xmlns:p14="http://schemas.microsoft.com/office/powerpoint/2010/main" val="302680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31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D48A78C-3C07-47F2-B314-6B33B7752D58}"/>
              </a:ext>
            </a:extLst>
          </p:cNvPr>
          <p:cNvGrpSpPr/>
          <p:nvPr userDrawn="1"/>
        </p:nvGrpSpPr>
        <p:grpSpPr>
          <a:xfrm>
            <a:off x="10227720" y="6113464"/>
            <a:ext cx="1964280" cy="412293"/>
            <a:chOff x="9237821" y="5953503"/>
            <a:chExt cx="1964280" cy="412293"/>
          </a:xfrm>
        </p:grpSpPr>
        <p:sp>
          <p:nvSpPr>
            <p:cNvPr id="19" name="TextBox 18">
              <a:extLst>
                <a:ext uri="{FF2B5EF4-FFF2-40B4-BE49-F238E27FC236}">
                  <a16:creationId xmlns:a16="http://schemas.microsoft.com/office/drawing/2014/main" id="{446FDB87-B1BD-40CA-807A-F920FB4E96E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36336F4E-FB81-42DA-848B-CDF263B00142}"/>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C3118A87-9070-477D-8BDF-E29705B93474}"/>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F00FC2BF-061E-4AE1-9FBE-9DC9E05CEEC5}"/>
                </a:ext>
              </a:extLst>
            </p:cNvPr>
            <p:cNvSpPr txBox="1"/>
            <p:nvPr userDrawn="1"/>
          </p:nvSpPr>
          <p:spPr>
            <a:xfrm>
              <a:off x="9237821" y="5953503"/>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462434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07A1D5D-CDDB-4C18-8DF1-91357E6EBA2E}"/>
              </a:ext>
            </a:extLst>
          </p:cNvPr>
          <p:cNvGrpSpPr/>
          <p:nvPr userDrawn="1"/>
        </p:nvGrpSpPr>
        <p:grpSpPr>
          <a:xfrm>
            <a:off x="10314652" y="6093162"/>
            <a:ext cx="1877348" cy="396639"/>
            <a:chOff x="9324753" y="5969157"/>
            <a:chExt cx="1877348" cy="396639"/>
          </a:xfrm>
        </p:grpSpPr>
        <p:sp>
          <p:nvSpPr>
            <p:cNvPr id="19" name="TextBox 18">
              <a:extLst>
                <a:ext uri="{FF2B5EF4-FFF2-40B4-BE49-F238E27FC236}">
                  <a16:creationId xmlns:a16="http://schemas.microsoft.com/office/drawing/2014/main" id="{A0C5507A-1D00-495D-BA3F-3DB97AB4C7A3}"/>
                </a:ext>
              </a:extLst>
            </p:cNvPr>
            <p:cNvSpPr txBox="1"/>
            <p:nvPr userDrawn="1"/>
          </p:nvSpPr>
          <p:spPr>
            <a:xfrm>
              <a:off x="9324753" y="5984901"/>
              <a:ext cx="1877348"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A515BA8D-77F9-4BC0-8F52-5C20C9CC1A99}"/>
                </a:ext>
              </a:extLst>
            </p:cNvPr>
            <p:cNvSpPr txBox="1"/>
            <p:nvPr userDrawn="1"/>
          </p:nvSpPr>
          <p:spPr>
            <a:xfrm>
              <a:off x="9535035" y="6170672"/>
              <a:ext cx="1667066"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0226186F-9C27-4C2E-B48A-AAB6E4999F22}"/>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D26FB3FD-CFBD-4B0F-B849-8DFB138C944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75341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1" name="Group 10">
            <a:extLst>
              <a:ext uri="{FF2B5EF4-FFF2-40B4-BE49-F238E27FC236}">
                <a16:creationId xmlns:a16="http://schemas.microsoft.com/office/drawing/2014/main" id="{B62BC104-6D6E-4A04-888A-52F84834E944}"/>
              </a:ext>
            </a:extLst>
          </p:cNvPr>
          <p:cNvGrpSpPr/>
          <p:nvPr userDrawn="1"/>
        </p:nvGrpSpPr>
        <p:grpSpPr>
          <a:xfrm>
            <a:off x="10314652" y="6093162"/>
            <a:ext cx="1877348" cy="396639"/>
            <a:chOff x="9324753" y="5969157"/>
            <a:chExt cx="1877348" cy="396639"/>
          </a:xfrm>
        </p:grpSpPr>
        <p:sp>
          <p:nvSpPr>
            <p:cNvPr id="12" name="TextBox 11">
              <a:extLst>
                <a:ext uri="{FF2B5EF4-FFF2-40B4-BE49-F238E27FC236}">
                  <a16:creationId xmlns:a16="http://schemas.microsoft.com/office/drawing/2014/main" id="{65AC192A-3F95-4273-92DD-A695F203885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3" name="TextBox 12">
              <a:extLst>
                <a:ext uri="{FF2B5EF4-FFF2-40B4-BE49-F238E27FC236}">
                  <a16:creationId xmlns:a16="http://schemas.microsoft.com/office/drawing/2014/main" id="{457E36E9-AC76-4872-AE41-2C62A2C433BB}"/>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4" name="TextBox 13">
              <a:extLst>
                <a:ext uri="{FF2B5EF4-FFF2-40B4-BE49-F238E27FC236}">
                  <a16:creationId xmlns:a16="http://schemas.microsoft.com/office/drawing/2014/main" id="{35DA7952-090A-4381-844C-085A8231B87F}"/>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5" name="TextBox 14">
              <a:extLst>
                <a:ext uri="{FF2B5EF4-FFF2-40B4-BE49-F238E27FC236}">
                  <a16:creationId xmlns:a16="http://schemas.microsoft.com/office/drawing/2014/main" id="{77D3D172-6787-4BD0-A78F-2D9067EAD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278515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7816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 id="2147483706" r:id="rId41"/>
    <p:sldLayoutId id="2147483707" r:id="rId42"/>
    <p:sldLayoutId id="2147483708"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cholar.google.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hyperlink" Target="https://www.facultyfocus.com/articles/online-education/helping-students-develop-digital-content-curation-skil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ggle.it/" TargetMode="External"/><Relationship Id="rId1" Type="http://schemas.openxmlformats.org/officeDocument/2006/relationships/slideLayout" Target="../slideLayouts/slideLayout14.xml"/><Relationship Id="rId5" Type="http://schemas.openxmlformats.org/officeDocument/2006/relationships/hyperlink" Target="https://www.facultyfocus.com/articles/online-education/helping-students-develop-digital-content-curation-skills/" TargetMode="Externa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keydifferences.com/difference-between-formal-and-informal-writing.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app.grammarly.com/" TargetMode="External"/><Relationship Id="rId2" Type="http://schemas.openxmlformats.org/officeDocument/2006/relationships/hyperlink" Target="https://eurostories.eu/toolbox/" TargetMode="External"/><Relationship Id="rId1" Type="http://schemas.openxmlformats.org/officeDocument/2006/relationships/slideLayout" Target="../slideLayouts/slideLayout2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Layout" Target="../slideLayouts/slideLayout11.xml"/><Relationship Id="rId1" Type="http://schemas.openxmlformats.org/officeDocument/2006/relationships/video" Target="https://www.youtube.com/embed/jNApH8nGj1U?feature=oembed" TargetMode="External"/><Relationship Id="rId6" Type="http://schemas.openxmlformats.org/officeDocument/2006/relationships/image" Target="../media/image30.jpeg"/><Relationship Id="rId5" Type="http://schemas.openxmlformats.org/officeDocument/2006/relationships/hyperlink" Target="https://www.shutterstock.com/" TargetMode="External"/><Relationship Id="rId4" Type="http://schemas.openxmlformats.org/officeDocument/2006/relationships/hyperlink" Target="https://pixabay.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3.xml"/><Relationship Id="rId1" Type="http://schemas.openxmlformats.org/officeDocument/2006/relationships/video" Target="https://www.youtube.com/embed/PeOuHe0czfE?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idearocketanimation.com/17385-reasons-video-effective-text/?nab=1"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0.xml"/><Relationship Id="rId1" Type="http://schemas.openxmlformats.org/officeDocument/2006/relationships/video" Target="https://www.youtube.com/embed/2nIq8VEixEc?feature=oembed" TargetMode="External"/><Relationship Id="rId5" Type="http://schemas.openxmlformats.org/officeDocument/2006/relationships/image" Target="../media/image34.jpeg"/><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hyperlink" Target="https://www.mikogo.com/2015/10/08/powerful-short-presentations/" TargetMode="External"/><Relationship Id="rId2" Type="http://schemas.openxmlformats.org/officeDocument/2006/relationships/slideLayout" Target="../slideLayouts/slideLayout10.xml"/><Relationship Id="rId1" Type="http://schemas.openxmlformats.org/officeDocument/2006/relationships/video" Target="https://www.youtube.com/embed/Iwpi1Lm6dFo?feature=oembed" TargetMode="External"/><Relationship Id="rId6" Type="http://schemas.openxmlformats.org/officeDocument/2006/relationships/hyperlink" Target="https://www.youtube.com/watch?v=Iwpi1Lm6dFo" TargetMode="External"/><Relationship Id="rId5" Type="http://schemas.openxmlformats.org/officeDocument/2006/relationships/image" Target="../media/image35.jpeg"/><Relationship Id="rId4" Type="http://schemas.openxmlformats.org/officeDocument/2006/relationships/hyperlink" Target="https://www.circlesstudio.com/blog/presentations-tips-ideas/#:~:text=Presentations%20play%20an%20important%20role%20in%20marketing%20and,they%20can%20often%20be%20treated%20as%20an%20afterthough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s://blog.ed.ted.com/2019/08/26/6-dos-and-donts-for-next-level-slides-from-a-slide-expert/"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canva.com/"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hyperlink" Target="https://www.microsoft.com/en-us/microsoft-365/powerpoint" TargetMode="External"/><Relationship Id="rId1" Type="http://schemas.openxmlformats.org/officeDocument/2006/relationships/slideLayout" Target="../slideLayouts/slideLayout10.xml"/><Relationship Id="rId6" Type="http://schemas.openxmlformats.org/officeDocument/2006/relationships/hyperlink" Target="https://prezi.com/" TargetMode="External"/><Relationship Id="rId5" Type="http://schemas.openxmlformats.org/officeDocument/2006/relationships/image" Target="../media/image37.png"/><Relationship Id="rId4" Type="http://schemas.openxmlformats.org/officeDocument/2006/relationships/hyperlink" Target="https://g.co/kgs/w5jZtJ" TargetMode="External"/><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0.xml"/><Relationship Id="rId1" Type="http://schemas.openxmlformats.org/officeDocument/2006/relationships/video" Target="https://www.youtube.com/embed/aGJYUF-RrjE?feature=oembed" TargetMode="External"/><Relationship Id="rId4" Type="http://schemas.openxmlformats.org/officeDocument/2006/relationships/hyperlink" Target="https://www.youtube.com/watch?v=JQDgE_eJG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1.xml"/><Relationship Id="rId1" Type="http://schemas.openxmlformats.org/officeDocument/2006/relationships/video" Target="https://www.youtube.com/embed/9ch_rkRwk1M?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2.xml"/><Relationship Id="rId1" Type="http://schemas.openxmlformats.org/officeDocument/2006/relationships/video" Target="https://www.youtube.com/embed/xwwt-2oz0pg?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canva.com/"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ed.ted.com/student_talks"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4.svg"/><Relationship Id="rId2" Type="http://schemas.openxmlformats.org/officeDocument/2006/relationships/slideLayout" Target="../slideLayouts/slideLayout29.xml"/><Relationship Id="rId1" Type="http://schemas.openxmlformats.org/officeDocument/2006/relationships/video" Target="https://www.youtube.com/embed/JQDgE_eJGTM?feature=oembed" TargetMode="External"/><Relationship Id="rId6" Type="http://schemas.openxmlformats.org/officeDocument/2006/relationships/image" Target="../media/image13.png"/><Relationship Id="rId5" Type="http://schemas.openxmlformats.org/officeDocument/2006/relationships/hyperlink" Target="https://www.youtube.com/watch?v=JQDgE_eJGTM" TargetMode="External"/><Relationship Id="rId4" Type="http://schemas.openxmlformats.org/officeDocument/2006/relationships/hyperlink" Target="https://ed.ted.com/student_talk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0.xml"/><Relationship Id="rId1" Type="http://schemas.openxmlformats.org/officeDocument/2006/relationships/video" Target="https://www.youtube.com/embed/Cx4Oh7mIpv8?feature=oembed" TargetMode="External"/><Relationship Id="rId5" Type="http://schemas.openxmlformats.org/officeDocument/2006/relationships/hyperlink" Target="https://www.youtube.com/watch?v=JQDgE_eJGTM" TargetMode="External"/><Relationship Id="rId4" Type="http://schemas.openxmlformats.org/officeDocument/2006/relationships/hyperlink" Target="https://www.youtube.com/channel/UC5QigptZiCIvkpe-LCyzyXQ"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uroparl.europa.eu/RegData/etudes/STUD/2018/625126/EPRS_STU(2018)625126_EN.pdf" TargetMode="External"/><Relationship Id="rId2" Type="http://schemas.openxmlformats.org/officeDocument/2006/relationships/hyperlink" Target="https://www.nibusinessinfo.co.uk/content/different-types-copyright-licences"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plagiarismdetector.net/"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iYO9y4j3njQ?feature=oembed" TargetMode="External"/><Relationship Id="rId1" Type="http://schemas.openxmlformats.org/officeDocument/2006/relationships/video" Target="https://www.youtube.com/embed/O212iYkV3lg?feature=oembed" TargetMode="Externa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svg"/><Relationship Id="rId4" Type="http://schemas.openxmlformats.org/officeDocument/2006/relationships/hyperlink" Target="https://www.blackboard.com/teaching-learning/learning-management/mobile-learning-solutions" TargetMode="External"/><Relationship Id="rId9" Type="http://schemas.openxmlformats.org/officeDocument/2006/relationships/image" Target="../media/image56.png"/></Relationships>
</file>

<file path=ppt/slides/_rels/slide5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24.xml"/><Relationship Id="rId7" Type="http://schemas.openxmlformats.org/officeDocument/2006/relationships/image" Target="../media/image55.svg"/><Relationship Id="rId2" Type="http://schemas.openxmlformats.org/officeDocument/2006/relationships/video" Target="https://www.youtube.com/embed/-U3vPAFDEPs?feature=oembed" TargetMode="External"/><Relationship Id="rId1" Type="http://schemas.openxmlformats.org/officeDocument/2006/relationships/video" Target="https://www.youtube.com/embed/gtpVNjuM2dY?feature=oembed" TargetMode="External"/><Relationship Id="rId6" Type="http://schemas.openxmlformats.org/officeDocument/2006/relationships/image" Target="../media/image54.png"/><Relationship Id="rId5" Type="http://schemas.openxmlformats.org/officeDocument/2006/relationships/image" Target="../media/image59.jpeg"/><Relationship Id="rId10" Type="http://schemas.openxmlformats.org/officeDocument/2006/relationships/hyperlink" Target="https://moodle.org/" TargetMode="External"/><Relationship Id="rId4" Type="http://schemas.openxmlformats.org/officeDocument/2006/relationships/image" Target="../media/image58.jpeg"/><Relationship Id="rId9" Type="http://schemas.openxmlformats.org/officeDocument/2006/relationships/image" Target="../media/image61.svg"/></Relationships>
</file>

<file path=ppt/slides/_rels/slide5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bMFMVWme-Oc?feature=oembed" TargetMode="External"/><Relationship Id="rId1" Type="http://schemas.openxmlformats.org/officeDocument/2006/relationships/video" Target="https://www.youtube.com/embed/uG8KuvAIeyg?feature=oembed" TargetMode="External"/><Relationship Id="rId6" Type="http://schemas.openxmlformats.org/officeDocument/2006/relationships/hyperlink" Target="https://bubble.io/" TargetMode="External"/><Relationship Id="rId5" Type="http://schemas.openxmlformats.org/officeDocument/2006/relationships/image" Target="../media/image63.jpeg"/><Relationship Id="rId10" Type="http://schemas.openxmlformats.org/officeDocument/2006/relationships/image" Target="../media/image61.svg"/><Relationship Id="rId4" Type="http://schemas.openxmlformats.org/officeDocument/2006/relationships/image" Target="../media/image62.jpeg"/><Relationship Id="rId9"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edium.com/edtech-trends/teaching-students-to-create-content-not-just-consume-it-d199654c9c6c" TargetMode="External"/><Relationship Id="rId1" Type="http://schemas.openxmlformats.org/officeDocument/2006/relationships/slideLayout" Target="../slideLayouts/slideLayout20.xml"/><Relationship Id="rId5" Type="http://schemas.openxmlformats.org/officeDocument/2006/relationships/image" Target="../media/image14.sv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www.konexio.eu/en.html?lang=e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hyperlink" Target="https://www.codeproject.com/" TargetMode="External"/><Relationship Id="rId3" Type="http://schemas.openxmlformats.org/officeDocument/2006/relationships/hyperlink" Target="https://www.youtube.com/user/derekbanas" TargetMode="External"/><Relationship Id="rId7" Type="http://schemas.openxmlformats.org/officeDocument/2006/relationships/hyperlink" Target="https://stackexchange.com/" TargetMode="External"/><Relationship Id="rId2" Type="http://schemas.openxmlformats.org/officeDocument/2006/relationships/hyperlink" Target="https://www.youtube.com/user/thenewboston" TargetMode="External"/><Relationship Id="rId1" Type="http://schemas.openxmlformats.org/officeDocument/2006/relationships/slideLayout" Target="../slideLayouts/slideLayout16.xml"/><Relationship Id="rId6" Type="http://schemas.openxmlformats.org/officeDocument/2006/relationships/hyperlink" Target="https://www.reddit.com/" TargetMode="External"/><Relationship Id="rId5" Type="http://schemas.openxmlformats.org/officeDocument/2006/relationships/hyperlink" Target="https://www.quora.com/" TargetMode="External"/><Relationship Id="rId4" Type="http://schemas.openxmlformats.org/officeDocument/2006/relationships/hyperlink" Target="https://www.youtube.com/user/DevTipsForDesigner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ultyfocus.com/articles/online-education/helping-students-develop-digital-content-curation-skills/"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https://www.facultyfocus.com/articles/online-education/helping-students-develop-digital-content-curation-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pt" dirty="0"/>
              <a:t>Bem-vindo ao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pt" sz="3600" b="1" dirty="0">
                <a:solidFill>
                  <a:srgbClr val="F5B020"/>
                </a:solidFill>
              </a:rPr>
              <a:t>Módulo 3</a:t>
            </a:r>
            <a:endParaRPr lang="en-IE" sz="3600" b="1" dirty="0">
              <a:solidFill>
                <a:srgbClr val="F5B020"/>
              </a:solidFill>
            </a:endParaRPr>
          </a:p>
          <a:p>
            <a:r>
              <a:rPr lang="pt" sz="4400" b="1" dirty="0">
                <a:solidFill>
                  <a:srgbClr val="F5B020"/>
                </a:solidFill>
              </a:rPr>
              <a:t>Criação de conteúdo digital</a:t>
            </a:r>
            <a:endParaRPr lang="en-US" sz="3200" b="1" dirty="0">
              <a:solidFill>
                <a:srgbClr val="F5B020"/>
              </a:solidFill>
            </a:endParaRPr>
          </a:p>
          <a:p>
            <a:endParaRPr lang="hr-BA" sz="3600" dirty="0"/>
          </a:p>
          <a:p>
            <a:r>
              <a:rPr lang="pt" sz="2400" dirty="0"/>
              <a:t>Parte do nosso</a:t>
            </a:r>
          </a:p>
          <a:p>
            <a:r>
              <a:rPr lang="pt" sz="2400" dirty="0"/>
              <a:t>INCLUDE HER Recursos para o Desenvolvimento Digital</a:t>
            </a:r>
            <a:endParaRPr lang="en-US" sz="2400" dirty="0"/>
          </a:p>
        </p:txBody>
      </p:sp>
      <p:pic>
        <p:nvPicPr>
          <p:cNvPr id="6" name="Picture Placeholder 5" descr="A group of people looking at a computer&#10;&#10;Description automatically generated with medium confidence">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3"/>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54500" y="6031883"/>
            <a:ext cx="3907501" cy="584775"/>
          </a:xfrm>
          <a:prstGeom prst="rect">
            <a:avLst/>
          </a:prstGeom>
          <a:solidFill>
            <a:schemeClr val="bg1"/>
          </a:solidFill>
        </p:spPr>
        <p:txBody>
          <a:bodyPr wrap="square">
            <a:spAutoFit/>
          </a:bodyPr>
          <a:lstStyle/>
          <a:p>
            <a:pPr algn="r"/>
            <a:r>
              <a:rPr lang="pt-PT" sz="800" dirty="0">
                <a:solidFill>
                  <a:srgbClr val="5E5E5E"/>
                </a:solidFill>
                <a:latin typeface="+mj-lt"/>
              </a:rPr>
              <a:t>Este projeto foi financiado com o apoio da Comissão Europeia. Esta publicação (comunicação) é da responsabilidade exclusiva do autor e a Comissão não assume qualquer responsabilidade pela utilização que possa ser feita das informação nela contidas.</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4"/>
          <a:stretch>
            <a:fillRect/>
          </a:stretch>
        </p:blipFill>
        <p:spPr>
          <a:xfrm>
            <a:off x="0" y="5977769"/>
            <a:ext cx="1354500" cy="504000"/>
          </a:xfrm>
          <a:prstGeom prst="rect">
            <a:avLst/>
          </a:prstGeom>
        </p:spPr>
      </p:pic>
    </p:spTree>
    <p:extLst>
      <p:ext uri="{BB962C8B-B14F-4D97-AF65-F5344CB8AC3E}">
        <p14:creationId xmlns:p14="http://schemas.microsoft.com/office/powerpoint/2010/main" val="419727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87E32-FB4F-48E3-8697-CC6D0AE88C1F}"/>
              </a:ext>
            </a:extLst>
          </p:cNvPr>
          <p:cNvSpPr>
            <a:spLocks noGrp="1"/>
          </p:cNvSpPr>
          <p:nvPr>
            <p:ph type="body" sz="quarter" idx="20"/>
          </p:nvPr>
        </p:nvSpPr>
        <p:spPr>
          <a:xfrm>
            <a:off x="5847421" y="1459941"/>
            <a:ext cx="5579898" cy="4254471"/>
          </a:xfrm>
        </p:spPr>
        <p:txBody>
          <a:bodyPr/>
          <a:lstStyle/>
          <a:p>
            <a:pPr algn="just"/>
            <a:r>
              <a:rPr lang="pt" dirty="0"/>
              <a:t>Se as pesquisas estiverem relacionadas a temas comuns, então “Pesquisar no Google” será suficiente.</a:t>
            </a:r>
            <a:endParaRPr lang="hr-BA" dirty="0"/>
          </a:p>
          <a:p>
            <a:pPr algn="just"/>
            <a:r>
              <a:rPr lang="pt" dirty="0"/>
              <a:t>No entanto, por outro lado, se as pesquisas estiverem relacionadas a tópicos disciplinares ou de investigação, com elevados níveis de sofisticação, então os alunos devem estar preparados para tirar vantagem das várias ferramentas especializadas de investigação (por exemplo: EBSCOhost, PsycINFO, PubMed/ Medicine ).</a:t>
            </a:r>
          </a:p>
          <a:p>
            <a:pPr algn="just"/>
            <a:endParaRPr lang="en-US" dirty="0"/>
          </a:p>
        </p:txBody>
      </p:sp>
      <p:sp>
        <p:nvSpPr>
          <p:cNvPr id="3" name="Text Placeholder 2">
            <a:extLst>
              <a:ext uri="{FF2B5EF4-FFF2-40B4-BE49-F238E27FC236}">
                <a16:creationId xmlns:a16="http://schemas.microsoft.com/office/drawing/2014/main" id="{23D3E2F6-196C-4383-9C0A-481A5FB90657}"/>
              </a:ext>
            </a:extLst>
          </p:cNvPr>
          <p:cNvSpPr>
            <a:spLocks noGrp="1"/>
          </p:cNvSpPr>
          <p:nvPr>
            <p:ph type="body" sz="quarter" idx="22"/>
          </p:nvPr>
        </p:nvSpPr>
        <p:spPr/>
        <p:txBody>
          <a:bodyPr/>
          <a:lstStyle/>
          <a:p>
            <a:r>
              <a:rPr lang="pt" dirty="0"/>
              <a:t>PESQUISA</a:t>
            </a:r>
            <a:endParaRPr lang="en-US" dirty="0"/>
          </a:p>
        </p:txBody>
      </p:sp>
      <p:sp>
        <p:nvSpPr>
          <p:cNvPr id="4" name="Text Placeholder 3">
            <a:extLst>
              <a:ext uri="{FF2B5EF4-FFF2-40B4-BE49-F238E27FC236}">
                <a16:creationId xmlns:a16="http://schemas.microsoft.com/office/drawing/2014/main" id="{B29360F4-EE86-4A3A-9418-5B3335FFA86B}"/>
              </a:ext>
            </a:extLst>
          </p:cNvPr>
          <p:cNvSpPr>
            <a:spLocks noGrp="1"/>
          </p:cNvSpPr>
          <p:nvPr>
            <p:ph type="body" sz="quarter" idx="23"/>
          </p:nvPr>
        </p:nvSpPr>
        <p:spPr>
          <a:xfrm>
            <a:off x="516102" y="589389"/>
            <a:ext cx="3452394" cy="5125023"/>
          </a:xfrm>
        </p:spPr>
        <p:txBody>
          <a:bodyPr>
            <a:normAutofit fontScale="70000" lnSpcReduction="20000"/>
          </a:bodyPr>
          <a:lstStyle/>
          <a:p>
            <a:r>
              <a:rPr lang="pt" dirty="0"/>
              <a:t>PESQUISAR</a:t>
            </a:r>
          </a:p>
          <a:p>
            <a:endParaRPr lang="hr-BA" dirty="0"/>
          </a:p>
          <a:p>
            <a:pPr algn="l"/>
            <a:r>
              <a:rPr lang="pt" sz="3600" dirty="0"/>
              <a:t>Que tipo de informação está a ser procurada (por exemplo, consultas de informações gerais, revistas académicas, livros, apresentações em conferências, vídeo/ </a:t>
            </a:r>
            <a:r>
              <a:rPr lang="pt" dirty="0"/>
              <a:t>á</a:t>
            </a:r>
            <a:r>
              <a:rPr lang="pt" sz="3600" dirty="0"/>
              <a:t>udio)?</a:t>
            </a:r>
            <a:endParaRPr lang="hr-BA" sz="3600" dirty="0"/>
          </a:p>
          <a:p>
            <a:pPr algn="l"/>
            <a:endParaRPr lang="hr-BA" sz="3600" dirty="0"/>
          </a:p>
          <a:p>
            <a:pPr algn="l"/>
            <a:r>
              <a:rPr lang="pt" sz="3600" dirty="0"/>
              <a:t>Quais as assinaturas/subscrições de bases de dados académicos disponíveis?</a:t>
            </a:r>
          </a:p>
          <a:p>
            <a:endParaRPr lang="en-US" b="1" dirty="0"/>
          </a:p>
        </p:txBody>
      </p:sp>
      <p:sp>
        <p:nvSpPr>
          <p:cNvPr id="5" name="Text Placeholder 4">
            <a:extLst>
              <a:ext uri="{FF2B5EF4-FFF2-40B4-BE49-F238E27FC236}">
                <a16:creationId xmlns:a16="http://schemas.microsoft.com/office/drawing/2014/main" id="{70160744-3A17-44E5-848E-7AAE55C5610D}"/>
              </a:ext>
            </a:extLst>
          </p:cNvPr>
          <p:cNvSpPr>
            <a:spLocks noGrp="1"/>
          </p:cNvSpPr>
          <p:nvPr>
            <p:ph type="body" sz="quarter" idx="24"/>
          </p:nvPr>
        </p:nvSpPr>
        <p:spPr/>
        <p:txBody>
          <a:bodyPr>
            <a:normAutofit/>
          </a:bodyPr>
          <a:lstStyle/>
          <a:p>
            <a:r>
              <a:rPr lang="pt" dirty="0"/>
              <a:t>2</a:t>
            </a:r>
            <a:endParaRPr lang="en-US" dirty="0"/>
          </a:p>
        </p:txBody>
      </p:sp>
      <p:pic>
        <p:nvPicPr>
          <p:cNvPr id="7" name="Graphic 6" descr="Help outline">
            <a:extLst>
              <a:ext uri="{FF2B5EF4-FFF2-40B4-BE49-F238E27FC236}">
                <a16:creationId xmlns:a16="http://schemas.microsoft.com/office/drawing/2014/main" id="{8FDC9BDB-8422-48E7-9368-4ACE55D29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8412" y="5220476"/>
            <a:ext cx="1387151" cy="1387151"/>
          </a:xfrm>
          <a:prstGeom prst="rect">
            <a:avLst/>
          </a:prstGeom>
        </p:spPr>
      </p:pic>
      <p:sp>
        <p:nvSpPr>
          <p:cNvPr id="8" name="TextBox 7">
            <a:extLst>
              <a:ext uri="{FF2B5EF4-FFF2-40B4-BE49-F238E27FC236}">
                <a16:creationId xmlns:a16="http://schemas.microsoft.com/office/drawing/2014/main" id="{A963E2CC-6324-4AB8-9EBA-CBCBA3F1FD28}"/>
              </a:ext>
            </a:extLst>
          </p:cNvPr>
          <p:cNvSpPr txBox="1"/>
          <p:nvPr/>
        </p:nvSpPr>
        <p:spPr>
          <a:xfrm>
            <a:off x="5007167" y="6655336"/>
            <a:ext cx="4725974" cy="200055"/>
          </a:xfrm>
          <a:prstGeom prst="rect">
            <a:avLst/>
          </a:prstGeom>
          <a:noFill/>
        </p:spPr>
        <p:txBody>
          <a:bodyPr wrap="none" rtlCol="0">
            <a:spAutoFit/>
          </a:bodyPr>
          <a:lstStyle/>
          <a:p>
            <a:r>
              <a:rPr lang="pt" sz="700" dirty="0"/>
              <a:t>FONTE: </a:t>
            </a:r>
            <a:r>
              <a:rPr lang="pt" sz="700" dirty="0">
                <a:hlinkClick r:id="rId4"/>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249745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9962A-F118-4257-B958-03E1D88D10C1}"/>
              </a:ext>
            </a:extLst>
          </p:cNvPr>
          <p:cNvSpPr>
            <a:spLocks noGrp="1"/>
          </p:cNvSpPr>
          <p:nvPr>
            <p:ph type="body" sz="quarter" idx="13"/>
          </p:nvPr>
        </p:nvSpPr>
        <p:spPr/>
        <p:txBody>
          <a:bodyPr>
            <a:normAutofit fontScale="92500" lnSpcReduction="20000"/>
          </a:bodyPr>
          <a:lstStyle/>
          <a:p>
            <a:r>
              <a:rPr lang="pt" dirty="0">
                <a:solidFill>
                  <a:srgbClr val="00ACA7"/>
                </a:solidFill>
              </a:rPr>
              <a:t>O Google Académico </a:t>
            </a:r>
            <a:r>
              <a:rPr lang="pt" dirty="0"/>
              <a:t>fornece uma forma simples de pesquisar amplamente literatura académica</a:t>
            </a:r>
          </a:p>
        </p:txBody>
      </p:sp>
      <p:sp>
        <p:nvSpPr>
          <p:cNvPr id="3" name="Text Placeholder 2">
            <a:extLst>
              <a:ext uri="{FF2B5EF4-FFF2-40B4-BE49-F238E27FC236}">
                <a16:creationId xmlns:a16="http://schemas.microsoft.com/office/drawing/2014/main" id="{6BDAC05D-DAA4-4F40-8884-27AE80125B40}"/>
              </a:ext>
            </a:extLst>
          </p:cNvPr>
          <p:cNvSpPr>
            <a:spLocks noGrp="1"/>
          </p:cNvSpPr>
          <p:nvPr>
            <p:ph type="body" sz="quarter" idx="14"/>
          </p:nvPr>
        </p:nvSpPr>
        <p:spPr>
          <a:xfrm>
            <a:off x="4215588" y="5160912"/>
            <a:ext cx="3760824" cy="352191"/>
          </a:xfrm>
        </p:spPr>
        <p:txBody>
          <a:bodyPr/>
          <a:lstStyle/>
          <a:p>
            <a:r>
              <a:rPr lang="pt" dirty="0">
                <a:hlinkClick r:id="rId2"/>
              </a:rPr>
              <a:t>https://scholar.google.com/</a:t>
            </a:r>
            <a:r>
              <a:rPr lang="pt" dirty="0"/>
              <a:t> </a:t>
            </a:r>
            <a:endParaRPr lang="en-US" dirty="0"/>
          </a:p>
        </p:txBody>
      </p:sp>
      <p:pic>
        <p:nvPicPr>
          <p:cNvPr id="5" name="Picture 4">
            <a:extLst>
              <a:ext uri="{FF2B5EF4-FFF2-40B4-BE49-F238E27FC236}">
                <a16:creationId xmlns:a16="http://schemas.microsoft.com/office/drawing/2014/main" id="{563B91F5-58BA-4131-8A3A-0AAEA3305FE5}"/>
              </a:ext>
            </a:extLst>
          </p:cNvPr>
          <p:cNvPicPr>
            <a:picLocks noChangeAspect="1"/>
          </p:cNvPicPr>
          <p:nvPr/>
        </p:nvPicPr>
        <p:blipFill>
          <a:blip r:embed="rId3"/>
          <a:stretch>
            <a:fillRect/>
          </a:stretch>
        </p:blipFill>
        <p:spPr>
          <a:xfrm>
            <a:off x="2114550" y="2078159"/>
            <a:ext cx="7962900" cy="2600325"/>
          </a:xfrm>
          <a:prstGeom prst="rect">
            <a:avLst/>
          </a:prstGeom>
        </p:spPr>
      </p:pic>
    </p:spTree>
    <p:extLst>
      <p:ext uri="{BB962C8B-B14F-4D97-AF65-F5344CB8AC3E}">
        <p14:creationId xmlns:p14="http://schemas.microsoft.com/office/powerpoint/2010/main" val="229040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AEF34-A50C-44D5-AC69-B6B8CC6A9979}"/>
              </a:ext>
            </a:extLst>
          </p:cNvPr>
          <p:cNvSpPr>
            <a:spLocks noGrp="1"/>
          </p:cNvSpPr>
          <p:nvPr>
            <p:ph type="body" sz="quarter" idx="20"/>
          </p:nvPr>
        </p:nvSpPr>
        <p:spPr/>
        <p:txBody>
          <a:bodyPr/>
          <a:lstStyle/>
          <a:p>
            <a:pPr algn="just"/>
            <a:r>
              <a:rPr lang="pt" sz="2400" dirty="0"/>
              <a:t>Que tipos de palavras-chave e conceitos produzirão os melhores resultados?</a:t>
            </a:r>
          </a:p>
          <a:p>
            <a:pPr algn="just"/>
            <a:r>
              <a:rPr lang="pt" sz="2400" dirty="0"/>
              <a:t>Quais são as expectativas para este processo de investigação (por exemplo: número de recursos potenciais, variedade de fontes?)</a:t>
            </a:r>
          </a:p>
          <a:p>
            <a:endParaRPr lang="en-US" dirty="0"/>
          </a:p>
        </p:txBody>
      </p:sp>
      <p:sp>
        <p:nvSpPr>
          <p:cNvPr id="3" name="Text Placeholder 2">
            <a:extLst>
              <a:ext uri="{FF2B5EF4-FFF2-40B4-BE49-F238E27FC236}">
                <a16:creationId xmlns:a16="http://schemas.microsoft.com/office/drawing/2014/main" id="{9488CF20-1F1C-4A56-A4DA-5C3BDD6D740E}"/>
              </a:ext>
            </a:extLst>
          </p:cNvPr>
          <p:cNvSpPr>
            <a:spLocks noGrp="1"/>
          </p:cNvSpPr>
          <p:nvPr>
            <p:ph type="body" sz="quarter" idx="22"/>
          </p:nvPr>
        </p:nvSpPr>
        <p:spPr/>
        <p:txBody>
          <a:bodyPr/>
          <a:lstStyle/>
          <a:p>
            <a:r>
              <a:rPr lang="pt" dirty="0"/>
              <a:t>PROCURAR</a:t>
            </a:r>
            <a:endParaRPr lang="en-US" dirty="0"/>
          </a:p>
        </p:txBody>
      </p:sp>
      <p:sp>
        <p:nvSpPr>
          <p:cNvPr id="4" name="Text Placeholder 3">
            <a:extLst>
              <a:ext uri="{FF2B5EF4-FFF2-40B4-BE49-F238E27FC236}">
                <a16:creationId xmlns:a16="http://schemas.microsoft.com/office/drawing/2014/main" id="{011E8CEA-0FC7-4F09-8AB3-64C86698BCCC}"/>
              </a:ext>
            </a:extLst>
          </p:cNvPr>
          <p:cNvSpPr>
            <a:spLocks noGrp="1"/>
          </p:cNvSpPr>
          <p:nvPr>
            <p:ph type="body" sz="quarter" idx="23"/>
          </p:nvPr>
        </p:nvSpPr>
        <p:spPr>
          <a:xfrm>
            <a:off x="516102" y="589390"/>
            <a:ext cx="3452394" cy="5736765"/>
          </a:xfrm>
        </p:spPr>
        <p:txBody>
          <a:bodyPr>
            <a:normAutofit/>
          </a:bodyPr>
          <a:lstStyle/>
          <a:p>
            <a:r>
              <a:rPr lang="pt" sz="2800" dirty="0"/>
              <a:t>PESQUISAR</a:t>
            </a:r>
          </a:p>
          <a:p>
            <a:endParaRPr lang="hr-BA" sz="2800" dirty="0"/>
          </a:p>
          <a:p>
            <a:r>
              <a:rPr lang="pt" sz="2800" dirty="0"/>
              <a:t>O próximo passo é procurar fontes.</a:t>
            </a:r>
            <a:endParaRPr lang="hr-BA" sz="2800" dirty="0"/>
          </a:p>
          <a:p>
            <a:endParaRPr lang="hr-BA" sz="1050" dirty="0"/>
          </a:p>
          <a:p>
            <a:r>
              <a:rPr lang="pt" sz="2800" dirty="0"/>
              <a:t>Embora todos saibam como pesquisar no Google para obter informações, muitos não se dedicam às palavras-chave e conceitos.</a:t>
            </a:r>
          </a:p>
        </p:txBody>
      </p:sp>
      <p:sp>
        <p:nvSpPr>
          <p:cNvPr id="5" name="Text Placeholder 4">
            <a:extLst>
              <a:ext uri="{FF2B5EF4-FFF2-40B4-BE49-F238E27FC236}">
                <a16:creationId xmlns:a16="http://schemas.microsoft.com/office/drawing/2014/main" id="{3AE481BD-5E4B-47DF-A319-19220C37480C}"/>
              </a:ext>
            </a:extLst>
          </p:cNvPr>
          <p:cNvSpPr>
            <a:spLocks noGrp="1"/>
          </p:cNvSpPr>
          <p:nvPr>
            <p:ph type="body" sz="quarter" idx="24"/>
          </p:nvPr>
        </p:nvSpPr>
        <p:spPr/>
        <p:txBody>
          <a:bodyPr/>
          <a:lstStyle/>
          <a:p>
            <a:r>
              <a:rPr lang="pt" dirty="0"/>
              <a:t>3</a:t>
            </a:r>
            <a:endParaRPr lang="en-US" dirty="0"/>
          </a:p>
        </p:txBody>
      </p:sp>
      <p:pic>
        <p:nvPicPr>
          <p:cNvPr id="7" name="Graphic 6" descr="Folder Search outline">
            <a:extLst>
              <a:ext uri="{FF2B5EF4-FFF2-40B4-BE49-F238E27FC236}">
                <a16:creationId xmlns:a16="http://schemas.microsoft.com/office/drawing/2014/main" id="{C682AF36-CC0C-42EB-9049-4D84E78CF5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0372" y="4472474"/>
            <a:ext cx="2245568" cy="2245568"/>
          </a:xfrm>
          <a:prstGeom prst="rect">
            <a:avLst/>
          </a:prstGeom>
        </p:spPr>
      </p:pic>
      <p:sp>
        <p:nvSpPr>
          <p:cNvPr id="8" name="TextBox 7">
            <a:extLst>
              <a:ext uri="{FF2B5EF4-FFF2-40B4-BE49-F238E27FC236}">
                <a16:creationId xmlns:a16="http://schemas.microsoft.com/office/drawing/2014/main" id="{20D5C2B5-FEB4-42B3-8C86-410A7BD939B2}"/>
              </a:ext>
            </a:extLst>
          </p:cNvPr>
          <p:cNvSpPr txBox="1"/>
          <p:nvPr/>
        </p:nvSpPr>
        <p:spPr>
          <a:xfrm>
            <a:off x="5007167" y="6655336"/>
            <a:ext cx="4725974" cy="200055"/>
          </a:xfrm>
          <a:prstGeom prst="rect">
            <a:avLst/>
          </a:prstGeom>
          <a:noFill/>
        </p:spPr>
        <p:txBody>
          <a:bodyPr wrap="none" rtlCol="0">
            <a:spAutoFit/>
          </a:bodyPr>
          <a:lstStyle/>
          <a:p>
            <a:r>
              <a:rPr lang="pt" sz="700" dirty="0"/>
              <a:t>FONTE: </a:t>
            </a:r>
            <a:r>
              <a:rPr lang="pt" sz="700" dirty="0">
                <a:hlinkClick r:id="rId4"/>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216959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CF99-AFE1-45EC-8CF8-E4B490C8B012}"/>
              </a:ext>
            </a:extLst>
          </p:cNvPr>
          <p:cNvSpPr>
            <a:spLocks noGrp="1"/>
          </p:cNvSpPr>
          <p:nvPr>
            <p:ph type="body" sz="quarter" idx="20"/>
          </p:nvPr>
        </p:nvSpPr>
        <p:spPr/>
        <p:txBody>
          <a:bodyPr/>
          <a:lstStyle/>
          <a:p>
            <a:pPr algn="just"/>
            <a:r>
              <a:rPr lang="pt" dirty="0"/>
              <a:t>Que tipos de estratégias podem ser aplicadas para avaliar e verificar a qualidade das informações recolhidas?</a:t>
            </a:r>
            <a:endParaRPr lang="hr-BA" dirty="0"/>
          </a:p>
          <a:p>
            <a:pPr algn="just"/>
            <a:r>
              <a:rPr lang="pt" dirty="0"/>
              <a:t>Existe uma abertura para a possibilidade de que as conclusões finais possam ser contrárias às hipóteses ou até mudar as hipóteses iniciais?</a:t>
            </a:r>
          </a:p>
          <a:p>
            <a:pPr algn="just"/>
            <a:endParaRPr lang="en-US" dirty="0"/>
          </a:p>
        </p:txBody>
      </p:sp>
      <p:sp>
        <p:nvSpPr>
          <p:cNvPr id="3" name="Text Placeholder 2">
            <a:extLst>
              <a:ext uri="{FF2B5EF4-FFF2-40B4-BE49-F238E27FC236}">
                <a16:creationId xmlns:a16="http://schemas.microsoft.com/office/drawing/2014/main" id="{52F1CB85-95FD-4261-B625-BA855E326639}"/>
              </a:ext>
            </a:extLst>
          </p:cNvPr>
          <p:cNvSpPr>
            <a:spLocks noGrp="1"/>
          </p:cNvSpPr>
          <p:nvPr>
            <p:ph type="body" sz="quarter" idx="22"/>
          </p:nvPr>
        </p:nvSpPr>
        <p:spPr/>
        <p:txBody>
          <a:bodyPr/>
          <a:lstStyle/>
          <a:p>
            <a:r>
              <a:rPr lang="pt" dirty="0"/>
              <a:t>SELECIONAR</a:t>
            </a:r>
            <a:endParaRPr lang="en-US" dirty="0"/>
          </a:p>
        </p:txBody>
      </p:sp>
      <p:sp>
        <p:nvSpPr>
          <p:cNvPr id="4" name="Text Placeholder 3">
            <a:extLst>
              <a:ext uri="{FF2B5EF4-FFF2-40B4-BE49-F238E27FC236}">
                <a16:creationId xmlns:a16="http://schemas.microsoft.com/office/drawing/2014/main" id="{101DDB2A-D844-4B06-87F8-496E29D46AB4}"/>
              </a:ext>
            </a:extLst>
          </p:cNvPr>
          <p:cNvSpPr>
            <a:spLocks noGrp="1"/>
          </p:cNvSpPr>
          <p:nvPr>
            <p:ph type="body" sz="quarter" idx="23"/>
          </p:nvPr>
        </p:nvSpPr>
        <p:spPr>
          <a:xfrm>
            <a:off x="516102" y="589390"/>
            <a:ext cx="3452394" cy="3945288"/>
          </a:xfrm>
        </p:spPr>
        <p:txBody>
          <a:bodyPr>
            <a:normAutofit lnSpcReduction="10000"/>
          </a:bodyPr>
          <a:lstStyle/>
          <a:p>
            <a:r>
              <a:rPr lang="pt" sz="2800" dirty="0"/>
              <a:t>PESQUISAR</a:t>
            </a:r>
          </a:p>
          <a:p>
            <a:endParaRPr lang="hr-BA" sz="2800" dirty="0"/>
          </a:p>
          <a:p>
            <a:r>
              <a:rPr lang="pt" sz="2800" dirty="0"/>
              <a:t>Há uma variedade de ferramentas online para ajudar os alunos a criar representações gráficas do planeamento do seu projeto, por exemplo, </a:t>
            </a:r>
            <a:r>
              <a:rPr lang="pt" sz="2800" dirty="0">
                <a:hlinkClick r:id="rId2"/>
              </a:rPr>
              <a:t>Coggle</a:t>
            </a:r>
            <a:endParaRPr lang="en-US" sz="2800" dirty="0"/>
          </a:p>
          <a:p>
            <a:endParaRPr lang="hr-BA" sz="2800" dirty="0"/>
          </a:p>
          <a:p>
            <a:endParaRPr lang="en-US" sz="2800" dirty="0"/>
          </a:p>
        </p:txBody>
      </p:sp>
      <p:sp>
        <p:nvSpPr>
          <p:cNvPr id="5" name="Text Placeholder 4">
            <a:extLst>
              <a:ext uri="{FF2B5EF4-FFF2-40B4-BE49-F238E27FC236}">
                <a16:creationId xmlns:a16="http://schemas.microsoft.com/office/drawing/2014/main" id="{29287FB4-83E7-4567-AE78-9B55C0601C44}"/>
              </a:ext>
            </a:extLst>
          </p:cNvPr>
          <p:cNvSpPr>
            <a:spLocks noGrp="1"/>
          </p:cNvSpPr>
          <p:nvPr>
            <p:ph type="body" sz="quarter" idx="24"/>
          </p:nvPr>
        </p:nvSpPr>
        <p:spPr/>
        <p:txBody>
          <a:bodyPr/>
          <a:lstStyle/>
          <a:p>
            <a:r>
              <a:rPr lang="pt" dirty="0"/>
              <a:t>4</a:t>
            </a:r>
            <a:endParaRPr lang="en-US" dirty="0"/>
          </a:p>
        </p:txBody>
      </p:sp>
      <p:pic>
        <p:nvPicPr>
          <p:cNvPr id="10" name="Graphic 9" descr="Good Inventory outline">
            <a:extLst>
              <a:ext uri="{FF2B5EF4-FFF2-40B4-BE49-F238E27FC236}">
                <a16:creationId xmlns:a16="http://schemas.microsoft.com/office/drawing/2014/main" id="{06EB5EBA-173F-40C1-9DBD-EE268B7E9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7411" y="4711484"/>
            <a:ext cx="1768152" cy="1768152"/>
          </a:xfrm>
          <a:prstGeom prst="rect">
            <a:avLst/>
          </a:prstGeom>
        </p:spPr>
      </p:pic>
      <p:sp>
        <p:nvSpPr>
          <p:cNvPr id="11" name="TextBox 10">
            <a:extLst>
              <a:ext uri="{FF2B5EF4-FFF2-40B4-BE49-F238E27FC236}">
                <a16:creationId xmlns:a16="http://schemas.microsoft.com/office/drawing/2014/main" id="{6BB33D3E-8BDE-41B7-98BD-BA57135085C3}"/>
              </a:ext>
            </a:extLst>
          </p:cNvPr>
          <p:cNvSpPr txBox="1"/>
          <p:nvPr/>
        </p:nvSpPr>
        <p:spPr>
          <a:xfrm>
            <a:off x="5007167" y="6655336"/>
            <a:ext cx="4725974" cy="200055"/>
          </a:xfrm>
          <a:prstGeom prst="rect">
            <a:avLst/>
          </a:prstGeom>
          <a:noFill/>
        </p:spPr>
        <p:txBody>
          <a:bodyPr wrap="none" rtlCol="0">
            <a:spAutoFit/>
          </a:bodyPr>
          <a:lstStyle/>
          <a:p>
            <a:r>
              <a:rPr lang="pt" sz="700" dirty="0"/>
              <a:t>FONTE: </a:t>
            </a:r>
            <a:r>
              <a:rPr lang="pt" sz="700" dirty="0">
                <a:hlinkClick r:id="rId5"/>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210420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740E5-A5BD-4A9E-89D7-66ED180F7D08}"/>
              </a:ext>
            </a:extLst>
          </p:cNvPr>
          <p:cNvSpPr>
            <a:spLocks noGrp="1"/>
          </p:cNvSpPr>
          <p:nvPr>
            <p:ph type="body" sz="quarter" idx="20"/>
          </p:nvPr>
        </p:nvSpPr>
        <p:spPr>
          <a:xfrm>
            <a:off x="5905664" y="1280328"/>
            <a:ext cx="5770233" cy="3722513"/>
          </a:xfrm>
        </p:spPr>
        <p:txBody>
          <a:bodyPr/>
          <a:lstStyle/>
          <a:p>
            <a:pPr algn="just"/>
            <a:r>
              <a:rPr lang="pt" dirty="0"/>
              <a:t>Os procedimentos sistemáticos de investigação devem terminar num processo resumo e de síntese dos trabalhos encontrados.</a:t>
            </a:r>
            <a:endParaRPr lang="hr-BA" dirty="0"/>
          </a:p>
          <a:p>
            <a:pPr algn="just"/>
            <a:r>
              <a:rPr lang="pt" dirty="0"/>
              <a:t>Encontrará vários recursos. Os alunos geralmente apenas registam o resultado de todas as pesquisas num relatório. Sugerimos que primeiro resuma cada recurso. Ao observar o ponto principal de cada recurso, terá uma melhor compreensão da investigação geral e poderá identificar a relação entre esses recursos e pontos deles.</a:t>
            </a:r>
          </a:p>
        </p:txBody>
      </p:sp>
      <p:sp>
        <p:nvSpPr>
          <p:cNvPr id="3" name="Text Placeholder 2">
            <a:extLst>
              <a:ext uri="{FF2B5EF4-FFF2-40B4-BE49-F238E27FC236}">
                <a16:creationId xmlns:a16="http://schemas.microsoft.com/office/drawing/2014/main" id="{EB589F7A-410E-45CD-87FA-37EDC47A8FB4}"/>
              </a:ext>
            </a:extLst>
          </p:cNvPr>
          <p:cNvSpPr>
            <a:spLocks noGrp="1"/>
          </p:cNvSpPr>
          <p:nvPr>
            <p:ph type="body" sz="quarter" idx="22"/>
          </p:nvPr>
        </p:nvSpPr>
        <p:spPr/>
        <p:txBody>
          <a:bodyPr/>
          <a:lstStyle/>
          <a:p>
            <a:r>
              <a:rPr lang="pt" dirty="0"/>
              <a:t>SINTETIZAR</a:t>
            </a:r>
            <a:endParaRPr lang="en-US" dirty="0"/>
          </a:p>
        </p:txBody>
      </p:sp>
      <p:sp>
        <p:nvSpPr>
          <p:cNvPr id="4" name="Text Placeholder 3">
            <a:extLst>
              <a:ext uri="{FF2B5EF4-FFF2-40B4-BE49-F238E27FC236}">
                <a16:creationId xmlns:a16="http://schemas.microsoft.com/office/drawing/2014/main" id="{227C2D3E-F310-43F0-B37C-2373083D5A4B}"/>
              </a:ext>
            </a:extLst>
          </p:cNvPr>
          <p:cNvSpPr>
            <a:spLocks noGrp="1"/>
          </p:cNvSpPr>
          <p:nvPr>
            <p:ph type="body" sz="quarter" idx="23"/>
          </p:nvPr>
        </p:nvSpPr>
        <p:spPr>
          <a:xfrm>
            <a:off x="516102" y="589390"/>
            <a:ext cx="3452394" cy="4952994"/>
          </a:xfrm>
        </p:spPr>
        <p:txBody>
          <a:bodyPr>
            <a:normAutofit/>
          </a:bodyPr>
          <a:lstStyle/>
          <a:p>
            <a:r>
              <a:rPr lang="pt" sz="2800" dirty="0"/>
              <a:t>PESQUISAR</a:t>
            </a:r>
          </a:p>
          <a:p>
            <a:endParaRPr lang="hr-BA" sz="2800" dirty="0"/>
          </a:p>
          <a:p>
            <a:r>
              <a:rPr lang="pt" sz="2800" dirty="0"/>
              <a:t>A capacidade de resumir a posição de um autor é fundamental para validar a sua precisão, pois muitas vezes alerta os alunos para lacunas no raciocínio do autor</a:t>
            </a:r>
            <a:endParaRPr lang="hr-BA" sz="2800" dirty="0"/>
          </a:p>
        </p:txBody>
      </p:sp>
      <p:sp>
        <p:nvSpPr>
          <p:cNvPr id="5" name="Text Placeholder 4">
            <a:extLst>
              <a:ext uri="{FF2B5EF4-FFF2-40B4-BE49-F238E27FC236}">
                <a16:creationId xmlns:a16="http://schemas.microsoft.com/office/drawing/2014/main" id="{6E06A979-229B-4416-B229-C7A075DD3613}"/>
              </a:ext>
            </a:extLst>
          </p:cNvPr>
          <p:cNvSpPr>
            <a:spLocks noGrp="1"/>
          </p:cNvSpPr>
          <p:nvPr>
            <p:ph type="body" sz="quarter" idx="24"/>
          </p:nvPr>
        </p:nvSpPr>
        <p:spPr/>
        <p:txBody>
          <a:bodyPr/>
          <a:lstStyle/>
          <a:p>
            <a:r>
              <a:rPr lang="pt" dirty="0"/>
              <a:t>5</a:t>
            </a:r>
            <a:endParaRPr lang="en-US" dirty="0"/>
          </a:p>
        </p:txBody>
      </p:sp>
      <p:pic>
        <p:nvPicPr>
          <p:cNvPr id="7" name="Graphic 6" descr="Puzzle pieces outline">
            <a:extLst>
              <a:ext uri="{FF2B5EF4-FFF2-40B4-BE49-F238E27FC236}">
                <a16:creationId xmlns:a16="http://schemas.microsoft.com/office/drawing/2014/main" id="{CDE0933C-C575-4C0B-A985-E30C5F633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0482" y="5003818"/>
            <a:ext cx="1651518" cy="1651518"/>
          </a:xfrm>
          <a:prstGeom prst="rect">
            <a:avLst/>
          </a:prstGeom>
        </p:spPr>
      </p:pic>
      <p:sp>
        <p:nvSpPr>
          <p:cNvPr id="8" name="TextBox 7">
            <a:extLst>
              <a:ext uri="{FF2B5EF4-FFF2-40B4-BE49-F238E27FC236}">
                <a16:creationId xmlns:a16="http://schemas.microsoft.com/office/drawing/2014/main" id="{2F782B9C-C2D2-4F7B-BABE-FB38F57C69F5}"/>
              </a:ext>
            </a:extLst>
          </p:cNvPr>
          <p:cNvSpPr txBox="1"/>
          <p:nvPr/>
        </p:nvSpPr>
        <p:spPr>
          <a:xfrm>
            <a:off x="5007167" y="6655336"/>
            <a:ext cx="4725974" cy="200055"/>
          </a:xfrm>
          <a:prstGeom prst="rect">
            <a:avLst/>
          </a:prstGeom>
          <a:noFill/>
        </p:spPr>
        <p:txBody>
          <a:bodyPr wrap="none" rtlCol="0">
            <a:spAutoFit/>
          </a:bodyPr>
          <a:lstStyle/>
          <a:p>
            <a:r>
              <a:rPr lang="pt" sz="700" dirty="0"/>
              <a:t>FONTE: </a:t>
            </a:r>
            <a:r>
              <a:rPr lang="pt" sz="700" dirty="0">
                <a:hlinkClick r:id="rId4"/>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409296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9E6C93-CEBF-459F-A6E6-33471806D7C0}"/>
              </a:ext>
            </a:extLst>
          </p:cNvPr>
          <p:cNvSpPr>
            <a:spLocks noGrp="1"/>
          </p:cNvSpPr>
          <p:nvPr>
            <p:ph type="body" sz="quarter" idx="13"/>
          </p:nvPr>
        </p:nvSpPr>
        <p:spPr/>
        <p:txBody>
          <a:bodyPr>
            <a:normAutofit lnSpcReduction="10000"/>
          </a:bodyPr>
          <a:lstStyle/>
          <a:p>
            <a:r>
              <a:rPr lang="pt" dirty="0"/>
              <a:t>Depois de fazer a sua pesquisa e planeamento, saberá mais sobre o conteúdo que está prestes a criar.</a:t>
            </a:r>
          </a:p>
          <a:p>
            <a:endParaRPr lang="hr-BA" dirty="0"/>
          </a:p>
          <a:p>
            <a:r>
              <a:rPr lang="pt" dirty="0"/>
              <a:t>Agora é útil criar a sua mensagem, a sua assinatura na criação de conteúdo e apresentar a informação.</a:t>
            </a:r>
            <a:endParaRPr lang="en-US" dirty="0"/>
          </a:p>
        </p:txBody>
      </p:sp>
      <p:pic>
        <p:nvPicPr>
          <p:cNvPr id="7" name="Picture Placeholder 6" descr="Yellow and blue symbols">
            <a:extLst>
              <a:ext uri="{FF2B5EF4-FFF2-40B4-BE49-F238E27FC236}">
                <a16:creationId xmlns:a16="http://schemas.microsoft.com/office/drawing/2014/main" id="{5517BBD0-9871-4A0B-8095-B9D37E61F59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422055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0F9AB-E7FE-45A1-82D5-E9B0741724C6}"/>
              </a:ext>
            </a:extLst>
          </p:cNvPr>
          <p:cNvSpPr>
            <a:spLocks noGrp="1"/>
          </p:cNvSpPr>
          <p:nvPr>
            <p:ph type="body" sz="quarter" idx="13"/>
          </p:nvPr>
        </p:nvSpPr>
        <p:spPr>
          <a:xfrm>
            <a:off x="515996" y="400052"/>
            <a:ext cx="11160008" cy="1672318"/>
          </a:xfrm>
        </p:spPr>
        <p:txBody>
          <a:bodyPr>
            <a:normAutofit/>
          </a:bodyPr>
          <a:lstStyle/>
          <a:p>
            <a:r>
              <a:rPr lang="pt" sz="4100" dirty="0"/>
              <a:t>Pesquisa e planeamento de conteúdo</a:t>
            </a:r>
          </a:p>
          <a:p>
            <a:pPr algn="ctr"/>
            <a:r>
              <a:rPr lang="pt" sz="2400" dirty="0"/>
              <a:t>Por favor, reflita sobre estes 6 passos para CRIAR UMA MENSAGEM EFICAZ</a:t>
            </a:r>
            <a:endParaRPr lang="hr-BA" sz="2400" dirty="0"/>
          </a:p>
        </p:txBody>
      </p:sp>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3885703529"/>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949171" cy="369332"/>
          </a:xfrm>
          <a:prstGeom prst="rect">
            <a:avLst/>
          </a:prstGeom>
          <a:noFill/>
        </p:spPr>
        <p:txBody>
          <a:bodyPr wrap="none" rtlCol="0">
            <a:spAutoFit/>
          </a:bodyPr>
          <a:lstStyle/>
          <a:p>
            <a:r>
              <a:rPr lang="pt" b="1" dirty="0">
                <a:solidFill>
                  <a:schemeClr val="bg1"/>
                </a:solidFill>
              </a:rPr>
              <a:t>ETAPA 1</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746310"/>
            <a:ext cx="949171" cy="369332"/>
          </a:xfrm>
          <a:prstGeom prst="rect">
            <a:avLst/>
          </a:prstGeom>
          <a:noFill/>
        </p:spPr>
        <p:txBody>
          <a:bodyPr wrap="none" rtlCol="0">
            <a:spAutoFit/>
          </a:bodyPr>
          <a:lstStyle/>
          <a:p>
            <a:r>
              <a:rPr lang="pt" b="1" dirty="0">
                <a:solidFill>
                  <a:schemeClr val="bg1"/>
                </a:solidFill>
              </a:rPr>
              <a:t>ETAPA 2</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45150" y="2714044"/>
            <a:ext cx="810799" cy="369332"/>
          </a:xfrm>
          <a:prstGeom prst="rect">
            <a:avLst/>
          </a:prstGeom>
          <a:noFill/>
        </p:spPr>
        <p:txBody>
          <a:bodyPr wrap="none" rtlCol="0">
            <a:spAutoFit/>
          </a:bodyPr>
          <a:lstStyle/>
          <a:p>
            <a:r>
              <a:rPr lang="pt" b="1" dirty="0">
                <a:solidFill>
                  <a:schemeClr val="bg1"/>
                </a:solidFill>
              </a:rPr>
              <a:t>ETAPA 3</a:t>
            </a:r>
            <a:endParaRPr lang="en-US" b="1" dirty="0">
              <a:solidFill>
                <a:schemeClr val="bg1"/>
              </a:solidFill>
            </a:endParaRPr>
          </a:p>
        </p:txBody>
      </p:sp>
    </p:spTree>
    <p:extLst>
      <p:ext uri="{BB962C8B-B14F-4D97-AF65-F5344CB8AC3E}">
        <p14:creationId xmlns:p14="http://schemas.microsoft.com/office/powerpoint/2010/main" val="264878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876012610"/>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949171" cy="369332"/>
          </a:xfrm>
          <a:prstGeom prst="rect">
            <a:avLst/>
          </a:prstGeom>
          <a:noFill/>
        </p:spPr>
        <p:txBody>
          <a:bodyPr wrap="none" rtlCol="0">
            <a:spAutoFit/>
          </a:bodyPr>
          <a:lstStyle/>
          <a:p>
            <a:r>
              <a:rPr lang="pt" b="1" dirty="0">
                <a:solidFill>
                  <a:schemeClr val="bg1"/>
                </a:solidFill>
              </a:rPr>
              <a:t>ETAPA 4</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746310"/>
            <a:ext cx="949171" cy="369332"/>
          </a:xfrm>
          <a:prstGeom prst="rect">
            <a:avLst/>
          </a:prstGeom>
          <a:noFill/>
        </p:spPr>
        <p:txBody>
          <a:bodyPr wrap="none" rtlCol="0">
            <a:spAutoFit/>
          </a:bodyPr>
          <a:lstStyle/>
          <a:p>
            <a:r>
              <a:rPr lang="pt" b="1" dirty="0">
                <a:solidFill>
                  <a:schemeClr val="bg1"/>
                </a:solidFill>
              </a:rPr>
              <a:t>ETAPA 5</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45150" y="2714044"/>
            <a:ext cx="949171" cy="369332"/>
          </a:xfrm>
          <a:prstGeom prst="rect">
            <a:avLst/>
          </a:prstGeom>
          <a:noFill/>
        </p:spPr>
        <p:txBody>
          <a:bodyPr wrap="none" rtlCol="0">
            <a:spAutoFit/>
          </a:bodyPr>
          <a:lstStyle/>
          <a:p>
            <a:r>
              <a:rPr lang="pt" b="1" dirty="0">
                <a:solidFill>
                  <a:schemeClr val="bg1"/>
                </a:solidFill>
              </a:rPr>
              <a:t>ETAPA 6</a:t>
            </a:r>
            <a:endParaRPr lang="en-US" b="1" dirty="0">
              <a:solidFill>
                <a:schemeClr val="bg1"/>
              </a:solidFill>
            </a:endParaRPr>
          </a:p>
        </p:txBody>
      </p:sp>
      <p:sp>
        <p:nvSpPr>
          <p:cNvPr id="11" name="Text Placeholder 1">
            <a:extLst>
              <a:ext uri="{FF2B5EF4-FFF2-40B4-BE49-F238E27FC236}">
                <a16:creationId xmlns:a16="http://schemas.microsoft.com/office/drawing/2014/main" id="{D3965376-A7BC-A07C-C415-47B95792901B}"/>
              </a:ext>
            </a:extLst>
          </p:cNvPr>
          <p:cNvSpPr>
            <a:spLocks noGrp="1"/>
          </p:cNvSpPr>
          <p:nvPr>
            <p:ph type="body" sz="quarter" idx="13"/>
          </p:nvPr>
        </p:nvSpPr>
        <p:spPr>
          <a:xfrm>
            <a:off x="515996" y="400052"/>
            <a:ext cx="11160008" cy="1672318"/>
          </a:xfrm>
        </p:spPr>
        <p:txBody>
          <a:bodyPr>
            <a:normAutofit/>
          </a:bodyPr>
          <a:lstStyle/>
          <a:p>
            <a:r>
              <a:rPr lang="pt" sz="4100" dirty="0"/>
              <a:t>Pesquisa e planeamento de conteúdo</a:t>
            </a:r>
          </a:p>
          <a:p>
            <a:pPr algn="ctr"/>
            <a:r>
              <a:rPr lang="pt" sz="2400" dirty="0"/>
              <a:t>Por favor, reflita sobre estes 6 passos para CRIAR UMA MENSAGEM EFICAZ</a:t>
            </a:r>
            <a:endParaRPr lang="hr-BA" sz="2400" dirty="0"/>
          </a:p>
        </p:txBody>
      </p:sp>
    </p:spTree>
    <p:extLst>
      <p:ext uri="{BB962C8B-B14F-4D97-AF65-F5344CB8AC3E}">
        <p14:creationId xmlns:p14="http://schemas.microsoft.com/office/powerpoint/2010/main" val="110849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pt" dirty="0"/>
              <a:t>Desenvolvimento de conteúdo</a:t>
            </a:r>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926096" y="1570726"/>
            <a:ext cx="10587038" cy="4749391"/>
          </a:xfrm>
        </p:spPr>
        <p:txBody>
          <a:bodyPr/>
          <a:lstStyle/>
          <a:p>
            <a:pPr algn="just"/>
            <a:r>
              <a:rPr lang="pt" dirty="0"/>
              <a:t>O conteúdo é a moeda do caminho de aprendizagem. Há muitas formas pelas quais os alunos podem-se concentrar na criação para se conectar com os colegas, apresentar trabalhos, encontrar oportunidades de networking, concluir trabalhos de forma criativa, apresentar projetos e muito mais.</a:t>
            </a:r>
            <a:endParaRPr lang="en-US" dirty="0"/>
          </a:p>
          <a:p>
            <a:r>
              <a:rPr lang="pt" dirty="0"/>
              <a:t>Vamos abordar os 5 principais tipos de conteúdo para aplicação numa esfera digital e as melhores práticas para</a:t>
            </a:r>
            <a:endParaRPr lang="en-GB" dirty="0"/>
          </a:p>
          <a:p>
            <a:pPr marL="571500" indent="-571500">
              <a:buFont typeface="+mj-lt"/>
              <a:buAutoNum type="arabicPeriod"/>
            </a:pPr>
            <a:r>
              <a:rPr lang="pt" dirty="0"/>
              <a:t>Texto</a:t>
            </a:r>
          </a:p>
          <a:p>
            <a:pPr marL="571500" indent="-571500">
              <a:buFont typeface="+mj-lt"/>
              <a:buAutoNum type="arabicPeriod"/>
            </a:pPr>
            <a:r>
              <a:rPr lang="pt" dirty="0"/>
              <a:t>Imagens</a:t>
            </a:r>
          </a:p>
          <a:p>
            <a:pPr marL="571500" indent="-571500">
              <a:buFont typeface="+mj-lt"/>
              <a:buAutoNum type="arabicPeriod"/>
            </a:pPr>
            <a:r>
              <a:rPr lang="pt" dirty="0"/>
              <a:t>Vídeo</a:t>
            </a:r>
          </a:p>
          <a:p>
            <a:pPr marL="571500" indent="-571500">
              <a:buFont typeface="+mj-lt"/>
              <a:buAutoNum type="arabicPeriod"/>
            </a:pPr>
            <a:r>
              <a:rPr lang="pt" dirty="0"/>
              <a:t>Apresentações</a:t>
            </a:r>
          </a:p>
          <a:p>
            <a:pPr marL="571500" indent="-571500">
              <a:buFont typeface="+mj-lt"/>
              <a:buAutoNum type="arabicPeriod"/>
            </a:pPr>
            <a:r>
              <a:rPr lang="pt" dirty="0"/>
              <a:t>Websites</a:t>
            </a:r>
          </a:p>
          <a:p>
            <a:endParaRPr lang="en-US" dirty="0"/>
          </a:p>
          <a:p>
            <a:endParaRPr lang="en-US" dirty="0"/>
          </a:p>
        </p:txBody>
      </p:sp>
    </p:spTree>
    <p:extLst>
      <p:ext uri="{BB962C8B-B14F-4D97-AF65-F5344CB8AC3E}">
        <p14:creationId xmlns:p14="http://schemas.microsoft.com/office/powerpoint/2010/main" val="410081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pt" dirty="0"/>
              <a:t>As vantagens de ser uma aluna com histórico de migração para a </a:t>
            </a:r>
            <a:r>
              <a:rPr lang="pt" dirty="0">
                <a:solidFill>
                  <a:srgbClr val="D6315A"/>
                </a:solidFill>
              </a:rPr>
              <a:t>criação de conteúdo</a:t>
            </a:r>
            <a:endParaRPr lang="en-US" dirty="0"/>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pPr algn="just"/>
            <a:r>
              <a:rPr lang="pt" sz="2000" dirty="0"/>
              <a:t>A criação de conteúdo tem tudo a ver com as perspectivas, visão e criatividade. Como alguém que teve experiências diferentes e ricas, devido ao histórico de migração, pode dar novas visões sobre muitos assuntos. Esteja a criar conteúdo para um curso, uma atividade fora do currículo ou qualquer outra coisa, deve estar ciente de que há uma grande oportunidade para pensar fora da caixa. Abraçar isso adicionará qualidade e vantagem ao conteúdo que você criar.</a:t>
            </a:r>
          </a:p>
          <a:p>
            <a:r>
              <a:rPr lang="pt" dirty="0"/>
              <a:t>Exemplos:</a:t>
            </a:r>
          </a:p>
          <a:p>
            <a:pPr marL="342900" indent="-342900" algn="just">
              <a:buFontTx/>
              <a:buChar char="-"/>
            </a:pPr>
            <a:r>
              <a:rPr lang="pt" dirty="0">
                <a:solidFill>
                  <a:srgbClr val="00ACA7"/>
                </a:solidFill>
              </a:rPr>
              <a:t>Pode pesquisar e usar recursos de vários países, provavelmente usando vários idiomas</a:t>
            </a:r>
          </a:p>
          <a:p>
            <a:pPr marL="342900" indent="-342900" algn="just">
              <a:buFontTx/>
              <a:buChar char="-"/>
            </a:pPr>
            <a:r>
              <a:rPr lang="pt" dirty="0">
                <a:solidFill>
                  <a:srgbClr val="E78631"/>
                </a:solidFill>
              </a:rPr>
              <a:t>Pode implementar uma abordagem intercultural ao conteúdo que está criando, comparando-o com os valores e estética de mais de uma cultura. Isso aprofunda o valor do conteúdo</a:t>
            </a:r>
          </a:p>
          <a:p>
            <a:pPr marL="342900" indent="-342900">
              <a:buFontTx/>
              <a:buChar char="-"/>
            </a:pPr>
            <a:r>
              <a:rPr lang="pt" dirty="0">
                <a:solidFill>
                  <a:srgbClr val="9A2E90"/>
                </a:solidFill>
              </a:rPr>
              <a:t>Ao criar conteúdo, pode desafiar diferentes pontos de vista, fazer novas perguntas, desafiar o status quo</a:t>
            </a:r>
          </a:p>
          <a:p>
            <a:pPr marL="342900" indent="-342900">
              <a:buFontTx/>
              <a:buChar char="-"/>
            </a:pPr>
            <a:endParaRPr lang="hr-BA" dirty="0"/>
          </a:p>
          <a:p>
            <a:pPr marL="342900" indent="-342900">
              <a:buFontTx/>
              <a:buChar char="-"/>
            </a:pPr>
            <a:endParaRPr lang="hr-BA" dirty="0"/>
          </a:p>
        </p:txBody>
      </p:sp>
    </p:spTree>
    <p:extLst>
      <p:ext uri="{BB962C8B-B14F-4D97-AF65-F5344CB8AC3E}">
        <p14:creationId xmlns:p14="http://schemas.microsoft.com/office/powerpoint/2010/main" val="8908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pt" dirty="0"/>
              <a:t>Visão Geral, como beneficiará</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pt" dirty="0"/>
              <a:t>Desenvolvimento de conteúdo digital</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pt"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515901" y="1776829"/>
            <a:ext cx="4902027" cy="4561218"/>
          </a:xfrm>
        </p:spPr>
        <p:txBody>
          <a:bodyPr/>
          <a:lstStyle/>
          <a:p>
            <a:pPr algn="just"/>
            <a:r>
              <a:rPr lang="pt" sz="2000" dirty="0"/>
              <a:t>O Módulo 3 assegurará a aprendizagem sobre como criar e editar conteúdo digital em diferentes formatos, expressar-se através de recursos digitais, modificar, redefinir, melhorar e integrar informações e conteúdo numa estrutura de conhecimento existente para criar conteúdo novo, original e relevante, e experiência, para compreender como os direitos de autor e as licenças se aplicam a dados, informações digitais e conteúdo.</a:t>
            </a:r>
          </a:p>
          <a:p>
            <a:r>
              <a:rPr lang="pt" sz="2000" dirty="0"/>
              <a:t>Também será explicado como implementar o conhecimento deste módulo nos estudos do ensino superior.</a:t>
            </a:r>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pt" dirty="0"/>
              <a:t>Integração e reedição de conteúdo digital</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pt"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pt-PT" dirty="0"/>
              <a:t>C</a:t>
            </a:r>
            <a:r>
              <a:rPr lang="pt" dirty="0"/>
              <a:t>ompreensão dos direitos de autor e licenças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pt"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pt" dirty="0"/>
              <a:t>Programação – soluções rápidas </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pt" dirty="0"/>
              <a:t>4</a:t>
            </a:r>
            <a:endParaRPr lang="en-US" dirty="0"/>
          </a:p>
        </p:txBody>
      </p:sp>
    </p:spTree>
    <p:extLst>
      <p:ext uri="{BB962C8B-B14F-4D97-AF65-F5344CB8AC3E}">
        <p14:creationId xmlns:p14="http://schemas.microsoft.com/office/powerpoint/2010/main" val="55888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262F3-DA54-4BEF-95C8-89E22CC13581}"/>
              </a:ext>
            </a:extLst>
          </p:cNvPr>
          <p:cNvSpPr>
            <a:spLocks noGrp="1"/>
          </p:cNvSpPr>
          <p:nvPr>
            <p:ph type="body" sz="quarter" idx="13"/>
          </p:nvPr>
        </p:nvSpPr>
        <p:spPr/>
        <p:txBody>
          <a:bodyPr/>
          <a:lstStyle/>
          <a:p>
            <a:r>
              <a:rPr lang="pt" dirty="0"/>
              <a:t>1. Conteúdo em forma de texto</a:t>
            </a:r>
          </a:p>
          <a:p>
            <a:endParaRPr lang="en-US" dirty="0"/>
          </a:p>
        </p:txBody>
      </p:sp>
      <p:sp>
        <p:nvSpPr>
          <p:cNvPr id="3" name="Text Placeholder 2">
            <a:extLst>
              <a:ext uri="{FF2B5EF4-FFF2-40B4-BE49-F238E27FC236}">
                <a16:creationId xmlns:a16="http://schemas.microsoft.com/office/drawing/2014/main" id="{F10EBC6A-4445-4535-8C15-A08D49868559}"/>
              </a:ext>
            </a:extLst>
          </p:cNvPr>
          <p:cNvSpPr>
            <a:spLocks noGrp="1"/>
          </p:cNvSpPr>
          <p:nvPr>
            <p:ph type="body" sz="quarter" idx="14"/>
          </p:nvPr>
        </p:nvSpPr>
        <p:spPr>
          <a:xfrm>
            <a:off x="1085850" y="1776829"/>
            <a:ext cx="10587038" cy="4435711"/>
          </a:xfrm>
        </p:spPr>
        <p:txBody>
          <a:bodyPr/>
          <a:lstStyle/>
          <a:p>
            <a:pPr algn="just"/>
            <a:r>
              <a:rPr lang="pt" dirty="0"/>
              <a:t>Quer use </a:t>
            </a:r>
            <a:r>
              <a:rPr lang="pt" sz="2400" b="0" dirty="0"/>
              <a:t>storytelling ou redação técnica para criar conteúdo textual, os 3 pilares mais importantes a seguir são:</a:t>
            </a:r>
          </a:p>
          <a:p>
            <a:pPr marL="342900" indent="-342900">
              <a:buFont typeface="+mj-lt"/>
              <a:buAutoNum type="arabicPeriod"/>
            </a:pPr>
            <a:r>
              <a:rPr lang="pt" sz="2400" dirty="0"/>
              <a:t>A gramática </a:t>
            </a:r>
            <a:r>
              <a:rPr lang="pt" sz="2400" b="0" dirty="0"/>
              <a:t>precisa ser de um </a:t>
            </a:r>
            <a:r>
              <a:rPr lang="pt" dirty="0"/>
              <a:t>padrão excelente. </a:t>
            </a:r>
            <a:r>
              <a:rPr lang="pt" sz="2400" b="0" dirty="0"/>
              <a:t>Proofreading: use uma aplicação de software de gramática e combine-o com apoio dos seus pares</a:t>
            </a:r>
          </a:p>
          <a:p>
            <a:pPr marL="342900" indent="-342900">
              <a:buFont typeface="+mj-lt"/>
              <a:buAutoNum type="arabicPeriod"/>
            </a:pPr>
            <a:r>
              <a:rPr lang="pt" sz="2400" dirty="0"/>
              <a:t>Estilo </a:t>
            </a:r>
            <a:r>
              <a:rPr lang="pt" sz="2400" b="0" dirty="0"/>
              <a:t>– dependendo do tipo de conteúdo, se tornar especialista em diferentes estilos de escrita é uma aptidão para a vida, distinguindo principalmente entre estilos formais e não formais. Clique </a:t>
            </a:r>
            <a:r>
              <a:rPr lang="pt" sz="2400" b="0" dirty="0">
                <a:hlinkClick r:id="rId2"/>
              </a:rPr>
              <a:t>AQUI </a:t>
            </a:r>
            <a:r>
              <a:rPr lang="pt" sz="2400" b="0" dirty="0"/>
              <a:t>para saber mais.</a:t>
            </a:r>
          </a:p>
          <a:p>
            <a:pPr marL="342900" indent="-342900">
              <a:buFont typeface="+mj-lt"/>
              <a:buAutoNum type="arabicPeriod"/>
            </a:pPr>
            <a:r>
              <a:rPr lang="pt" sz="2400" dirty="0"/>
              <a:t>Criatividade </a:t>
            </a:r>
            <a:r>
              <a:rPr lang="pt" sz="2400" b="0" dirty="0"/>
              <a:t>– Criar algo implica que vai confiar no seu lado criativo. Cada peça de conteúdo tem um ponto de vista, pode ser criativo na escolha do ângulo da sua escrita. A curiosidade é a chave para a criatividade! </a:t>
            </a:r>
            <a:r>
              <a:rPr lang="pt-PT" sz="2400" b="0" dirty="0"/>
              <a:t>P</a:t>
            </a:r>
            <a:r>
              <a:rPr lang="pt" sz="2400" b="0" dirty="0"/>
              <a:t>rocure também criar  empatia em qualquer coisa </a:t>
            </a:r>
            <a:r>
              <a:rPr lang="pt" dirty="0"/>
              <a:t>que esteja a escrever</a:t>
            </a:r>
            <a:r>
              <a:rPr lang="pt" sz="2400" b="0" dirty="0"/>
              <a:t>, isso irá melhorar todo o conteúdo escrito!</a:t>
            </a:r>
            <a:endParaRPr lang="hr-BA" sz="2400" dirty="0"/>
          </a:p>
          <a:p>
            <a:endParaRPr lang="en-US" dirty="0"/>
          </a:p>
        </p:txBody>
      </p:sp>
    </p:spTree>
    <p:extLst>
      <p:ext uri="{BB962C8B-B14F-4D97-AF65-F5344CB8AC3E}">
        <p14:creationId xmlns:p14="http://schemas.microsoft.com/office/powerpoint/2010/main" val="346292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D41865-1D35-41EF-8BDD-7E4FA8145BF2}"/>
              </a:ext>
            </a:extLst>
          </p:cNvPr>
          <p:cNvSpPr>
            <a:spLocks noGrp="1"/>
          </p:cNvSpPr>
          <p:nvPr>
            <p:ph type="body" sz="quarter" idx="13"/>
          </p:nvPr>
        </p:nvSpPr>
        <p:spPr>
          <a:xfrm>
            <a:off x="627529" y="997503"/>
            <a:ext cx="4598453" cy="4757838"/>
          </a:xfrm>
        </p:spPr>
        <p:txBody>
          <a:bodyPr>
            <a:normAutofit fontScale="62500" lnSpcReduction="20000"/>
          </a:bodyPr>
          <a:lstStyle/>
          <a:p>
            <a:pPr>
              <a:lnSpc>
                <a:spcPct val="120000"/>
              </a:lnSpc>
            </a:pPr>
            <a:r>
              <a:rPr lang="pt-PT" sz="3400" b="1" i="0" dirty="0"/>
              <a:t>A</a:t>
            </a:r>
            <a:r>
              <a:rPr lang="pt" sz="3400" b="1" i="0" dirty="0"/>
              <a:t>S MELHORES DICAS</a:t>
            </a:r>
          </a:p>
          <a:p>
            <a:pPr marL="342900" indent="-342900" algn="l">
              <a:lnSpc>
                <a:spcPct val="120000"/>
              </a:lnSpc>
              <a:buFont typeface="Wingdings" panose="05000000000000000000" pitchFamily="2" charset="2"/>
              <a:buChar char="ü"/>
            </a:pPr>
            <a:r>
              <a:rPr lang="pt" sz="3200" i="0" dirty="0"/>
              <a:t>Para escrever, precisa de ferramentas que elevem as suas palavras para um conteúdo envolvente. Visite </a:t>
            </a:r>
            <a:r>
              <a:rPr lang="pt" sz="3200" i="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ferramentas do Projeto Eu Stories</a:t>
            </a:r>
            <a:r>
              <a:rPr lang="pt" sz="3200" i="0" dirty="0">
                <a:solidFill>
                  <a:schemeClr val="accent2">
                    <a:lumMod val="20000"/>
                    <a:lumOff val="80000"/>
                  </a:schemeClr>
                </a:solidFill>
              </a:rPr>
              <a:t> </a:t>
            </a:r>
            <a:r>
              <a:rPr lang="pt" sz="3200" i="0" dirty="0"/>
              <a:t>e selecione ESCREVER. Existem 9 ferramentas digitais disponíveis, que irão apoiá-lo na criação de texto criativo.</a:t>
            </a:r>
          </a:p>
          <a:p>
            <a:pPr marL="342900" indent="-342900" algn="l">
              <a:lnSpc>
                <a:spcPct val="120000"/>
              </a:lnSpc>
              <a:buFont typeface="Wingdings" panose="05000000000000000000" pitchFamily="2" charset="2"/>
              <a:buChar char="ü"/>
            </a:pPr>
            <a:r>
              <a:rPr lang="pt" sz="3200" i="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Grammarly </a:t>
            </a:r>
            <a:r>
              <a:rPr lang="pt" sz="3200" i="0" dirty="0"/>
              <a:t>– inscreva-se para uma versão gratuita e obtenha um revisor virtual automatizado, que eliminará quaisquer erros gramaticais</a:t>
            </a:r>
            <a:endParaRPr lang="en-US" sz="3200" i="0" dirty="0"/>
          </a:p>
        </p:txBody>
      </p:sp>
      <p:grpSp>
        <p:nvGrpSpPr>
          <p:cNvPr id="6" name="Group 5">
            <a:extLst>
              <a:ext uri="{FF2B5EF4-FFF2-40B4-BE49-F238E27FC236}">
                <a16:creationId xmlns:a16="http://schemas.microsoft.com/office/drawing/2014/main" id="{FBDF8E2A-6890-4E6F-9DAC-A87D624AEBD9}"/>
              </a:ext>
            </a:extLst>
          </p:cNvPr>
          <p:cNvGrpSpPr/>
          <p:nvPr/>
        </p:nvGrpSpPr>
        <p:grpSpPr>
          <a:xfrm>
            <a:off x="5470459" y="1177110"/>
            <a:ext cx="6574001" cy="3489752"/>
            <a:chOff x="5384734" y="710385"/>
            <a:chExt cx="6574001" cy="3489752"/>
          </a:xfrm>
        </p:grpSpPr>
        <p:pic>
          <p:nvPicPr>
            <p:cNvPr id="7" name="Picture 6">
              <a:hlinkClick r:id="rId2"/>
              <a:extLst>
                <a:ext uri="{FF2B5EF4-FFF2-40B4-BE49-F238E27FC236}">
                  <a16:creationId xmlns:a16="http://schemas.microsoft.com/office/drawing/2014/main" id="{DDA6E856-AF47-4688-8959-E098F63BE0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4734" y="710385"/>
              <a:ext cx="6574001" cy="3088433"/>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EE27B034-1AF1-48B3-A2EF-4C6CF024B6F4}"/>
                </a:ext>
              </a:extLst>
            </p:cNvPr>
            <p:cNvSpPr/>
            <p:nvPr/>
          </p:nvSpPr>
          <p:spPr>
            <a:xfrm>
              <a:off x="7531569" y="18152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 sz="2000" b="1" dirty="0">
                  <a:solidFill>
                    <a:schemeClr val="bg1"/>
                  </a:solidFill>
                </a:rPr>
                <a:t>CLIQUE PARA SE INSPIRAR</a:t>
              </a:r>
              <a:endParaRPr lang="en-US" sz="2000" b="1" dirty="0">
                <a:solidFill>
                  <a:schemeClr val="bg1"/>
                </a:solidFill>
              </a:endParaRPr>
            </a:p>
          </p:txBody>
        </p:sp>
        <p:pic>
          <p:nvPicPr>
            <p:cNvPr id="9" name="Graphic 8" descr="Right pointing backhand index with solid fill">
              <a:extLst>
                <a:ext uri="{FF2B5EF4-FFF2-40B4-BE49-F238E27FC236}">
                  <a16:creationId xmlns:a16="http://schemas.microsoft.com/office/drawing/2014/main" id="{D00E2FDE-71F7-412F-969E-3FC017497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364069">
              <a:off x="7066627" y="3270254"/>
              <a:ext cx="929883" cy="929883"/>
            </a:xfrm>
            <a:prstGeom prst="rect">
              <a:avLst/>
            </a:prstGeom>
          </p:spPr>
        </p:pic>
      </p:grpSp>
    </p:spTree>
    <p:extLst>
      <p:ext uri="{BB962C8B-B14F-4D97-AF65-F5344CB8AC3E}">
        <p14:creationId xmlns:p14="http://schemas.microsoft.com/office/powerpoint/2010/main" val="136047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85000" lnSpcReduction="20000"/>
          </a:bodyPr>
          <a:lstStyle/>
          <a:p>
            <a:r>
              <a:rPr lang="pt" dirty="0"/>
              <a:t>Expressando-nos através da criação de conteúdo digital :</a:t>
            </a:r>
          </a:p>
          <a:p>
            <a:r>
              <a:rPr lang="pt" dirty="0">
                <a:solidFill>
                  <a:srgbClr val="00ACA7"/>
                </a:solidFill>
              </a:rPr>
              <a:t>Importância da voz e tom de voz</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1085850" y="2038087"/>
            <a:ext cx="10587038" cy="3995320"/>
          </a:xfrm>
        </p:spPr>
        <p:txBody>
          <a:bodyPr/>
          <a:lstStyle/>
          <a:p>
            <a:r>
              <a:rPr lang="pt" dirty="0"/>
              <a:t>Nós valorizamos o conteúdo de texto por estarmos cientes de nossa voz e nosso tom.</a:t>
            </a:r>
          </a:p>
          <a:p>
            <a:pPr algn="just"/>
            <a:r>
              <a:rPr lang="pt" dirty="0"/>
              <a:t>Qual é a diferença entre voz e tom? Pense desta forma: uma pessoa tem a mesma voz o tempo todo, mas o tom muda. Pode usar um tom quando sair para jantar com seus amigos mais próximos e um tom diferente quando estiver numa sala de aula a defender um projeto.</a:t>
            </a:r>
          </a:p>
          <a:p>
            <a:pPr algn="just"/>
            <a:r>
              <a:rPr lang="pt" dirty="0"/>
              <a:t>O tom de voz também muda, dependendo do estado emocional da pessoa com quem está a falar. Certamente não gostaria de usar o mesmo tom de voz com alguém que está com medo ou aborrecido, como faria com alguém que está a rir-se de algo.</a:t>
            </a:r>
          </a:p>
          <a:p>
            <a:endParaRPr lang="en-US" dirty="0"/>
          </a:p>
        </p:txBody>
      </p:sp>
    </p:spTree>
    <p:extLst>
      <p:ext uri="{BB962C8B-B14F-4D97-AF65-F5344CB8AC3E}">
        <p14:creationId xmlns:p14="http://schemas.microsoft.com/office/powerpoint/2010/main" val="127877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959DA-EF6D-4F25-9C0E-004651DFD363}"/>
              </a:ext>
            </a:extLst>
          </p:cNvPr>
          <p:cNvSpPr>
            <a:spLocks noGrp="1"/>
          </p:cNvSpPr>
          <p:nvPr>
            <p:ph type="body" sz="quarter" idx="13"/>
          </p:nvPr>
        </p:nvSpPr>
        <p:spPr>
          <a:xfrm>
            <a:off x="919343" y="944275"/>
            <a:ext cx="4369392" cy="4493975"/>
          </a:xfrm>
        </p:spPr>
        <p:txBody>
          <a:bodyPr/>
          <a:lstStyle/>
          <a:p>
            <a:r>
              <a:rPr lang="pt" b="1" i="0" dirty="0"/>
              <a:t>2. O Poder das Imagens</a:t>
            </a:r>
            <a:endParaRPr lang="hr-BA" b="1" i="0" dirty="0"/>
          </a:p>
          <a:p>
            <a:endParaRPr lang="hr-BA" i="0" dirty="0"/>
          </a:p>
          <a:p>
            <a:r>
              <a:rPr lang="pt" dirty="0"/>
              <a:t>O velho ditado ainda vale - uma imagem diz mais do que mil palavras. </a:t>
            </a:r>
          </a:p>
          <a:p>
            <a:r>
              <a:rPr lang="pt" dirty="0"/>
              <a:t>Para encontrar a imagem perfeita para o seu conteúdo, tem três opções:</a:t>
            </a:r>
          </a:p>
        </p:txBody>
      </p:sp>
      <p:pic>
        <p:nvPicPr>
          <p:cNvPr id="7" name="Picture Placeholder 6">
            <a:extLst>
              <a:ext uri="{FF2B5EF4-FFF2-40B4-BE49-F238E27FC236}">
                <a16:creationId xmlns:a16="http://schemas.microsoft.com/office/drawing/2014/main" id="{AD3249EE-3BC6-4099-BD16-638A66C8E5F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74676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600292" y="1130023"/>
            <a:ext cx="4473732" cy="3995320"/>
          </a:xfrm>
        </p:spPr>
        <p:txBody>
          <a:bodyPr/>
          <a:lstStyle/>
          <a:p>
            <a:pPr marL="457200" indent="-457200">
              <a:buAutoNum type="arabicParenR"/>
            </a:pPr>
            <a:r>
              <a:rPr lang="pt" sz="2200" dirty="0"/>
              <a:t>Encontre um banco de imagens gratuita que tenha os direitos de utilização. Ótimos sites incluem </a:t>
            </a:r>
            <a:r>
              <a:rPr lang="pt" sz="2200" dirty="0">
                <a:hlinkClick r:id="rId3"/>
              </a:rPr>
              <a:t>belas imagens e fotos grátis | Unsplash </a:t>
            </a:r>
            <a:r>
              <a:rPr lang="pt" sz="2200" dirty="0"/>
              <a:t>e mais de </a:t>
            </a:r>
            <a:r>
              <a:rPr lang="pt" sz="2200" dirty="0">
                <a:hlinkClick r:id="rId4"/>
              </a:rPr>
              <a:t>2,4 milhões de imagens gratuitas impressionantes – Pixabay</a:t>
            </a:r>
            <a:endParaRPr lang="hr-BA" sz="2200" dirty="0"/>
          </a:p>
          <a:p>
            <a:pPr marL="457200" indent="-457200">
              <a:buFont typeface="Arial"/>
              <a:buAutoNum type="arabicParenR"/>
            </a:pPr>
            <a:r>
              <a:rPr lang="pt" sz="2200" dirty="0">
                <a:solidFill>
                  <a:schemeClr val="bg2">
                    <a:lumMod val="50000"/>
                  </a:schemeClr>
                </a:solidFill>
              </a:rPr>
              <a:t>Compre uma foto de alta qualidade em que tenha os direitos de uso. </a:t>
            </a:r>
            <a:r>
              <a:rPr lang="pt" sz="2200" dirty="0">
                <a:hlinkClick r:id="rId5"/>
              </a:rPr>
              <a:t>Banco de imagens, fotos, vetores, vídeos e músicas | Shutterstock</a:t>
            </a:r>
            <a:endParaRPr lang="en-GB" sz="2200" dirty="0"/>
          </a:p>
          <a:p>
            <a:endParaRPr lang="en-GB" sz="2200" dirty="0"/>
          </a:p>
        </p:txBody>
      </p:sp>
      <p:pic>
        <p:nvPicPr>
          <p:cNvPr id="4" name="Online Media 3" title="The power of a photograph">
            <a:hlinkClick r:id="" action="ppaction://media"/>
            <a:extLst>
              <a:ext uri="{FF2B5EF4-FFF2-40B4-BE49-F238E27FC236}">
                <a16:creationId xmlns:a16="http://schemas.microsoft.com/office/drawing/2014/main" id="{582AEA76-3CFE-4407-A2B4-1716EB1AE49B}"/>
              </a:ext>
            </a:extLst>
          </p:cNvPr>
          <p:cNvPicPr>
            <a:picLocks noRot="1" noChangeAspect="1"/>
          </p:cNvPicPr>
          <p:nvPr>
            <a:videoFile r:link="rId1"/>
          </p:nvPr>
        </p:nvPicPr>
        <p:blipFill>
          <a:blip r:embed="rId6"/>
          <a:stretch>
            <a:fillRect/>
          </a:stretch>
        </p:blipFill>
        <p:spPr>
          <a:xfrm>
            <a:off x="5183585" y="233703"/>
            <a:ext cx="6751189" cy="381442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75182A0-3D57-4C03-978F-04B0AE44FA57}"/>
              </a:ext>
            </a:extLst>
          </p:cNvPr>
          <p:cNvSpPr txBox="1"/>
          <p:nvPr/>
        </p:nvSpPr>
        <p:spPr>
          <a:xfrm>
            <a:off x="5185991" y="4164807"/>
            <a:ext cx="6748783" cy="400110"/>
          </a:xfrm>
          <a:prstGeom prst="rect">
            <a:avLst/>
          </a:prstGeom>
          <a:solidFill>
            <a:srgbClr val="F5B020"/>
          </a:solidFill>
        </p:spPr>
        <p:txBody>
          <a:bodyPr wrap="square" rtlCol="0">
            <a:spAutoFit/>
          </a:bodyPr>
          <a:lstStyle/>
          <a:p>
            <a:pPr algn="ctr"/>
            <a:r>
              <a:rPr lang="pt" sz="2000" b="1" dirty="0"/>
              <a:t>Assista a este pequeno vídeo que captura o poder da imagem</a:t>
            </a:r>
            <a:endParaRPr lang="en-IE" sz="2000" b="1" dirty="0"/>
          </a:p>
        </p:txBody>
      </p:sp>
      <p:sp>
        <p:nvSpPr>
          <p:cNvPr id="7" name="TextBox 6">
            <a:extLst>
              <a:ext uri="{FF2B5EF4-FFF2-40B4-BE49-F238E27FC236}">
                <a16:creationId xmlns:a16="http://schemas.microsoft.com/office/drawing/2014/main" id="{50B0667F-CEE9-4B48-BACF-7C3F2CA3987B}"/>
              </a:ext>
            </a:extLst>
          </p:cNvPr>
          <p:cNvSpPr txBox="1"/>
          <p:nvPr/>
        </p:nvSpPr>
        <p:spPr>
          <a:xfrm>
            <a:off x="600292" y="5176907"/>
            <a:ext cx="11505982" cy="430887"/>
          </a:xfrm>
          <a:prstGeom prst="rect">
            <a:avLst/>
          </a:prstGeom>
          <a:noFill/>
        </p:spPr>
        <p:txBody>
          <a:bodyPr wrap="square">
            <a:spAutoFit/>
          </a:bodyPr>
          <a:lstStyle/>
          <a:p>
            <a:pPr marL="457200" indent="-457200">
              <a:buFont typeface="+mj-lt"/>
              <a:buAutoNum type="arabicParenR" startAt="3"/>
            </a:pPr>
            <a:r>
              <a:rPr lang="pt" sz="2200" dirty="0">
                <a:solidFill>
                  <a:schemeClr val="bg2">
                    <a:lumMod val="50000"/>
                  </a:schemeClr>
                </a:solidFill>
              </a:rPr>
              <a:t>Crie você mesmo uma imagem. Também pode encomendar a fotografia, mas pode sair caro.</a:t>
            </a:r>
            <a:endParaRPr lang="en-US" sz="2200" dirty="0">
              <a:solidFill>
                <a:schemeClr val="bg2">
                  <a:lumMod val="50000"/>
                </a:schemeClr>
              </a:solidFill>
            </a:endParaRPr>
          </a:p>
        </p:txBody>
      </p:sp>
      <p:sp>
        <p:nvSpPr>
          <p:cNvPr id="10" name="TextBox 9">
            <a:extLst>
              <a:ext uri="{FF2B5EF4-FFF2-40B4-BE49-F238E27FC236}">
                <a16:creationId xmlns:a16="http://schemas.microsoft.com/office/drawing/2014/main" id="{DB05D704-BC9B-417B-BE65-EFC182822973}"/>
              </a:ext>
            </a:extLst>
          </p:cNvPr>
          <p:cNvSpPr txBox="1"/>
          <p:nvPr/>
        </p:nvSpPr>
        <p:spPr>
          <a:xfrm>
            <a:off x="881254" y="5916411"/>
            <a:ext cx="7605521" cy="707886"/>
          </a:xfrm>
          <a:prstGeom prst="rect">
            <a:avLst/>
          </a:prstGeom>
          <a:solidFill>
            <a:srgbClr val="F5B020"/>
          </a:solidFill>
        </p:spPr>
        <p:txBody>
          <a:bodyPr wrap="square" rtlCol="0">
            <a:spAutoFit/>
          </a:bodyPr>
          <a:lstStyle/>
          <a:p>
            <a:pPr algn="ctr"/>
            <a:r>
              <a:rPr lang="pt" sz="2000" b="1" dirty="0">
                <a:solidFill>
                  <a:schemeClr val="bg1"/>
                </a:solidFill>
              </a:rPr>
              <a:t>Dica principal: saiba mais sobre licenças de imagem no tópico a seguir: Noções básicas sobre direitos de autor e licenças</a:t>
            </a:r>
            <a:endParaRPr lang="en-IE" sz="2000" b="1" dirty="0">
              <a:solidFill>
                <a:schemeClr val="bg1"/>
              </a:solidFill>
            </a:endParaRPr>
          </a:p>
        </p:txBody>
      </p:sp>
    </p:spTree>
    <p:extLst>
      <p:ext uri="{BB962C8B-B14F-4D97-AF65-F5344CB8AC3E}">
        <p14:creationId xmlns:p14="http://schemas.microsoft.com/office/powerpoint/2010/main" val="6458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8D581-935F-4495-ABED-CE94637B5537}"/>
              </a:ext>
            </a:extLst>
          </p:cNvPr>
          <p:cNvSpPr>
            <a:spLocks noGrp="1"/>
          </p:cNvSpPr>
          <p:nvPr>
            <p:ph type="body" sz="quarter" idx="13"/>
          </p:nvPr>
        </p:nvSpPr>
        <p:spPr/>
        <p:txBody>
          <a:bodyPr>
            <a:normAutofit/>
          </a:bodyPr>
          <a:lstStyle/>
          <a:p>
            <a:r>
              <a:rPr lang="pt" dirty="0"/>
              <a:t>DICA: Use o Canva para apresentar suas imagens</a:t>
            </a:r>
            <a:endParaRPr lang="en-US" dirty="0"/>
          </a:p>
        </p:txBody>
      </p:sp>
      <p:sp>
        <p:nvSpPr>
          <p:cNvPr id="3" name="Text Placeholder 2">
            <a:extLst>
              <a:ext uri="{FF2B5EF4-FFF2-40B4-BE49-F238E27FC236}">
                <a16:creationId xmlns:a16="http://schemas.microsoft.com/office/drawing/2014/main" id="{31CD7FD4-D350-4675-871B-557EFD4D0EA3}"/>
              </a:ext>
            </a:extLst>
          </p:cNvPr>
          <p:cNvSpPr>
            <a:spLocks noGrp="1"/>
          </p:cNvSpPr>
          <p:nvPr>
            <p:ph type="body" sz="quarter" idx="14"/>
          </p:nvPr>
        </p:nvSpPr>
        <p:spPr>
          <a:xfrm>
            <a:off x="388777" y="2316858"/>
            <a:ext cx="3543144" cy="3769298"/>
          </a:xfrm>
        </p:spPr>
        <p:txBody>
          <a:bodyPr/>
          <a:lstStyle/>
          <a:p>
            <a:pPr algn="just"/>
            <a:r>
              <a:rPr lang="pt" sz="2200" dirty="0"/>
              <a:t>O Canva é uma ferramenta muito simples que pode usar para aprimorar as suas imagens. É uma ferramenta incrível para contar histórias visuais e pode ser facilmente personalizada com uma variedade de fontes, planos de fundo, molduras e muito mais. </a:t>
            </a:r>
          </a:p>
          <a:p>
            <a:r>
              <a:rPr lang="pt" sz="2200" b="1" dirty="0">
                <a:solidFill>
                  <a:srgbClr val="76C6D2"/>
                </a:solidFill>
              </a:rPr>
              <a:t>Assista ao vídeo para saber mais sobre isso!</a:t>
            </a:r>
          </a:p>
          <a:p>
            <a:endParaRPr lang="hr-BA" sz="2200" b="1" dirty="0">
              <a:solidFill>
                <a:srgbClr val="76C6D2"/>
              </a:solidFill>
            </a:endParaRPr>
          </a:p>
          <a:p>
            <a:endParaRPr lang="hr-BA" sz="2200" b="1" dirty="0">
              <a:solidFill>
                <a:srgbClr val="76C6D2"/>
              </a:solidFill>
            </a:endParaRPr>
          </a:p>
          <a:p>
            <a:endParaRPr lang="en-US" sz="2200" b="1" dirty="0">
              <a:solidFill>
                <a:srgbClr val="76C6D2"/>
              </a:solidFill>
            </a:endParaRPr>
          </a:p>
        </p:txBody>
      </p:sp>
      <p:pic>
        <p:nvPicPr>
          <p:cNvPr id="4" name="Online Media 3" title="Start designing">
            <a:hlinkClick r:id="" action="ppaction://media"/>
            <a:extLst>
              <a:ext uri="{FF2B5EF4-FFF2-40B4-BE49-F238E27FC236}">
                <a16:creationId xmlns:a16="http://schemas.microsoft.com/office/drawing/2014/main" id="{D002D0E8-5691-46EF-86EA-2E4EFF12332A}"/>
              </a:ext>
            </a:extLst>
          </p:cNvPr>
          <p:cNvPicPr>
            <a:picLocks noRot="1" noChangeAspect="1"/>
          </p:cNvPicPr>
          <p:nvPr>
            <a:videoFile r:link="rId1"/>
          </p:nvPr>
        </p:nvPicPr>
        <p:blipFill>
          <a:blip r:embed="rId3"/>
          <a:stretch>
            <a:fillRect/>
          </a:stretch>
        </p:blipFill>
        <p:spPr>
          <a:xfrm>
            <a:off x="4152122" y="1831817"/>
            <a:ext cx="7529804" cy="4254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12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pt" dirty="0"/>
              <a:t>3. O Poder do Vídeo</a:t>
            </a:r>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1085850" y="1716955"/>
            <a:ext cx="10587038" cy="3995320"/>
          </a:xfrm>
        </p:spPr>
        <p:txBody>
          <a:bodyPr/>
          <a:lstStyle/>
          <a:p>
            <a:r>
              <a:rPr lang="pt" dirty="0"/>
              <a:t>Considere a reclamação deste comerciante.</a:t>
            </a:r>
          </a:p>
          <a:p>
            <a:endParaRPr lang="en-GB" dirty="0"/>
          </a:p>
          <a:p>
            <a:pPr algn="ctr"/>
            <a:r>
              <a:rPr lang="pt" i="1" dirty="0"/>
              <a:t>“Os vídeos obtêm mais 1,200%  de partilhas do que texto e imagens combinados. As pessoas adoram partilhar conteúdo nas redes sociais e, mais importante: as pessoas adoram partilhar vídeos. Se feito corretamente, os vídeos podem recolher informações e facilitar a interpretação num curto período de tempo. Dizem que um minuto de vídeo vale mais que 1,8 milhões de palavras.”</a:t>
            </a:r>
          </a:p>
          <a:p>
            <a:endParaRPr lang="en-GB" dirty="0"/>
          </a:p>
          <a:p>
            <a:r>
              <a:rPr lang="pt" b="1" dirty="0">
                <a:solidFill>
                  <a:schemeClr val="bg1"/>
                </a:solidFill>
                <a:highlight>
                  <a:srgbClr val="1198D1"/>
                </a:highlight>
              </a:rPr>
              <a:t>CONSULTE MAIS INFORMAÇÃO</a:t>
            </a:r>
            <a:r>
              <a:rPr lang="pt" b="1" dirty="0">
                <a:highlight>
                  <a:srgbClr val="1198D1"/>
                </a:highlight>
              </a:rPr>
              <a:t> </a:t>
            </a:r>
            <a:r>
              <a:rPr lang="pt" dirty="0">
                <a:hlinkClick r:id="rId2"/>
              </a:rPr>
              <a:t>5 razões pelas quais o vídeo é mais eficaz do que o texto - </a:t>
            </a:r>
            <a:r>
              <a:rPr lang="pt" dirty="0" err="1">
                <a:hlinkClick r:id="rId2"/>
              </a:rPr>
              <a:t>IdeaRocket </a:t>
            </a:r>
            <a:r>
              <a:rPr lang="pt" dirty="0">
                <a:hlinkClick r:id="rId2"/>
              </a:rPr>
              <a:t>(idearocketanimation.com)</a:t>
            </a:r>
            <a:endParaRPr lang="en-US" dirty="0"/>
          </a:p>
        </p:txBody>
      </p:sp>
    </p:spTree>
    <p:extLst>
      <p:ext uri="{BB962C8B-B14F-4D97-AF65-F5344CB8AC3E}">
        <p14:creationId xmlns:p14="http://schemas.microsoft.com/office/powerpoint/2010/main" val="306836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pt" dirty="0"/>
              <a:t>Como usar suas aptidões de edição de vídeo?</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561514"/>
            <a:ext cx="10587038" cy="4210636"/>
          </a:xfrm>
        </p:spPr>
        <p:txBody>
          <a:bodyPr/>
          <a:lstStyle/>
          <a:p>
            <a:pPr algn="just"/>
            <a:r>
              <a:rPr lang="pt" dirty="0"/>
              <a:t>As aptidões de edição de vídeo podem ser particularmente úteis:</a:t>
            </a:r>
          </a:p>
          <a:p>
            <a:pPr marL="342900" indent="-342900" algn="just">
              <a:buFont typeface="Arial" panose="020B0604020202020204" pitchFamily="34" charset="0"/>
              <a:buChar char="•"/>
            </a:pPr>
            <a:r>
              <a:rPr lang="pt" b="1" dirty="0"/>
              <a:t>Para gravar e editar apresentações curtas </a:t>
            </a:r>
            <a:r>
              <a:rPr lang="pt" dirty="0"/>
              <a:t>– Nos últimos anos, as apresentações online tornaram-se cada vez mais comuns, e é muito provável que seja solicitado a gravar sua apresentação em modo vídeo ou a editar uma gravação de uma apresentação que fez como parte de uma aula, reunião ou evento online.</a:t>
            </a:r>
          </a:p>
          <a:p>
            <a:pPr marL="342900" indent="-342900" algn="just">
              <a:buFont typeface="Arial" panose="020B0604020202020204" pitchFamily="34" charset="0"/>
              <a:buChar char="•"/>
            </a:pPr>
            <a:r>
              <a:rPr lang="pt" b="1" dirty="0"/>
              <a:t>Para criar o seu próprio conteúdo de vídeo </a:t>
            </a:r>
            <a:r>
              <a:rPr lang="pt" dirty="0"/>
              <a:t>– O formato de vídeo tornou-se muito popular para todos os tipos de comunicação. Assim, pode querer ou ter que criar os seus próprios vídeos.</a:t>
            </a:r>
          </a:p>
          <a:p>
            <a:pPr marL="342900" indent="-342900" algn="just">
              <a:buFont typeface="Arial" panose="020B0604020202020204" pitchFamily="34" charset="0"/>
              <a:buChar char="•"/>
            </a:pPr>
            <a:r>
              <a:rPr lang="pt" b="1" dirty="0"/>
              <a:t>Para melhorar as suas perspectivas de emprego </a:t>
            </a:r>
            <a:r>
              <a:rPr lang="pt" dirty="0"/>
              <a:t>– As aptidões de edição de vídeo estão em alta no mercado de trabalho. Ter habilidades básicas pode melhorar o seu currículo… e suas perspectivas de emprego!</a:t>
            </a:r>
          </a:p>
        </p:txBody>
      </p:sp>
    </p:spTree>
    <p:extLst>
      <p:ext uri="{BB962C8B-B14F-4D97-AF65-F5344CB8AC3E}">
        <p14:creationId xmlns:p14="http://schemas.microsoft.com/office/powerpoint/2010/main" val="295637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309442" y="459551"/>
            <a:ext cx="3735936" cy="4727266"/>
          </a:xfrm>
        </p:spPr>
        <p:txBody>
          <a:bodyPr/>
          <a:lstStyle/>
          <a:p>
            <a:r>
              <a:rPr lang="pt" dirty="0"/>
              <a:t>Criar vídeos no Canva é um ótimo começo</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3793043" y="2589227"/>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1624423" y="2852058"/>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1104364" y="2253555"/>
            <a:ext cx="1510093" cy="369332"/>
          </a:xfrm>
          <a:prstGeom prst="rect">
            <a:avLst/>
          </a:prstGeom>
          <a:noFill/>
        </p:spPr>
        <p:txBody>
          <a:bodyPr wrap="none" rtlCol="0">
            <a:spAutoFit/>
          </a:bodyPr>
          <a:lstStyle/>
          <a:p>
            <a:r>
              <a:rPr lang="pt" b="1" dirty="0">
                <a:solidFill>
                  <a:schemeClr val="bg1"/>
                </a:solidFill>
              </a:rPr>
              <a:t>clique para assistir</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249082" y="5499541"/>
            <a:ext cx="9170125" cy="1200329"/>
          </a:xfrm>
          <a:prstGeom prst="rect">
            <a:avLst/>
          </a:prstGeom>
          <a:noFill/>
        </p:spPr>
        <p:txBody>
          <a:bodyPr wrap="square" rtlCol="0">
            <a:spAutoFit/>
          </a:bodyPr>
          <a:lstStyle/>
          <a:p>
            <a:r>
              <a:rPr lang="pt" dirty="0">
                <a:solidFill>
                  <a:schemeClr val="bg2">
                    <a:lumMod val="50000"/>
                  </a:schemeClr>
                </a:solidFill>
              </a:rPr>
              <a:t>O Canva é uma ferramenta útil para editar vídeos curtos facilmente. Através deste vídeo você irá aprender a:</a:t>
            </a:r>
          </a:p>
          <a:p>
            <a:pPr marL="285750" indent="-285750">
              <a:buFont typeface="Arial" panose="020B0604020202020204" pitchFamily="34" charset="0"/>
              <a:buChar char="•"/>
            </a:pPr>
            <a:r>
              <a:rPr lang="pt" dirty="0">
                <a:solidFill>
                  <a:schemeClr val="bg2">
                    <a:lumMod val="50000"/>
                  </a:schemeClr>
                </a:solidFill>
              </a:rPr>
              <a:t>Editar e cortar vídeos e  a juntar clipes diferentes</a:t>
            </a:r>
          </a:p>
          <a:p>
            <a:pPr marL="285750" indent="-285750">
              <a:buFont typeface="Arial" panose="020B0604020202020204" pitchFamily="34" charset="0"/>
              <a:buChar char="•"/>
            </a:pPr>
            <a:r>
              <a:rPr lang="pt" dirty="0">
                <a:solidFill>
                  <a:schemeClr val="bg2">
                    <a:lumMod val="50000"/>
                  </a:schemeClr>
                </a:solidFill>
              </a:rPr>
              <a:t>Adicionar música e baixaro seu vídeo para usar à posteriori</a:t>
            </a:r>
            <a:endParaRPr lang="en-US" dirty="0">
              <a:solidFill>
                <a:schemeClr val="bg2">
                  <a:lumMod val="50000"/>
                </a:schemeClr>
              </a:solidFill>
            </a:endParaRPr>
          </a:p>
        </p:txBody>
      </p:sp>
      <p:pic>
        <p:nvPicPr>
          <p:cNvPr id="2" name="Online Media 1" title="Create EASY VIDEOS with Canva">
            <a:hlinkClick r:id="" action="ppaction://media"/>
            <a:extLst>
              <a:ext uri="{FF2B5EF4-FFF2-40B4-BE49-F238E27FC236}">
                <a16:creationId xmlns:a16="http://schemas.microsoft.com/office/drawing/2014/main" id="{BEF03CE1-0634-407B-92CD-D39782B092CE}"/>
              </a:ext>
            </a:extLst>
          </p:cNvPr>
          <p:cNvPicPr>
            <a:picLocks noRot="1" noChangeAspect="1"/>
          </p:cNvPicPr>
          <p:nvPr>
            <a:videoFile r:link="rId1"/>
          </p:nvPr>
        </p:nvPicPr>
        <p:blipFill>
          <a:blip r:embed="rId5"/>
          <a:stretch>
            <a:fillRect/>
          </a:stretch>
        </p:blipFill>
        <p:spPr>
          <a:xfrm>
            <a:off x="5279570" y="1533099"/>
            <a:ext cx="5642048" cy="3187757"/>
          </a:xfrm>
          <a:prstGeom prst="rect">
            <a:avLst/>
          </a:prstGeom>
        </p:spPr>
      </p:pic>
    </p:spTree>
    <p:extLst>
      <p:ext uri="{BB962C8B-B14F-4D97-AF65-F5344CB8AC3E}">
        <p14:creationId xmlns:p14="http://schemas.microsoft.com/office/powerpoint/2010/main" val="20028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pt" dirty="0"/>
              <a:t>4. Apresentações</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608330" y="1702904"/>
            <a:ext cx="5640070" cy="4210636"/>
          </a:xfrm>
        </p:spPr>
        <p:txBody>
          <a:bodyPr/>
          <a:lstStyle/>
          <a:p>
            <a:r>
              <a:rPr lang="pt" b="0" i="0" dirty="0">
                <a:solidFill>
                  <a:srgbClr val="666666"/>
                </a:solidFill>
                <a:effectLst/>
              </a:rPr>
              <a:t>O principal objetivo de uma </a:t>
            </a:r>
            <a:r>
              <a:rPr lang="pt" b="1" i="0" dirty="0">
                <a:solidFill>
                  <a:srgbClr val="767676"/>
                </a:solidFill>
                <a:effectLst/>
              </a:rPr>
              <a:t>apresentação </a:t>
            </a:r>
            <a:r>
              <a:rPr lang="pt" b="0" i="0" dirty="0">
                <a:solidFill>
                  <a:srgbClr val="666666"/>
                </a:solidFill>
                <a:effectLst/>
              </a:rPr>
              <a:t>é informar. </a:t>
            </a:r>
            <a:r>
              <a:rPr lang="pt" dirty="0"/>
              <a:t>É um fato da vida moderna que os períodos de atenção são geralmente mais curtos e os organizadores de conferências afirmam que </a:t>
            </a:r>
            <a:r>
              <a:rPr lang="pt" b="0" i="0" dirty="0">
                <a:solidFill>
                  <a:srgbClr val="666666"/>
                </a:solidFill>
                <a:effectLst/>
              </a:rPr>
              <a:t>apenas 35% do que é apresentado será absorvido pelo público médio que está prestando atenção à apresentação.</a:t>
            </a:r>
          </a:p>
          <a:p>
            <a:endParaRPr lang="en-GB" sz="1200" b="0" i="0" dirty="0">
              <a:solidFill>
                <a:srgbClr val="666666"/>
              </a:solidFill>
              <a:effectLst/>
            </a:endParaRPr>
          </a:p>
          <a:p>
            <a:r>
              <a:rPr lang="pt" dirty="0">
                <a:solidFill>
                  <a:srgbClr val="666666"/>
                </a:solidFill>
              </a:rPr>
              <a:t>Alguns artigos interessantes…</a:t>
            </a:r>
            <a:endParaRPr lang="en-GB" b="0" i="0" dirty="0">
              <a:solidFill>
                <a:srgbClr val="666666"/>
              </a:solidFill>
              <a:effectLst/>
            </a:endParaRPr>
          </a:p>
          <a:p>
            <a:r>
              <a:rPr lang="pt" dirty="0">
                <a:hlinkClick r:id="rId3"/>
              </a:rPr>
              <a:t>Como fazer apresentações curtas e poderosas (mikogo.com)</a:t>
            </a:r>
            <a:endParaRPr lang="en-GB" dirty="0"/>
          </a:p>
          <a:p>
            <a:r>
              <a:rPr lang="pt" dirty="0">
                <a:hlinkClick r:id="rId4"/>
              </a:rPr>
              <a:t>19 ideias para apresentações mais atraentes e eficazes (circlesstudio.com)</a:t>
            </a:r>
            <a:endParaRPr lang="en-GB" dirty="0">
              <a:solidFill>
                <a:srgbClr val="666666"/>
              </a:solidFill>
            </a:endParaRPr>
          </a:p>
        </p:txBody>
      </p:sp>
      <p:pic>
        <p:nvPicPr>
          <p:cNvPr id="4" name="Online Media 3" title="How to avoid death By PowerPoint | David JP Phillips | TEDxStockholmSalon">
            <a:hlinkClick r:id="" action="ppaction://media"/>
            <a:extLst>
              <a:ext uri="{FF2B5EF4-FFF2-40B4-BE49-F238E27FC236}">
                <a16:creationId xmlns:a16="http://schemas.microsoft.com/office/drawing/2014/main" id="{4FAB3B1D-EF58-465A-93AD-AA0B32881D23}"/>
              </a:ext>
            </a:extLst>
          </p:cNvPr>
          <p:cNvPicPr>
            <a:picLocks noRot="1" noChangeAspect="1"/>
          </p:cNvPicPr>
          <p:nvPr>
            <a:videoFile r:link="rId1"/>
          </p:nvPr>
        </p:nvPicPr>
        <p:blipFill>
          <a:blip r:embed="rId5"/>
          <a:stretch>
            <a:fillRect/>
          </a:stretch>
        </p:blipFill>
        <p:spPr>
          <a:xfrm>
            <a:off x="6386851" y="2335155"/>
            <a:ext cx="5582920" cy="3154350"/>
          </a:xfrm>
          <a:prstGeom prst="rect">
            <a:avLst/>
          </a:prstGeom>
        </p:spPr>
      </p:pic>
      <p:sp>
        <p:nvSpPr>
          <p:cNvPr id="6" name="TextBox 5">
            <a:extLst>
              <a:ext uri="{FF2B5EF4-FFF2-40B4-BE49-F238E27FC236}">
                <a16:creationId xmlns:a16="http://schemas.microsoft.com/office/drawing/2014/main" id="{8F1F8154-DAEE-43A4-A895-F6B1D662130A}"/>
              </a:ext>
            </a:extLst>
          </p:cNvPr>
          <p:cNvSpPr txBox="1"/>
          <p:nvPr/>
        </p:nvSpPr>
        <p:spPr>
          <a:xfrm>
            <a:off x="7351715" y="1381726"/>
            <a:ext cx="4618056" cy="646331"/>
          </a:xfrm>
          <a:prstGeom prst="rect">
            <a:avLst/>
          </a:prstGeom>
          <a:noFill/>
        </p:spPr>
        <p:txBody>
          <a:bodyPr wrap="square">
            <a:spAutoFit/>
          </a:bodyPr>
          <a:lstStyle/>
          <a:p>
            <a:r>
              <a:rPr lang="pt" b="0" i="0" u="none" strike="noStrike" dirty="0">
                <a:solidFill>
                  <a:srgbClr val="111111"/>
                </a:solidFill>
                <a:effectLst/>
                <a:latin typeface="segoe ui" panose="020B0502040204020203" pitchFamily="34" charset="0"/>
                <a:hlinkClick r:id="rId6" tooltip="View original video: How to avoid death By PowerPoint | David JP Phillips | TEDxStockholmSalon"/>
              </a:rPr>
              <a:t>Como evitar a morte por PowerPoint | David J.P. Phillips | </a:t>
            </a:r>
            <a:r>
              <a:rPr lang="pt" b="0" i="0" u="none" strike="noStrike" dirty="0" err="1">
                <a:solidFill>
                  <a:srgbClr val="111111"/>
                </a:solidFill>
                <a:effectLst/>
                <a:latin typeface="segoe ui" panose="020B0502040204020203" pitchFamily="34" charset="0"/>
                <a:hlinkClick r:id="rId6" tooltip="View original video: How to avoid death By PowerPoint | David JP Phillips | TEDxStockholmSalon"/>
              </a:rPr>
              <a:t>TEDxStockholm Salon</a:t>
            </a:r>
            <a:endParaRPr lang="en-IE" dirty="0"/>
          </a:p>
        </p:txBody>
      </p:sp>
      <p:sp>
        <p:nvSpPr>
          <p:cNvPr id="7" name="TextBox 6">
            <a:extLst>
              <a:ext uri="{FF2B5EF4-FFF2-40B4-BE49-F238E27FC236}">
                <a16:creationId xmlns:a16="http://schemas.microsoft.com/office/drawing/2014/main" id="{E383B1B7-979C-4977-9F57-5547FB44107D}"/>
              </a:ext>
            </a:extLst>
          </p:cNvPr>
          <p:cNvSpPr txBox="1"/>
          <p:nvPr/>
        </p:nvSpPr>
        <p:spPr>
          <a:xfrm>
            <a:off x="7256465" y="566797"/>
            <a:ext cx="979485" cy="369332"/>
          </a:xfrm>
          <a:prstGeom prst="rect">
            <a:avLst/>
          </a:prstGeom>
          <a:noFill/>
        </p:spPr>
        <p:txBody>
          <a:bodyPr wrap="square" rtlCol="0">
            <a:spAutoFit/>
          </a:bodyPr>
          <a:lstStyle/>
          <a:p>
            <a:r>
              <a:rPr lang="pt" b="1" dirty="0">
                <a:solidFill>
                  <a:schemeClr val="bg1"/>
                </a:solidFill>
                <a:highlight>
                  <a:srgbClr val="1198D1"/>
                </a:highlight>
              </a:rPr>
              <a:t>VER</a:t>
            </a:r>
            <a:endParaRPr lang="en-IE" b="1" dirty="0">
              <a:solidFill>
                <a:schemeClr val="bg1"/>
              </a:solidFill>
              <a:highlight>
                <a:srgbClr val="1198D1"/>
              </a:highlight>
            </a:endParaRPr>
          </a:p>
        </p:txBody>
      </p:sp>
    </p:spTree>
    <p:extLst>
      <p:ext uri="{BB962C8B-B14F-4D97-AF65-F5344CB8AC3E}">
        <p14:creationId xmlns:p14="http://schemas.microsoft.com/office/powerpoint/2010/main" val="25661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3" y="709438"/>
            <a:ext cx="4807873" cy="2719562"/>
          </a:xfrm>
        </p:spPr>
        <p:txBody>
          <a:bodyPr/>
          <a:lstStyle/>
          <a:p>
            <a:r>
              <a:rPr lang="pt" dirty="0"/>
              <a:t>1. Desenvolvimento de conteúdo digital</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3666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939166" y="1129374"/>
            <a:ext cx="10600546" cy="953429"/>
          </a:xfrm>
        </p:spPr>
        <p:txBody>
          <a:bodyPr>
            <a:normAutofit fontScale="92500" lnSpcReduction="20000"/>
          </a:bodyPr>
          <a:lstStyle/>
          <a:p>
            <a:r>
              <a:rPr lang="pt" dirty="0"/>
              <a:t>APRESENTAÇÕES</a:t>
            </a:r>
          </a:p>
          <a:p>
            <a:r>
              <a:rPr lang="pt" dirty="0"/>
              <a:t>EXERCÍCIO</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901482" y="2117629"/>
            <a:ext cx="10587038" cy="851832"/>
          </a:xfrm>
        </p:spPr>
        <p:txBody>
          <a:bodyPr/>
          <a:lstStyle/>
          <a:p>
            <a:pPr algn="ctr"/>
            <a:r>
              <a:rPr lang="pt" b="1" dirty="0"/>
              <a:t>Criar diapositivos envolventes!</a:t>
            </a:r>
          </a:p>
          <a:p>
            <a:pPr algn="ctr"/>
            <a:r>
              <a:rPr lang="pt" b="1" dirty="0">
                <a:solidFill>
                  <a:srgbClr val="E78631"/>
                </a:solidFill>
              </a:rPr>
              <a:t>6 prós e contras para slides de alta qualidade</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1045029" y="3124608"/>
            <a:ext cx="10061121" cy="3170099"/>
          </a:xfrm>
          <a:prstGeom prst="rect">
            <a:avLst/>
          </a:prstGeom>
          <a:noFill/>
        </p:spPr>
        <p:txBody>
          <a:bodyPr wrap="square" rtlCol="0">
            <a:spAutoFit/>
          </a:bodyPr>
          <a:lstStyle/>
          <a:p>
            <a:r>
              <a:rPr lang="pt" sz="2000" dirty="0">
                <a:solidFill>
                  <a:schemeClr val="bg2">
                    <a:lumMod val="25000"/>
                  </a:schemeClr>
                </a:solidFill>
              </a:rPr>
              <a:t>Leia atentamente este artigo: </a:t>
            </a:r>
            <a:r>
              <a:rPr lang="pt" sz="2000" b="1" i="1" dirty="0">
                <a:solidFill>
                  <a:schemeClr val="bg2">
                    <a:lumMod val="25000"/>
                  </a:schemeClr>
                </a:solidFill>
              </a:rPr>
              <a:t>“6 prós e contras para slides de alta qualidade, de um especialista em slides” </a:t>
            </a:r>
            <a:r>
              <a:rPr lang="pt" sz="2000" dirty="0">
                <a:solidFill>
                  <a:schemeClr val="bg2">
                    <a:lumMod val="25000"/>
                  </a:schemeClr>
                </a:solidFill>
                <a:hlinkClick r:id="rId2"/>
              </a:rPr>
              <a:t>https://blog.ed.ted.com/2019/08/26/6-dos-and-donts-for -slides do próximo nível de um especialista em slides/</a:t>
            </a:r>
            <a:r>
              <a:rPr lang="pt" sz="2000" dirty="0">
                <a:solidFill>
                  <a:schemeClr val="bg2">
                    <a:lumMod val="25000"/>
                  </a:schemeClr>
                </a:solidFill>
              </a:rPr>
              <a:t> </a:t>
            </a:r>
          </a:p>
          <a:p>
            <a:endParaRPr lang="en-GB" sz="2000" dirty="0">
              <a:solidFill>
                <a:schemeClr val="bg2">
                  <a:lumMod val="25000"/>
                </a:schemeClr>
              </a:solidFill>
            </a:endParaRPr>
          </a:p>
          <a:p>
            <a:r>
              <a:rPr lang="pt" sz="2000" b="1" i="1" dirty="0">
                <a:solidFill>
                  <a:schemeClr val="bg2">
                    <a:lumMod val="25000"/>
                  </a:schemeClr>
                </a:solidFill>
              </a:rPr>
              <a:t>Pense sobre:</a:t>
            </a:r>
          </a:p>
          <a:p>
            <a:pPr marL="457200" indent="-457200">
              <a:buFont typeface="+mj-lt"/>
              <a:buAutoNum type="arabicPeriod"/>
            </a:pPr>
            <a:r>
              <a:rPr lang="pt" sz="2000" dirty="0">
                <a:solidFill>
                  <a:schemeClr val="bg2">
                    <a:lumMod val="25000"/>
                  </a:schemeClr>
                </a:solidFill>
              </a:rPr>
              <a:t>O que aprendeu com este artigo?</a:t>
            </a:r>
          </a:p>
          <a:p>
            <a:pPr marL="457200" indent="-457200">
              <a:buFont typeface="+mj-lt"/>
              <a:buAutoNum type="arabicPeriod"/>
            </a:pPr>
            <a:r>
              <a:rPr lang="pt" sz="2000" dirty="0">
                <a:solidFill>
                  <a:schemeClr val="bg2">
                    <a:lumMod val="25000"/>
                  </a:schemeClr>
                </a:solidFill>
              </a:rPr>
              <a:t>Porque é que será importante ter slides de alta qualidade?</a:t>
            </a:r>
          </a:p>
          <a:p>
            <a:pPr marL="457200" indent="-457200">
              <a:buFont typeface="+mj-lt"/>
              <a:buAutoNum type="arabicPeriod"/>
            </a:pPr>
            <a:r>
              <a:rPr lang="pt" sz="2000" dirty="0">
                <a:solidFill>
                  <a:schemeClr val="bg2">
                    <a:lumMod val="25000"/>
                  </a:schemeClr>
                </a:solidFill>
              </a:rPr>
              <a:t>Qual é a informação mais importante que quer lembrar de cada “fazer” e “não fazer”?</a:t>
            </a:r>
          </a:p>
          <a:p>
            <a:pPr marL="457200" indent="-457200">
              <a:buFont typeface="+mj-lt"/>
              <a:buAutoNum type="arabicPeriod"/>
            </a:pPr>
            <a:endParaRPr lang="hr-BA" sz="2000" dirty="0">
              <a:solidFill>
                <a:schemeClr val="bg2">
                  <a:lumMod val="25000"/>
                </a:schemeClr>
              </a:solidFill>
            </a:endParaRPr>
          </a:p>
          <a:p>
            <a:endParaRPr lang="hr-BA" sz="2000" dirty="0">
              <a:solidFill>
                <a:schemeClr val="bg2">
                  <a:lumMod val="25000"/>
                </a:schemeClr>
              </a:solidFill>
            </a:endParaRPr>
          </a:p>
        </p:txBody>
      </p:sp>
    </p:spTree>
    <p:extLst>
      <p:ext uri="{BB962C8B-B14F-4D97-AF65-F5344CB8AC3E}">
        <p14:creationId xmlns:p14="http://schemas.microsoft.com/office/powerpoint/2010/main" val="2047121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pt" dirty="0"/>
              <a:t>EXERCÍCIO</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pt" b="1" dirty="0"/>
              <a:t>Crie slides envolventes!</a:t>
            </a:r>
          </a:p>
          <a:p>
            <a:pPr algn="ctr"/>
            <a:r>
              <a:rPr lang="pt" b="1" dirty="0">
                <a:solidFill>
                  <a:srgbClr val="E78631"/>
                </a:solidFill>
              </a:rPr>
              <a:t>Escolha o software de apresentação</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3015554"/>
            <a:ext cx="10061121" cy="2554545"/>
          </a:xfrm>
          <a:prstGeom prst="rect">
            <a:avLst/>
          </a:prstGeom>
          <a:noFill/>
        </p:spPr>
        <p:txBody>
          <a:bodyPr wrap="square" rtlCol="0">
            <a:spAutoFit/>
          </a:bodyPr>
          <a:lstStyle/>
          <a:p>
            <a:r>
              <a:rPr lang="pt" sz="2000" dirty="0">
                <a:solidFill>
                  <a:schemeClr val="bg2">
                    <a:lumMod val="25000"/>
                  </a:schemeClr>
                </a:solidFill>
              </a:rPr>
              <a:t>Explore os seguintes softwares de apresentação e selecione um que gostaria de testar, tendo em conta as recomendações que já leu no artigo:</a:t>
            </a:r>
          </a:p>
          <a:p>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r>
              <a:rPr lang="pt" sz="1600" dirty="0">
                <a:solidFill>
                  <a:schemeClr val="bg2">
                    <a:lumMod val="25000"/>
                  </a:schemeClr>
                </a:solidFill>
              </a:rPr>
              <a:t>Microsoft PowerPoint Prezi Canva</a:t>
            </a:r>
          </a:p>
          <a:p>
            <a:endParaRPr lang="hr-BA" sz="2000" dirty="0">
              <a:solidFill>
                <a:schemeClr val="bg2">
                  <a:lumMod val="25000"/>
                </a:schemeClr>
              </a:solidFill>
            </a:endParaRPr>
          </a:p>
        </p:txBody>
      </p:sp>
      <p:pic>
        <p:nvPicPr>
          <p:cNvPr id="1028" name="Picture 4" descr="Icon&#10;&#10;Description automatically generated">
            <a:hlinkClick r:id="rId2"/>
            <a:extLst>
              <a:ext uri="{FF2B5EF4-FFF2-40B4-BE49-F238E27FC236}">
                <a16:creationId xmlns:a16="http://schemas.microsoft.com/office/drawing/2014/main" id="{E65A8640-C1C7-4CA0-A38D-6BB5AFB9A8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0314" y="3965827"/>
            <a:ext cx="970393" cy="902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mo añadir música a Google Slides [Guía Completa] - Legis Music">
            <a:hlinkClick r:id="rId4"/>
            <a:extLst>
              <a:ext uri="{FF2B5EF4-FFF2-40B4-BE49-F238E27FC236}">
                <a16:creationId xmlns:a16="http://schemas.microsoft.com/office/drawing/2014/main" id="{1FDF87F7-D5DD-4D67-AEA0-28E041A0DE2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45938" y="3801308"/>
            <a:ext cx="1452550" cy="139817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Prezi - Wikipedia, la enciclopedia libre">
            <a:extLst>
              <a:ext uri="{FF2B5EF4-FFF2-40B4-BE49-F238E27FC236}">
                <a16:creationId xmlns:a16="http://schemas.microsoft.com/office/drawing/2014/main" id="{53DDCF73-D778-4666-87A3-72E72AE8B6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Presenta en vídeo y crea imágenes inspiradoras en línea | Prezi">
            <a:hlinkClick r:id="rId6"/>
            <a:extLst>
              <a:ext uri="{FF2B5EF4-FFF2-40B4-BE49-F238E27FC236}">
                <a16:creationId xmlns:a16="http://schemas.microsoft.com/office/drawing/2014/main" id="{E72DDBA9-4832-4478-855B-ABEC8008550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62628" y="3618433"/>
            <a:ext cx="1711501" cy="171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nva - Wikipedia, la enciclopedia libre">
            <a:hlinkClick r:id="rId8"/>
            <a:extLst>
              <a:ext uri="{FF2B5EF4-FFF2-40B4-BE49-F238E27FC236}">
                <a16:creationId xmlns:a16="http://schemas.microsoft.com/office/drawing/2014/main" id="{E0B61FC1-45C3-4811-8C71-35DA9749DEF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38269" y="3922671"/>
            <a:ext cx="988808" cy="9888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48C2750-2504-4F18-9061-362A927067C6}"/>
              </a:ext>
            </a:extLst>
          </p:cNvPr>
          <p:cNvSpPr txBox="1"/>
          <p:nvPr/>
        </p:nvSpPr>
        <p:spPr>
          <a:xfrm>
            <a:off x="2615049" y="6093216"/>
            <a:ext cx="3268202" cy="369332"/>
          </a:xfrm>
          <a:prstGeom prst="rect">
            <a:avLst/>
          </a:prstGeom>
          <a:noFill/>
        </p:spPr>
        <p:txBody>
          <a:bodyPr wrap="none" rtlCol="0">
            <a:spAutoFit/>
          </a:bodyPr>
          <a:lstStyle/>
          <a:p>
            <a:r>
              <a:rPr lang="pt" b="1" dirty="0">
                <a:solidFill>
                  <a:srgbClr val="E78631"/>
                </a:solidFill>
              </a:rPr>
              <a:t>Clique nos logotipos para saber mais.</a:t>
            </a:r>
          </a:p>
        </p:txBody>
      </p:sp>
      <p:sp>
        <p:nvSpPr>
          <p:cNvPr id="19" name="Arrow: Right 18">
            <a:extLst>
              <a:ext uri="{FF2B5EF4-FFF2-40B4-BE49-F238E27FC236}">
                <a16:creationId xmlns:a16="http://schemas.microsoft.com/office/drawing/2014/main" id="{CD522F44-A28A-4B87-9267-C31AE43CF254}"/>
              </a:ext>
            </a:extLst>
          </p:cNvPr>
          <p:cNvSpPr/>
          <p:nvPr/>
        </p:nvSpPr>
        <p:spPr>
          <a:xfrm rot="18295353">
            <a:off x="4619129" y="5562920"/>
            <a:ext cx="694787" cy="369332"/>
          </a:xfrm>
          <a:prstGeom prst="rightArrow">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36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pt" dirty="0"/>
              <a:t>EXERCÍCIO</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pt" b="1" dirty="0"/>
              <a:t>Crie slides envolventes!</a:t>
            </a:r>
          </a:p>
          <a:p>
            <a:pPr algn="ctr"/>
            <a:r>
              <a:rPr lang="pt" b="1" dirty="0">
                <a:solidFill>
                  <a:srgbClr val="E78631"/>
                </a:solidFill>
              </a:rPr>
              <a:t>Iniciar</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2811292"/>
            <a:ext cx="10509192" cy="3477875"/>
          </a:xfrm>
          <a:prstGeom prst="rect">
            <a:avLst/>
          </a:prstGeom>
          <a:noFill/>
        </p:spPr>
        <p:txBody>
          <a:bodyPr wrap="square" rtlCol="0">
            <a:spAutoFit/>
          </a:bodyPr>
          <a:lstStyle/>
          <a:p>
            <a:r>
              <a:rPr lang="pt" sz="2000" dirty="0">
                <a:solidFill>
                  <a:schemeClr val="bg2">
                    <a:lumMod val="25000"/>
                  </a:schemeClr>
                </a:solidFill>
              </a:rPr>
              <a:t>Utilizando o software de apresentação da sua preferência e seguindo as recomendações do artigo, </a:t>
            </a:r>
            <a:r>
              <a:rPr lang="pt" sz="2000" b="1" dirty="0">
                <a:solidFill>
                  <a:schemeClr val="bg2">
                    <a:lumMod val="25000"/>
                  </a:schemeClr>
                </a:solidFill>
              </a:rPr>
              <a:t>crie os 2 primeiros slides de uma apresentação resumindo os pontos principais do artigo</a:t>
            </a:r>
            <a:r>
              <a:rPr lang="pt" sz="2000" dirty="0">
                <a:solidFill>
                  <a:schemeClr val="bg2">
                    <a:lumMod val="25000"/>
                  </a:schemeClr>
                </a:solidFill>
              </a:rPr>
              <a:t>.</a:t>
            </a:r>
          </a:p>
          <a:p>
            <a:pPr marL="355600" indent="-355600">
              <a:buFont typeface="+mj-lt"/>
              <a:buAutoNum type="arabicPeriod"/>
            </a:pPr>
            <a:endParaRPr lang="en-GB" sz="2000" dirty="0">
              <a:solidFill>
                <a:schemeClr val="bg2">
                  <a:lumMod val="25000"/>
                </a:schemeClr>
              </a:solidFill>
            </a:endParaRPr>
          </a:p>
          <a:p>
            <a:r>
              <a:rPr lang="pt" sz="2000" b="1" dirty="0">
                <a:solidFill>
                  <a:schemeClr val="bg2">
                    <a:lumMod val="25000"/>
                  </a:schemeClr>
                </a:solidFill>
              </a:rPr>
              <a:t>Partilhe os slides com os seus colegas para obter comentários!</a:t>
            </a:r>
          </a:p>
          <a:p>
            <a:endParaRPr lang="en-GB" sz="2000" b="1" dirty="0">
              <a:solidFill>
                <a:schemeClr val="bg2">
                  <a:lumMod val="25000"/>
                </a:schemeClr>
              </a:solidFill>
            </a:endParaRPr>
          </a:p>
          <a:p>
            <a:r>
              <a:rPr lang="pt" sz="2000" i="1" dirty="0">
                <a:solidFill>
                  <a:schemeClr val="bg2">
                    <a:lumMod val="25000"/>
                  </a:schemeClr>
                </a:solidFill>
              </a:rPr>
              <a:t>Alguns pontos a refletir para avaliar a qualidade dos slides:</a:t>
            </a:r>
          </a:p>
          <a:p>
            <a:pPr marL="342900" indent="-342900">
              <a:buFont typeface="Arial" panose="020B0604020202020204" pitchFamily="34" charset="0"/>
              <a:buChar char="•"/>
            </a:pPr>
            <a:r>
              <a:rPr lang="pt" sz="2000" dirty="0">
                <a:solidFill>
                  <a:schemeClr val="bg2">
                    <a:lumMod val="25000"/>
                  </a:schemeClr>
                </a:solidFill>
              </a:rPr>
              <a:t>O que aprendeu com esses slides?</a:t>
            </a:r>
          </a:p>
          <a:p>
            <a:pPr marL="342900" indent="-342900">
              <a:buFont typeface="Arial" panose="020B0604020202020204" pitchFamily="34" charset="0"/>
              <a:buChar char="•"/>
            </a:pPr>
            <a:r>
              <a:rPr lang="pt" sz="2000" dirty="0">
                <a:solidFill>
                  <a:schemeClr val="bg2">
                    <a:lumMod val="25000"/>
                  </a:schemeClr>
                </a:solidFill>
              </a:rPr>
              <a:t>A apresentação segue a regra: “uma ideia por slide”?</a:t>
            </a:r>
          </a:p>
          <a:p>
            <a:pPr marL="342900" indent="-342900">
              <a:buFont typeface="Arial" panose="020B0604020202020204" pitchFamily="34" charset="0"/>
              <a:buChar char="•"/>
            </a:pPr>
            <a:r>
              <a:rPr lang="pt" sz="2000" dirty="0">
                <a:solidFill>
                  <a:schemeClr val="bg2">
                    <a:lumMod val="25000"/>
                  </a:schemeClr>
                </a:solidFill>
              </a:rPr>
              <a:t>Os slides são legíveis?</a:t>
            </a:r>
          </a:p>
          <a:p>
            <a:pPr marL="342900" indent="-342900">
              <a:buFont typeface="Arial" panose="020B0604020202020204" pitchFamily="34" charset="0"/>
              <a:buChar char="•"/>
            </a:pPr>
            <a:r>
              <a:rPr lang="pt" sz="2000" dirty="0">
                <a:solidFill>
                  <a:schemeClr val="bg2">
                    <a:lumMod val="25000"/>
                  </a:schemeClr>
                </a:solidFill>
              </a:rPr>
              <a:t>Como avalia a qualidade visual?</a:t>
            </a:r>
          </a:p>
          <a:p>
            <a:pPr marL="342900" indent="-342900">
              <a:buFont typeface="Arial" panose="020B0604020202020204" pitchFamily="34" charset="0"/>
              <a:buChar char="•"/>
            </a:pPr>
            <a:r>
              <a:rPr lang="pt" sz="2000" dirty="0">
                <a:solidFill>
                  <a:schemeClr val="bg2">
                    <a:lumMod val="25000"/>
                  </a:schemeClr>
                </a:solidFill>
              </a:rPr>
              <a:t>Com que rapidez entende a ideia presente em cada slide?</a:t>
            </a:r>
          </a:p>
        </p:txBody>
      </p:sp>
    </p:spTree>
    <p:extLst>
      <p:ext uri="{BB962C8B-B14F-4D97-AF65-F5344CB8AC3E}">
        <p14:creationId xmlns:p14="http://schemas.microsoft.com/office/powerpoint/2010/main" val="338406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E4959-D9A4-482E-9BEF-3502275A7F0F}"/>
              </a:ext>
            </a:extLst>
          </p:cNvPr>
          <p:cNvSpPr>
            <a:spLocks noGrp="1"/>
          </p:cNvSpPr>
          <p:nvPr>
            <p:ph type="body" sz="quarter" idx="13"/>
          </p:nvPr>
        </p:nvSpPr>
        <p:spPr>
          <a:xfrm>
            <a:off x="669977" y="946867"/>
            <a:ext cx="3808716" cy="4493975"/>
          </a:xfrm>
        </p:spPr>
        <p:txBody>
          <a:bodyPr>
            <a:normAutofit lnSpcReduction="10000"/>
          </a:bodyPr>
          <a:lstStyle/>
          <a:p>
            <a:pPr marL="514350" indent="-514350">
              <a:buAutoNum type="arabicPeriod" startAt="5"/>
            </a:pPr>
            <a:r>
              <a:rPr lang="pt" b="1" i="0" dirty="0"/>
              <a:t>Websites</a:t>
            </a:r>
          </a:p>
          <a:p>
            <a:endParaRPr lang="hr-BA" b="1" i="0" dirty="0"/>
          </a:p>
          <a:p>
            <a:r>
              <a:rPr lang="pt" i="0" dirty="0"/>
              <a:t>Existem muitas ferramentas que pode usar para criar uma plataforma digital para o seu conteúdo. Vamos analisar essas opções:</a:t>
            </a:r>
          </a:p>
          <a:p>
            <a:r>
              <a:rPr lang="pt" i="0" dirty="0"/>
              <a:t>WORDPRESS, WIX e SQUARESPACE</a:t>
            </a:r>
            <a:endParaRPr lang="en-GB" i="0" dirty="0"/>
          </a:p>
        </p:txBody>
      </p:sp>
      <p:pic>
        <p:nvPicPr>
          <p:cNvPr id="6" name="Online Media 5" title="Beginners WordPress Tutorial! Learn how to build a website with WordPress. How To WordPress #1">
            <a:hlinkClick r:id="" action="ppaction://media"/>
            <a:extLst>
              <a:ext uri="{FF2B5EF4-FFF2-40B4-BE49-F238E27FC236}">
                <a16:creationId xmlns:a16="http://schemas.microsoft.com/office/drawing/2014/main" id="{A32483B0-7EB3-4265-ACE7-4BC320676154}"/>
              </a:ext>
            </a:extLst>
          </p:cNvPr>
          <p:cNvPicPr>
            <a:picLocks noRot="1" noChangeAspect="1"/>
          </p:cNvPicPr>
          <p:nvPr>
            <a:videoFile r:link="rId1"/>
          </p:nvPr>
        </p:nvPicPr>
        <p:blipFill>
          <a:blip r:embed="rId3"/>
          <a:stretch>
            <a:fillRect/>
          </a:stretch>
        </p:blipFill>
        <p:spPr>
          <a:xfrm>
            <a:off x="4617865" y="1171899"/>
            <a:ext cx="7157368" cy="404391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2C557BE-C365-4B0F-B932-CD0D323B3BBB}"/>
              </a:ext>
            </a:extLst>
          </p:cNvPr>
          <p:cNvSpPr txBox="1"/>
          <p:nvPr/>
        </p:nvSpPr>
        <p:spPr>
          <a:xfrm>
            <a:off x="5844540" y="5440842"/>
            <a:ext cx="6101080" cy="369332"/>
          </a:xfrm>
          <a:prstGeom prst="rect">
            <a:avLst/>
          </a:prstGeom>
          <a:noFill/>
        </p:spPr>
        <p:txBody>
          <a:bodyPr wrap="square">
            <a:spAutoFit/>
          </a:bodyPr>
          <a:lstStyle/>
          <a:p>
            <a:r>
              <a:rPr lang="pt" dirty="0">
                <a:solidFill>
                  <a:schemeClr val="bg1"/>
                </a:solidFill>
              </a:rPr>
              <a:t>Assista </a:t>
            </a:r>
            <a:r>
              <a:rPr lang="pt" i="0" dirty="0">
                <a:solidFill>
                  <a:schemeClr val="bg1"/>
                </a:solidFill>
              </a:rPr>
              <a:t>a este breve tutorial para obter alguma orientação</a:t>
            </a:r>
            <a:endParaRPr lang="en-US" i="0" dirty="0">
              <a:solidFill>
                <a:schemeClr val="bg1"/>
              </a:solidFill>
            </a:endParaRPr>
          </a:p>
        </p:txBody>
      </p:sp>
      <p:sp>
        <p:nvSpPr>
          <p:cNvPr id="7" name="Oval 6">
            <a:hlinkClick r:id="rId4"/>
            <a:extLst>
              <a:ext uri="{FF2B5EF4-FFF2-40B4-BE49-F238E27FC236}">
                <a16:creationId xmlns:a16="http://schemas.microsoft.com/office/drawing/2014/main" id="{B5E69901-B96E-43BD-86A8-305C90BEAEC1}"/>
              </a:ext>
            </a:extLst>
          </p:cNvPr>
          <p:cNvSpPr/>
          <p:nvPr/>
        </p:nvSpPr>
        <p:spPr>
          <a:xfrm>
            <a:off x="4231043" y="43375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 sz="2000" b="1">
                <a:solidFill>
                  <a:schemeClr val="bg1"/>
                </a:solidFill>
              </a:rPr>
              <a:t>CLIQUE PARA VER O VÍDEO</a:t>
            </a:r>
            <a:endParaRPr lang="en-US" sz="2000" b="1">
              <a:solidFill>
                <a:schemeClr val="bg1"/>
              </a:solidFill>
            </a:endParaRPr>
          </a:p>
        </p:txBody>
      </p:sp>
    </p:spTree>
    <p:extLst>
      <p:ext uri="{BB962C8B-B14F-4D97-AF65-F5344CB8AC3E}">
        <p14:creationId xmlns:p14="http://schemas.microsoft.com/office/powerpoint/2010/main" val="16166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70DA1E-7219-403E-BA55-8B6A459A1E5E}"/>
              </a:ext>
            </a:extLst>
          </p:cNvPr>
          <p:cNvSpPr>
            <a:spLocks noGrp="1"/>
          </p:cNvSpPr>
          <p:nvPr>
            <p:ph type="body" sz="quarter" idx="13"/>
          </p:nvPr>
        </p:nvSpPr>
        <p:spPr>
          <a:xfrm>
            <a:off x="398298" y="1015292"/>
            <a:ext cx="4369392" cy="4493975"/>
          </a:xfrm>
        </p:spPr>
        <p:txBody>
          <a:bodyPr/>
          <a:lstStyle/>
          <a:p>
            <a:endParaRPr lang="hr-BA" b="1" i="0" dirty="0"/>
          </a:p>
          <a:p>
            <a:r>
              <a:rPr lang="pt" dirty="0"/>
              <a:t>Experimente o </a:t>
            </a:r>
            <a:r>
              <a:rPr lang="pt" b="1" dirty="0"/>
              <a:t>WIX </a:t>
            </a:r>
            <a:r>
              <a:rPr lang="pt" dirty="0"/>
              <a:t>para criar o seu site, assista a este breve tutorial para obter algumas orientações</a:t>
            </a:r>
            <a:endParaRPr lang="en-US" dirty="0"/>
          </a:p>
          <a:p>
            <a:endParaRPr lang="en-US" dirty="0"/>
          </a:p>
        </p:txBody>
      </p:sp>
      <p:pic>
        <p:nvPicPr>
          <p:cNvPr id="6" name="Online Media 5" title="Create a Professional Website For Your Business | Wix.com">
            <a:hlinkClick r:id="" action="ppaction://media"/>
            <a:extLst>
              <a:ext uri="{FF2B5EF4-FFF2-40B4-BE49-F238E27FC236}">
                <a16:creationId xmlns:a16="http://schemas.microsoft.com/office/drawing/2014/main" id="{B6FB2109-7257-4A16-AA71-6C5DD23C00E3}"/>
              </a:ext>
            </a:extLst>
          </p:cNvPr>
          <p:cNvPicPr>
            <a:picLocks noRot="1" noChangeAspect="1"/>
          </p:cNvPicPr>
          <p:nvPr>
            <a:videoFile r:link="rId1"/>
          </p:nvPr>
        </p:nvPicPr>
        <p:blipFill>
          <a:blip r:embed="rId3"/>
          <a:stretch>
            <a:fillRect/>
          </a:stretch>
        </p:blipFill>
        <p:spPr>
          <a:xfrm>
            <a:off x="4693298" y="1128120"/>
            <a:ext cx="7100404" cy="4011728"/>
          </a:xfrm>
          <a:prstGeom prst="rect">
            <a:avLst/>
          </a:prstGeom>
        </p:spPr>
      </p:pic>
    </p:spTree>
    <p:extLst>
      <p:ext uri="{BB962C8B-B14F-4D97-AF65-F5344CB8AC3E}">
        <p14:creationId xmlns:p14="http://schemas.microsoft.com/office/powerpoint/2010/main" val="196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55EA5-4DFC-4286-939C-4E9BD48D3D63}"/>
              </a:ext>
            </a:extLst>
          </p:cNvPr>
          <p:cNvSpPr>
            <a:spLocks noGrp="1"/>
          </p:cNvSpPr>
          <p:nvPr>
            <p:ph type="body" sz="quarter" idx="13"/>
          </p:nvPr>
        </p:nvSpPr>
        <p:spPr>
          <a:xfrm>
            <a:off x="483365" y="997503"/>
            <a:ext cx="4369392" cy="4493975"/>
          </a:xfrm>
        </p:spPr>
        <p:txBody>
          <a:bodyPr/>
          <a:lstStyle/>
          <a:p>
            <a:endParaRPr lang="hr-BA" b="1" i="0" dirty="0"/>
          </a:p>
          <a:p>
            <a:r>
              <a:rPr lang="pt" dirty="0"/>
              <a:t>Experimente o </a:t>
            </a:r>
            <a:r>
              <a:rPr lang="pt" b="1" dirty="0"/>
              <a:t>SQUARESPACE </a:t>
            </a:r>
            <a:r>
              <a:rPr lang="pt" dirty="0"/>
              <a:t>para construir o seu site, assista a este breve tutorial para obter algumas orientações</a:t>
            </a:r>
            <a:endParaRPr lang="en-US" dirty="0"/>
          </a:p>
          <a:p>
            <a:endParaRPr lang="en-US" dirty="0"/>
          </a:p>
        </p:txBody>
      </p:sp>
      <p:pic>
        <p:nvPicPr>
          <p:cNvPr id="6" name="Online Media 5" title="How to Build Your First Squarespace Site | Squarespace 7.1">
            <a:hlinkClick r:id="" action="ppaction://media"/>
            <a:extLst>
              <a:ext uri="{FF2B5EF4-FFF2-40B4-BE49-F238E27FC236}">
                <a16:creationId xmlns:a16="http://schemas.microsoft.com/office/drawing/2014/main" id="{71CBC523-A212-4523-8465-13200B90EB6B}"/>
              </a:ext>
            </a:extLst>
          </p:cNvPr>
          <p:cNvPicPr>
            <a:picLocks noRot="1" noChangeAspect="1"/>
          </p:cNvPicPr>
          <p:nvPr>
            <a:videoFile r:link="rId1"/>
          </p:nvPr>
        </p:nvPicPr>
        <p:blipFill>
          <a:blip r:embed="rId3"/>
          <a:stretch>
            <a:fillRect/>
          </a:stretch>
        </p:blipFill>
        <p:spPr>
          <a:xfrm>
            <a:off x="4852757" y="1238459"/>
            <a:ext cx="6922475" cy="3911199"/>
          </a:xfrm>
          <a:prstGeom prst="rect">
            <a:avLst/>
          </a:prstGeom>
        </p:spPr>
      </p:pic>
    </p:spTree>
    <p:extLst>
      <p:ext uri="{BB962C8B-B14F-4D97-AF65-F5344CB8AC3E}">
        <p14:creationId xmlns:p14="http://schemas.microsoft.com/office/powerpoint/2010/main" val="327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BEEF3-B543-4C2E-8301-B2ADF73E2A1F}"/>
              </a:ext>
            </a:extLst>
          </p:cNvPr>
          <p:cNvSpPr>
            <a:spLocks noGrp="1"/>
          </p:cNvSpPr>
          <p:nvPr>
            <p:ph type="body" sz="quarter" idx="13"/>
          </p:nvPr>
        </p:nvSpPr>
        <p:spPr/>
        <p:txBody>
          <a:bodyPr/>
          <a:lstStyle/>
          <a:p>
            <a:r>
              <a:rPr lang="pt" dirty="0"/>
              <a:t>Partilha de conteúdo</a:t>
            </a:r>
            <a:endParaRPr lang="en-US" dirty="0"/>
          </a:p>
        </p:txBody>
      </p:sp>
      <p:sp>
        <p:nvSpPr>
          <p:cNvPr id="3" name="Text Placeholder 2">
            <a:extLst>
              <a:ext uri="{FF2B5EF4-FFF2-40B4-BE49-F238E27FC236}">
                <a16:creationId xmlns:a16="http://schemas.microsoft.com/office/drawing/2014/main" id="{2AFC2738-0745-4EBA-976C-73701A0536BF}"/>
              </a:ext>
            </a:extLst>
          </p:cNvPr>
          <p:cNvSpPr>
            <a:spLocks noGrp="1"/>
          </p:cNvSpPr>
          <p:nvPr>
            <p:ph type="body" sz="quarter" idx="14"/>
          </p:nvPr>
        </p:nvSpPr>
        <p:spPr/>
        <p:txBody>
          <a:bodyPr/>
          <a:lstStyle/>
          <a:p>
            <a:pPr algn="just"/>
            <a:r>
              <a:rPr lang="pt" dirty="0"/>
              <a:t>Depois de pesquisar e planear o conteúdo, seguido pelo desenvolvimento de conteúdo, chega a hora de partilhar o seu conteúdo.</a:t>
            </a:r>
            <a:endParaRPr lang="hr-BA" dirty="0"/>
          </a:p>
          <a:p>
            <a:endParaRPr lang="en-US" dirty="0"/>
          </a:p>
          <a:p>
            <a:pPr marL="342900" indent="-342900">
              <a:buFont typeface="Wingdings" panose="05000000000000000000" pitchFamily="2" charset="2"/>
              <a:buChar char="ü"/>
            </a:pPr>
            <a:r>
              <a:rPr lang="pt" dirty="0"/>
              <a:t>Há muito por onde escolher: a plataforma onde irá partilhar, o momento, as pessoas.</a:t>
            </a:r>
          </a:p>
          <a:p>
            <a:pPr marL="342900" indent="-342900">
              <a:buFont typeface="Wingdings" panose="05000000000000000000" pitchFamily="2" charset="2"/>
              <a:buChar char="ü"/>
            </a:pPr>
            <a:r>
              <a:rPr lang="pt" dirty="0"/>
              <a:t>Lembre-se novamente do que pretende alcançar e quais plataformas que lhe dariam a melhor oportunidade de alcançar os seus objetivos.</a:t>
            </a:r>
          </a:p>
          <a:p>
            <a:pPr marL="342900" indent="-342900">
              <a:buFont typeface="Wingdings" panose="05000000000000000000" pitchFamily="2" charset="2"/>
              <a:buChar char="ü"/>
            </a:pPr>
            <a:r>
              <a:rPr lang="pt" dirty="0"/>
              <a:t>Tente prever que tipo de reações espera e faça gestão da sua, e tente gerir as suas expectativas e emoções sobre o feedback</a:t>
            </a:r>
          </a:p>
        </p:txBody>
      </p:sp>
    </p:spTree>
    <p:extLst>
      <p:ext uri="{BB962C8B-B14F-4D97-AF65-F5344CB8AC3E}">
        <p14:creationId xmlns:p14="http://schemas.microsoft.com/office/powerpoint/2010/main" val="8562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866527" y="2532697"/>
            <a:ext cx="6885571" cy="3722513"/>
          </a:xfrm>
        </p:spPr>
        <p:txBody>
          <a:bodyPr/>
          <a:lstStyle/>
          <a:p>
            <a:endParaRPr lang="hr-BA" dirty="0">
              <a:hlinkClick r:id="rId2"/>
            </a:endParaRPr>
          </a:p>
          <a:p>
            <a:pPr marL="342900" indent="-342900">
              <a:buClr>
                <a:srgbClr val="5E5E5E"/>
              </a:buClr>
              <a:buFont typeface="Arial" panose="020B0604020202020204" pitchFamily="34" charset="0"/>
              <a:buChar char="•"/>
            </a:pPr>
            <a:r>
              <a:rPr lang="pt" dirty="0">
                <a:hlinkClick r:id="rId3"/>
              </a:rPr>
              <a:t>Conteúdo gerado pelo usuário e centrado no usuário</a:t>
            </a:r>
            <a:endParaRPr lang="en-US" dirty="0"/>
          </a:p>
          <a:p>
            <a:pPr marL="342900" indent="-342900">
              <a:buClr>
                <a:srgbClr val="5E5E5E"/>
              </a:buClr>
              <a:buFont typeface="Arial" panose="020B0604020202020204" pitchFamily="34" charset="0"/>
              <a:buChar char="•"/>
            </a:pPr>
            <a:r>
              <a:rPr lang="pt" dirty="0">
                <a:hlinkClick r:id="rId4"/>
              </a:rPr>
              <a:t>Conteúdo mais humano, conversacional e acessível</a:t>
            </a:r>
            <a:endParaRPr lang="en-US" dirty="0"/>
          </a:p>
          <a:p>
            <a:pPr marL="342900" indent="-342900">
              <a:buClr>
                <a:srgbClr val="5E5E5E"/>
              </a:buClr>
              <a:buFont typeface="Arial" panose="020B0604020202020204" pitchFamily="34" charset="0"/>
              <a:buChar char="•"/>
            </a:pPr>
            <a:r>
              <a:rPr lang="pt-PT" dirty="0">
                <a:hlinkClick r:id="rId5"/>
              </a:rPr>
              <a:t>M</a:t>
            </a:r>
            <a:r>
              <a:rPr lang="pt" dirty="0">
                <a:hlinkClick r:id="rId5"/>
              </a:rPr>
              <a:t>ultiplataforma</a:t>
            </a:r>
            <a:r>
              <a:rPr lang="pt" dirty="0"/>
              <a:t> - </a:t>
            </a:r>
            <a:r>
              <a:rPr lang="pt" dirty="0">
                <a:hlinkClick r:id="rId5"/>
              </a:rPr>
              <a:t>Conteúdo baseado em histórias</a:t>
            </a:r>
            <a:endParaRPr lang="en-US" dirty="0"/>
          </a:p>
          <a:p>
            <a:pPr marL="342900" indent="-342900">
              <a:buClr>
                <a:srgbClr val="5E5E5E"/>
              </a:buClr>
              <a:buFont typeface="Arial" panose="020B0604020202020204" pitchFamily="34" charset="0"/>
              <a:buChar char="•"/>
            </a:pPr>
            <a:r>
              <a:rPr lang="pt" dirty="0">
                <a:hlinkClick r:id="rId6"/>
              </a:rPr>
              <a:t>Vídeos de longa duração</a:t>
            </a:r>
            <a:endParaRPr lang="en-US" dirty="0"/>
          </a:p>
          <a:p>
            <a:pPr marL="342900" indent="-342900">
              <a:buClr>
                <a:srgbClr val="5E5E5E"/>
              </a:buClr>
              <a:buFont typeface="Arial" panose="020B0604020202020204" pitchFamily="34" charset="0"/>
              <a:buChar char="•"/>
            </a:pPr>
            <a:r>
              <a:rPr lang="pt" dirty="0">
                <a:hlinkClick r:id="rId7"/>
              </a:rPr>
              <a:t>Conteúdo visual orientado por dados</a:t>
            </a:r>
            <a:endParaRPr lang="hr-BA" dirty="0">
              <a:hlinkClick r:id="" action="ppaction://noaction"/>
            </a:endParaRPr>
          </a:p>
          <a:p>
            <a:endParaRPr lang="hr-BA" dirty="0">
              <a:hlinkClick r:id="" action="ppaction://noaction"/>
            </a:endParaRPr>
          </a:p>
          <a:p>
            <a:endParaRPr lang="hr-BA" dirty="0">
              <a:hlinkClick r:id="" action="ppaction://noaction"/>
            </a:endParaRPr>
          </a:p>
          <a:p>
            <a:endParaRPr lang="hr-BA" dirty="0">
              <a:hlinkClick r:id="" action="ppaction://noaction"/>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5" y="570712"/>
            <a:ext cx="5579898" cy="1743863"/>
          </a:xfrm>
        </p:spPr>
        <p:txBody>
          <a:bodyPr>
            <a:normAutofit fontScale="85000" lnSpcReduction="20000"/>
          </a:bodyPr>
          <a:lstStyle/>
          <a:p>
            <a:pPr>
              <a:lnSpc>
                <a:spcPct val="120000"/>
              </a:lnSpc>
            </a:pPr>
            <a:r>
              <a:rPr lang="pt" sz="3200" dirty="0"/>
              <a:t>Clique em cada ponto para ler exemplos reais de conteúdo e a plataforma que está a ser aplicada para partilha no ensino superior</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516102" y="589390"/>
            <a:ext cx="3452394" cy="4789434"/>
          </a:xfrm>
        </p:spPr>
        <p:txBody>
          <a:bodyPr>
            <a:normAutofit fontScale="70000" lnSpcReduction="20000"/>
          </a:bodyPr>
          <a:lstStyle/>
          <a:p>
            <a:r>
              <a:rPr lang="pt" dirty="0"/>
              <a:t>Partilhar desempenha um papel importante na construção de uma comunidade positiva em sala de aula.</a:t>
            </a:r>
          </a:p>
          <a:p>
            <a:endParaRPr lang="hr-BA" dirty="0"/>
          </a:p>
          <a:p>
            <a:r>
              <a:rPr lang="pt" dirty="0"/>
              <a:t>Tão importante quanto isso, partilhar oferece amplas oportunidades para praticar e reforçar as aptidões de falar, ouvir e pensar, que são tão cruciais para o sucesso académico.</a:t>
            </a:r>
          </a:p>
        </p:txBody>
      </p:sp>
    </p:spTree>
    <p:extLst>
      <p:ext uri="{BB962C8B-B14F-4D97-AF65-F5344CB8AC3E}">
        <p14:creationId xmlns:p14="http://schemas.microsoft.com/office/powerpoint/2010/main" val="3461500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pt" dirty="0"/>
              <a:t>Lembre-se do MÓDULO 2: As vantagens de ser uma aluna com histórico de migração para </a:t>
            </a:r>
            <a:r>
              <a:rPr lang="pt" dirty="0">
                <a:solidFill>
                  <a:srgbClr val="E78631"/>
                </a:solidFill>
              </a:rPr>
              <a:t>partilha de conteúdo</a:t>
            </a: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2" y="1738958"/>
            <a:ext cx="11156987" cy="4903889"/>
          </a:xfrm>
        </p:spPr>
        <p:txBody>
          <a:bodyPr/>
          <a:lstStyle/>
          <a:p>
            <a:pPr algn="just"/>
            <a:r>
              <a:rPr lang="pt" sz="2000" dirty="0"/>
              <a:t>A partilha de experiências/conteúdo está diretamente ligado ao alcance e a relevância do público-alvo. Lembre-se da oportunidade que pode ter em relação ao alcance, simplesmente pelo fato de ser uma estudante do sexo feminino com histórico de migração:</a:t>
            </a:r>
          </a:p>
          <a:p>
            <a:pPr algn="just"/>
            <a:endParaRPr lang="pt" sz="2000" dirty="0"/>
          </a:p>
          <a:p>
            <a:pPr marL="342900" indent="-342900" algn="just">
              <a:buFontTx/>
              <a:buChar char="-"/>
            </a:pPr>
            <a:r>
              <a:rPr lang="pt" dirty="0">
                <a:solidFill>
                  <a:srgbClr val="00ACA7"/>
                </a:solidFill>
              </a:rPr>
              <a:t>Pode ter conhecimento e acesso a algumas instituições de ensino superior internacionais ou no exterior, que possam estar interessadas em receber o seu conteúdo e colaborar com a sua instituição de ensino superior atual</a:t>
            </a:r>
          </a:p>
          <a:p>
            <a:pPr marL="342900" indent="-342900" algn="just">
              <a:buFontTx/>
              <a:buChar char="-"/>
            </a:pPr>
            <a:r>
              <a:rPr lang="pt" dirty="0">
                <a:solidFill>
                  <a:srgbClr val="E78631"/>
                </a:solidFill>
              </a:rPr>
              <a:t>Pode ter acesso a grupos interculturais da rede social, a estudantes, que se interajudam nos seus processos de inclusão e integração</a:t>
            </a:r>
          </a:p>
          <a:p>
            <a:pPr marL="342900" indent="-342900" algn="just">
              <a:buFontTx/>
              <a:buChar char="-"/>
            </a:pPr>
            <a:r>
              <a:rPr lang="pt" dirty="0">
                <a:solidFill>
                  <a:srgbClr val="9A2E90"/>
                </a:solidFill>
              </a:rPr>
              <a:t>As redes femininas e os eventos de networking estão em alta, o que é uma boa notícia. Pode-se inscrever em eventos de networking online e offline, tendo acesso a  novas oportunidades e plataformas para partilha de conteúdo.</a:t>
            </a:r>
            <a:endParaRPr lang="hr-BA" dirty="0"/>
          </a:p>
        </p:txBody>
      </p:sp>
    </p:spTree>
    <p:extLst>
      <p:ext uri="{BB962C8B-B14F-4D97-AF65-F5344CB8AC3E}">
        <p14:creationId xmlns:p14="http://schemas.microsoft.com/office/powerpoint/2010/main" val="856887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pt" dirty="0"/>
              <a:t>2. Integração e reedição de conteúdo digital</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220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 dirty="0"/>
              <a:t>Criação e </a:t>
            </a:r>
            <a:r>
              <a:rPr lang="pt" dirty="0" err="1"/>
              <a:t>edição </a:t>
            </a:r>
            <a:r>
              <a:rPr lang="pt" dirty="0"/>
              <a:t>de conteúdo bem definido</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30137" y="1406264"/>
            <a:ext cx="11156987" cy="4045472"/>
          </a:xfrm>
        </p:spPr>
        <p:txBody>
          <a:bodyPr/>
          <a:lstStyle/>
          <a:p>
            <a:pPr algn="just"/>
            <a:r>
              <a:rPr lang="pt" dirty="0"/>
              <a:t>Como estudante e mais tarde no desenvolvimento da sua carreira, será constantemente esperado de si que crie conteúdo bem definido e de alta qualidade. Frequentemente, este processo exige que seja criativo. Seja quando está a terminar a sua investigação, a apresentar as suas descobertas, a procurar oportunidades, a comunicar os seus pontos de vista, a criar ligações com outras pessoas, dominar o desenvolvimento de conteúdo é o que torna tudo mais fácil. </a:t>
            </a:r>
            <a:endParaRPr lang="hr-BA" dirty="0"/>
          </a:p>
          <a:p>
            <a:r>
              <a:rPr lang="pt" dirty="0"/>
              <a:t>Existem 3 fases principais na criação de conteúdo:</a:t>
            </a:r>
          </a:p>
          <a:p>
            <a:pPr marL="457200" indent="-457200">
              <a:buFont typeface="+mj-lt"/>
              <a:buAutoNum type="arabicPeriod"/>
            </a:pPr>
            <a:r>
              <a:rPr lang="pt" dirty="0"/>
              <a:t>Pesquisa e planeamento de conteúdo</a:t>
            </a:r>
          </a:p>
          <a:p>
            <a:pPr marL="457200" indent="-457200">
              <a:buFont typeface="+mj-lt"/>
              <a:buAutoNum type="arabicPeriod"/>
            </a:pPr>
            <a:r>
              <a:rPr lang="pt" dirty="0"/>
              <a:t>Desenvolvimento de conteúdo</a:t>
            </a:r>
          </a:p>
          <a:p>
            <a:pPr marL="457200" indent="-457200">
              <a:buFont typeface="+mj-lt"/>
              <a:buAutoNum type="arabicPeriod"/>
            </a:pPr>
            <a:r>
              <a:rPr lang="pt-PT" dirty="0"/>
              <a:t>P</a:t>
            </a:r>
            <a:r>
              <a:rPr lang="pt" dirty="0"/>
              <a:t>artilha de conteúdo</a:t>
            </a:r>
            <a:endParaRPr lang="en-GB" dirty="0"/>
          </a:p>
          <a:p>
            <a:endParaRPr lang="en-GB" sz="100" dirty="0"/>
          </a:p>
          <a:p>
            <a:r>
              <a:rPr lang="pt" dirty="0"/>
              <a:t>A criação de conteúdos para consumo em formato digital requer uma abordagem bem definida, daí o tema deste Módulo de aprendizagem!</a:t>
            </a:r>
            <a:endParaRPr lang="hr-BA" dirty="0"/>
          </a:p>
          <a:p>
            <a:endParaRPr lang="hr-BA" dirty="0"/>
          </a:p>
          <a:p>
            <a:endParaRPr lang="hr-BA" dirty="0"/>
          </a:p>
          <a:p>
            <a:endParaRPr lang="en-US" dirty="0"/>
          </a:p>
        </p:txBody>
      </p:sp>
    </p:spTree>
    <p:extLst>
      <p:ext uri="{BB962C8B-B14F-4D97-AF65-F5344CB8AC3E}">
        <p14:creationId xmlns:p14="http://schemas.microsoft.com/office/powerpoint/2010/main" val="3642431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56F2B-6B9A-41F0-A9B3-2DBF906B81AE}"/>
              </a:ext>
            </a:extLst>
          </p:cNvPr>
          <p:cNvSpPr>
            <a:spLocks noGrp="1"/>
          </p:cNvSpPr>
          <p:nvPr>
            <p:ph type="body" sz="quarter" idx="13"/>
          </p:nvPr>
        </p:nvSpPr>
        <p:spPr/>
        <p:txBody>
          <a:bodyPr>
            <a:normAutofit fontScale="92500" lnSpcReduction="10000"/>
          </a:bodyPr>
          <a:lstStyle/>
          <a:p>
            <a:r>
              <a:rPr lang="pt" i="0" dirty="0"/>
              <a:t>Ser eficiente também significa não criar novos conteúdos se não for necessário. Pode simplesmente referir-se a outro conteúdo existente, modificá-lo e integrá-lo no seu próprio contexto.</a:t>
            </a:r>
          </a:p>
          <a:p>
            <a:r>
              <a:rPr lang="pt" i="0" dirty="0"/>
              <a:t>Certifique-se de respeitar os direitos de autor e as licenças (veja o próximo capítulo deste módulo)</a:t>
            </a:r>
          </a:p>
        </p:txBody>
      </p:sp>
      <p:pic>
        <p:nvPicPr>
          <p:cNvPr id="7" name="Picture Placeholder 6" descr="Jigsaw puzzles in plastic figures">
            <a:extLst>
              <a:ext uri="{FF2B5EF4-FFF2-40B4-BE49-F238E27FC236}">
                <a16:creationId xmlns:a16="http://schemas.microsoft.com/office/drawing/2014/main" id="{7C6AFD08-C8BF-44B5-B2EF-4578F610989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31016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40239-7D10-4700-B146-51804527E68A}"/>
              </a:ext>
            </a:extLst>
          </p:cNvPr>
          <p:cNvSpPr>
            <a:spLocks noGrp="1"/>
          </p:cNvSpPr>
          <p:nvPr>
            <p:ph type="body" sz="quarter" idx="13"/>
          </p:nvPr>
        </p:nvSpPr>
        <p:spPr>
          <a:xfrm>
            <a:off x="1138185" y="274748"/>
            <a:ext cx="10600546" cy="953429"/>
          </a:xfrm>
        </p:spPr>
        <p:txBody>
          <a:bodyPr>
            <a:normAutofit fontScale="92500" lnSpcReduction="20000"/>
          </a:bodyPr>
          <a:lstStyle/>
          <a:p>
            <a:pPr algn="ctr"/>
            <a:r>
              <a:rPr lang="pt" dirty="0">
                <a:solidFill>
                  <a:srgbClr val="00ACA7"/>
                </a:solidFill>
              </a:rPr>
              <a:t>Exercício</a:t>
            </a:r>
          </a:p>
          <a:p>
            <a:pPr algn="ctr"/>
            <a:r>
              <a:rPr lang="pt" dirty="0">
                <a:solidFill>
                  <a:srgbClr val="D6315A"/>
                </a:solidFill>
              </a:rPr>
              <a:t>Criar um vídeo curto usando o Canva</a:t>
            </a:r>
            <a:endParaRPr lang="en-US" dirty="0">
              <a:solidFill>
                <a:srgbClr val="D6315A"/>
              </a:solidFill>
            </a:endParaRPr>
          </a:p>
        </p:txBody>
      </p:sp>
      <p:sp>
        <p:nvSpPr>
          <p:cNvPr id="3" name="Text Placeholder 2">
            <a:extLst>
              <a:ext uri="{FF2B5EF4-FFF2-40B4-BE49-F238E27FC236}">
                <a16:creationId xmlns:a16="http://schemas.microsoft.com/office/drawing/2014/main" id="{643CD19B-06AF-4A49-B319-748CF6096D21}"/>
              </a:ext>
            </a:extLst>
          </p:cNvPr>
          <p:cNvSpPr>
            <a:spLocks noGrp="1"/>
          </p:cNvSpPr>
          <p:nvPr>
            <p:ph type="body" sz="quarter" idx="14"/>
          </p:nvPr>
        </p:nvSpPr>
        <p:spPr>
          <a:xfrm>
            <a:off x="1100086" y="2532648"/>
            <a:ext cx="10587038" cy="3742646"/>
          </a:xfrm>
        </p:spPr>
        <p:txBody>
          <a:bodyPr/>
          <a:lstStyle/>
          <a:p>
            <a:pPr marL="342900" indent="-342900">
              <a:buFont typeface="Wingdings" panose="05000000000000000000" pitchFamily="2" charset="2"/>
              <a:buChar char="ü"/>
            </a:pPr>
            <a:r>
              <a:rPr lang="pt" dirty="0"/>
              <a:t>Use os slides deste curso, crie um pequeno vídeo explicativo no </a:t>
            </a:r>
            <a:r>
              <a:rPr lang="pt" dirty="0">
                <a:hlinkClick r:id="rId2"/>
              </a:rPr>
              <a:t>Canva</a:t>
            </a:r>
            <a:endParaRPr lang="hr-BA" dirty="0"/>
          </a:p>
          <a:p>
            <a:pPr marL="342900" indent="-342900">
              <a:buFont typeface="Wingdings" panose="05000000000000000000" pitchFamily="2" charset="2"/>
              <a:buChar char="ü"/>
            </a:pPr>
            <a:r>
              <a:rPr lang="pt" dirty="0"/>
              <a:t>Escolha entre os modelos do Canva</a:t>
            </a:r>
          </a:p>
          <a:p>
            <a:pPr marL="342900" indent="-342900">
              <a:buFont typeface="Wingdings" panose="05000000000000000000" pitchFamily="2" charset="2"/>
              <a:buChar char="ü"/>
            </a:pPr>
            <a:r>
              <a:rPr lang="pt" dirty="0"/>
              <a:t>Escolha slides que cubram um tópico</a:t>
            </a:r>
          </a:p>
          <a:p>
            <a:pPr marL="342900" indent="-342900">
              <a:buFont typeface="Wingdings" panose="05000000000000000000" pitchFamily="2" charset="2"/>
              <a:buChar char="ü"/>
            </a:pPr>
            <a:r>
              <a:rPr lang="pt" dirty="0"/>
              <a:t>Coloque esses slides num contexto diferente e faça uma encenação deste vídeo para um público-alvo de professores seniores</a:t>
            </a:r>
          </a:p>
          <a:p>
            <a:pPr marL="342900" indent="-342900">
              <a:buFont typeface="Wingdings" panose="05000000000000000000" pitchFamily="2" charset="2"/>
              <a:buChar char="ü"/>
            </a:pPr>
            <a:r>
              <a:rPr lang="pt" dirty="0"/>
              <a:t>Adicione mais imagens, recorra a um dos sites de banco de imagens mencionados anteriormente</a:t>
            </a:r>
          </a:p>
          <a:p>
            <a:pPr marL="342900" indent="-342900">
              <a:buFont typeface="Wingdings" panose="05000000000000000000" pitchFamily="2" charset="2"/>
              <a:buChar char="ü"/>
            </a:pPr>
            <a:r>
              <a:rPr lang="pt" dirty="0"/>
              <a:t>Mostre esse vídeo aos seus colegas e seus professores e explique o novo propósito do vídeo</a:t>
            </a:r>
          </a:p>
          <a:p>
            <a:endParaRPr lang="en-US" dirty="0"/>
          </a:p>
        </p:txBody>
      </p:sp>
      <p:pic>
        <p:nvPicPr>
          <p:cNvPr id="1026" name="Picture 2" descr="Canva - Wikipedia">
            <a:extLst>
              <a:ext uri="{FF2B5EF4-FFF2-40B4-BE49-F238E27FC236}">
                <a16:creationId xmlns:a16="http://schemas.microsoft.com/office/drawing/2014/main" id="{A4530FC2-BE75-4E55-85C3-40DAC61CE1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2011" y="1258302"/>
            <a:ext cx="2643187" cy="101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69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9999-B31A-4E0C-A4FF-BE12E394A265}"/>
              </a:ext>
            </a:extLst>
          </p:cNvPr>
          <p:cNvSpPr>
            <a:spLocks noGrp="1"/>
          </p:cNvSpPr>
          <p:nvPr>
            <p:ph type="body" sz="quarter" idx="13"/>
          </p:nvPr>
        </p:nvSpPr>
        <p:spPr>
          <a:xfrm>
            <a:off x="1004557" y="997503"/>
            <a:ext cx="10182885" cy="4493975"/>
          </a:xfrm>
          <a:ln w="53975">
            <a:gradFill>
              <a:gsLst>
                <a:gs pos="0">
                  <a:srgbClr val="E78631"/>
                </a:gs>
                <a:gs pos="74000">
                  <a:srgbClr val="D6315A"/>
                </a:gs>
                <a:gs pos="83000">
                  <a:srgbClr val="D6315A"/>
                </a:gs>
                <a:gs pos="100000">
                  <a:srgbClr val="C00000"/>
                </a:gs>
              </a:gsLst>
              <a:lin ang="5400000" scaled="1"/>
            </a:gradFill>
          </a:ln>
        </p:spPr>
        <p:txBody>
          <a:bodyPr/>
          <a:lstStyle/>
          <a:p>
            <a:r>
              <a:rPr lang="pt" b="1" dirty="0"/>
              <a:t>Melhor dica:</a:t>
            </a:r>
          </a:p>
          <a:p>
            <a:r>
              <a:rPr lang="pt" sz="3200" dirty="0"/>
              <a:t>Modifique, redifina, melhore e integre informações e conteúdo numa estrutura de conhecimento existente para criar conteúdo e conhecimento novos, originais e relevantes através de plataformas como </a:t>
            </a:r>
            <a:r>
              <a:rPr lang="pt" dirty="0"/>
              <a:t>Ted ED.</a:t>
            </a:r>
          </a:p>
          <a:p>
            <a:endParaRPr lang="hr-BA" dirty="0"/>
          </a:p>
          <a:p>
            <a:r>
              <a:rPr lang="pt" sz="3200" dirty="0">
                <a:hlinkClick r:id="rId2">
                  <a:extLst>
                    <a:ext uri="{A12FA001-AC4F-418D-AE19-62706E023703}">
                      <ahyp:hlinkClr xmlns:ahyp="http://schemas.microsoft.com/office/drawing/2018/hyperlinkcolor" val="tx"/>
                    </a:ext>
                  </a:extLst>
                </a:hlinkClick>
              </a:rPr>
              <a:t>TED Ed </a:t>
            </a:r>
            <a:r>
              <a:rPr lang="pt" sz="3200" dirty="0"/>
              <a:t>permite criar aulas e palestras de alunos a partir de vídeos existentes do Ted ou do You Tube</a:t>
            </a:r>
            <a:endParaRPr lang="hr-BA" dirty="0"/>
          </a:p>
          <a:p>
            <a:endParaRPr lang="en-US" dirty="0"/>
          </a:p>
        </p:txBody>
      </p:sp>
    </p:spTree>
    <p:extLst>
      <p:ext uri="{BB962C8B-B14F-4D97-AF65-F5344CB8AC3E}">
        <p14:creationId xmlns:p14="http://schemas.microsoft.com/office/powerpoint/2010/main" val="1100478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0" title="TED-Ed Website Tour">
            <a:hlinkClick r:id="" action="ppaction://media"/>
            <a:extLst>
              <a:ext uri="{FF2B5EF4-FFF2-40B4-BE49-F238E27FC236}">
                <a16:creationId xmlns:a16="http://schemas.microsoft.com/office/drawing/2014/main" id="{755C3408-A6EF-4189-AAC5-63100ECE6458}"/>
              </a:ext>
            </a:extLst>
          </p:cNvPr>
          <p:cNvPicPr>
            <a:picLocks noRot="1" noChangeAspect="1"/>
          </p:cNvPicPr>
          <p:nvPr>
            <a:videoFile r:link="rId1"/>
          </p:nvPr>
        </p:nvPicPr>
        <p:blipFill>
          <a:blip r:embed="rId3"/>
          <a:stretch>
            <a:fillRect/>
          </a:stretch>
        </p:blipFill>
        <p:spPr>
          <a:xfrm>
            <a:off x="6002690" y="1524617"/>
            <a:ext cx="4062961" cy="2295573"/>
          </a:xfrm>
          <a:prstGeom prst="rect">
            <a:avLst/>
          </a:prstGeom>
        </p:spPr>
      </p:pic>
      <p:sp>
        <p:nvSpPr>
          <p:cNvPr id="6" name="TextBox 5">
            <a:extLst>
              <a:ext uri="{FF2B5EF4-FFF2-40B4-BE49-F238E27FC236}">
                <a16:creationId xmlns:a16="http://schemas.microsoft.com/office/drawing/2014/main" id="{C9FE2A07-4035-4ED2-885C-FC46DA9CD590}"/>
              </a:ext>
            </a:extLst>
          </p:cNvPr>
          <p:cNvSpPr txBox="1"/>
          <p:nvPr/>
        </p:nvSpPr>
        <p:spPr>
          <a:xfrm>
            <a:off x="360783" y="5732243"/>
            <a:ext cx="11831217" cy="830997"/>
          </a:xfrm>
          <a:prstGeom prst="rect">
            <a:avLst/>
          </a:prstGeom>
          <a:noFill/>
        </p:spPr>
        <p:txBody>
          <a:bodyPr wrap="square" rtlCol="0">
            <a:spAutoFit/>
          </a:bodyPr>
          <a:lstStyle/>
          <a:p>
            <a:r>
              <a:rPr lang="pt" sz="2400" dirty="0">
                <a:solidFill>
                  <a:srgbClr val="00ACA7"/>
                </a:solidFill>
                <a:hlinkClick r:id="rId4">
                  <a:extLst>
                    <a:ext uri="{A12FA001-AC4F-418D-AE19-62706E023703}">
                      <ahyp:hlinkClr xmlns:ahyp="http://schemas.microsoft.com/office/drawing/2018/hyperlinkcolor" val="tx"/>
                    </a:ext>
                  </a:extLst>
                </a:hlinkClick>
              </a:rPr>
              <a:t>O programa TED-Ed Student Talks </a:t>
            </a:r>
            <a:r>
              <a:rPr lang="pt" sz="2400" dirty="0">
                <a:solidFill>
                  <a:srgbClr val="5E5E5E"/>
                </a:solidFill>
              </a:rPr>
              <a:t>apoia os alunos enquanto eles descobrem, exploram e apresentam as suas grandes ideias na forma de palestras curtas no estilo TED.</a:t>
            </a:r>
          </a:p>
        </p:txBody>
      </p:sp>
      <p:sp>
        <p:nvSpPr>
          <p:cNvPr id="8" name="TextBox 7">
            <a:extLst>
              <a:ext uri="{FF2B5EF4-FFF2-40B4-BE49-F238E27FC236}">
                <a16:creationId xmlns:a16="http://schemas.microsoft.com/office/drawing/2014/main" id="{1A4EBD3D-5B56-4B5B-9D68-8FAA38D7A3AD}"/>
              </a:ext>
            </a:extLst>
          </p:cNvPr>
          <p:cNvSpPr txBox="1"/>
          <p:nvPr/>
        </p:nvSpPr>
        <p:spPr>
          <a:xfrm>
            <a:off x="488692" y="1524617"/>
            <a:ext cx="4322405" cy="3046988"/>
          </a:xfrm>
          <a:prstGeom prst="rect">
            <a:avLst/>
          </a:prstGeom>
          <a:noFill/>
        </p:spPr>
        <p:txBody>
          <a:bodyPr wrap="square">
            <a:spAutoFit/>
          </a:bodyPr>
          <a:lstStyle/>
          <a:p>
            <a:endParaRPr lang="hr-BA" sz="2400" dirty="0">
              <a:solidFill>
                <a:srgbClr val="5E5E5E"/>
              </a:solidFill>
            </a:endParaRPr>
          </a:p>
          <a:p>
            <a:r>
              <a:rPr lang="pt" sz="2400" dirty="0">
                <a:solidFill>
                  <a:srgbClr val="5E5E5E"/>
                </a:solidFill>
              </a:rPr>
              <a:t>Encontrar um vídeo</a:t>
            </a:r>
          </a:p>
          <a:p>
            <a:pPr>
              <a:buFont typeface="+mj-lt"/>
              <a:buAutoNum type="arabicPeriod"/>
            </a:pPr>
            <a:r>
              <a:rPr lang="pt" sz="2400" dirty="0">
                <a:solidFill>
                  <a:srgbClr val="5E5E5E"/>
                </a:solidFill>
              </a:rPr>
              <a:t> Adicione perguntas, questões de discussão e recursos adicionais</a:t>
            </a:r>
          </a:p>
          <a:p>
            <a:pPr>
              <a:buFont typeface="+mj-lt"/>
              <a:buAutoNum type="arabicPeriod"/>
            </a:pPr>
            <a:r>
              <a:rPr lang="pt" sz="2400" dirty="0">
                <a:solidFill>
                  <a:srgbClr val="5E5E5E"/>
                </a:solidFill>
              </a:rPr>
              <a:t> Partilhe com os seus colegas</a:t>
            </a:r>
          </a:p>
          <a:p>
            <a:pPr>
              <a:buFont typeface="+mj-lt"/>
              <a:buAutoNum type="arabicPeriod"/>
            </a:pPr>
            <a:r>
              <a:rPr lang="pt" sz="2400" dirty="0">
                <a:solidFill>
                  <a:srgbClr val="5E5E5E"/>
                </a:solidFill>
              </a:rPr>
              <a:t> Acompanhe o progresso deles</a:t>
            </a:r>
          </a:p>
          <a:p>
            <a:endParaRPr lang="hr-BA" sz="2400" dirty="0">
              <a:solidFill>
                <a:srgbClr val="5E5E5E"/>
              </a:solidFill>
            </a:endParaRPr>
          </a:p>
        </p:txBody>
      </p:sp>
      <p:sp>
        <p:nvSpPr>
          <p:cNvPr id="9" name="Oval 8">
            <a:hlinkClick r:id="rId5"/>
            <a:extLst>
              <a:ext uri="{FF2B5EF4-FFF2-40B4-BE49-F238E27FC236}">
                <a16:creationId xmlns:a16="http://schemas.microsoft.com/office/drawing/2014/main" id="{87F79B01-3A77-4664-95EF-E8DF0AEBEF59}"/>
              </a:ext>
            </a:extLst>
          </p:cNvPr>
          <p:cNvSpPr/>
          <p:nvPr/>
        </p:nvSpPr>
        <p:spPr>
          <a:xfrm>
            <a:off x="5052373" y="314692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 sz="2000" b="1" dirty="0">
                <a:solidFill>
                  <a:schemeClr val="bg1"/>
                </a:solidFill>
              </a:rPr>
              <a:t>CLIQUE PARA VER O VÍDEO</a:t>
            </a:r>
            <a:endParaRPr lang="en-US" sz="2000" b="1" dirty="0">
              <a:solidFill>
                <a:schemeClr val="bg1"/>
              </a:solidFill>
            </a:endParaRPr>
          </a:p>
        </p:txBody>
      </p:sp>
      <p:pic>
        <p:nvPicPr>
          <p:cNvPr id="10" name="Graphic 9" descr="Right pointing backhand index with solid fill">
            <a:extLst>
              <a:ext uri="{FF2B5EF4-FFF2-40B4-BE49-F238E27FC236}">
                <a16:creationId xmlns:a16="http://schemas.microsoft.com/office/drawing/2014/main" id="{D99F9EAF-214C-44E3-8484-CE556D993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364069">
            <a:off x="6669854" y="2798805"/>
            <a:ext cx="929883" cy="929883"/>
          </a:xfrm>
          <a:prstGeom prst="rect">
            <a:avLst/>
          </a:prstGeom>
        </p:spPr>
      </p:pic>
      <p:sp>
        <p:nvSpPr>
          <p:cNvPr id="4" name="Text Placeholder 3">
            <a:extLst>
              <a:ext uri="{FF2B5EF4-FFF2-40B4-BE49-F238E27FC236}">
                <a16:creationId xmlns:a16="http://schemas.microsoft.com/office/drawing/2014/main" id="{9AE56A69-BE77-4084-895A-3EF3764B0E3A}"/>
              </a:ext>
            </a:extLst>
          </p:cNvPr>
          <p:cNvSpPr>
            <a:spLocks noGrp="1"/>
          </p:cNvSpPr>
          <p:nvPr>
            <p:ph type="body" sz="quarter" idx="13"/>
          </p:nvPr>
        </p:nvSpPr>
        <p:spPr>
          <a:xfrm>
            <a:off x="1665334" y="459429"/>
            <a:ext cx="6918227" cy="972078"/>
          </a:xfrm>
        </p:spPr>
        <p:txBody>
          <a:bodyPr/>
          <a:lstStyle/>
          <a:p>
            <a:r>
              <a:rPr lang="pt" sz="3600" b="1" dirty="0">
                <a:solidFill>
                  <a:srgbClr val="5E5E5E"/>
                </a:solidFill>
              </a:rPr>
              <a:t>Criar uma lição TED-Ed é fácil!</a:t>
            </a:r>
          </a:p>
          <a:p>
            <a:endParaRPr lang="en-US" dirty="0"/>
          </a:p>
        </p:txBody>
      </p:sp>
    </p:spTree>
    <p:extLst>
      <p:ext uri="{BB962C8B-B14F-4D97-AF65-F5344CB8AC3E}">
        <p14:creationId xmlns:p14="http://schemas.microsoft.com/office/powerpoint/2010/main" val="8684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pt" dirty="0"/>
              <a:t>3. </a:t>
            </a:r>
            <a:r>
              <a:rPr lang="pt-PT" dirty="0"/>
              <a:t>Compreensão dos direitos de autor e licenças</a:t>
            </a:r>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3686850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Definições importantes</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621210" cy="3470559"/>
          </a:xfrm>
        </p:spPr>
        <p:txBody>
          <a:bodyPr/>
          <a:lstStyle/>
          <a:p>
            <a:pPr marL="342900" indent="-342900" algn="just">
              <a:buFont typeface="Arial" panose="020B0604020202020204" pitchFamily="34" charset="0"/>
              <a:buChar char="•"/>
            </a:pPr>
            <a:r>
              <a:rPr lang="pt" sz="2400" b="1" dirty="0"/>
              <a:t>Copyright </a:t>
            </a:r>
            <a:r>
              <a:rPr lang="pt" sz="2400" dirty="0"/>
              <a:t>é um direito de propriedade intelectual (DPI) que concede aos autores, artistas e outros criadores a proteção de suas criações literárias, artísticas e científicas, geralmente chamadas de “obras”.</a:t>
            </a:r>
            <a:endParaRPr lang="hr-BA" sz="2400" dirty="0"/>
          </a:p>
          <a:p>
            <a:pPr marL="342900" indent="-342900" algn="just">
              <a:buFont typeface="Arial" panose="020B0604020202020204" pitchFamily="34" charset="0"/>
              <a:buChar char="•"/>
            </a:pPr>
            <a:r>
              <a:rPr lang="pt" sz="2400" dirty="0"/>
              <a:t>As licenças são permissões concedidas pelo detentor dos direitos de autor ao seu conteúdo. As licenças podem ser aplicadas ao material protegido por direitos de autor para dar permissão a determinados usos do material. Os direitos de autor ainda são detidos pelo criador nesses casos, no entanto, o proprietário decidiu permitir que outros utilizem a sua obra. Às vezes, as licenças são compradas e às vezes são oferecidas gratuitamente pelo criador.</a:t>
            </a:r>
          </a:p>
        </p:txBody>
      </p:sp>
    </p:spTree>
    <p:extLst>
      <p:ext uri="{BB962C8B-B14F-4D97-AF65-F5344CB8AC3E}">
        <p14:creationId xmlns:p14="http://schemas.microsoft.com/office/powerpoint/2010/main" val="2738170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Definições importantes</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176634" cy="3515382"/>
          </a:xfrm>
        </p:spPr>
        <p:txBody>
          <a:bodyPr/>
          <a:lstStyle/>
          <a:p>
            <a:pPr marL="342900" indent="-342900" algn="just">
              <a:buFont typeface="Arial" panose="020B0604020202020204" pitchFamily="34" charset="0"/>
              <a:buChar char="•"/>
            </a:pPr>
            <a:r>
              <a:rPr lang="pt" sz="2400" b="1" dirty="0"/>
              <a:t>Licenças Creative Commons </a:t>
            </a:r>
            <a:r>
              <a:rPr lang="pt" sz="2400" dirty="0"/>
              <a:t>são aplicadas pelo proprietário dos direitos de autor às suas próprias obras. É um tipo de licença de direitos de autor que é gratuita e que permite aos criadores dar permissão para que outros usem a obra sob certas condições.</a:t>
            </a:r>
            <a:endParaRPr lang="hr-BA" sz="2400" dirty="0"/>
          </a:p>
          <a:p>
            <a:pPr marL="342900" indent="-342900" algn="just">
              <a:buFont typeface="Arial" panose="020B0604020202020204" pitchFamily="34" charset="0"/>
              <a:buChar char="•"/>
            </a:pPr>
            <a:r>
              <a:rPr lang="pt" sz="2400" dirty="0"/>
              <a:t>O </a:t>
            </a:r>
            <a:r>
              <a:rPr lang="pt" sz="2400" b="1" dirty="0"/>
              <a:t>direito de autor </a:t>
            </a:r>
            <a:r>
              <a:rPr lang="pt" sz="2400" dirty="0"/>
              <a:t>é um ramo do Direito de Propriedade Intelectual. O Direito de Propriedade Intelectual protege uma ampla gama de direitos em vários resultados da criatividade humana. Outros ramos importantes do Direito de Propriedade Intelectual incluem: Patentes, Desenhos Industriais, Marcas Registadas e Segredo Comercial.</a:t>
            </a:r>
          </a:p>
        </p:txBody>
      </p:sp>
    </p:spTree>
    <p:extLst>
      <p:ext uri="{BB962C8B-B14F-4D97-AF65-F5344CB8AC3E}">
        <p14:creationId xmlns:p14="http://schemas.microsoft.com/office/powerpoint/2010/main" val="190028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a:xfrm>
            <a:off x="265450" y="318958"/>
            <a:ext cx="3222698" cy="4727266"/>
          </a:xfrm>
        </p:spPr>
        <p:txBody>
          <a:bodyPr>
            <a:normAutofit/>
          </a:bodyPr>
          <a:lstStyle/>
          <a:p>
            <a:r>
              <a:rPr lang="pt" sz="2400" dirty="0"/>
              <a:t>ASSISTA AO VÍDEO: </a:t>
            </a:r>
            <a:r>
              <a:rPr lang="pt" sz="2400" b="1" dirty="0"/>
              <a:t>A diferença entre propriedade de direitos de autor e licença de direitos de autor</a:t>
            </a:r>
          </a:p>
          <a:p>
            <a:r>
              <a:rPr lang="pt" sz="2400" b="1" dirty="0"/>
              <a:t>Minuta legal |Lança IP</a:t>
            </a:r>
          </a:p>
          <a:p>
            <a:endParaRPr lang="en-US" sz="2400" dirty="0"/>
          </a:p>
        </p:txBody>
      </p:sp>
      <p:pic>
        <p:nvPicPr>
          <p:cNvPr id="4" name="Online Media 3" title="The Difference Between Copyright Ownership and  Copyright License | Minute Law | Spear IP">
            <a:hlinkClick r:id="" action="ppaction://media"/>
            <a:extLst>
              <a:ext uri="{FF2B5EF4-FFF2-40B4-BE49-F238E27FC236}">
                <a16:creationId xmlns:a16="http://schemas.microsoft.com/office/drawing/2014/main" id="{C460C358-7D30-4228-8175-3C012D574091}"/>
              </a:ext>
            </a:extLst>
          </p:cNvPr>
          <p:cNvPicPr>
            <a:picLocks noRot="1" noChangeAspect="1"/>
          </p:cNvPicPr>
          <p:nvPr>
            <a:videoFile r:link="rId1"/>
          </p:nvPr>
        </p:nvPicPr>
        <p:blipFill>
          <a:blip r:embed="rId3"/>
          <a:stretch>
            <a:fillRect/>
          </a:stretch>
        </p:blipFill>
        <p:spPr>
          <a:xfrm>
            <a:off x="5374855" y="1642188"/>
            <a:ext cx="5400194" cy="3051110"/>
          </a:xfrm>
          <a:prstGeom prst="rect">
            <a:avLst/>
          </a:prstGeom>
        </p:spPr>
      </p:pic>
      <p:sp>
        <p:nvSpPr>
          <p:cNvPr id="6" name="TextBox 5">
            <a:extLst>
              <a:ext uri="{FF2B5EF4-FFF2-40B4-BE49-F238E27FC236}">
                <a16:creationId xmlns:a16="http://schemas.microsoft.com/office/drawing/2014/main" id="{F9DFD65A-CC4E-4A90-AF29-C62CE5D85294}"/>
              </a:ext>
            </a:extLst>
          </p:cNvPr>
          <p:cNvSpPr txBox="1"/>
          <p:nvPr/>
        </p:nvSpPr>
        <p:spPr>
          <a:xfrm>
            <a:off x="2649894" y="6288030"/>
            <a:ext cx="7221893" cy="369332"/>
          </a:xfrm>
          <a:prstGeom prst="rect">
            <a:avLst/>
          </a:prstGeom>
          <a:noFill/>
        </p:spPr>
        <p:txBody>
          <a:bodyPr wrap="square">
            <a:spAutoFit/>
          </a:bodyPr>
          <a:lstStyle/>
          <a:p>
            <a:r>
              <a:rPr lang="pt" dirty="0"/>
              <a:t>FONTE: </a:t>
            </a:r>
            <a:r>
              <a:rPr lang="pt" dirty="0">
                <a:hlinkClick r:id="rId4"/>
              </a:rPr>
              <a:t>https://www.youtube.com/channel/UC5QigptZiCIvkpe-LCyzyXQ</a:t>
            </a:r>
            <a:r>
              <a:rPr lang="pt" dirty="0"/>
              <a:t> </a:t>
            </a:r>
            <a:endParaRPr lang="en-US" dirty="0"/>
          </a:p>
        </p:txBody>
      </p:sp>
      <p:sp>
        <p:nvSpPr>
          <p:cNvPr id="5" name="Oval 4">
            <a:hlinkClick r:id="rId5"/>
            <a:extLst>
              <a:ext uri="{FF2B5EF4-FFF2-40B4-BE49-F238E27FC236}">
                <a16:creationId xmlns:a16="http://schemas.microsoft.com/office/drawing/2014/main" id="{98000CE7-6D1D-4425-B898-6593E934B8D0}"/>
              </a:ext>
            </a:extLst>
          </p:cNvPr>
          <p:cNvSpPr/>
          <p:nvPr/>
        </p:nvSpPr>
        <p:spPr>
          <a:xfrm>
            <a:off x="4117050" y="407034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 sz="2000" b="1" dirty="0">
                <a:solidFill>
                  <a:schemeClr val="bg1"/>
                </a:solidFill>
              </a:rPr>
              <a:t>CLIQUE PARA VER O VÍDEO</a:t>
            </a:r>
            <a:endParaRPr lang="en-US" sz="2000" b="1" dirty="0">
              <a:solidFill>
                <a:schemeClr val="bg1"/>
              </a:solidFill>
            </a:endParaRPr>
          </a:p>
        </p:txBody>
      </p:sp>
    </p:spTree>
    <p:extLst>
      <p:ext uri="{BB962C8B-B14F-4D97-AF65-F5344CB8AC3E}">
        <p14:creationId xmlns:p14="http://schemas.microsoft.com/office/powerpoint/2010/main" val="31596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F1BDC-A765-0142-917A-BD5B50DC3D1A}"/>
              </a:ext>
            </a:extLst>
          </p:cNvPr>
          <p:cNvSpPr>
            <a:spLocks noGrp="1"/>
          </p:cNvSpPr>
          <p:nvPr>
            <p:ph type="body" sz="quarter" idx="20"/>
          </p:nvPr>
        </p:nvSpPr>
        <p:spPr>
          <a:xfrm>
            <a:off x="5934177" y="1464420"/>
            <a:ext cx="5551386" cy="3722513"/>
          </a:xfrm>
        </p:spPr>
        <p:txBody>
          <a:bodyPr/>
          <a:lstStyle/>
          <a:p>
            <a:pPr marL="457200" indent="-457200">
              <a:buFont typeface="Arial" panose="020B0604020202020204" pitchFamily="34" charset="0"/>
              <a:buChar char="•"/>
            </a:pPr>
            <a:r>
              <a:rPr lang="pt" sz="2800" dirty="0"/>
              <a:t>Licença exclusiva</a:t>
            </a:r>
          </a:p>
          <a:p>
            <a:pPr marL="457200" indent="-457200">
              <a:buFont typeface="Arial" panose="020B0604020202020204" pitchFamily="34" charset="0"/>
              <a:buChar char="•"/>
            </a:pPr>
            <a:r>
              <a:rPr lang="pt" sz="2800" dirty="0"/>
              <a:t>Licença de uso limitado</a:t>
            </a:r>
          </a:p>
          <a:p>
            <a:pPr marL="457200" indent="-457200">
              <a:buFont typeface="Arial" panose="020B0604020202020204" pitchFamily="34" charset="0"/>
              <a:buChar char="•"/>
            </a:pPr>
            <a:r>
              <a:rPr lang="pt" sz="2800" dirty="0"/>
              <a:t>Licença Creative Commons</a:t>
            </a:r>
          </a:p>
          <a:p>
            <a:pPr marL="457200" indent="-457200">
              <a:buFont typeface="Arial" panose="020B0604020202020204" pitchFamily="34" charset="0"/>
              <a:buChar char="•"/>
            </a:pPr>
            <a:r>
              <a:rPr lang="pt" sz="2800" dirty="0"/>
              <a:t>Sociedades de cobrança</a:t>
            </a:r>
          </a:p>
          <a:p>
            <a:endParaRPr lang="en-US" sz="2000" dirty="0"/>
          </a:p>
        </p:txBody>
      </p:sp>
      <p:sp>
        <p:nvSpPr>
          <p:cNvPr id="3" name="Text Placeholder 2">
            <a:extLst>
              <a:ext uri="{FF2B5EF4-FFF2-40B4-BE49-F238E27FC236}">
                <a16:creationId xmlns:a16="http://schemas.microsoft.com/office/drawing/2014/main" id="{58A32114-C3DB-7245-9C4F-1AEBD8CFD853}"/>
              </a:ext>
            </a:extLst>
          </p:cNvPr>
          <p:cNvSpPr>
            <a:spLocks noGrp="1"/>
          </p:cNvSpPr>
          <p:nvPr>
            <p:ph type="body" sz="quarter" idx="22"/>
          </p:nvPr>
        </p:nvSpPr>
        <p:spPr/>
        <p:txBody>
          <a:bodyPr>
            <a:normAutofit fontScale="92500" lnSpcReduction="20000"/>
          </a:bodyPr>
          <a:lstStyle/>
          <a:p>
            <a:r>
              <a:rPr lang="pt" dirty="0"/>
              <a:t>TIPOS DE LICENÇAS DE DIREITOS DE AUTOR</a:t>
            </a:r>
          </a:p>
        </p:txBody>
      </p:sp>
      <p:sp>
        <p:nvSpPr>
          <p:cNvPr id="4" name="Text Placeholder 3">
            <a:extLst>
              <a:ext uri="{FF2B5EF4-FFF2-40B4-BE49-F238E27FC236}">
                <a16:creationId xmlns:a16="http://schemas.microsoft.com/office/drawing/2014/main" id="{840EA6A7-3682-984C-9BCD-890AA6035A16}"/>
              </a:ext>
            </a:extLst>
          </p:cNvPr>
          <p:cNvSpPr>
            <a:spLocks noGrp="1"/>
          </p:cNvSpPr>
          <p:nvPr>
            <p:ph type="body" sz="quarter" idx="23"/>
          </p:nvPr>
        </p:nvSpPr>
        <p:spPr>
          <a:xfrm>
            <a:off x="516102" y="589390"/>
            <a:ext cx="3452394" cy="5416963"/>
          </a:xfrm>
        </p:spPr>
        <p:txBody>
          <a:bodyPr>
            <a:noAutofit/>
          </a:bodyPr>
          <a:lstStyle/>
          <a:p>
            <a:r>
              <a:rPr lang="pt" sz="2800" dirty="0"/>
              <a:t>O licenciamento de direitos de autor é um método comum para obter e transferir direitos de obras com direitos de propriedade. Se deseja usar material protegido por direitos de autor, geralmente precisa obter uma permissão do detentor para fazê-lo.</a:t>
            </a:r>
          </a:p>
        </p:txBody>
      </p:sp>
      <p:sp>
        <p:nvSpPr>
          <p:cNvPr id="6" name="TextBox 5">
            <a:extLst>
              <a:ext uri="{FF2B5EF4-FFF2-40B4-BE49-F238E27FC236}">
                <a16:creationId xmlns:a16="http://schemas.microsoft.com/office/drawing/2014/main" id="{7A49915A-687C-497A-A3A3-FC432C9C6DD4}"/>
              </a:ext>
            </a:extLst>
          </p:cNvPr>
          <p:cNvSpPr txBox="1"/>
          <p:nvPr/>
        </p:nvSpPr>
        <p:spPr>
          <a:xfrm>
            <a:off x="4733923" y="3920723"/>
            <a:ext cx="6941975" cy="2677656"/>
          </a:xfrm>
          <a:prstGeom prst="rect">
            <a:avLst/>
          </a:prstGeom>
          <a:noFill/>
        </p:spPr>
        <p:txBody>
          <a:bodyPr wrap="square" rtlCol="0">
            <a:spAutoFit/>
          </a:bodyPr>
          <a:lstStyle/>
          <a:p>
            <a:r>
              <a:rPr lang="pt" sz="2400" dirty="0"/>
              <a:t>Leia sobre cada tipo aqui: </a:t>
            </a:r>
            <a:r>
              <a:rPr lang="pt" sz="2400" dirty="0">
                <a:hlinkClick r:id="rId2"/>
              </a:rPr>
              <a:t>https://www.nibusinessinfo.co.uk/content/different-types-copyright-licenses</a:t>
            </a:r>
            <a:r>
              <a:rPr lang="pt" sz="2400" dirty="0"/>
              <a:t> </a:t>
            </a:r>
          </a:p>
          <a:p>
            <a:endParaRPr lang="hr-BA" sz="2400" dirty="0"/>
          </a:p>
          <a:p>
            <a:r>
              <a:rPr lang="pt" sz="2400" dirty="0"/>
              <a:t>Leia a Lei de Direitos de Autor na UE : </a:t>
            </a:r>
            <a:r>
              <a:rPr lang="pt" sz="2400" dirty="0">
                <a:hlinkClick r:id="rId3"/>
              </a:rPr>
              <a:t>https://www.europarl.europa.eu/RegData/etudes/STUD/2018/625126/EPRS_STU(2018)625126_EN.pdf</a:t>
            </a:r>
            <a:r>
              <a:rPr lang="pt" sz="2400" dirty="0"/>
              <a:t> </a:t>
            </a:r>
            <a:endParaRPr lang="en-US" sz="2400" dirty="0"/>
          </a:p>
        </p:txBody>
      </p:sp>
    </p:spTree>
    <p:extLst>
      <p:ext uri="{BB962C8B-B14F-4D97-AF65-F5344CB8AC3E}">
        <p14:creationId xmlns:p14="http://schemas.microsoft.com/office/powerpoint/2010/main" val="280990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E994CE-6338-4094-86E6-4E5FCB0132BE}"/>
              </a:ext>
            </a:extLst>
          </p:cNvPr>
          <p:cNvSpPr>
            <a:spLocks noGrp="1"/>
          </p:cNvSpPr>
          <p:nvPr>
            <p:ph type="body" sz="quarter" idx="13"/>
          </p:nvPr>
        </p:nvSpPr>
        <p:spPr/>
        <p:txBody>
          <a:bodyPr/>
          <a:lstStyle/>
          <a:p>
            <a:r>
              <a:rPr lang="pt" dirty="0"/>
              <a:t>Dicas</a:t>
            </a:r>
            <a:endParaRPr lang="en-US" dirty="0"/>
          </a:p>
        </p:txBody>
      </p:sp>
      <p:sp>
        <p:nvSpPr>
          <p:cNvPr id="3" name="Text Placeholder 2">
            <a:extLst>
              <a:ext uri="{FF2B5EF4-FFF2-40B4-BE49-F238E27FC236}">
                <a16:creationId xmlns:a16="http://schemas.microsoft.com/office/drawing/2014/main" id="{E1BBFC0E-D4B1-413C-9D9B-D9B8EB29DAE8}"/>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pt" dirty="0"/>
              <a:t>Não faça o download e use vídeos do YouTube, se isso não for estritamente permitido pelo autor</a:t>
            </a:r>
            <a:endParaRPr lang="hr-BA" dirty="0"/>
          </a:p>
          <a:p>
            <a:pPr marL="342900" indent="-342900">
              <a:lnSpc>
                <a:spcPct val="100000"/>
              </a:lnSpc>
              <a:buFont typeface="Wingdings" panose="05000000000000000000" pitchFamily="2" charset="2"/>
              <a:buChar char="ü"/>
            </a:pPr>
            <a:r>
              <a:rPr lang="pt" dirty="0"/>
              <a:t>Tenha cuidado com o download - verifique se é permitido e também verifique quais licenças para posteriormente utilizar o conteúdo definido pelos autores </a:t>
            </a:r>
          </a:p>
          <a:p>
            <a:pPr marL="342900" indent="-342900">
              <a:lnSpc>
                <a:spcPct val="100000"/>
              </a:lnSpc>
              <a:buFont typeface="Wingdings" panose="05000000000000000000" pitchFamily="2" charset="2"/>
              <a:buChar char="ü"/>
            </a:pPr>
            <a:r>
              <a:rPr lang="pt" dirty="0"/>
              <a:t>Peça aos seus professores para orientá-lo quanto às regras de plágio da sua universidade</a:t>
            </a:r>
          </a:p>
          <a:p>
            <a:pPr marL="342900" indent="-342900">
              <a:lnSpc>
                <a:spcPct val="100000"/>
              </a:lnSpc>
              <a:buFont typeface="Wingdings" panose="05000000000000000000" pitchFamily="2" charset="2"/>
              <a:buChar char="ü"/>
            </a:pPr>
            <a:r>
              <a:rPr lang="pt" dirty="0"/>
              <a:t>Esteja ciente de que existem softwares de plágio disponíveis, como este: </a:t>
            </a:r>
            <a:r>
              <a:rPr lang="pt" dirty="0">
                <a:hlinkClick r:id="rId2"/>
              </a:rPr>
              <a:t>https://plagiarismdetector.net/</a:t>
            </a:r>
            <a:r>
              <a:rPr lang="pt" dirty="0"/>
              <a:t> </a:t>
            </a:r>
            <a:endParaRPr lang="en-US" dirty="0"/>
          </a:p>
        </p:txBody>
      </p:sp>
    </p:spTree>
    <p:extLst>
      <p:ext uri="{BB962C8B-B14F-4D97-AF65-F5344CB8AC3E}">
        <p14:creationId xmlns:p14="http://schemas.microsoft.com/office/powerpoint/2010/main" val="110753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Mas primeiro, definições importantes – o que se quer dizer com 'conteúdo digital'</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700582"/>
            <a:ext cx="10709987" cy="3743707"/>
          </a:xfrm>
        </p:spPr>
        <p:txBody>
          <a:bodyPr/>
          <a:lstStyle/>
          <a:p>
            <a:pPr marL="285750" indent="-285750" algn="just">
              <a:buFont typeface="Arial" panose="020B0604020202020204" pitchFamily="34" charset="0"/>
              <a:buChar char="•"/>
            </a:pPr>
            <a:r>
              <a:rPr lang="pt" sz="2200" b="1" dirty="0"/>
              <a:t>Conteúdo digital é </a:t>
            </a:r>
            <a:r>
              <a:rPr lang="pt" sz="2200" dirty="0"/>
              <a:t>qualquer tipo de conteúdo que exista na forma de dados digitais codificados num formato legível por máquina e que possam ser criados, visualizados, distribuídos, modificados e armazenados através de computadores e tecnologias digitais, por exemplo, a Internet. O conteúdo pode ser gratuito ou pago. Exemplos de conteúdo digital incluem: páginas da web e sites, rede social, dados e bancos de dados, áudio digital, como Mp3s’ e e-books, imagens digitais, vídeo digital, videogames, programas e software.</a:t>
            </a:r>
          </a:p>
          <a:p>
            <a:pPr marL="285750" indent="-285750" algn="just">
              <a:buFont typeface="Arial" panose="020B0604020202020204" pitchFamily="34" charset="0"/>
              <a:buChar char="•"/>
            </a:pPr>
            <a:r>
              <a:rPr lang="pt" sz="2200" dirty="0"/>
              <a:t>O conteúdo é criado em </a:t>
            </a:r>
            <a:r>
              <a:rPr lang="pt" sz="2200" b="1" dirty="0"/>
              <a:t>diferentes formatos </a:t>
            </a:r>
            <a:r>
              <a:rPr lang="pt" sz="2200" dirty="0"/>
              <a:t>por exemplo, documento de texto, gráficos, imagens, vídeo, música, multimédia, páginas da Web armazenadas com um formato de ficheiro padrão, impressão 3-D. Os formatos dos ficheiros podem ser licenciados, gratuitos e/ou abertos.</a:t>
            </a:r>
            <a:endParaRPr lang="hr-BA" sz="2200" dirty="0"/>
          </a:p>
        </p:txBody>
      </p:sp>
    </p:spTree>
    <p:extLst>
      <p:ext uri="{BB962C8B-B14F-4D97-AF65-F5344CB8AC3E}">
        <p14:creationId xmlns:p14="http://schemas.microsoft.com/office/powerpoint/2010/main" val="2469264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pt"/>
              <a:t>4. Programação </a:t>
            </a:r>
            <a:r>
              <a:rPr lang="pt" dirty="0"/>
              <a:t>– soluções rápidas </a:t>
            </a:r>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1356933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Definições importantes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214965"/>
          </a:xfrm>
          <a:prstGeom prst="rect">
            <a:avLst/>
          </a:prstGeom>
          <a:noFill/>
        </p:spPr>
        <p:txBody>
          <a:bodyPr wrap="square" rtlCol="0">
            <a:spAutoFit/>
          </a:bodyPr>
          <a:lstStyle/>
          <a:p>
            <a:pPr marL="342900" indent="-342900" algn="just">
              <a:buFont typeface="Arial" panose="020B0604020202020204" pitchFamily="34" charset="0"/>
              <a:buChar char="•"/>
            </a:pPr>
            <a:r>
              <a:rPr lang="pt" sz="2400" b="1" dirty="0"/>
              <a:t>Programação de computador </a:t>
            </a:r>
            <a:r>
              <a:rPr lang="pt" sz="2400" dirty="0"/>
              <a:t>- criação de uma sequência de instruções para permitir que o computador execute algo</a:t>
            </a:r>
            <a:endParaRPr lang="hr-BA" sz="2400" dirty="0"/>
          </a:p>
          <a:p>
            <a:pPr marL="342900" indent="-342900" algn="just">
              <a:buFont typeface="Arial" panose="020B0604020202020204" pitchFamily="34" charset="0"/>
              <a:buChar char="•"/>
            </a:pPr>
            <a:r>
              <a:rPr lang="pt" sz="2400" b="1" dirty="0"/>
              <a:t>Plataformas de desenvolvimento sem código </a:t>
            </a:r>
            <a:r>
              <a:rPr lang="pt" sz="2400" dirty="0"/>
              <a:t>permitem que programadores e não programadores criem software para aplicações através de interfaces gráficas de usuário e configuração, invés da programação de computador tradicional</a:t>
            </a:r>
          </a:p>
        </p:txBody>
      </p:sp>
    </p:spTree>
    <p:extLst>
      <p:ext uri="{BB962C8B-B14F-4D97-AF65-F5344CB8AC3E}">
        <p14:creationId xmlns:p14="http://schemas.microsoft.com/office/powerpoint/2010/main" val="1865298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5FC7B1-C725-4C54-8B5A-7C30F9897277}"/>
              </a:ext>
            </a:extLst>
          </p:cNvPr>
          <p:cNvSpPr>
            <a:spLocks noGrp="1"/>
          </p:cNvSpPr>
          <p:nvPr>
            <p:ph type="body" sz="quarter" idx="20"/>
          </p:nvPr>
        </p:nvSpPr>
        <p:spPr>
          <a:xfrm>
            <a:off x="5905665" y="1622971"/>
            <a:ext cx="5551386" cy="4733005"/>
          </a:xfrm>
        </p:spPr>
        <p:txBody>
          <a:bodyPr/>
          <a:lstStyle/>
          <a:p>
            <a:pPr algn="just"/>
            <a:r>
              <a:rPr lang="pt" b="1" dirty="0"/>
              <a:t>A codificação surgiu como a competência número um, mais solicitada nos últimos anos, mas pode ser uma tarefa desafiadora aprender codificação, e a solução que recomendamos é contorná-la usando ferramentas prontas sem código, para construir a solução que precisa.</a:t>
            </a:r>
          </a:p>
          <a:p>
            <a:pPr algn="just"/>
            <a:endParaRPr lang="hr-BA" b="1" dirty="0"/>
          </a:p>
          <a:p>
            <a:pPr algn="just"/>
            <a:r>
              <a:rPr lang="pt" b="1" dirty="0"/>
              <a:t>Dominar as competências que se enquadram na programação de máquinas pode ser uma </a:t>
            </a:r>
            <a:r>
              <a:rPr lang="pt" b="1" dirty="0">
                <a:solidFill>
                  <a:srgbClr val="E78631"/>
                </a:solidFill>
              </a:rPr>
              <a:t>vantagem competitiva </a:t>
            </a:r>
            <a:r>
              <a:rPr lang="pt" b="1" dirty="0"/>
              <a:t>como futuro funcionário ou </a:t>
            </a:r>
            <a:r>
              <a:rPr lang="pt" b="1" dirty="0">
                <a:solidFill>
                  <a:srgbClr val="E78631"/>
                </a:solidFill>
              </a:rPr>
              <a:t>ajudá-lo a criar projetos para os seus estudos</a:t>
            </a:r>
            <a:endParaRPr lang="en-US" b="1" dirty="0">
              <a:solidFill>
                <a:srgbClr val="E78631"/>
              </a:solidFill>
            </a:endParaRPr>
          </a:p>
          <a:p>
            <a:pPr algn="just"/>
            <a:endParaRPr lang="en-US" dirty="0"/>
          </a:p>
        </p:txBody>
      </p:sp>
      <p:sp>
        <p:nvSpPr>
          <p:cNvPr id="3" name="Text Placeholder 2">
            <a:extLst>
              <a:ext uri="{FF2B5EF4-FFF2-40B4-BE49-F238E27FC236}">
                <a16:creationId xmlns:a16="http://schemas.microsoft.com/office/drawing/2014/main" id="{26B8C852-CBBD-4C95-9D35-729E5EF643A4}"/>
              </a:ext>
            </a:extLst>
          </p:cNvPr>
          <p:cNvSpPr>
            <a:spLocks noGrp="1"/>
          </p:cNvSpPr>
          <p:nvPr>
            <p:ph type="body" sz="quarter" idx="22"/>
          </p:nvPr>
        </p:nvSpPr>
        <p:spPr/>
        <p:txBody>
          <a:bodyPr/>
          <a:lstStyle/>
          <a:p>
            <a:r>
              <a:rPr lang="pt" dirty="0"/>
              <a:t>PROGRAMAÇÃO - PORQUÊ?</a:t>
            </a:r>
            <a:endParaRPr lang="en-US" dirty="0"/>
          </a:p>
        </p:txBody>
      </p:sp>
      <p:sp>
        <p:nvSpPr>
          <p:cNvPr id="4" name="Text Placeholder 3">
            <a:extLst>
              <a:ext uri="{FF2B5EF4-FFF2-40B4-BE49-F238E27FC236}">
                <a16:creationId xmlns:a16="http://schemas.microsoft.com/office/drawing/2014/main" id="{872E9B7C-4BAB-4BAC-B3F2-6428E108477E}"/>
              </a:ext>
            </a:extLst>
          </p:cNvPr>
          <p:cNvSpPr>
            <a:spLocks noGrp="1"/>
          </p:cNvSpPr>
          <p:nvPr>
            <p:ph type="body" sz="quarter" idx="23"/>
          </p:nvPr>
        </p:nvSpPr>
        <p:spPr>
          <a:xfrm>
            <a:off x="516102" y="589390"/>
            <a:ext cx="3452394" cy="5568814"/>
          </a:xfrm>
        </p:spPr>
        <p:txBody>
          <a:bodyPr>
            <a:normAutofit/>
          </a:bodyPr>
          <a:lstStyle/>
          <a:p>
            <a:r>
              <a:rPr lang="pt" sz="2400" b="1" dirty="0">
                <a:solidFill>
                  <a:srgbClr val="E78631"/>
                </a:solidFill>
              </a:rPr>
              <a:t>Plataformas de desenvolvimento sem código </a:t>
            </a:r>
            <a:r>
              <a:rPr lang="pt" sz="2400" dirty="0"/>
              <a:t>fornecem ferramentas de arrastar e soltar que permitem que as empresas desenvolvam software rapidamente sem codificação. </a:t>
            </a:r>
          </a:p>
          <a:p>
            <a:r>
              <a:rPr lang="pt" sz="2400" dirty="0"/>
              <a:t>Tanto programadores quanto os não programadores podem usar essas ferramentas.</a:t>
            </a:r>
          </a:p>
        </p:txBody>
      </p:sp>
    </p:spTree>
    <p:extLst>
      <p:ext uri="{BB962C8B-B14F-4D97-AF65-F5344CB8AC3E}">
        <p14:creationId xmlns:p14="http://schemas.microsoft.com/office/powerpoint/2010/main" val="3177228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9A6926-81B7-4241-BAE7-4155E14E43AB}"/>
              </a:ext>
            </a:extLst>
          </p:cNvPr>
          <p:cNvSpPr>
            <a:spLocks noGrp="1"/>
          </p:cNvSpPr>
          <p:nvPr>
            <p:ph type="body" sz="quarter" idx="13"/>
          </p:nvPr>
        </p:nvSpPr>
        <p:spPr/>
        <p:txBody>
          <a:bodyPr>
            <a:normAutofit fontScale="92500" lnSpcReduction="10000"/>
          </a:bodyPr>
          <a:lstStyle/>
          <a:p>
            <a:r>
              <a:rPr lang="pt" dirty="0"/>
              <a:t>Aprender a codificar não é muito fácil e é um processo demorado.</a:t>
            </a:r>
            <a:endParaRPr lang="hr-BA" dirty="0"/>
          </a:p>
          <a:p>
            <a:endParaRPr lang="hr-BA" dirty="0"/>
          </a:p>
          <a:p>
            <a:r>
              <a:rPr lang="pt" dirty="0"/>
              <a:t>Felizmente, devido ao desenvolvimento tecnológico, existem ferramentas sem código, que permitem realizar atividades de programação e são de fácil utilização</a:t>
            </a:r>
          </a:p>
        </p:txBody>
      </p:sp>
      <p:pic>
        <p:nvPicPr>
          <p:cNvPr id="7" name="Picture Placeholder 6" descr="A person sitting at a table&#10;&#10;Description automatically generated with low confidence">
            <a:extLst>
              <a:ext uri="{FF2B5EF4-FFF2-40B4-BE49-F238E27FC236}">
                <a16:creationId xmlns:a16="http://schemas.microsoft.com/office/drawing/2014/main" id="{EFDAA528-9BD3-4A53-A753-E6ED1F02617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6826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699247" y="636495"/>
            <a:ext cx="5169707" cy="4597978"/>
          </a:xfrm>
        </p:spPr>
        <p:txBody>
          <a:bodyPr>
            <a:noAutofit/>
          </a:bodyPr>
          <a:lstStyle/>
          <a:p>
            <a:pPr algn="l"/>
            <a:r>
              <a:rPr lang="pt" sz="2400" b="1" dirty="0"/>
              <a:t>Plataformas de desenvolvimento sem código </a:t>
            </a:r>
            <a:r>
              <a:rPr lang="pt" sz="2400" dirty="0"/>
              <a:t>oferecem fontes sem código de acesso ou um código para modificação dos recursos.</a:t>
            </a:r>
          </a:p>
          <a:p>
            <a:pPr algn="l"/>
            <a:r>
              <a:rPr lang="pt" sz="2400" dirty="0"/>
              <a:t>Uma ferramenta sem código é um sistema que permite que os programadores e não programadores implementem aplicações e softwares digitais aplicando a configuração e interfaces de usuário.</a:t>
            </a:r>
            <a:endParaRPr lang="hr-BA" sz="2400" dirty="0"/>
          </a:p>
          <a:p>
            <a:pPr algn="l"/>
            <a:r>
              <a:rPr lang="pt" sz="2400" dirty="0"/>
              <a:t>Em suma, permite que tire o máximo proveito das plataformas sem amplo conhecimento de codificação.</a:t>
            </a:r>
            <a:endParaRPr lang="en-US" sz="2400" i="0" dirty="0">
              <a:highlight>
                <a:srgbClr val="FFFF00"/>
              </a:highlight>
            </a:endParaRPr>
          </a:p>
        </p:txBody>
      </p:sp>
      <p:pic>
        <p:nvPicPr>
          <p:cNvPr id="7" name="Picture Placeholder 6" descr="A picture containing indoor, ceiling, person, working&#10;&#10;Description automatically generated">
            <a:extLst>
              <a:ext uri="{FF2B5EF4-FFF2-40B4-BE49-F238E27FC236}">
                <a16:creationId xmlns:a16="http://schemas.microsoft.com/office/drawing/2014/main" id="{49B98C6A-67A9-9A4C-A0E3-49FCAEA52F9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868954" y="167952"/>
            <a:ext cx="5484845" cy="5831632"/>
          </a:xfrm>
        </p:spPr>
      </p:pic>
    </p:spTree>
    <p:extLst>
      <p:ext uri="{BB962C8B-B14F-4D97-AF65-F5344CB8AC3E}">
        <p14:creationId xmlns:p14="http://schemas.microsoft.com/office/powerpoint/2010/main" val="224442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2C41BD-373E-41BD-8F03-EADE983E9AA4}"/>
              </a:ext>
            </a:extLst>
          </p:cNvPr>
          <p:cNvSpPr>
            <a:spLocks noGrp="1"/>
          </p:cNvSpPr>
          <p:nvPr>
            <p:ph type="body" sz="quarter" idx="13"/>
          </p:nvPr>
        </p:nvSpPr>
        <p:spPr>
          <a:xfrm>
            <a:off x="721123" y="1556303"/>
            <a:ext cx="10579054" cy="2961509"/>
          </a:xfrm>
        </p:spPr>
        <p:txBody>
          <a:bodyPr anchor="t" anchorCtr="0">
            <a:normAutofit fontScale="92500" lnSpcReduction="10000"/>
          </a:bodyPr>
          <a:lstStyle/>
          <a:p>
            <a:r>
              <a:rPr lang="pt" sz="4000" i="0" dirty="0"/>
              <a:t>Aqui estão as </a:t>
            </a:r>
            <a:r>
              <a:rPr lang="pt" sz="4000" i="0" dirty="0">
                <a:solidFill>
                  <a:srgbClr val="F9A01E"/>
                </a:solidFill>
              </a:rPr>
              <a:t>3 ferramentas </a:t>
            </a:r>
            <a:r>
              <a:rPr lang="pt" sz="4000" i="0" dirty="0"/>
              <a:t>que podem </a:t>
            </a:r>
            <a:r>
              <a:rPr lang="pt" sz="4000" i="0" dirty="0">
                <a:solidFill>
                  <a:srgbClr val="F9A01E"/>
                </a:solidFill>
              </a:rPr>
              <a:t>substituir a codificação</a:t>
            </a:r>
            <a:r>
              <a:rPr lang="pt" sz="4000" i="0" dirty="0"/>
              <a:t>.</a:t>
            </a:r>
          </a:p>
          <a:p>
            <a:r>
              <a:rPr lang="pt" sz="4000" i="0" dirty="0"/>
              <a:t>Podem ser úteis para simplificar os processos de gestão nos estudos, incentivar um maior envolvimento dos alunos e personalizar as experiências individuais.</a:t>
            </a:r>
            <a:endParaRPr lang="hr-BA" sz="4000" i="0" dirty="0">
              <a:cs typeface="Calibri"/>
            </a:endParaRPr>
          </a:p>
        </p:txBody>
      </p:sp>
    </p:spTree>
    <p:extLst>
      <p:ext uri="{BB962C8B-B14F-4D97-AF65-F5344CB8AC3E}">
        <p14:creationId xmlns:p14="http://schemas.microsoft.com/office/powerpoint/2010/main" val="1625155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pt" sz="2200" b="1" dirty="0"/>
              <a:t>Ver os vídeos para aprender acerca de </a:t>
            </a:r>
            <a:endParaRPr lang="hr-BA" sz="2200" b="1" dirty="0">
              <a:hlinkClick r:id="rId4">
                <a:extLst>
                  <a:ext uri="{A12FA001-AC4F-418D-AE19-62706E023703}">
                    <ahyp:hlinkClr xmlns:ahyp="http://schemas.microsoft.com/office/drawing/2018/hyperlinkcolor" val="tx"/>
                  </a:ext>
                </a:extLst>
              </a:hlinkClick>
            </a:endParaRPr>
          </a:p>
          <a:p>
            <a:pPr>
              <a:lnSpc>
                <a:spcPct val="100000"/>
              </a:lnSpc>
              <a:spcBef>
                <a:spcPts val="0"/>
              </a:spcBef>
            </a:pPr>
            <a:r>
              <a:rPr lang="pt-PT" b="1" dirty="0" err="1"/>
              <a:t>BlackBoard</a:t>
            </a:r>
            <a:endParaRPr lang="hr-BA" b="1" dirty="0"/>
          </a:p>
          <a:p>
            <a:endParaRPr lang="en-US" b="1" dirty="0"/>
          </a:p>
          <a:p>
            <a:endParaRPr lang="en-US" dirty="0"/>
          </a:p>
        </p:txBody>
      </p:sp>
      <p:pic>
        <p:nvPicPr>
          <p:cNvPr id="5" name="Online Media 4" title="&quot;The Blackboard App helps me keep track of my assignments&quot;">
            <a:hlinkClick r:id="" action="ppaction://media"/>
            <a:extLst>
              <a:ext uri="{FF2B5EF4-FFF2-40B4-BE49-F238E27FC236}">
                <a16:creationId xmlns:a16="http://schemas.microsoft.com/office/drawing/2014/main" id="{9FC9B814-5CD4-43D3-823B-2DD243C9097F}"/>
              </a:ext>
            </a:extLst>
          </p:cNvPr>
          <p:cNvPicPr>
            <a:picLocks noRot="1" noChangeAspect="1"/>
          </p:cNvPicPr>
          <p:nvPr>
            <a:videoFile r:link="rId1"/>
          </p:nvPr>
        </p:nvPicPr>
        <p:blipFill>
          <a:blip r:embed="rId5"/>
          <a:stretch>
            <a:fillRect/>
          </a:stretch>
        </p:blipFill>
        <p:spPr>
          <a:xfrm>
            <a:off x="6437311" y="570498"/>
            <a:ext cx="5421307" cy="3515539"/>
          </a:xfrm>
          <a:prstGeom prst="rect">
            <a:avLst/>
          </a:prstGeom>
          <a:ln>
            <a:noFill/>
          </a:ln>
          <a:effectLst>
            <a:outerShdw blurRad="292100" dist="139700" dir="2700000" algn="tl" rotWithShape="0">
              <a:srgbClr val="333333">
                <a:alpha val="65000"/>
              </a:srgbClr>
            </a:outerShdw>
          </a:effectLst>
        </p:spPr>
      </p:pic>
      <p:pic>
        <p:nvPicPr>
          <p:cNvPr id="8" name="Online Media 7" title="The Blackboard App Tour">
            <a:hlinkClick r:id="" action="ppaction://media"/>
            <a:extLst>
              <a:ext uri="{FF2B5EF4-FFF2-40B4-BE49-F238E27FC236}">
                <a16:creationId xmlns:a16="http://schemas.microsoft.com/office/drawing/2014/main" id="{8753F13B-579B-4299-8F11-8E1D7126C9E2}"/>
              </a:ext>
            </a:extLst>
          </p:cNvPr>
          <p:cNvPicPr>
            <a:picLocks noRot="1" noChangeAspect="1"/>
          </p:cNvPicPr>
          <p:nvPr>
            <a:videoFile r:link="rId2"/>
          </p:nvPr>
        </p:nvPicPr>
        <p:blipFill>
          <a:blip r:embed="rId6"/>
          <a:stretch>
            <a:fillRect/>
          </a:stretch>
        </p:blipFill>
        <p:spPr>
          <a:xfrm>
            <a:off x="291549" y="1283734"/>
            <a:ext cx="5589032" cy="3451681"/>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78539" y="-98848"/>
            <a:ext cx="1773242" cy="769441"/>
          </a:xfrm>
          <a:prstGeom prst="rect">
            <a:avLst/>
          </a:prstGeom>
          <a:noFill/>
        </p:spPr>
        <p:txBody>
          <a:bodyPr wrap="none" lIns="91440" tIns="45720" rIns="91440" bIns="45720" rtlCol="0" anchor="t">
            <a:spAutoFit/>
          </a:bodyPr>
          <a:lstStyle/>
          <a:p>
            <a:r>
              <a:rPr lang="pt" sz="4400" b="1" dirty="0" err="1">
                <a:solidFill>
                  <a:srgbClr val="FFC000"/>
                </a:solidFill>
                <a:latin typeface="Freestyle Script"/>
              </a:rPr>
              <a:t>Testemunho</a:t>
            </a:r>
            <a:endParaRPr lang="en-US" sz="4400" b="1" dirty="0" err="1">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pt" sz="4400" b="1" dirty="0" err="1">
                <a:solidFill>
                  <a:srgbClr val="FFC000"/>
                </a:solidFill>
                <a:latin typeface="Freestyle Script"/>
              </a:rPr>
              <a:t>Tutorial</a:t>
            </a:r>
            <a:endParaRPr lang="en-US" sz="4400" b="1" dirty="0" err="1">
              <a:solidFill>
                <a:srgbClr val="FFC000"/>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291549" y="4919134"/>
            <a:ext cx="1156706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 sz="2000" dirty="0">
                <a:solidFill>
                  <a:srgbClr val="000000"/>
                </a:solidFill>
                <a:cs typeface="Arial"/>
              </a:rPr>
              <a:t>Blackboard</a:t>
            </a:r>
            <a:r>
              <a:rPr lang="pt" sz="2000" dirty="0">
                <a:solidFill>
                  <a:srgbClr val="000000"/>
                </a:solidFill>
                <a:latin typeface="Calibri"/>
              </a:rPr>
              <a:t>_</a:t>
            </a:r>
            <a:r>
              <a:rPr lang="pt" sz="2000" dirty="0">
                <a:solidFill>
                  <a:srgbClr val="000000"/>
                </a:solidFill>
              </a:rPr>
              <a:t> À luz do encerramento das escolas devido à pandemia COVID-19, a Blackboard lançou uma ferramenta temporária para ajudar os alunos a fazer a transição para o ensino digital. A nova ferramenta ajuda no acesso aos ficheiros eletróncios e permite que os alunos convertam ficheiros para uma variedade de formatos que antes não estavam disponíveis. HTML, áudio MP3, ePub, Beeline Reader e Braille eletrónico estão todos incluídos.</a:t>
            </a:r>
            <a:endParaRPr lang="en-US" sz="2000" dirty="0">
              <a:solidFill>
                <a:srgbClr val="000000"/>
              </a:solidFill>
            </a:endParaRPr>
          </a:p>
        </p:txBody>
      </p:sp>
    </p:spTree>
    <p:extLst>
      <p:ext uri="{BB962C8B-B14F-4D97-AF65-F5344CB8AC3E}">
        <p14:creationId xmlns:p14="http://schemas.microsoft.com/office/powerpoint/2010/main" val="29259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14" title="Moodle Demo">
            <a:hlinkClick r:id="" action="ppaction://media"/>
            <a:extLst>
              <a:ext uri="{FF2B5EF4-FFF2-40B4-BE49-F238E27FC236}">
                <a16:creationId xmlns:a16="http://schemas.microsoft.com/office/drawing/2014/main" id="{9C126F91-081F-4E97-8690-02B28CC30EA1}"/>
              </a:ext>
            </a:extLst>
          </p:cNvPr>
          <p:cNvPicPr>
            <a:picLocks noRot="1" noChangeAspect="1"/>
          </p:cNvPicPr>
          <p:nvPr>
            <a:videoFile r:link="rId1"/>
          </p:nvPr>
        </p:nvPicPr>
        <p:blipFill>
          <a:blip r:embed="rId4"/>
          <a:stretch>
            <a:fillRect/>
          </a:stretch>
        </p:blipFill>
        <p:spPr>
          <a:xfrm>
            <a:off x="393210" y="1647800"/>
            <a:ext cx="5622899" cy="3544814"/>
          </a:xfrm>
          <a:prstGeom prst="rect">
            <a:avLst/>
          </a:prstGeom>
          <a:ln>
            <a:noFill/>
          </a:ln>
          <a:effectLst>
            <a:outerShdw blurRad="292100" dist="139700" dir="2700000" algn="tl" rotWithShape="0">
              <a:srgbClr val="333333">
                <a:alpha val="65000"/>
              </a:srgbClr>
            </a:outerShdw>
          </a:effectLst>
        </p:spPr>
      </p:pic>
      <p:pic>
        <p:nvPicPr>
          <p:cNvPr id="4" name="Online Media 15" title="How To Moodle">
            <a:hlinkClick r:id="" action="ppaction://media"/>
            <a:extLst>
              <a:ext uri="{FF2B5EF4-FFF2-40B4-BE49-F238E27FC236}">
                <a16:creationId xmlns:a16="http://schemas.microsoft.com/office/drawing/2014/main" id="{60F2FE47-81F6-48C9-97B5-5AF301E12659}"/>
              </a:ext>
            </a:extLst>
          </p:cNvPr>
          <p:cNvPicPr>
            <a:picLocks noRot="1" noChangeAspect="1"/>
          </p:cNvPicPr>
          <p:nvPr>
            <a:videoFile r:link="rId2"/>
          </p:nvPr>
        </p:nvPicPr>
        <p:blipFill>
          <a:blip r:embed="rId5"/>
          <a:stretch>
            <a:fillRect/>
          </a:stretch>
        </p:blipFill>
        <p:spPr>
          <a:xfrm>
            <a:off x="6879240" y="846021"/>
            <a:ext cx="5165699" cy="3324681"/>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pt" sz="2200" b="1" dirty="0">
                <a:ea typeface="+mn-lt"/>
                <a:cs typeface="+mn-lt"/>
              </a:rPr>
              <a:t>Ver os vídeos para aprender acerca de </a:t>
            </a:r>
            <a:endParaRPr lang="hr-BA" sz="2200" dirty="0">
              <a:ea typeface="+mn-lt"/>
              <a:cs typeface="+mn-lt"/>
            </a:endParaRPr>
          </a:p>
          <a:p>
            <a:pPr>
              <a:lnSpc>
                <a:spcPct val="100000"/>
              </a:lnSpc>
              <a:spcBef>
                <a:spcPts val="0"/>
              </a:spcBef>
            </a:pPr>
            <a:r>
              <a:rPr lang="pt-PT" sz="2200" b="1" dirty="0">
                <a:ea typeface="+mn-lt"/>
                <a:cs typeface="+mn-lt"/>
              </a:rPr>
              <a:t>Moodle</a:t>
            </a:r>
            <a:endParaRPr lang="hr-BA" sz="2200" dirty="0">
              <a:ea typeface="+mn-lt"/>
              <a:cs typeface="+mn-lt"/>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231352"/>
            <a:ext cx="1773242" cy="769441"/>
          </a:xfrm>
          <a:prstGeom prst="rect">
            <a:avLst/>
          </a:prstGeom>
          <a:noFill/>
        </p:spPr>
        <p:txBody>
          <a:bodyPr wrap="none" lIns="91440" tIns="45720" rIns="91440" bIns="45720" rtlCol="0" anchor="t">
            <a:spAutoFit/>
          </a:bodyPr>
          <a:lstStyle/>
          <a:p>
            <a:r>
              <a:rPr lang="pt" sz="4400" b="1" dirty="0" err="1">
                <a:solidFill>
                  <a:srgbClr val="FFC000"/>
                </a:solidFill>
                <a:latin typeface="Freestyle Script"/>
              </a:rPr>
              <a:t>Testemunho</a:t>
            </a:r>
            <a:endParaRPr lang="en-US" sz="4400" b="1" dirty="0" err="1">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pt" sz="4400" b="1" dirty="0" err="1">
                <a:solidFill>
                  <a:srgbClr val="00ACA7"/>
                </a:solidFill>
                <a:latin typeface="Freestyle Script"/>
              </a:rPr>
              <a:t>Tutorial</a:t>
            </a:r>
            <a:endParaRPr lang="en-US" sz="4400" b="1">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 sz="2200" dirty="0">
                <a:ea typeface="+mn-lt"/>
                <a:cs typeface="+mn-lt"/>
                <a:hlinkClick r:id="rId10"/>
              </a:rPr>
              <a:t>Moodle </a:t>
            </a:r>
            <a:r>
              <a:rPr lang="pt" sz="2200" dirty="0">
                <a:ea typeface="+mn-lt"/>
                <a:cs typeface="+mn-lt"/>
              </a:rPr>
              <a:t>- O Moodle é onde os alunos podem partilhar e comparar feedback, abrir fóruns de discussão e usar as ferramentas de eLearning.</a:t>
            </a:r>
            <a:endParaRPr lang="en-US" sz="2200" dirty="0">
              <a:ea typeface="+mn-lt"/>
              <a:cs typeface="+mn-lt"/>
            </a:endParaRPr>
          </a:p>
        </p:txBody>
      </p:sp>
    </p:spTree>
    <p:extLst>
      <p:ext uri="{BB962C8B-B14F-4D97-AF65-F5344CB8AC3E}">
        <p14:creationId xmlns:p14="http://schemas.microsoft.com/office/powerpoint/2010/main" val="31621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21" title="Welcome to Bubble: Introduction [1/10]">
            <a:hlinkClick r:id="" action="ppaction://media"/>
            <a:extLst>
              <a:ext uri="{FF2B5EF4-FFF2-40B4-BE49-F238E27FC236}">
                <a16:creationId xmlns:a16="http://schemas.microsoft.com/office/drawing/2014/main" id="{C6CD06F5-F2FC-4E21-AEEB-EF327381FCD2}"/>
              </a:ext>
            </a:extLst>
          </p:cNvPr>
          <p:cNvPicPr>
            <a:picLocks noRot="1" noChangeAspect="1"/>
          </p:cNvPicPr>
          <p:nvPr>
            <a:videoFile r:link="rId1"/>
          </p:nvPr>
        </p:nvPicPr>
        <p:blipFill>
          <a:blip r:embed="rId4"/>
          <a:stretch>
            <a:fillRect/>
          </a:stretch>
        </p:blipFill>
        <p:spPr>
          <a:xfrm>
            <a:off x="511803" y="1622078"/>
            <a:ext cx="5497507" cy="3371606"/>
          </a:xfrm>
          <a:prstGeom prst="rect">
            <a:avLst/>
          </a:prstGeom>
          <a:ln>
            <a:noFill/>
          </a:ln>
          <a:effectLst>
            <a:outerShdw blurRad="292100" dist="139700" dir="2700000" algn="tl" rotWithShape="0">
              <a:srgbClr val="333333">
                <a:alpha val="65000"/>
              </a:srgbClr>
            </a:outerShdw>
          </a:effectLst>
        </p:spPr>
      </p:pic>
      <p:pic>
        <p:nvPicPr>
          <p:cNvPr id="5" name="Online Media 22" title="Immerse 2021 - No-Code BIPOC Founder Pre-Accelerator">
            <a:hlinkClick r:id="" action="ppaction://media"/>
            <a:extLst>
              <a:ext uri="{FF2B5EF4-FFF2-40B4-BE49-F238E27FC236}">
                <a16:creationId xmlns:a16="http://schemas.microsoft.com/office/drawing/2014/main" id="{0B13342A-6C3D-4E37-8AE2-87CE496401A7}"/>
              </a:ext>
            </a:extLst>
          </p:cNvPr>
          <p:cNvPicPr>
            <a:picLocks noRot="1" noChangeAspect="1"/>
          </p:cNvPicPr>
          <p:nvPr>
            <a:videoFile r:link="rId2"/>
          </p:nvPr>
        </p:nvPicPr>
        <p:blipFill>
          <a:blip r:embed="rId5"/>
          <a:stretch>
            <a:fillRect/>
          </a:stretch>
        </p:blipFill>
        <p:spPr>
          <a:xfrm>
            <a:off x="6701976" y="812152"/>
            <a:ext cx="5114899" cy="3434748"/>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pt" sz="2200" b="1" dirty="0">
                <a:ea typeface="+mn-lt"/>
                <a:cs typeface="+mn-lt"/>
              </a:rPr>
              <a:t>Ver os vídeos para aprender acerca de </a:t>
            </a:r>
            <a:endParaRPr lang="hr-BA" sz="2200" dirty="0">
              <a:ea typeface="+mn-lt"/>
              <a:cs typeface="+mn-lt"/>
            </a:endParaRPr>
          </a:p>
          <a:p>
            <a:pPr>
              <a:spcBef>
                <a:spcPts val="0"/>
              </a:spcBef>
            </a:pPr>
            <a:r>
              <a:rPr lang="pt" sz="2200" b="1" dirty="0">
                <a:ea typeface="+mn-lt"/>
                <a:cs typeface="+mn-lt"/>
                <a:hlinkClick r:id="rId6"/>
              </a:rPr>
              <a:t>Bubble</a:t>
            </a:r>
            <a:endParaRPr lang="en-US" sz="2200" dirty="0">
              <a:ea typeface="+mn-lt"/>
              <a:cs typeface="+mn-lt"/>
            </a:endParaRPr>
          </a:p>
          <a:p>
            <a:pPr>
              <a:lnSpc>
                <a:spcPct val="100000"/>
              </a:lnSpc>
              <a:spcBef>
                <a:spcPts val="0"/>
              </a:spcBef>
            </a:pPr>
            <a:endParaRPr lang="hr-BA" sz="2200" b="1" dirty="0">
              <a:cs typeface="Calibri"/>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155152"/>
            <a:ext cx="1773242" cy="769441"/>
          </a:xfrm>
          <a:prstGeom prst="rect">
            <a:avLst/>
          </a:prstGeom>
          <a:noFill/>
        </p:spPr>
        <p:txBody>
          <a:bodyPr wrap="none" lIns="91440" tIns="45720" rIns="91440" bIns="45720" rtlCol="0" anchor="t">
            <a:spAutoFit/>
          </a:bodyPr>
          <a:lstStyle/>
          <a:p>
            <a:r>
              <a:rPr lang="pt" sz="4400" b="1" dirty="0">
                <a:solidFill>
                  <a:srgbClr val="FFC000"/>
                </a:solidFill>
                <a:latin typeface="Freestyle Script"/>
              </a:rPr>
              <a:t>Testemunho</a:t>
            </a:r>
            <a:endParaRPr lang="en-US" sz="4400" b="1" dirty="0">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84247" y="4481014"/>
            <a:ext cx="1372492" cy="769441"/>
          </a:xfrm>
          <a:prstGeom prst="rect">
            <a:avLst/>
          </a:prstGeom>
          <a:noFill/>
        </p:spPr>
        <p:txBody>
          <a:bodyPr wrap="none" lIns="91440" tIns="45720" rIns="91440" bIns="45720" rtlCol="0" anchor="t">
            <a:spAutoFit/>
          </a:bodyPr>
          <a:lstStyle/>
          <a:p>
            <a:r>
              <a:rPr lang="pt" sz="4400" b="1" dirty="0">
                <a:solidFill>
                  <a:srgbClr val="00ACA7"/>
                </a:solidFill>
                <a:latin typeface="Freestyle Script"/>
              </a:rPr>
              <a:t>Tutorial</a:t>
            </a:r>
            <a:endParaRPr lang="en-US" sz="4400" b="1">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 sz="2200" dirty="0">
                <a:ea typeface="+mn-lt"/>
                <a:cs typeface="+mn-lt"/>
              </a:rPr>
              <a:t>Bubble permite criar aplicações interativas e multiusuário para navegadores da Web de computadores e dispositivos móveis, incluindo todos os recursos necessários para criar um site </a:t>
            </a:r>
            <a:endParaRPr lang="en-US" sz="2200" dirty="0"/>
          </a:p>
        </p:txBody>
      </p:sp>
    </p:spTree>
    <p:extLst>
      <p:ext uri="{BB962C8B-B14F-4D97-AF65-F5344CB8AC3E}">
        <p14:creationId xmlns:p14="http://schemas.microsoft.com/office/powerpoint/2010/main" val="11558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44BA7B6-A588-42A8-BD65-FBDF1393AD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p:txBody>
          <a:bodyPr>
            <a:normAutofit/>
          </a:bodyPr>
          <a:lstStyle/>
          <a:p>
            <a:r>
              <a:rPr lang="pt" dirty="0"/>
              <a:t>ESTUDO DE CASO | KONEIXO: FORMAÇÃO DE MIGRANTES E REFUGIADOS PARA SE TORNAREM PROFISSIONAIS DIGITAIS</a:t>
            </a:r>
          </a:p>
        </p:txBody>
      </p:sp>
    </p:spTree>
    <p:extLst>
      <p:ext uri="{BB962C8B-B14F-4D97-AF65-F5344CB8AC3E}">
        <p14:creationId xmlns:p14="http://schemas.microsoft.com/office/powerpoint/2010/main" val="316470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2F3469-6FAF-43DA-B23B-87ECD4D8EC8C}"/>
              </a:ext>
            </a:extLst>
          </p:cNvPr>
          <p:cNvSpPr>
            <a:spLocks noGrp="1"/>
          </p:cNvSpPr>
          <p:nvPr>
            <p:ph type="body" sz="quarter" idx="15"/>
          </p:nvPr>
        </p:nvSpPr>
        <p:spPr/>
        <p:txBody>
          <a:bodyPr/>
          <a:lstStyle/>
          <a:p>
            <a:r>
              <a:rPr lang="pt" dirty="0"/>
              <a:t>Leia o artigo: </a:t>
            </a:r>
            <a:r>
              <a:rPr lang="pt" b="1" dirty="0"/>
              <a:t>Ensinar os alunos a criar conteúdo e não apenas a consumi-lo</a:t>
            </a:r>
          </a:p>
          <a:p>
            <a:endParaRPr lang="en-US" dirty="0"/>
          </a:p>
        </p:txBody>
      </p:sp>
      <p:pic>
        <p:nvPicPr>
          <p:cNvPr id="5" name="Picture 4">
            <a:hlinkClick r:id="rId2"/>
            <a:extLst>
              <a:ext uri="{FF2B5EF4-FFF2-40B4-BE49-F238E27FC236}">
                <a16:creationId xmlns:a16="http://schemas.microsoft.com/office/drawing/2014/main" id="{76FDC867-3C22-4BB5-BBFB-CD3314A6E086}"/>
              </a:ext>
            </a:extLst>
          </p:cNvPr>
          <p:cNvPicPr>
            <a:picLocks noChangeAspect="1"/>
          </p:cNvPicPr>
          <p:nvPr/>
        </p:nvPicPr>
        <p:blipFill>
          <a:blip r:embed="rId3"/>
          <a:stretch>
            <a:fillRect/>
          </a:stretch>
        </p:blipFill>
        <p:spPr>
          <a:xfrm>
            <a:off x="3369218" y="1745242"/>
            <a:ext cx="6682273" cy="4816394"/>
          </a:xfrm>
          <a:prstGeom prst="rect">
            <a:avLst/>
          </a:prstGeom>
          <a:ln>
            <a:noFill/>
          </a:ln>
          <a:effectLst>
            <a:outerShdw blurRad="292100" dist="139700" dir="2700000" algn="tl" rotWithShape="0">
              <a:srgbClr val="333333">
                <a:alpha val="65000"/>
              </a:srgbClr>
            </a:outerShdw>
          </a:effectLst>
        </p:spPr>
      </p:pic>
      <p:pic>
        <p:nvPicPr>
          <p:cNvPr id="7" name="Graphic 6" descr="Right pointing backhand index with solid fill">
            <a:extLst>
              <a:ext uri="{FF2B5EF4-FFF2-40B4-BE49-F238E27FC236}">
                <a16:creationId xmlns:a16="http://schemas.microsoft.com/office/drawing/2014/main" id="{E338828B-B997-41A8-8027-621FA0050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0595" y="3132173"/>
            <a:ext cx="929883" cy="929883"/>
          </a:xfrm>
          <a:prstGeom prst="rect">
            <a:avLst/>
          </a:prstGeom>
        </p:spPr>
      </p:pic>
      <p:sp>
        <p:nvSpPr>
          <p:cNvPr id="8" name="Right Triangle 7">
            <a:hlinkClick r:id="rId2"/>
            <a:extLst>
              <a:ext uri="{FF2B5EF4-FFF2-40B4-BE49-F238E27FC236}">
                <a16:creationId xmlns:a16="http://schemas.microsoft.com/office/drawing/2014/main" id="{5CF74AAD-E335-4A6E-AD20-9B7AF970092A}"/>
              </a:ext>
            </a:extLst>
          </p:cNvPr>
          <p:cNvSpPr/>
          <p:nvPr/>
        </p:nvSpPr>
        <p:spPr>
          <a:xfrm>
            <a:off x="699222" y="2069430"/>
            <a:ext cx="2321058" cy="2034074"/>
          </a:xfrm>
          <a:prstGeom prst="rtTriangle">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 sz="1800" b="1" dirty="0">
                <a:solidFill>
                  <a:schemeClr val="bg1"/>
                </a:solidFill>
              </a:rPr>
              <a:t>CLIQUE NA IMAGEM PARA LER</a:t>
            </a:r>
            <a:endParaRPr lang="en-US" dirty="0"/>
          </a:p>
        </p:txBody>
      </p:sp>
    </p:spTree>
    <p:extLst>
      <p:ext uri="{BB962C8B-B14F-4D97-AF65-F5344CB8AC3E}">
        <p14:creationId xmlns:p14="http://schemas.microsoft.com/office/powerpoint/2010/main" val="108991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5919921" y="1663132"/>
            <a:ext cx="5551386" cy="3722513"/>
          </a:xfrm>
        </p:spPr>
        <p:txBody>
          <a:bodyPr/>
          <a:lstStyle/>
          <a:p>
            <a:pPr algn="just"/>
            <a:r>
              <a:rPr lang="pt" dirty="0"/>
              <a:t>A Konexio é uma start-up híbrida sem fins lucrativos e social que oferece formação em competências digitais e de programação para refugiados e migrantes com o objetivo de promover a sua empregabilidade.</a:t>
            </a:r>
          </a:p>
          <a:p>
            <a:pPr algn="just"/>
            <a:r>
              <a:rPr lang="pt" dirty="0"/>
              <a:t>Os programas de formação da Konexio levam em consideração as barreiras específicas enfrentadas por migrantes e refugiados.</a:t>
            </a:r>
            <a:endParaRPr lang="hr-BA" dirty="0"/>
          </a:p>
          <a:p>
            <a:pPr algn="just"/>
            <a:endParaRPr lang="hr-BA" dirty="0"/>
          </a:p>
          <a:p>
            <a:pPr algn="just"/>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p:txBody>
          <a:bodyPr>
            <a:normAutofit fontScale="92500"/>
          </a:bodyPr>
          <a:lstStyle/>
          <a:p>
            <a:r>
              <a:rPr lang="pt" dirty="0" err="1"/>
              <a:t>Konexio </a:t>
            </a:r>
            <a:r>
              <a:rPr lang="pt" dirty="0"/>
              <a:t>e Mulheres no Digital</a:t>
            </a:r>
            <a:endParaRPr lang="en-US" dirty="0"/>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516102" y="589390"/>
            <a:ext cx="3452394" cy="5077763"/>
          </a:xfrm>
        </p:spPr>
        <p:txBody>
          <a:bodyPr>
            <a:normAutofit fontScale="70000" lnSpcReduction="20000"/>
          </a:bodyPr>
          <a:lstStyle/>
          <a:p>
            <a:r>
              <a:rPr lang="pt-PT" dirty="0"/>
              <a:t>A</a:t>
            </a:r>
            <a:r>
              <a:rPr lang="pt" dirty="0"/>
              <a:t> formação Konexio está a apoiar a desenvolver competências práticas às mulheres, aumentando assim a sua autoconfiança e conexão ao mundo profissional.</a:t>
            </a:r>
          </a:p>
          <a:p>
            <a:endParaRPr lang="en-GB" dirty="0"/>
          </a:p>
          <a:p>
            <a:r>
              <a:rPr lang="pt" dirty="0">
                <a:sym typeface="Wingdings" panose="05000000000000000000" pitchFamily="2" charset="2"/>
              </a:rPr>
              <a:t> </a:t>
            </a:r>
            <a:r>
              <a:rPr lang="pt" b="1" dirty="0">
                <a:sym typeface="Wingdings" panose="05000000000000000000" pitchFamily="2" charset="2"/>
              </a:rPr>
              <a:t>A</a:t>
            </a:r>
            <a:r>
              <a:rPr lang="pt" dirty="0">
                <a:sym typeface="Wingdings" panose="05000000000000000000" pitchFamily="2" charset="2"/>
              </a:rPr>
              <a:t> </a:t>
            </a:r>
            <a:r>
              <a:rPr lang="pt" b="1" dirty="0"/>
              <a:t>programação é acessível a todos os alunos motivados com apenas competências digitais básicas</a:t>
            </a:r>
            <a:endParaRPr lang="en-US" b="1" dirty="0"/>
          </a:p>
        </p:txBody>
      </p:sp>
      <p:sp>
        <p:nvSpPr>
          <p:cNvPr id="7" name="TextBox 6">
            <a:extLst>
              <a:ext uri="{FF2B5EF4-FFF2-40B4-BE49-F238E27FC236}">
                <a16:creationId xmlns:a16="http://schemas.microsoft.com/office/drawing/2014/main" id="{6E221DD7-B821-4A1A-8FA3-CBD7805C7621}"/>
              </a:ext>
            </a:extLst>
          </p:cNvPr>
          <p:cNvSpPr txBox="1"/>
          <p:nvPr/>
        </p:nvSpPr>
        <p:spPr>
          <a:xfrm>
            <a:off x="4457534" y="6146751"/>
            <a:ext cx="6097554" cy="369332"/>
          </a:xfrm>
          <a:prstGeom prst="rect">
            <a:avLst/>
          </a:prstGeom>
          <a:noFill/>
        </p:spPr>
        <p:txBody>
          <a:bodyPr wrap="square">
            <a:spAutoFit/>
          </a:bodyPr>
          <a:lstStyle/>
          <a:p>
            <a:r>
              <a:rPr lang="pt" dirty="0">
                <a:solidFill>
                  <a:schemeClr val="bg2">
                    <a:lumMod val="50000"/>
                  </a:schemeClr>
                </a:solidFill>
              </a:rPr>
              <a:t>FONTE: </a:t>
            </a:r>
            <a:r>
              <a:rPr lang="pt" dirty="0" err="1">
                <a:solidFill>
                  <a:schemeClr val="bg2">
                    <a:lumMod val="50000"/>
                  </a:schemeClr>
                </a:solidFill>
              </a:rPr>
              <a:t>Konexio</a:t>
            </a:r>
            <a:r>
              <a:rPr lang="pt" dirty="0">
                <a:solidFill>
                  <a:schemeClr val="bg2">
                    <a:lumMod val="50000"/>
                  </a:schemeClr>
                </a:solidFill>
              </a:rPr>
              <a:t> </a:t>
            </a:r>
            <a:r>
              <a:rPr lang="pt" dirty="0">
                <a:solidFill>
                  <a:schemeClr val="bg2">
                    <a:lumMod val="50000"/>
                  </a:schemeClr>
                </a:solidFill>
                <a:hlinkClick r:id="rId3"/>
              </a:rPr>
              <a:t>http://www.konexio.eu/en.html?lang=en</a:t>
            </a:r>
            <a:r>
              <a:rPr lang="pt" dirty="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1405100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pt" dirty="0"/>
              <a:t>Como foi realizado</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p:txBody>
          <a:bodyPr/>
          <a:lstStyle/>
          <a:p>
            <a:pPr marL="342900" indent="-342900" algn="just">
              <a:buFont typeface="Wingdings" panose="05000000000000000000" pitchFamily="2" charset="2"/>
              <a:buChar char="ü"/>
            </a:pPr>
            <a:r>
              <a:rPr lang="pt" dirty="0"/>
              <a:t>A formação da Konexio segue uma abordagem de aprendizagem personalizada e combinada, combinando o curso presencial com uma plataforma interativa de e-learning.</a:t>
            </a:r>
          </a:p>
          <a:p>
            <a:pPr marL="342900" indent="-342900" algn="just">
              <a:buFont typeface="Wingdings" panose="05000000000000000000" pitchFamily="2" charset="2"/>
              <a:buChar char="ü"/>
            </a:pPr>
            <a:r>
              <a:rPr lang="pt" dirty="0"/>
              <a:t>Incluem simulações de estudos de caso práticos baseados em cenários da vida real e enfatizam fortemente as competências sociais.</a:t>
            </a:r>
          </a:p>
          <a:p>
            <a:pPr marL="342900" indent="-342900" algn="just">
              <a:buFont typeface="Wingdings" panose="05000000000000000000" pitchFamily="2" charset="2"/>
              <a:buChar char="ü"/>
            </a:pPr>
            <a:r>
              <a:rPr lang="pt" dirty="0"/>
              <a:t>A Konexio faz uma ligação direta com o mundo profissional graças à sua rede de empresas parceiras.</a:t>
            </a:r>
          </a:p>
          <a:p>
            <a:pPr marL="342900" indent="-342900" algn="just">
              <a:buFont typeface="Wingdings" panose="05000000000000000000" pitchFamily="2" charset="2"/>
              <a:buChar char="ü"/>
            </a:pPr>
            <a:r>
              <a:rPr lang="pt" dirty="0"/>
              <a:t>A formação é complementada com um apoio adaptativo e abrangente para evitar interrupções na carreira e incentivar o networking.</a:t>
            </a:r>
          </a:p>
          <a:p>
            <a:pPr marL="342900" indent="-342900" algn="just">
              <a:buFont typeface="Wingdings" panose="05000000000000000000" pitchFamily="2" charset="2"/>
              <a:buChar char="ü"/>
            </a:pPr>
            <a:r>
              <a:rPr lang="pt" dirty="0"/>
              <a:t>Atenção especial é dada às barreiras específicas enfrentadas por refugiados e migrantes.</a:t>
            </a:r>
          </a:p>
        </p:txBody>
      </p:sp>
    </p:spTree>
    <p:extLst>
      <p:ext uri="{BB962C8B-B14F-4D97-AF65-F5344CB8AC3E}">
        <p14:creationId xmlns:p14="http://schemas.microsoft.com/office/powerpoint/2010/main" val="1434077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pt" dirty="0"/>
              <a:t>O que registar da abordagem Konexio?</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776829"/>
            <a:ext cx="10587038" cy="4577475"/>
          </a:xfrm>
        </p:spPr>
        <p:txBody>
          <a:bodyPr/>
          <a:lstStyle/>
          <a:p>
            <a:r>
              <a:rPr lang="pt" sz="3200" b="1" dirty="0"/>
              <a:t>Recomendações para competências digitais e formação de programação:</a:t>
            </a:r>
          </a:p>
          <a:p>
            <a:pPr marL="342900" indent="-342900">
              <a:buFont typeface="Arial" panose="020B0604020202020204" pitchFamily="34" charset="0"/>
              <a:buChar char="•"/>
            </a:pPr>
            <a:r>
              <a:rPr lang="pt" dirty="0"/>
              <a:t>Como aluno, tente aproveitar as oportunidades de abordagem de aprendizagem combinada, combinando formação presencial com atividades participativas de e-learning.</a:t>
            </a:r>
          </a:p>
          <a:p>
            <a:pPr marL="342900" indent="-342900">
              <a:buFont typeface="Arial" panose="020B0604020202020204" pitchFamily="34" charset="0"/>
              <a:buChar char="•"/>
            </a:pPr>
            <a:r>
              <a:rPr lang="pt" dirty="0"/>
              <a:t>Adote competências sociais com base em estudos de caso disponíveis – aprender com os outros compensa qualquer lacuna nas nossas experiências pessoais – conecte-se com os outros</a:t>
            </a:r>
          </a:p>
          <a:p>
            <a:pPr marL="342900" indent="-342900">
              <a:buFont typeface="Arial" panose="020B0604020202020204" pitchFamily="34" charset="0"/>
              <a:buChar char="•"/>
            </a:pPr>
            <a:r>
              <a:rPr lang="pt" dirty="0"/>
              <a:t>Promova </a:t>
            </a:r>
            <a:r>
              <a:rPr lang="pt" dirty="0" err="1"/>
              <a:t>oportunidades </a:t>
            </a:r>
            <a:r>
              <a:rPr lang="pt" dirty="0"/>
              <a:t>de networking</a:t>
            </a:r>
          </a:p>
          <a:p>
            <a:pPr marL="342900" indent="-342900">
              <a:buFont typeface="Arial" panose="020B0604020202020204" pitchFamily="34" charset="0"/>
              <a:buChar char="•"/>
            </a:pPr>
            <a:r>
              <a:rPr lang="pt" dirty="0"/>
              <a:t>Tente pensar n sua carreira com antecedência</a:t>
            </a:r>
            <a:endParaRPr lang="en-GB" dirty="0"/>
          </a:p>
          <a:p>
            <a:pPr marL="342900" indent="-342900">
              <a:buFont typeface="Arial" panose="020B0604020202020204" pitchFamily="34" charset="0"/>
              <a:buChar char="•"/>
            </a:pPr>
            <a:r>
              <a:rPr lang="pt" dirty="0"/>
              <a:t>Procure oportunidades de integração e inclusão social</a:t>
            </a:r>
            <a:endParaRPr lang="en-GB" dirty="0"/>
          </a:p>
        </p:txBody>
      </p:sp>
    </p:spTree>
    <p:extLst>
      <p:ext uri="{BB962C8B-B14F-4D97-AF65-F5344CB8AC3E}">
        <p14:creationId xmlns:p14="http://schemas.microsoft.com/office/powerpoint/2010/main" val="216104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784023-F328-9D4D-8671-F91BD1D4C487}"/>
              </a:ext>
            </a:extLst>
          </p:cNvPr>
          <p:cNvSpPr>
            <a:spLocks noGrp="1"/>
          </p:cNvSpPr>
          <p:nvPr>
            <p:ph type="body" sz="quarter" idx="20"/>
          </p:nvPr>
        </p:nvSpPr>
        <p:spPr>
          <a:xfrm>
            <a:off x="4926562" y="1459941"/>
            <a:ext cx="6997960" cy="4637313"/>
          </a:xfrm>
        </p:spPr>
        <p:txBody>
          <a:bodyPr/>
          <a:lstStyle/>
          <a:p>
            <a:r>
              <a:rPr lang="pt" b="1" dirty="0"/>
              <a:t>YouTube :</a:t>
            </a:r>
          </a:p>
          <a:p>
            <a:pPr marL="168275" indent="-168275">
              <a:buClrTx/>
              <a:buFont typeface="Arial" panose="020B0604020202020204" pitchFamily="34" charset="0"/>
              <a:buChar char="•"/>
              <a:tabLst>
                <a:tab pos="168275" algn="l"/>
              </a:tabLst>
            </a:pPr>
            <a:r>
              <a:rPr lang="pt" dirty="0">
                <a:solidFill>
                  <a:srgbClr val="00ACA7"/>
                </a:solidFill>
                <a:hlinkClick r:id="rId2">
                  <a:extLst>
                    <a:ext uri="{A12FA001-AC4F-418D-AE19-62706E023703}">
                      <ahyp:hlinkClr xmlns:ahyp="http://schemas.microsoft.com/office/drawing/2018/hyperlinkcolor" val="tx"/>
                    </a:ext>
                  </a:extLst>
                </a:hlinkClick>
              </a:rPr>
              <a:t>Thenewboston </a:t>
            </a:r>
            <a:r>
              <a:rPr lang="pt" dirty="0">
                <a:solidFill>
                  <a:srgbClr val="00ACA7"/>
                </a:solidFill>
              </a:rPr>
              <a:t>- </a:t>
            </a:r>
            <a:r>
              <a:rPr lang="pt" dirty="0"/>
              <a:t>Node.js, Angular, Java, C e muito mais</a:t>
            </a:r>
          </a:p>
          <a:p>
            <a:pPr marL="168275" indent="-168275">
              <a:buClrTx/>
              <a:buFont typeface="Arial" panose="020B0604020202020204" pitchFamily="34" charset="0"/>
              <a:buChar char="•"/>
              <a:tabLst>
                <a:tab pos="168275" algn="l"/>
              </a:tabLst>
            </a:pPr>
            <a:r>
              <a:rPr lang="pt" dirty="0">
                <a:solidFill>
                  <a:srgbClr val="00ACA7"/>
                </a:solidFill>
                <a:hlinkClick r:id="rId3">
                  <a:extLst>
                    <a:ext uri="{A12FA001-AC4F-418D-AE19-62706E023703}">
                      <ahyp:hlinkClr xmlns:ahyp="http://schemas.microsoft.com/office/drawing/2018/hyperlinkcolor" val="tx"/>
                    </a:ext>
                  </a:extLst>
                </a:hlinkClick>
              </a:rPr>
              <a:t>Derek Banas </a:t>
            </a:r>
            <a:r>
              <a:rPr lang="pt" dirty="0">
                <a:solidFill>
                  <a:srgbClr val="00ACA7"/>
                </a:solidFill>
              </a:rPr>
              <a:t>- </a:t>
            </a:r>
            <a:r>
              <a:rPr lang="pt" dirty="0"/>
              <a:t>C#, Python C++ e muito mais</a:t>
            </a:r>
          </a:p>
          <a:p>
            <a:pPr marL="168275" indent="-168275">
              <a:buClrTx/>
              <a:buFont typeface="Arial" panose="020B0604020202020204" pitchFamily="34" charset="0"/>
              <a:buChar char="•"/>
              <a:tabLst>
                <a:tab pos="168275" algn="l"/>
              </a:tabLst>
            </a:pPr>
            <a:r>
              <a:rPr lang="pt" dirty="0">
                <a:solidFill>
                  <a:srgbClr val="00ACA7"/>
                </a:solidFill>
                <a:hlinkClick r:id="rId4">
                  <a:extLst>
                    <a:ext uri="{A12FA001-AC4F-418D-AE19-62706E023703}">
                      <ahyp:hlinkClr xmlns:ahyp="http://schemas.microsoft.com/office/drawing/2018/hyperlinkcolor" val="tx"/>
                    </a:ext>
                  </a:extLst>
                </a:hlinkClick>
              </a:rPr>
              <a:t>DevTips </a:t>
            </a:r>
            <a:r>
              <a:rPr lang="pt" dirty="0">
                <a:solidFill>
                  <a:srgbClr val="00ACA7"/>
                </a:solidFill>
              </a:rPr>
              <a:t>- </a:t>
            </a:r>
            <a:r>
              <a:rPr lang="pt" dirty="0"/>
              <a:t>Design, dicas gerais, ótimas explicações sobre CSS e muito mais</a:t>
            </a:r>
            <a:endParaRPr lang="hr-BA" dirty="0"/>
          </a:p>
          <a:p>
            <a:pPr marL="168275" indent="-168275">
              <a:buClrTx/>
              <a:buFont typeface="Arial" panose="020B0604020202020204" pitchFamily="34" charset="0"/>
              <a:buChar char="•"/>
              <a:tabLst>
                <a:tab pos="168275" algn="l"/>
              </a:tabLst>
            </a:pPr>
            <a:endParaRPr lang="hr-BA" dirty="0"/>
          </a:p>
          <a:p>
            <a:pPr>
              <a:buClrTx/>
              <a:tabLst>
                <a:tab pos="168275" algn="l"/>
              </a:tabLst>
            </a:pPr>
            <a:r>
              <a:rPr lang="pt" b="1" dirty="0"/>
              <a:t>Sites e comunidades</a:t>
            </a:r>
          </a:p>
          <a:p>
            <a:pPr marL="342900" indent="-342900">
              <a:buClrTx/>
              <a:buFont typeface="Arial" panose="020B0604020202020204" pitchFamily="34" charset="0"/>
              <a:buChar char="•"/>
              <a:tabLst>
                <a:tab pos="168275" algn="l"/>
              </a:tabLst>
            </a:pPr>
            <a:r>
              <a:rPr lang="pt" dirty="0">
                <a:solidFill>
                  <a:srgbClr val="00ACA7"/>
                </a:solidFill>
                <a:hlinkClick r:id="rId5">
                  <a:extLst>
                    <a:ext uri="{A12FA001-AC4F-418D-AE19-62706E023703}">
                      <ahyp:hlinkClr xmlns:ahyp="http://schemas.microsoft.com/office/drawing/2018/hyperlinkcolor" val="tx"/>
                    </a:ext>
                  </a:extLst>
                </a:hlinkClick>
              </a:rPr>
              <a:t>Quora</a:t>
            </a:r>
            <a:endParaRPr lang="hr-BA" dirty="0">
              <a:solidFill>
                <a:srgbClr val="00ACA7"/>
              </a:solidFill>
            </a:endParaRPr>
          </a:p>
          <a:p>
            <a:pPr marL="342900" indent="-342900">
              <a:buClrTx/>
              <a:buFont typeface="Arial" panose="020B0604020202020204" pitchFamily="34" charset="0"/>
              <a:buChar char="•"/>
              <a:tabLst>
                <a:tab pos="168275" algn="l"/>
              </a:tabLst>
            </a:pPr>
            <a:r>
              <a:rPr lang="pt" dirty="0">
                <a:solidFill>
                  <a:srgbClr val="00ACA7"/>
                </a:solidFill>
                <a:hlinkClick r:id="rId6">
                  <a:extLst>
                    <a:ext uri="{A12FA001-AC4F-418D-AE19-62706E023703}">
                      <ahyp:hlinkClr xmlns:ahyp="http://schemas.microsoft.com/office/drawing/2018/hyperlinkcolor" val="tx"/>
                    </a:ext>
                  </a:extLst>
                </a:hlinkClick>
              </a:rPr>
              <a:t>Reddit</a:t>
            </a:r>
            <a:endParaRPr lang="hr-BA" dirty="0">
              <a:solidFill>
                <a:srgbClr val="00ACA7"/>
              </a:solidFill>
            </a:endParaRPr>
          </a:p>
          <a:p>
            <a:pPr marL="342900" indent="-342900">
              <a:buClrTx/>
              <a:buFont typeface="Arial" panose="020B0604020202020204" pitchFamily="34" charset="0"/>
              <a:buChar char="•"/>
              <a:tabLst>
                <a:tab pos="168275" algn="l"/>
              </a:tabLst>
            </a:pPr>
            <a:r>
              <a:rPr lang="pt" dirty="0">
                <a:solidFill>
                  <a:srgbClr val="00ACA7"/>
                </a:solidFill>
                <a:hlinkClick r:id="rId7">
                  <a:extLst>
                    <a:ext uri="{A12FA001-AC4F-418D-AE19-62706E023703}">
                      <ahyp:hlinkClr xmlns:ahyp="http://schemas.microsoft.com/office/drawing/2018/hyperlinkcolor" val="tx"/>
                    </a:ext>
                  </a:extLst>
                </a:hlinkClick>
              </a:rPr>
              <a:t>StackExchange</a:t>
            </a:r>
            <a:endParaRPr lang="en-US" dirty="0">
              <a:solidFill>
                <a:srgbClr val="00ACA7"/>
              </a:solidFill>
            </a:endParaRPr>
          </a:p>
          <a:p>
            <a:pPr marL="342900" indent="-342900">
              <a:buClrTx/>
              <a:buFont typeface="Arial" panose="020B0604020202020204" pitchFamily="34" charset="0"/>
              <a:buChar char="•"/>
              <a:tabLst>
                <a:tab pos="168275" algn="l"/>
              </a:tabLst>
            </a:pPr>
            <a:r>
              <a:rPr lang="pt" dirty="0">
                <a:solidFill>
                  <a:srgbClr val="00ACA7"/>
                </a:solidFill>
                <a:hlinkClick r:id="rId8">
                  <a:extLst>
                    <a:ext uri="{A12FA001-AC4F-418D-AE19-62706E023703}">
                      <ahyp:hlinkClr xmlns:ahyp="http://schemas.microsoft.com/office/drawing/2018/hyperlinkcolor" val="tx"/>
                    </a:ext>
                  </a:extLst>
                </a:hlinkClick>
              </a:rPr>
              <a:t>Projeto de código</a:t>
            </a:r>
            <a:endParaRPr lang="en-US" dirty="0">
              <a:solidFill>
                <a:srgbClr val="00ACA7"/>
              </a:solidFill>
            </a:endParaRPr>
          </a:p>
          <a:p>
            <a:pPr>
              <a:buClrTx/>
              <a:tabLst>
                <a:tab pos="168275" algn="l"/>
              </a:tabLst>
            </a:pPr>
            <a:endParaRPr lang="en-US" b="1" dirty="0"/>
          </a:p>
          <a:p>
            <a:pPr>
              <a:buClrTx/>
              <a:tabLst>
                <a:tab pos="168275" algn="l"/>
              </a:tabLst>
            </a:pPr>
            <a:endParaRPr lang="en-US" b="1" dirty="0"/>
          </a:p>
          <a:p>
            <a:pPr>
              <a:buClrTx/>
              <a:tabLst>
                <a:tab pos="168275" algn="l"/>
              </a:tabLst>
            </a:pPr>
            <a:endParaRPr lang="en-US" b="1" dirty="0"/>
          </a:p>
          <a:p>
            <a:endParaRPr lang="en-US" b="1" dirty="0"/>
          </a:p>
          <a:p>
            <a:endParaRPr lang="en-US" dirty="0"/>
          </a:p>
        </p:txBody>
      </p:sp>
      <p:sp>
        <p:nvSpPr>
          <p:cNvPr id="3" name="Text Placeholder 2">
            <a:extLst>
              <a:ext uri="{FF2B5EF4-FFF2-40B4-BE49-F238E27FC236}">
                <a16:creationId xmlns:a16="http://schemas.microsoft.com/office/drawing/2014/main" id="{9A53091E-0EA6-5A47-B492-57D449033AAC}"/>
              </a:ext>
            </a:extLst>
          </p:cNvPr>
          <p:cNvSpPr>
            <a:spLocks noGrp="1"/>
          </p:cNvSpPr>
          <p:nvPr>
            <p:ph type="body" sz="quarter" idx="22"/>
          </p:nvPr>
        </p:nvSpPr>
        <p:spPr/>
        <p:txBody>
          <a:bodyPr>
            <a:normAutofit fontScale="92500" lnSpcReduction="20000"/>
          </a:bodyPr>
          <a:lstStyle/>
          <a:p>
            <a:r>
              <a:rPr lang="pt" dirty="0"/>
              <a:t>ENCONTRAR AJUDA PARA PROGRAMAÇÃO</a:t>
            </a:r>
          </a:p>
          <a:p>
            <a:endParaRPr lang="en-US" dirty="0"/>
          </a:p>
        </p:txBody>
      </p:sp>
      <p:sp>
        <p:nvSpPr>
          <p:cNvPr id="4" name="Text Placeholder 3">
            <a:extLst>
              <a:ext uri="{FF2B5EF4-FFF2-40B4-BE49-F238E27FC236}">
                <a16:creationId xmlns:a16="http://schemas.microsoft.com/office/drawing/2014/main" id="{2C6B1858-C64B-5D42-8D0B-A512A399D13D}"/>
              </a:ext>
            </a:extLst>
          </p:cNvPr>
          <p:cNvSpPr>
            <a:spLocks noGrp="1"/>
          </p:cNvSpPr>
          <p:nvPr>
            <p:ph type="body" sz="quarter" idx="23"/>
          </p:nvPr>
        </p:nvSpPr>
        <p:spPr>
          <a:xfrm>
            <a:off x="432127" y="402778"/>
            <a:ext cx="3452394" cy="4533116"/>
          </a:xfrm>
        </p:spPr>
        <p:txBody>
          <a:bodyPr>
            <a:noAutofit/>
          </a:bodyPr>
          <a:lstStyle/>
          <a:p>
            <a:pPr>
              <a:lnSpc>
                <a:spcPct val="120000"/>
              </a:lnSpc>
            </a:pPr>
            <a:r>
              <a:rPr lang="pt" sz="2400" b="1" dirty="0"/>
              <a:t>RECURSOS</a:t>
            </a:r>
          </a:p>
          <a:p>
            <a:pPr>
              <a:lnSpc>
                <a:spcPct val="120000"/>
              </a:lnSpc>
            </a:pPr>
            <a:r>
              <a:rPr lang="pt" sz="2400" dirty="0"/>
              <a:t>Se precisar de ajuda com o seu projeto </a:t>
            </a:r>
            <a:r>
              <a:rPr lang="pt" sz="2400" i="1" dirty="0"/>
              <a:t>sem código </a:t>
            </a:r>
            <a:r>
              <a:rPr lang="pt" sz="2400" dirty="0"/>
              <a:t>ou se decidiu encontrar algum código interessante, mas ficou preso, os recursos à direita irão ajudá-lo a seguir em frente - basta lançar as suas perguntas nas suas plataformas</a:t>
            </a:r>
            <a:endParaRPr lang="en-US" sz="2400" dirty="0"/>
          </a:p>
        </p:txBody>
      </p:sp>
    </p:spTree>
    <p:extLst>
      <p:ext uri="{BB962C8B-B14F-4D97-AF65-F5344CB8AC3E}">
        <p14:creationId xmlns:p14="http://schemas.microsoft.com/office/powerpoint/2010/main" val="2686521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pt" dirty="0"/>
              <a:t>Conclusões deste módulo</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lgn="just">
              <a:buFont typeface="Wingdings" panose="05000000000000000000" pitchFamily="2" charset="2"/>
              <a:buChar char="ü"/>
            </a:pPr>
            <a:r>
              <a:rPr lang="pt" dirty="0"/>
              <a:t>As competências sociais, capacidade de comunicação são importantes para nós como seres sociais, como indivíduos, grupos como alunos.</a:t>
            </a:r>
          </a:p>
          <a:p>
            <a:pPr marL="342900" indent="-342900" algn="just">
              <a:buFont typeface="Wingdings" panose="05000000000000000000" pitchFamily="2" charset="2"/>
              <a:buChar char="ü"/>
            </a:pPr>
            <a:r>
              <a:rPr lang="pt" dirty="0"/>
              <a:t>A forma mais rápida e eficiente de comunicar uma ideia, descoberta, informação é criar e partilhar o conteúdo digital</a:t>
            </a:r>
          </a:p>
          <a:p>
            <a:pPr marL="342900" indent="-342900" algn="just">
              <a:buFont typeface="Wingdings" panose="05000000000000000000" pitchFamily="2" charset="2"/>
              <a:buChar char="ü"/>
            </a:pPr>
            <a:r>
              <a:rPr lang="pt" dirty="0"/>
              <a:t>Há muito se pensa que um projeto centrado no aluno termina com os alunos a criar uma peça de material, envolve o aluno por causa do senso de propriedade da peça final. Ainda hoje, isso não mudou; contudo, num mundo onde os alunos estão cercados por conteúdo digital e media, pode ser mais envolvente e motivador para eles criar projetos que sejam digitais e possam competir com o mundo digital em que vivem.</a:t>
            </a:r>
          </a:p>
        </p:txBody>
      </p:sp>
    </p:spTree>
    <p:extLst>
      <p:ext uri="{BB962C8B-B14F-4D97-AF65-F5344CB8AC3E}">
        <p14:creationId xmlns:p14="http://schemas.microsoft.com/office/powerpoint/2010/main" val="3253283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08783" y="408563"/>
            <a:ext cx="11171222" cy="844269"/>
          </a:xfrm>
        </p:spPr>
        <p:txBody>
          <a:bodyPr/>
          <a:lstStyle/>
          <a:p>
            <a:r>
              <a:rPr lang="pt" dirty="0"/>
              <a:t>No próximo módulo irá aprender:</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8783" y="1091467"/>
            <a:ext cx="11156987" cy="3537886"/>
          </a:xfrm>
        </p:spPr>
        <p:txBody>
          <a:bodyPr/>
          <a:lstStyle/>
          <a:p>
            <a:pPr>
              <a:lnSpc>
                <a:spcPct val="100000"/>
              </a:lnSpc>
            </a:pPr>
            <a:r>
              <a:rPr lang="pt" sz="2000" dirty="0"/>
              <a:t>Proteger dados pessoais e privacidade em ambientes digitais, especificamente:</a:t>
            </a:r>
            <a:endParaRPr lang="en-US" sz="2000" dirty="0"/>
          </a:p>
          <a:p>
            <a:pPr marL="285750" indent="-285750">
              <a:lnSpc>
                <a:spcPct val="100000"/>
              </a:lnSpc>
              <a:buFont typeface="Arial" panose="020B0604020202020204" pitchFamily="34" charset="0"/>
              <a:buChar char="•"/>
            </a:pPr>
            <a:r>
              <a:rPr lang="pt" sz="2000" dirty="0"/>
              <a:t>Usar e partilhar informações de identificação pessoal enquanto protege a si mesmo e aos outros de danos</a:t>
            </a:r>
          </a:p>
          <a:p>
            <a:pPr marL="285750" indent="-285750">
              <a:lnSpc>
                <a:spcPct val="100000"/>
              </a:lnSpc>
              <a:buFont typeface="Arial" panose="020B0604020202020204" pitchFamily="34" charset="0"/>
              <a:buChar char="•"/>
            </a:pPr>
            <a:r>
              <a:rPr lang="pt" sz="2000" dirty="0"/>
              <a:t>Entender que os serviços digitais usam uma “política de privacidade” para informar como os dados pessoais são usados</a:t>
            </a:r>
          </a:p>
          <a:p>
            <a:pPr marL="285750" indent="-285750">
              <a:lnSpc>
                <a:spcPct val="100000"/>
              </a:lnSpc>
              <a:buFont typeface="Arial" panose="020B0604020202020204" pitchFamily="34" charset="0"/>
              <a:buChar char="•"/>
            </a:pPr>
            <a:r>
              <a:rPr lang="pt" sz="2000" dirty="0"/>
              <a:t>Evitar riscos à saúde e ameaças ao bem-estar físico e psicológico ao usar tecnologias digitais</a:t>
            </a:r>
          </a:p>
          <a:p>
            <a:pPr marL="285750" indent="-285750">
              <a:lnSpc>
                <a:spcPct val="100000"/>
              </a:lnSpc>
              <a:buFont typeface="Arial" panose="020B0604020202020204" pitchFamily="34" charset="0"/>
              <a:buChar char="•"/>
            </a:pPr>
            <a:r>
              <a:rPr lang="pt" sz="2000" dirty="0"/>
              <a:t>Proteger a si mesmo e aos outros de possíveis perigos em ambientes digitais (por exemplo, cyberbullying)</a:t>
            </a:r>
          </a:p>
          <a:p>
            <a:pPr marL="285750" indent="-285750">
              <a:lnSpc>
                <a:spcPct val="100000"/>
              </a:lnSpc>
              <a:buFont typeface="Arial" panose="020B0604020202020204" pitchFamily="34" charset="0"/>
              <a:buChar char="•"/>
            </a:pPr>
            <a:r>
              <a:rPr lang="pt" sz="2000" dirty="0"/>
              <a:t>Estar atento às tecnologias digitais para o bem-estar social e a inclusão social</a:t>
            </a:r>
          </a:p>
          <a:p>
            <a:pPr marL="285750" indent="-285750">
              <a:lnSpc>
                <a:spcPct val="100000"/>
              </a:lnSpc>
              <a:buFont typeface="Arial" panose="020B0604020202020204" pitchFamily="34" charset="0"/>
              <a:buChar char="•"/>
            </a:pPr>
            <a:r>
              <a:rPr lang="pt" sz="2000" dirty="0"/>
              <a:t>Proteger dispositivos e conteúdo digital</a:t>
            </a:r>
          </a:p>
          <a:p>
            <a:pPr marL="285750" indent="-285750">
              <a:lnSpc>
                <a:spcPct val="100000"/>
              </a:lnSpc>
              <a:buFont typeface="Arial" panose="020B0604020202020204" pitchFamily="34" charset="0"/>
              <a:buChar char="•"/>
            </a:pPr>
            <a:r>
              <a:rPr lang="pt" sz="2000" dirty="0"/>
              <a:t>Entender os riscos e as ameaças em ambientes digitais</a:t>
            </a:r>
          </a:p>
          <a:p>
            <a:pPr marL="285750" indent="-285750">
              <a:lnSpc>
                <a:spcPct val="100000"/>
              </a:lnSpc>
              <a:buFont typeface="Arial" panose="020B0604020202020204" pitchFamily="34" charset="0"/>
              <a:buChar char="•"/>
            </a:pPr>
            <a:r>
              <a:rPr lang="pt" sz="2000" dirty="0"/>
              <a:t>Conhecer as medidas de segurança e proteção e ter o devido respeito pela confiabilidade e privacidade</a:t>
            </a:r>
          </a:p>
          <a:p>
            <a:pPr marL="285750" indent="-285750">
              <a:lnSpc>
                <a:spcPct val="100000"/>
              </a:lnSpc>
              <a:buFont typeface="Arial" panose="020B0604020202020204" pitchFamily="34" charset="0"/>
              <a:buChar char="•"/>
            </a:pPr>
            <a:r>
              <a:rPr lang="pt" sz="2000" dirty="0"/>
              <a:t>Estar ciente do impacto ambiental das tecnologias digitais e da sua utilização</a:t>
            </a:r>
          </a:p>
          <a:p>
            <a:pPr>
              <a:lnSpc>
                <a:spcPct val="100000"/>
              </a:lnSpc>
            </a:pPr>
            <a:endParaRPr lang="en-US" sz="2000" dirty="0"/>
          </a:p>
          <a:p>
            <a:pPr>
              <a:lnSpc>
                <a:spcPct val="100000"/>
              </a:lnSpc>
            </a:pPr>
            <a:endParaRPr lang="en-US" sz="2000" dirty="0"/>
          </a:p>
        </p:txBody>
      </p:sp>
    </p:spTree>
    <p:extLst>
      <p:ext uri="{BB962C8B-B14F-4D97-AF65-F5344CB8AC3E}">
        <p14:creationId xmlns:p14="http://schemas.microsoft.com/office/powerpoint/2010/main" val="3956088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pt" sz="4800" dirty="0">
                <a:solidFill>
                  <a:srgbClr val="00ACA7"/>
                </a:solidFill>
                <a:hlinkClick r:id="rId2">
                  <a:extLst>
                    <a:ext uri="{A12FA001-AC4F-418D-AE19-62706E023703}">
                      <ahyp:hlinkClr xmlns:ahyp="http://schemas.microsoft.com/office/drawing/2018/hyperlinkcolor" val="tx"/>
                    </a:ext>
                  </a:extLst>
                </a:hlinkClick>
              </a:rPr>
              <a:t>www.includeher.eu</a:t>
            </a:r>
            <a:r>
              <a:rPr lang="pt"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pt" sz="3200" dirty="0"/>
              <a:t>Obrigado e parabéns por concluir o </a:t>
            </a:r>
          </a:p>
          <a:p>
            <a:pPr algn="ctr"/>
            <a:r>
              <a:rPr lang="pt" sz="3200" dirty="0"/>
              <a:t>Módulo 3!</a:t>
            </a:r>
            <a:endParaRPr lang="hr-BA" sz="3200" dirty="0"/>
          </a:p>
          <a:p>
            <a:pPr algn="ctr"/>
            <a:endParaRPr lang="en-US" sz="3200" dirty="0"/>
          </a:p>
        </p:txBody>
      </p:sp>
    </p:spTree>
    <p:extLst>
      <p:ext uri="{BB962C8B-B14F-4D97-AF65-F5344CB8AC3E}">
        <p14:creationId xmlns:p14="http://schemas.microsoft.com/office/powerpoint/2010/main" val="347564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F71B-158F-49D1-B246-6B4CF501781C}"/>
              </a:ext>
            </a:extLst>
          </p:cNvPr>
          <p:cNvSpPr>
            <a:spLocks noGrp="1"/>
          </p:cNvSpPr>
          <p:nvPr>
            <p:ph type="body" sz="quarter" idx="13"/>
          </p:nvPr>
        </p:nvSpPr>
        <p:spPr/>
        <p:txBody>
          <a:bodyPr>
            <a:normAutofit/>
          </a:bodyPr>
          <a:lstStyle/>
          <a:p>
            <a:r>
              <a:rPr lang="pt" dirty="0"/>
              <a:t>Para criar o conteúdo desejado, primeiro precisa de fazer uma pesquisa sobre o tema e fazer um planeamento.</a:t>
            </a:r>
            <a:endParaRPr lang="hr-BA" dirty="0"/>
          </a:p>
          <a:p>
            <a:endParaRPr lang="en-US" dirty="0"/>
          </a:p>
          <a:p>
            <a:r>
              <a:rPr lang="pt" dirty="0"/>
              <a:t>Nos diapositivos seguintes, apresentamos 5 etapas para guiá-lo nesse processo.</a:t>
            </a:r>
          </a:p>
        </p:txBody>
      </p:sp>
      <p:pic>
        <p:nvPicPr>
          <p:cNvPr id="7" name="Picture Placeholder 6" descr="Person writing on a notepad">
            <a:extLst>
              <a:ext uri="{FF2B5EF4-FFF2-40B4-BE49-F238E27FC236}">
                <a16:creationId xmlns:a16="http://schemas.microsoft.com/office/drawing/2014/main" id="{E900B0A8-953B-420D-B68C-076C6136405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938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67E1A-7878-4E66-B67A-11545F30A2E7}"/>
              </a:ext>
            </a:extLst>
          </p:cNvPr>
          <p:cNvSpPr>
            <a:spLocks noGrp="1"/>
          </p:cNvSpPr>
          <p:nvPr>
            <p:ph type="body" sz="quarter" idx="13"/>
          </p:nvPr>
        </p:nvSpPr>
        <p:spPr>
          <a:xfrm>
            <a:off x="2578260" y="5312359"/>
            <a:ext cx="3194914" cy="1323327"/>
          </a:xfrm>
        </p:spPr>
        <p:txBody>
          <a:bodyPr>
            <a:normAutofit/>
          </a:bodyPr>
          <a:lstStyle/>
          <a:p>
            <a:r>
              <a:rPr lang="pt" sz="2000" dirty="0"/>
              <a:t>Esteja plenamente ciente das ferramentas de pesquisa disponíveis nas unidades curriculares</a:t>
            </a:r>
          </a:p>
        </p:txBody>
      </p:sp>
      <p:sp>
        <p:nvSpPr>
          <p:cNvPr id="3" name="Text Placeholder 2">
            <a:extLst>
              <a:ext uri="{FF2B5EF4-FFF2-40B4-BE49-F238E27FC236}">
                <a16:creationId xmlns:a16="http://schemas.microsoft.com/office/drawing/2014/main" id="{1CFEEB64-E977-47C1-86A6-284A785D9F88}"/>
              </a:ext>
            </a:extLst>
          </p:cNvPr>
          <p:cNvSpPr>
            <a:spLocks noGrp="1"/>
          </p:cNvSpPr>
          <p:nvPr>
            <p:ph type="body" sz="quarter" idx="14"/>
          </p:nvPr>
        </p:nvSpPr>
        <p:spPr>
          <a:xfrm>
            <a:off x="6713790" y="5302521"/>
            <a:ext cx="2489520" cy="1132579"/>
          </a:xfrm>
        </p:spPr>
        <p:txBody>
          <a:bodyPr>
            <a:normAutofit/>
          </a:bodyPr>
          <a:lstStyle/>
          <a:p>
            <a:r>
              <a:rPr lang="pt" sz="2000" dirty="0"/>
              <a:t>Selecione o conteúdo mais relevante e preciso</a:t>
            </a:r>
          </a:p>
        </p:txBody>
      </p:sp>
      <p:sp>
        <p:nvSpPr>
          <p:cNvPr id="4" name="Text Placeholder 3">
            <a:extLst>
              <a:ext uri="{FF2B5EF4-FFF2-40B4-BE49-F238E27FC236}">
                <a16:creationId xmlns:a16="http://schemas.microsoft.com/office/drawing/2014/main" id="{DA5A9A41-02EF-4020-9A60-96BE8C812904}"/>
              </a:ext>
            </a:extLst>
          </p:cNvPr>
          <p:cNvSpPr>
            <a:spLocks noGrp="1"/>
          </p:cNvSpPr>
          <p:nvPr>
            <p:ph type="body" sz="quarter" idx="15"/>
          </p:nvPr>
        </p:nvSpPr>
        <p:spPr>
          <a:xfrm>
            <a:off x="197833" y="3795064"/>
            <a:ext cx="2380427" cy="1234136"/>
          </a:xfrm>
        </p:spPr>
        <p:txBody>
          <a:bodyPr>
            <a:normAutofit/>
          </a:bodyPr>
          <a:lstStyle/>
          <a:p>
            <a:r>
              <a:rPr lang="pt" dirty="0"/>
              <a:t>Especifique o objetivo desejado</a:t>
            </a:r>
            <a:endParaRPr lang="en-US" dirty="0"/>
          </a:p>
        </p:txBody>
      </p:sp>
      <p:sp>
        <p:nvSpPr>
          <p:cNvPr id="5" name="Text Placeholder 4">
            <a:extLst>
              <a:ext uri="{FF2B5EF4-FFF2-40B4-BE49-F238E27FC236}">
                <a16:creationId xmlns:a16="http://schemas.microsoft.com/office/drawing/2014/main" id="{13B9E7AA-AB8B-434C-AF0C-2E447D28D911}"/>
              </a:ext>
            </a:extLst>
          </p:cNvPr>
          <p:cNvSpPr>
            <a:spLocks noGrp="1"/>
          </p:cNvSpPr>
          <p:nvPr>
            <p:ph type="body" sz="quarter" idx="16"/>
          </p:nvPr>
        </p:nvSpPr>
        <p:spPr>
          <a:xfrm>
            <a:off x="4681198" y="1115207"/>
            <a:ext cx="2594930" cy="1048016"/>
          </a:xfrm>
        </p:spPr>
        <p:txBody>
          <a:bodyPr>
            <a:normAutofit/>
          </a:bodyPr>
          <a:lstStyle/>
          <a:p>
            <a:r>
              <a:rPr lang="pt" sz="2000" dirty="0"/>
              <a:t>Defina as suas palavras-chave e conceitos</a:t>
            </a:r>
          </a:p>
        </p:txBody>
      </p:sp>
      <p:sp>
        <p:nvSpPr>
          <p:cNvPr id="6" name="Text Placeholder 5">
            <a:extLst>
              <a:ext uri="{FF2B5EF4-FFF2-40B4-BE49-F238E27FC236}">
                <a16:creationId xmlns:a16="http://schemas.microsoft.com/office/drawing/2014/main" id="{273AA3F0-7810-482E-A7CE-58AD9F246C54}"/>
              </a:ext>
            </a:extLst>
          </p:cNvPr>
          <p:cNvSpPr>
            <a:spLocks noGrp="1"/>
          </p:cNvSpPr>
          <p:nvPr>
            <p:ph type="body" sz="quarter" idx="18"/>
          </p:nvPr>
        </p:nvSpPr>
        <p:spPr>
          <a:xfrm>
            <a:off x="8293885" y="726309"/>
            <a:ext cx="3060441" cy="1438519"/>
          </a:xfrm>
        </p:spPr>
        <p:txBody>
          <a:bodyPr>
            <a:normAutofit/>
          </a:bodyPr>
          <a:lstStyle/>
          <a:p>
            <a:r>
              <a:rPr lang="pt" sz="2000" dirty="0"/>
              <a:t>Os procedimentos sistemáticos de pesquisa terminam em resumir e sintetizar</a:t>
            </a:r>
          </a:p>
        </p:txBody>
      </p:sp>
      <p:sp>
        <p:nvSpPr>
          <p:cNvPr id="7" name="Text Placeholder 6">
            <a:extLst>
              <a:ext uri="{FF2B5EF4-FFF2-40B4-BE49-F238E27FC236}">
                <a16:creationId xmlns:a16="http://schemas.microsoft.com/office/drawing/2014/main" id="{F4FB0A64-E900-4742-A3A4-5598ADFDC809}"/>
              </a:ext>
            </a:extLst>
          </p:cNvPr>
          <p:cNvSpPr>
            <a:spLocks noGrp="1"/>
          </p:cNvSpPr>
          <p:nvPr>
            <p:ph type="body" sz="quarter" idx="19"/>
          </p:nvPr>
        </p:nvSpPr>
        <p:spPr>
          <a:xfrm>
            <a:off x="-78490" y="157511"/>
            <a:ext cx="8155689" cy="953429"/>
          </a:xfrm>
        </p:spPr>
        <p:txBody>
          <a:bodyPr>
            <a:normAutofit/>
          </a:bodyPr>
          <a:lstStyle/>
          <a:p>
            <a:r>
              <a:rPr lang="pt" sz="3200" dirty="0">
                <a:solidFill>
                  <a:srgbClr val="00ACA7"/>
                </a:solidFill>
              </a:rPr>
              <a:t>Pesquisa e planeamento de conteúdo:</a:t>
            </a:r>
            <a:endParaRPr lang="en-US" sz="3200" dirty="0"/>
          </a:p>
        </p:txBody>
      </p:sp>
      <p:sp>
        <p:nvSpPr>
          <p:cNvPr id="8" name="Text Placeholder 7">
            <a:extLst>
              <a:ext uri="{FF2B5EF4-FFF2-40B4-BE49-F238E27FC236}">
                <a16:creationId xmlns:a16="http://schemas.microsoft.com/office/drawing/2014/main" id="{050C500A-8A4D-4500-9777-E4043893DBE9}"/>
              </a:ext>
            </a:extLst>
          </p:cNvPr>
          <p:cNvSpPr>
            <a:spLocks noGrp="1"/>
          </p:cNvSpPr>
          <p:nvPr>
            <p:ph type="body" sz="quarter" idx="20"/>
          </p:nvPr>
        </p:nvSpPr>
        <p:spPr>
          <a:xfrm>
            <a:off x="1642574" y="2417307"/>
            <a:ext cx="1274631" cy="781105"/>
          </a:xfrm>
        </p:spPr>
        <p:txBody>
          <a:bodyPr>
            <a:normAutofit/>
          </a:bodyPr>
          <a:lstStyle/>
          <a:p>
            <a:r>
              <a:rPr lang="pt" sz="1800" b="1" dirty="0"/>
              <a:t>Especificar</a:t>
            </a:r>
          </a:p>
        </p:txBody>
      </p:sp>
      <p:sp>
        <p:nvSpPr>
          <p:cNvPr id="9" name="Text Placeholder 8">
            <a:extLst>
              <a:ext uri="{FF2B5EF4-FFF2-40B4-BE49-F238E27FC236}">
                <a16:creationId xmlns:a16="http://schemas.microsoft.com/office/drawing/2014/main" id="{437CAF79-036B-4367-9005-F774B031E4AE}"/>
              </a:ext>
            </a:extLst>
          </p:cNvPr>
          <p:cNvSpPr>
            <a:spLocks noGrp="1"/>
          </p:cNvSpPr>
          <p:nvPr>
            <p:ph type="body" sz="quarter" idx="21"/>
          </p:nvPr>
        </p:nvSpPr>
        <p:spPr>
          <a:xfrm>
            <a:off x="5439159" y="2556845"/>
            <a:ext cx="1274631" cy="781105"/>
          </a:xfrm>
        </p:spPr>
        <p:txBody>
          <a:bodyPr>
            <a:normAutofit/>
          </a:bodyPr>
          <a:lstStyle/>
          <a:p>
            <a:r>
              <a:rPr lang="pt" sz="2400" b="1" dirty="0"/>
              <a:t>Procurar</a:t>
            </a:r>
          </a:p>
          <a:p>
            <a:endParaRPr lang="en-US" sz="2400" dirty="0"/>
          </a:p>
        </p:txBody>
      </p:sp>
      <p:sp>
        <p:nvSpPr>
          <p:cNvPr id="10" name="Text Placeholder 9">
            <a:extLst>
              <a:ext uri="{FF2B5EF4-FFF2-40B4-BE49-F238E27FC236}">
                <a16:creationId xmlns:a16="http://schemas.microsoft.com/office/drawing/2014/main" id="{A67AA22C-8665-4401-BD6A-F7355E1616C7}"/>
              </a:ext>
            </a:extLst>
          </p:cNvPr>
          <p:cNvSpPr>
            <a:spLocks noGrp="1"/>
          </p:cNvSpPr>
          <p:nvPr>
            <p:ph type="body" sz="quarter" idx="22"/>
          </p:nvPr>
        </p:nvSpPr>
        <p:spPr>
          <a:xfrm>
            <a:off x="9186791" y="2556845"/>
            <a:ext cx="1274631" cy="781105"/>
          </a:xfrm>
        </p:spPr>
        <p:txBody>
          <a:bodyPr>
            <a:normAutofit/>
          </a:bodyPr>
          <a:lstStyle/>
          <a:p>
            <a:r>
              <a:rPr lang="pt" sz="1800" b="1" dirty="0"/>
              <a:t>Sintetizar</a:t>
            </a:r>
          </a:p>
          <a:p>
            <a:endParaRPr lang="en-US" sz="1800" dirty="0"/>
          </a:p>
        </p:txBody>
      </p:sp>
      <p:sp>
        <p:nvSpPr>
          <p:cNvPr id="11" name="Text Placeholder 10">
            <a:extLst>
              <a:ext uri="{FF2B5EF4-FFF2-40B4-BE49-F238E27FC236}">
                <a16:creationId xmlns:a16="http://schemas.microsoft.com/office/drawing/2014/main" id="{E3848322-4682-4CC9-B006-2DBD1B5AEB76}"/>
              </a:ext>
            </a:extLst>
          </p:cNvPr>
          <p:cNvSpPr>
            <a:spLocks noGrp="1"/>
          </p:cNvSpPr>
          <p:nvPr>
            <p:ph type="body" sz="quarter" idx="23"/>
          </p:nvPr>
        </p:nvSpPr>
        <p:spPr>
          <a:xfrm>
            <a:off x="3495505" y="4437488"/>
            <a:ext cx="1274631" cy="320264"/>
          </a:xfrm>
        </p:spPr>
        <p:txBody>
          <a:bodyPr>
            <a:normAutofit lnSpcReduction="10000"/>
          </a:bodyPr>
          <a:lstStyle/>
          <a:p>
            <a:r>
              <a:rPr lang="pt" sz="1800" b="1" dirty="0"/>
              <a:t>Pesquisar</a:t>
            </a:r>
            <a:endParaRPr lang="en-US" sz="1800" dirty="0"/>
          </a:p>
        </p:txBody>
      </p:sp>
      <p:sp>
        <p:nvSpPr>
          <p:cNvPr id="12" name="Text Placeholder 11">
            <a:extLst>
              <a:ext uri="{FF2B5EF4-FFF2-40B4-BE49-F238E27FC236}">
                <a16:creationId xmlns:a16="http://schemas.microsoft.com/office/drawing/2014/main" id="{F54578AF-6ED4-4CEB-A1C2-CF698EC79044}"/>
              </a:ext>
            </a:extLst>
          </p:cNvPr>
          <p:cNvSpPr>
            <a:spLocks noGrp="1"/>
          </p:cNvSpPr>
          <p:nvPr>
            <p:ph type="body" sz="quarter" idx="24"/>
          </p:nvPr>
        </p:nvSpPr>
        <p:spPr/>
        <p:txBody>
          <a:bodyPr>
            <a:normAutofit/>
          </a:bodyPr>
          <a:lstStyle/>
          <a:p>
            <a:r>
              <a:rPr lang="pt" sz="1800" b="1" dirty="0"/>
              <a:t>Selecionar</a:t>
            </a:r>
          </a:p>
          <a:p>
            <a:endParaRPr lang="en-US" sz="1800" dirty="0"/>
          </a:p>
        </p:txBody>
      </p:sp>
      <p:sp>
        <p:nvSpPr>
          <p:cNvPr id="13" name="TextBox 12">
            <a:extLst>
              <a:ext uri="{FF2B5EF4-FFF2-40B4-BE49-F238E27FC236}">
                <a16:creationId xmlns:a16="http://schemas.microsoft.com/office/drawing/2014/main" id="{11146FEC-BEE9-4F3D-8780-0A3B73F4B130}"/>
              </a:ext>
            </a:extLst>
          </p:cNvPr>
          <p:cNvSpPr txBox="1"/>
          <p:nvPr/>
        </p:nvSpPr>
        <p:spPr>
          <a:xfrm>
            <a:off x="7461118" y="6614715"/>
            <a:ext cx="4725974" cy="200055"/>
          </a:xfrm>
          <a:prstGeom prst="rect">
            <a:avLst/>
          </a:prstGeom>
          <a:noFill/>
        </p:spPr>
        <p:txBody>
          <a:bodyPr wrap="none" rtlCol="0">
            <a:spAutoFit/>
          </a:bodyPr>
          <a:lstStyle/>
          <a:p>
            <a:r>
              <a:rPr lang="pt" sz="700" dirty="0"/>
              <a:t>FONTE: </a:t>
            </a:r>
            <a:r>
              <a:rPr lang="pt" sz="700" dirty="0">
                <a:hlinkClick r:id="rId2"/>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237997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D0DA5-6A42-4364-B94F-77A990DB8F8B}"/>
              </a:ext>
            </a:extLst>
          </p:cNvPr>
          <p:cNvSpPr>
            <a:spLocks noGrp="1"/>
          </p:cNvSpPr>
          <p:nvPr>
            <p:ph type="body" sz="quarter" idx="20"/>
          </p:nvPr>
        </p:nvSpPr>
        <p:spPr>
          <a:xfrm>
            <a:off x="5882866" y="1847474"/>
            <a:ext cx="4681279" cy="3722513"/>
          </a:xfrm>
        </p:spPr>
        <p:txBody>
          <a:bodyPr/>
          <a:lstStyle/>
          <a:p>
            <a:r>
              <a:rPr lang="pt" dirty="0"/>
              <a:t>No início de qualquer viagem, é importante especificar o destino desejado.</a:t>
            </a:r>
            <a:endParaRPr lang="hr-BA" dirty="0"/>
          </a:p>
          <a:p>
            <a:r>
              <a:rPr lang="pt" dirty="0"/>
              <a:t>Isso também é verdade quando se procura informações.</a:t>
            </a:r>
            <a:endParaRPr lang="hr-BA" dirty="0"/>
          </a:p>
          <a:p>
            <a:r>
              <a:rPr lang="pt" dirty="0"/>
              <a:t>Os alunos devem começar por dizer o que querem</a:t>
            </a:r>
          </a:p>
          <a:p>
            <a:endParaRPr lang="en-US" dirty="0"/>
          </a:p>
        </p:txBody>
      </p:sp>
      <p:sp>
        <p:nvSpPr>
          <p:cNvPr id="3" name="Text Placeholder 2">
            <a:extLst>
              <a:ext uri="{FF2B5EF4-FFF2-40B4-BE49-F238E27FC236}">
                <a16:creationId xmlns:a16="http://schemas.microsoft.com/office/drawing/2014/main" id="{27D47102-0520-49EA-9BAB-A3F4B620F876}"/>
              </a:ext>
            </a:extLst>
          </p:cNvPr>
          <p:cNvSpPr>
            <a:spLocks noGrp="1"/>
          </p:cNvSpPr>
          <p:nvPr>
            <p:ph type="body" sz="quarter" idx="22"/>
          </p:nvPr>
        </p:nvSpPr>
        <p:spPr/>
        <p:txBody>
          <a:bodyPr/>
          <a:lstStyle/>
          <a:p>
            <a:r>
              <a:rPr lang="pt" sz="3600" dirty="0"/>
              <a:t>ESPECIFICAR</a:t>
            </a:r>
            <a:endParaRPr lang="en-US" sz="3600" dirty="0"/>
          </a:p>
          <a:p>
            <a:endParaRPr lang="en-US" dirty="0"/>
          </a:p>
        </p:txBody>
      </p:sp>
      <p:sp>
        <p:nvSpPr>
          <p:cNvPr id="4" name="Text Placeholder 3">
            <a:extLst>
              <a:ext uri="{FF2B5EF4-FFF2-40B4-BE49-F238E27FC236}">
                <a16:creationId xmlns:a16="http://schemas.microsoft.com/office/drawing/2014/main" id="{D864637A-7F95-48BB-B0E6-691E86A14F88}"/>
              </a:ext>
            </a:extLst>
          </p:cNvPr>
          <p:cNvSpPr>
            <a:spLocks noGrp="1"/>
          </p:cNvSpPr>
          <p:nvPr>
            <p:ph type="body" sz="quarter" idx="23"/>
          </p:nvPr>
        </p:nvSpPr>
        <p:spPr>
          <a:xfrm>
            <a:off x="516102" y="589390"/>
            <a:ext cx="3452394" cy="4290520"/>
          </a:xfrm>
        </p:spPr>
        <p:txBody>
          <a:bodyPr>
            <a:normAutofit fontScale="92500"/>
          </a:bodyPr>
          <a:lstStyle/>
          <a:p>
            <a:r>
              <a:rPr lang="pt" sz="2800" dirty="0"/>
              <a:t>PESQUISAR</a:t>
            </a:r>
          </a:p>
          <a:p>
            <a:endParaRPr lang="hr-BA" sz="2800" dirty="0"/>
          </a:p>
          <a:p>
            <a:pPr algn="l"/>
            <a:r>
              <a:rPr lang="pt" sz="2800" dirty="0"/>
              <a:t>Que tipos de questões procuro responder como resultado da minha pesquisa?</a:t>
            </a:r>
            <a:endParaRPr lang="hr-BA" sz="2800" dirty="0"/>
          </a:p>
          <a:p>
            <a:pPr algn="l"/>
            <a:endParaRPr lang="en-US" sz="2800" dirty="0"/>
          </a:p>
          <a:p>
            <a:pPr algn="l"/>
            <a:r>
              <a:rPr lang="pt" sz="2800" dirty="0"/>
              <a:t>Quais são os critérios que definem uma pesquisa bem sucedida?</a:t>
            </a:r>
          </a:p>
          <a:p>
            <a:endParaRPr lang="en-US" sz="2800" dirty="0"/>
          </a:p>
        </p:txBody>
      </p:sp>
      <p:sp>
        <p:nvSpPr>
          <p:cNvPr id="5" name="Text Placeholder 4">
            <a:extLst>
              <a:ext uri="{FF2B5EF4-FFF2-40B4-BE49-F238E27FC236}">
                <a16:creationId xmlns:a16="http://schemas.microsoft.com/office/drawing/2014/main" id="{CA9C2704-D4B8-4A6D-A553-750CB17B468B}"/>
              </a:ext>
            </a:extLst>
          </p:cNvPr>
          <p:cNvSpPr>
            <a:spLocks noGrp="1"/>
          </p:cNvSpPr>
          <p:nvPr>
            <p:ph type="body" sz="quarter" idx="24"/>
          </p:nvPr>
        </p:nvSpPr>
        <p:spPr/>
        <p:txBody>
          <a:bodyPr/>
          <a:lstStyle/>
          <a:p>
            <a:r>
              <a:rPr lang="pt" dirty="0"/>
              <a:t>1</a:t>
            </a:r>
            <a:endParaRPr lang="en-US" dirty="0"/>
          </a:p>
        </p:txBody>
      </p:sp>
      <p:pic>
        <p:nvPicPr>
          <p:cNvPr id="9" name="Graphic 8" descr="Clipboard Checked outline">
            <a:extLst>
              <a:ext uri="{FF2B5EF4-FFF2-40B4-BE49-F238E27FC236}">
                <a16:creationId xmlns:a16="http://schemas.microsoft.com/office/drawing/2014/main" id="{6A46124E-A13D-4F3E-91E0-487B3E531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9584" y="4520682"/>
            <a:ext cx="2234682" cy="2234682"/>
          </a:xfrm>
          <a:prstGeom prst="rect">
            <a:avLst/>
          </a:prstGeom>
        </p:spPr>
      </p:pic>
      <p:sp>
        <p:nvSpPr>
          <p:cNvPr id="10" name="TextBox 9">
            <a:extLst>
              <a:ext uri="{FF2B5EF4-FFF2-40B4-BE49-F238E27FC236}">
                <a16:creationId xmlns:a16="http://schemas.microsoft.com/office/drawing/2014/main" id="{F31D0094-8003-444F-BA89-FE9430198A01}"/>
              </a:ext>
            </a:extLst>
          </p:cNvPr>
          <p:cNvSpPr txBox="1"/>
          <p:nvPr/>
        </p:nvSpPr>
        <p:spPr>
          <a:xfrm>
            <a:off x="5007167" y="6655336"/>
            <a:ext cx="4725974" cy="200055"/>
          </a:xfrm>
          <a:prstGeom prst="rect">
            <a:avLst/>
          </a:prstGeom>
          <a:noFill/>
        </p:spPr>
        <p:txBody>
          <a:bodyPr wrap="none" rtlCol="0">
            <a:spAutoFit/>
          </a:bodyPr>
          <a:lstStyle/>
          <a:p>
            <a:r>
              <a:rPr lang="pt" sz="700" dirty="0"/>
              <a:t>FONTE: </a:t>
            </a:r>
            <a:r>
              <a:rPr lang="pt" sz="700" dirty="0">
                <a:hlinkClick r:id="rId4"/>
              </a:rPr>
              <a:t>https://www.facultyfocus.com/articles/online-education/helping-students-develop-digital-content-curation-skills/</a:t>
            </a:r>
            <a:r>
              <a:rPr lang="pt" sz="700" dirty="0"/>
              <a:t> </a:t>
            </a:r>
            <a:endParaRPr lang="en-US" sz="700" dirty="0"/>
          </a:p>
        </p:txBody>
      </p:sp>
    </p:spTree>
    <p:extLst>
      <p:ext uri="{BB962C8B-B14F-4D97-AF65-F5344CB8AC3E}">
        <p14:creationId xmlns:p14="http://schemas.microsoft.com/office/powerpoint/2010/main" val="25281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61D4F-B52B-4EE5-A8BF-F4E0A2BF397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3.xml><?xml version="1.0" encoding="utf-8"?>
<ds:datastoreItem xmlns:ds="http://schemas.openxmlformats.org/officeDocument/2006/customXml" ds:itemID="{B861EC82-A045-4DD3-9679-D9F6ED6E1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22946</TotalTime>
  <Words>5103</Words>
  <Application>Microsoft Office PowerPoint</Application>
  <PresentationFormat>Ecrã Panorâmico</PresentationFormat>
  <Paragraphs>392</Paragraphs>
  <Slides>66</Slides>
  <Notes>3</Notes>
  <HiddenSlides>0</HiddenSlides>
  <MMClips>15</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66</vt:i4>
      </vt:variant>
    </vt:vector>
  </HeadingPairs>
  <TitlesOfParts>
    <vt:vector size="75" baseType="lpstr">
      <vt:lpstr>Arial</vt:lpstr>
      <vt:lpstr>Calibri</vt:lpstr>
      <vt:lpstr>Calibri Light</vt:lpstr>
      <vt:lpstr>Freestyle Script</vt:lpstr>
      <vt:lpstr>Quattrocento Sans</vt:lpstr>
      <vt:lpstr>segoe ui</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Lopes</cp:lastModifiedBy>
  <cp:revision>271</cp:revision>
  <dcterms:created xsi:type="dcterms:W3CDTF">2019-11-20T14:08:21Z</dcterms:created>
  <dcterms:modified xsi:type="dcterms:W3CDTF">2022-06-17T22:25:02Z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