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handoutMasterIdLst>
    <p:handoutMasterId r:id="rId79"/>
  </p:handoutMasterIdLst>
  <p:sldIdLst>
    <p:sldId id="278" r:id="rId5"/>
    <p:sldId id="690" r:id="rId6"/>
    <p:sldId id="691" r:id="rId7"/>
    <p:sldId id="637" r:id="rId8"/>
    <p:sldId id="276" r:id="rId9"/>
    <p:sldId id="693" r:id="rId10"/>
    <p:sldId id="694" r:id="rId11"/>
    <p:sldId id="695" r:id="rId12"/>
    <p:sldId id="696" r:id="rId13"/>
    <p:sldId id="697" r:id="rId14"/>
    <p:sldId id="698" r:id="rId15"/>
    <p:sldId id="699" r:id="rId16"/>
    <p:sldId id="700" r:id="rId17"/>
    <p:sldId id="701" r:id="rId18"/>
    <p:sldId id="702" r:id="rId19"/>
    <p:sldId id="703" r:id="rId20"/>
    <p:sldId id="704" r:id="rId21"/>
    <p:sldId id="705" r:id="rId22"/>
    <p:sldId id="706" r:id="rId23"/>
    <p:sldId id="707" r:id="rId24"/>
    <p:sldId id="708" r:id="rId25"/>
    <p:sldId id="709" r:id="rId26"/>
    <p:sldId id="710" r:id="rId27"/>
    <p:sldId id="711" r:id="rId28"/>
    <p:sldId id="712" r:id="rId29"/>
    <p:sldId id="713" r:id="rId30"/>
    <p:sldId id="714" r:id="rId31"/>
    <p:sldId id="715" r:id="rId32"/>
    <p:sldId id="716" r:id="rId33"/>
    <p:sldId id="717" r:id="rId34"/>
    <p:sldId id="718"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 id="732" r:id="rId49"/>
    <p:sldId id="733" r:id="rId50"/>
    <p:sldId id="734" r:id="rId51"/>
    <p:sldId id="735" r:id="rId52"/>
    <p:sldId id="736" r:id="rId53"/>
    <p:sldId id="737" r:id="rId54"/>
    <p:sldId id="738" r:id="rId55"/>
    <p:sldId id="739" r:id="rId56"/>
    <p:sldId id="740" r:id="rId57"/>
    <p:sldId id="741" r:id="rId58"/>
    <p:sldId id="742" r:id="rId59"/>
    <p:sldId id="743" r:id="rId60"/>
    <p:sldId id="744" r:id="rId61"/>
    <p:sldId id="745" r:id="rId62"/>
    <p:sldId id="746" r:id="rId63"/>
    <p:sldId id="747" r:id="rId64"/>
    <p:sldId id="748" r:id="rId65"/>
    <p:sldId id="749" r:id="rId66"/>
    <p:sldId id="750" r:id="rId67"/>
    <p:sldId id="751" r:id="rId68"/>
    <p:sldId id="752" r:id="rId69"/>
    <p:sldId id="753" r:id="rId70"/>
    <p:sldId id="754" r:id="rId71"/>
    <p:sldId id="755" r:id="rId72"/>
    <p:sldId id="756" r:id="rId73"/>
    <p:sldId id="757" r:id="rId74"/>
    <p:sldId id="758" r:id="rId75"/>
    <p:sldId id="759" r:id="rId76"/>
    <p:sldId id="760"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7"/>
    <a:srgbClr val="E78631"/>
    <a:srgbClr val="DD1B50"/>
    <a:srgbClr val="5E5E5E"/>
    <a:srgbClr val="F1B12E"/>
    <a:srgbClr val="D6315A"/>
    <a:srgbClr val="F9A01E"/>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95261" autoAdjust="0"/>
  </p:normalViewPr>
  <p:slideViewPr>
    <p:cSldViewPr snapToGrid="0" snapToObjects="1">
      <p:cViewPr varScale="1">
        <p:scale>
          <a:sx n="102" d="100"/>
          <a:sy n="102" d="100"/>
        </p:scale>
        <p:origin x="126" y="96"/>
      </p:cViewPr>
      <p:guideLst/>
    </p:cSldViewPr>
  </p:slideViewPr>
  <p:notesTextViewPr>
    <p:cViewPr>
      <p:scale>
        <a:sx n="1" d="1"/>
        <a:sy n="1" d="1"/>
      </p:scale>
      <p:origin x="0" y="0"/>
    </p:cViewPr>
  </p:notesTextViewPr>
  <p:sorterViewPr>
    <p:cViewPr>
      <p:scale>
        <a:sx n="100" d="100"/>
        <a:sy n="100" d="100"/>
      </p:scale>
      <p:origin x="0" y="-20880"/>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78DD1C-5568-49C1-A230-5E668406B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21D64A-612D-4676-950F-5948A873C0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CC508-E1E8-4F71-8D06-17494D66496F}" type="datetimeFigureOut">
              <a:rPr lang="en-US" smtClean="0"/>
              <a:t>6/17/2022</a:t>
            </a:fld>
            <a:endParaRPr lang="en-US"/>
          </a:p>
        </p:txBody>
      </p:sp>
      <p:sp>
        <p:nvSpPr>
          <p:cNvPr id="4" name="Footer Placeholder 3">
            <a:extLst>
              <a:ext uri="{FF2B5EF4-FFF2-40B4-BE49-F238E27FC236}">
                <a16:creationId xmlns:a16="http://schemas.microsoft.com/office/drawing/2014/main" id="{4E7BDB2F-204D-4AB4-B0FE-414A963CE4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9AABA5-C986-476D-933B-962DF4DAC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DC940-D80D-45E0-B75F-DCB7F18AE3E3}" type="slidenum">
              <a:rPr lang="en-US" smtClean="0"/>
              <a:t>‹nº›</a:t>
            </a:fld>
            <a:endParaRPr lang="en-US"/>
          </a:p>
        </p:txBody>
      </p:sp>
    </p:spTree>
    <p:extLst>
      <p:ext uri="{BB962C8B-B14F-4D97-AF65-F5344CB8AC3E}">
        <p14:creationId xmlns:p14="http://schemas.microsoft.com/office/powerpoint/2010/main" val="353567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8</a:t>
            </a:fld>
            <a:endParaRPr lang="en-US"/>
          </a:p>
        </p:txBody>
      </p:sp>
    </p:spTree>
    <p:extLst>
      <p:ext uri="{BB962C8B-B14F-4D97-AF65-F5344CB8AC3E}">
        <p14:creationId xmlns:p14="http://schemas.microsoft.com/office/powerpoint/2010/main" val="1268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0"/>
            <a:ext cx="7332954" cy="4234375"/>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11257586" cy="130333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5798665"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9" name="Picture 8">
            <a:extLst>
              <a:ext uri="{FF2B5EF4-FFF2-40B4-BE49-F238E27FC236}">
                <a16:creationId xmlns:a16="http://schemas.microsoft.com/office/drawing/2014/main" id="{686434DF-E00F-4BCF-A821-5C6DF90EBF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0" name="Picture Placeholder 7">
            <a:extLst>
              <a:ext uri="{FF2B5EF4-FFF2-40B4-BE49-F238E27FC236}">
                <a16:creationId xmlns:a16="http://schemas.microsoft.com/office/drawing/2014/main" id="{A96490F6-FA17-4A19-8B0E-9D1A88DD680E}"/>
              </a:ext>
            </a:extLst>
          </p:cNvPr>
          <p:cNvSpPr>
            <a:spLocks noGrp="1"/>
          </p:cNvSpPr>
          <p:nvPr>
            <p:ph type="pic" sz="quarter" idx="17"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Tree>
    <p:extLst>
      <p:ext uri="{BB962C8B-B14F-4D97-AF65-F5344CB8AC3E}">
        <p14:creationId xmlns:p14="http://schemas.microsoft.com/office/powerpoint/2010/main" val="334628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 with solid header - Orang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313158F-0C7F-3741-B131-B90A9AAD0804}"/>
              </a:ext>
            </a:extLst>
          </p:cNvPr>
          <p:cNvSpPr/>
          <p:nvPr userDrawn="1"/>
        </p:nvSpPr>
        <p:spPr>
          <a:xfrm rot="10800000">
            <a:off x="0" y="-50430"/>
            <a:ext cx="12192000" cy="2157206"/>
          </a:xfrm>
          <a:custGeom>
            <a:avLst/>
            <a:gdLst>
              <a:gd name="connsiteX0" fmla="*/ 12517320 w 12517320"/>
              <a:gd name="connsiteY0" fmla="*/ 2214767 h 2214767"/>
              <a:gd name="connsiteX1" fmla="*/ 2409454 w 12517320"/>
              <a:gd name="connsiteY1" fmla="*/ 2214767 h 2214767"/>
              <a:gd name="connsiteX2" fmla="*/ 2409453 w 12517320"/>
              <a:gd name="connsiteY2" fmla="*/ 2214767 h 2214767"/>
              <a:gd name="connsiteX3" fmla="*/ 2339650 w 12517320"/>
              <a:gd name="connsiteY3" fmla="*/ 2214767 h 2214767"/>
              <a:gd name="connsiteX4" fmla="*/ 1855393 w 12517320"/>
              <a:gd name="connsiteY4" fmla="*/ 2214767 h 2214767"/>
              <a:gd name="connsiteX5" fmla="*/ 1380890 w 12517320"/>
              <a:gd name="connsiteY5" fmla="*/ 2214767 h 2214767"/>
              <a:gd name="connsiteX6" fmla="*/ 0 w 12517320"/>
              <a:gd name="connsiteY6" fmla="*/ 2214767 h 2214767"/>
              <a:gd name="connsiteX7" fmla="*/ 0 w 12517320"/>
              <a:gd name="connsiteY7" fmla="*/ 826830 h 2214767"/>
              <a:gd name="connsiteX8" fmla="*/ 0 w 12517320"/>
              <a:gd name="connsiteY8" fmla="*/ 826829 h 2214767"/>
              <a:gd name="connsiteX9" fmla="*/ 0 w 12517320"/>
              <a:gd name="connsiteY9" fmla="*/ 826829 h 2214767"/>
              <a:gd name="connsiteX10" fmla="*/ 0 w 12517320"/>
              <a:gd name="connsiteY10" fmla="*/ 799781 h 2214767"/>
              <a:gd name="connsiteX11" fmla="*/ 1366 w 12517320"/>
              <a:gd name="connsiteY11" fmla="*/ 799781 h 2214767"/>
              <a:gd name="connsiteX12" fmla="*/ 4269 w 12517320"/>
              <a:gd name="connsiteY12" fmla="*/ 742291 h 2214767"/>
              <a:gd name="connsiteX13" fmla="*/ 826829 w 12517320"/>
              <a:gd name="connsiteY13" fmla="*/ 0 h 2214767"/>
              <a:gd name="connsiteX14" fmla="*/ 826830 w 12517320"/>
              <a:gd name="connsiteY14" fmla="*/ 0 h 2214767"/>
              <a:gd name="connsiteX15" fmla="*/ 1380890 w 12517320"/>
              <a:gd name="connsiteY15" fmla="*/ 0 h 2214767"/>
              <a:gd name="connsiteX16" fmla="*/ 1855393 w 12517320"/>
              <a:gd name="connsiteY16" fmla="*/ 0 h 2214767"/>
              <a:gd name="connsiteX17" fmla="*/ 2339650 w 12517320"/>
              <a:gd name="connsiteY17" fmla="*/ 0 h 2214767"/>
              <a:gd name="connsiteX18" fmla="*/ 3236283 w 12517320"/>
              <a:gd name="connsiteY18" fmla="*/ 0 h 2214767"/>
              <a:gd name="connsiteX19" fmla="*/ 12517320 w 12517320"/>
              <a:gd name="connsiteY19" fmla="*/ 0 h 22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17320" h="2214767">
                <a:moveTo>
                  <a:pt x="12517320" y="2214767"/>
                </a:moveTo>
                <a:lnTo>
                  <a:pt x="2409454" y="2214767"/>
                </a:lnTo>
                <a:lnTo>
                  <a:pt x="2409453" y="2214767"/>
                </a:lnTo>
                <a:lnTo>
                  <a:pt x="2339650" y="2214767"/>
                </a:lnTo>
                <a:lnTo>
                  <a:pt x="1855393" y="2214767"/>
                </a:lnTo>
                <a:lnTo>
                  <a:pt x="1380890" y="2214767"/>
                </a:lnTo>
                <a:lnTo>
                  <a:pt x="0" y="2214767"/>
                </a:lnTo>
                <a:lnTo>
                  <a:pt x="0" y="826830"/>
                </a:lnTo>
                <a:lnTo>
                  <a:pt x="0" y="826829"/>
                </a:lnTo>
                <a:lnTo>
                  <a:pt x="0" y="826829"/>
                </a:lnTo>
                <a:lnTo>
                  <a:pt x="0" y="799781"/>
                </a:lnTo>
                <a:lnTo>
                  <a:pt x="1366" y="799781"/>
                </a:lnTo>
                <a:lnTo>
                  <a:pt x="4269" y="742291"/>
                </a:lnTo>
                <a:cubicBezTo>
                  <a:pt x="46611" y="325357"/>
                  <a:pt x="398724" y="0"/>
                  <a:pt x="826829" y="0"/>
                </a:cubicBezTo>
                <a:lnTo>
                  <a:pt x="826830" y="0"/>
                </a:lnTo>
                <a:lnTo>
                  <a:pt x="1380890" y="0"/>
                </a:lnTo>
                <a:lnTo>
                  <a:pt x="1855393" y="0"/>
                </a:lnTo>
                <a:lnTo>
                  <a:pt x="2339650" y="0"/>
                </a:lnTo>
                <a:lnTo>
                  <a:pt x="3236283" y="0"/>
                </a:lnTo>
                <a:lnTo>
                  <a:pt x="12517320" y="0"/>
                </a:lnTo>
                <a:close/>
              </a:path>
            </a:pathLst>
          </a:cu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3">
            <a:extLst>
              <a:ext uri="{FF2B5EF4-FFF2-40B4-BE49-F238E27FC236}">
                <a16:creationId xmlns:a16="http://schemas.microsoft.com/office/drawing/2014/main" id="{44B71AF3-DC1A-BE40-96AB-136B10BA0672}"/>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A36DCE7C-2D1C-054A-99E5-12D2F3014F57}"/>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rgbClr val="2A1B4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6799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577370"/>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084658"/>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39682"/>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81513"/>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771025"/>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78313"/>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33337"/>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7516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50392"/>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5768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12704"/>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545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44047"/>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5133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06359"/>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4819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 id="2147483705"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fewire.com/searching-for-part-of-word-in-google-3482306" TargetMode="External"/><Relationship Id="rId2" Type="http://schemas.openxmlformats.org/officeDocument/2006/relationships/hyperlink" Target="https://www.lifewire.com/looking-for-specific-phrase-3482479" TargetMode="External"/><Relationship Id="rId1" Type="http://schemas.openxmlformats.org/officeDocument/2006/relationships/slideLayout" Target="../slideLayouts/slideLayout1.xml"/><Relationship Id="rId4" Type="http://schemas.openxmlformats.org/officeDocument/2006/relationships/hyperlink" Target="https://www.lifewire.com/how-to-search-specific-domain-in-google-34818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ifewire.com/use-google-to-find-open-files-3482196" TargetMode="External"/><Relationship Id="rId2" Type="http://schemas.openxmlformats.org/officeDocument/2006/relationships/hyperlink" Target="https://www.lifewire.com/highlight-keyword-google-cache-search-1616811" TargetMode="External"/><Relationship Id="rId1" Type="http://schemas.openxmlformats.org/officeDocument/2006/relationships/slideLayout" Target="../slideLayouts/slideLayout1.xml"/><Relationship Id="rId4" Type="http://schemas.openxmlformats.org/officeDocument/2006/relationships/hyperlink" Target="https://www.lifewire.com/pptx-file-262219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0.xml"/><Relationship Id="rId1" Type="http://schemas.openxmlformats.org/officeDocument/2006/relationships/video" Target="https://www.youtube.com/embed/LTJygQwYV84?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pearltrees.com/"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s://www.undp.org/sustainable-development-goals" TargetMode="External"/><Relationship Id="rId2" Type="http://schemas.openxmlformats.org/officeDocument/2006/relationships/hyperlink" Target="https://impakter.com/human-rights-in-the-digital-age-data-literacy-in-tackling-the-big-data-divide/" TargetMode="Externa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0.xml"/><Relationship Id="rId1" Type="http://schemas.openxmlformats.org/officeDocument/2006/relationships/video" Target="https://www.youtube.com/embed/icP6t-U8iOg?start=72&amp;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hyperlink" Target="http://www.diigo.com/education"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wvadulted.org/uploads/4/2/4/9/42499625/padlet_for_beginners.pdf"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hewikigame.com/group" TargetMode="External"/><Relationship Id="rId1" Type="http://schemas.openxmlformats.org/officeDocument/2006/relationships/slideLayout" Target="../slideLayouts/slideLayout15.xml"/><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1.svg"/><Relationship Id="rId2" Type="http://schemas.openxmlformats.org/officeDocument/2006/relationships/image" Target="../media/image37.png"/><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techrepublic.com/blog/10-things/10-tips-for-smarter-more-efficient-internet-search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Br15JuVn500?feature=oembed" TargetMode="Externa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s-digital-decade-digital-targets-2030_en"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roadbandcommission.org/working-groups/digital-gender-divide-2017/"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video" Target="https://www.youtube.com/embed/iRlHmK8drWc?feature=oembed" TargetMode="Externa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47.png"/><Relationship Id="rId4" Type="http://schemas.openxmlformats.org/officeDocument/2006/relationships/hyperlink" Target="https://www.rand.org/research/projects/truth-decay/fighting-disinformation/search.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commonsense.org/education/teaching-strategies/turn-students-into-fact-finding-web-detectives"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searchdatamanagement.techtarget.com/definition/data" TargetMode="External"/><Relationship Id="rId1" Type="http://schemas.openxmlformats.org/officeDocument/2006/relationships/slideLayout" Target="../slideLayouts/slideLayout17.xml"/><Relationship Id="rId6" Type="http://schemas.openxmlformats.org/officeDocument/2006/relationships/image" Target="../media/image46.svg"/><Relationship Id="rId5" Type="http://schemas.openxmlformats.org/officeDocument/2006/relationships/image" Target="../media/image35.png"/><Relationship Id="rId4" Type="http://schemas.openxmlformats.org/officeDocument/2006/relationships/image" Target="../media/image51.svg"/></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0.xml"/><Relationship Id="rId1" Type="http://schemas.openxmlformats.org/officeDocument/2006/relationships/video" Target="https://www.youtube.com/embed/cjGz-I0GgKk?feature=oembed" TargetMode="External"/><Relationship Id="rId4" Type="http://schemas.openxmlformats.org/officeDocument/2006/relationships/hyperlink" Target="https://www.youtube.com/channel/UCjjXLipqgmrebx6yqcVqaW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1.xml"/><Relationship Id="rId5" Type="http://schemas.openxmlformats.org/officeDocument/2006/relationships/image" Target="../media/image63.svg"/><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hyperlink" Target="https://www.dropbox.com/" TargetMode="Externa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hyperlink" Target="https://onedrive.live.com/" TargetMode="External"/><Relationship Id="rId4" Type="http://schemas.openxmlformats.org/officeDocument/2006/relationships/hyperlink" Target="https://www.google.com/driv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0.xml"/><Relationship Id="rId1" Type="http://schemas.openxmlformats.org/officeDocument/2006/relationships/video" Target="https://www.youtube.com/embed/RWgW-CgdIk0?feature=oembed" TargetMode="External"/><Relationship Id="rId5" Type="http://schemas.openxmlformats.org/officeDocument/2006/relationships/image" Target="../media/image70.jpeg"/><Relationship Id="rId4" Type="http://schemas.openxmlformats.org/officeDocument/2006/relationships/image" Target="../media/image36.svg"/></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7.xml"/><Relationship Id="rId5" Type="http://schemas.openxmlformats.org/officeDocument/2006/relationships/image" Target="../media/image76.png"/><Relationship Id="rId4" Type="http://schemas.openxmlformats.org/officeDocument/2006/relationships/hyperlink" Target="https://www.computerhope.com/issues/ch001904.htm"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1.jpeg"/><Relationship Id="rId2" Type="http://schemas.openxmlformats.org/officeDocument/2006/relationships/hyperlink" Target="https://www.google.com/" TargetMode="External"/><Relationship Id="rId1" Type="http://schemas.openxmlformats.org/officeDocument/2006/relationships/slideLayout" Target="../slideLayouts/slideLayout23.xml"/><Relationship Id="rId6" Type="http://schemas.openxmlformats.org/officeDocument/2006/relationships/hyperlink" Target="https://www.bing.com/" TargetMode="External"/><Relationship Id="rId5" Type="http://schemas.openxmlformats.org/officeDocument/2006/relationships/image" Target="../media/image80.png"/><Relationship Id="rId4" Type="http://schemas.openxmlformats.org/officeDocument/2006/relationships/hyperlink" Target="https://search.yahoo.co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yandex.com/" TargetMode="External"/><Relationship Id="rId7" Type="http://schemas.openxmlformats.org/officeDocument/2006/relationships/image" Target="../media/image84.png"/><Relationship Id="rId2" Type="http://schemas.openxmlformats.org/officeDocument/2006/relationships/hyperlink" Target="https://www.baidu.com/" TargetMode="External"/><Relationship Id="rId1" Type="http://schemas.openxmlformats.org/officeDocument/2006/relationships/slideLayout" Target="../slideLayouts/slideLayout2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hyperlink" Target="https://duckduckgo.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www.ecosia.org/" TargetMode="Externa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hyperlink" Target="https://www.reverso.net/text-translation" TargetMode="External"/><Relationship Id="rId2" Type="http://schemas.openxmlformats.org/officeDocument/2006/relationships/hyperlink" Target="https://www.linguee.com/" TargetMode="External"/><Relationship Id="rId1"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hyperlink" Target="https://support.google.com/youtube/answer/100078?hl=en&amp;co=GENIE.Platform%3DiOS" TargetMode="External"/><Relationship Id="rId4" Type="http://schemas.openxmlformats.org/officeDocument/2006/relationships/hyperlink" Target="https://translate.google.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www.linguee.com/" TargetMode="Externa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www.reverso.net/text-translation" TargetMode="Externa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translate.google.com/" TargetMode="Externa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90.png"/><Relationship Id="rId4" Type="http://schemas.openxmlformats.org/officeDocument/2006/relationships/hyperlink" Target="https://digitalinclusion.eu/wp-content/uploads/2021/02/Evidence-Digest-4-Digital-Inclusion-migrants-final.pd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womeninlanguage.com/?_ga=2.225098911.489777068.1637932969-136199469.1637932969" TargetMode="External"/><Relationship Id="rId1" Type="http://schemas.openxmlformats.org/officeDocument/2006/relationships/slideLayout" Target="../slideLayouts/slideLayout10.xml"/><Relationship Id="rId4" Type="http://schemas.openxmlformats.org/officeDocument/2006/relationships/hyperlink" Target="https://womeninlanguag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pb-ap-se2.wpmucdn.com/global2.vic.edu.au/dist/8/5256/files/2019/02/50-Mini-Lessons-For-Teaching-Students-Research-Skills-Kathleen-Morris-1qxevz5.pdf" TargetMode="Externa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pt-PT" dirty="0"/>
              <a:t>Bem-vindo ao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hr-BA" sz="3600" b="1" dirty="0">
                <a:solidFill>
                  <a:srgbClr val="F5B020"/>
                </a:solidFill>
              </a:rPr>
              <a:t>M</a:t>
            </a:r>
            <a:r>
              <a:rPr lang="pt-PT" sz="3600" b="1" dirty="0">
                <a:solidFill>
                  <a:srgbClr val="F5B020"/>
                </a:solidFill>
              </a:rPr>
              <a:t>ó</a:t>
            </a:r>
            <a:r>
              <a:rPr lang="hr-BA" sz="3600" b="1" dirty="0">
                <a:solidFill>
                  <a:srgbClr val="F5B020"/>
                </a:solidFill>
              </a:rPr>
              <a:t>dul</a:t>
            </a:r>
            <a:r>
              <a:rPr lang="pt-PT" sz="3600" b="1" dirty="0">
                <a:solidFill>
                  <a:srgbClr val="F5B020"/>
                </a:solidFill>
              </a:rPr>
              <a:t>o</a:t>
            </a:r>
            <a:r>
              <a:rPr lang="hr-BA" sz="3600" b="1" dirty="0">
                <a:solidFill>
                  <a:srgbClr val="F5B020"/>
                </a:solidFill>
              </a:rPr>
              <a:t> 1 </a:t>
            </a:r>
            <a:endParaRPr lang="en-IE" sz="3600" b="1" dirty="0">
              <a:solidFill>
                <a:srgbClr val="F5B020"/>
              </a:solidFill>
            </a:endParaRPr>
          </a:p>
          <a:p>
            <a:r>
              <a:rPr lang="en-US" sz="4400" b="1" dirty="0" err="1">
                <a:solidFill>
                  <a:srgbClr val="F5B020"/>
                </a:solidFill>
              </a:rPr>
              <a:t>Informação</a:t>
            </a:r>
            <a:r>
              <a:rPr lang="en-US" sz="4400" b="1" dirty="0">
                <a:solidFill>
                  <a:srgbClr val="F5B020"/>
                </a:solidFill>
              </a:rPr>
              <a:t> e </a:t>
            </a:r>
            <a:r>
              <a:rPr lang="en-US" sz="4400" b="1" dirty="0" err="1">
                <a:solidFill>
                  <a:srgbClr val="F5B020"/>
                </a:solidFill>
              </a:rPr>
              <a:t>literacia</a:t>
            </a:r>
            <a:r>
              <a:rPr lang="en-US" sz="4400" b="1" dirty="0">
                <a:solidFill>
                  <a:srgbClr val="F5B020"/>
                </a:solidFill>
              </a:rPr>
              <a:t> de dados</a:t>
            </a:r>
          </a:p>
          <a:p>
            <a:r>
              <a:rPr lang="en-IE" sz="2400" dirty="0" err="1"/>
              <a:t>Parte</a:t>
            </a:r>
            <a:r>
              <a:rPr lang="en-IE" sz="2400" dirty="0"/>
              <a:t> do </a:t>
            </a:r>
            <a:r>
              <a:rPr lang="en-IE" sz="2400" dirty="0" err="1"/>
              <a:t>nosso</a:t>
            </a:r>
            <a:endParaRPr lang="en-IE" sz="2400" dirty="0"/>
          </a:p>
          <a:p>
            <a:r>
              <a:rPr lang="hr-BA" sz="2400" dirty="0"/>
              <a:t>INCLUDE HER </a:t>
            </a:r>
            <a:r>
              <a:rPr lang="pt-PT" sz="2400" dirty="0"/>
              <a:t>Recursos para o Desenvolvimento Digital</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54500" y="6031883"/>
            <a:ext cx="3907501" cy="584775"/>
          </a:xfrm>
          <a:prstGeom prst="rect">
            <a:avLst/>
          </a:prstGeom>
          <a:solidFill>
            <a:schemeClr val="bg1"/>
          </a:solidFill>
        </p:spPr>
        <p:txBody>
          <a:bodyPr wrap="square">
            <a:spAutoFit/>
          </a:bodyPr>
          <a:lstStyle/>
          <a:p>
            <a:pPr algn="r"/>
            <a:r>
              <a:rPr lang="pt-PT" sz="800" dirty="0">
                <a:solidFill>
                  <a:srgbClr val="5E5E5E"/>
                </a:solidFill>
                <a:latin typeface="+mj-lt"/>
              </a:rPr>
              <a:t>Este projeto foi financiado com o apoio da Comissão Europeia. Esta publicação (comunicação) é da responsabilidade exclusiva do autor e a Comissão não assume qualquer responsabilidade pela utilização que possa ser feita das informação nela contidas.</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a:stretch>
            <a:fillRect/>
          </a:stretch>
        </p:blipFill>
        <p:spPr>
          <a:xfrm>
            <a:off x="0" y="5977769"/>
            <a:ext cx="1354500" cy="504000"/>
          </a:xfrm>
          <a:prstGeom prst="rect">
            <a:avLst/>
          </a:prstGeom>
        </p:spPr>
      </p:pic>
    </p:spTree>
    <p:extLst>
      <p:ext uri="{BB962C8B-B14F-4D97-AF65-F5344CB8AC3E}">
        <p14:creationId xmlns:p14="http://schemas.microsoft.com/office/powerpoint/2010/main" val="297497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on mouse">
            <a:extLst>
              <a:ext uri="{FF2B5EF4-FFF2-40B4-BE49-F238E27FC236}">
                <a16:creationId xmlns:a16="http://schemas.microsoft.com/office/drawing/2014/main" id="{4C0214A0-D1A3-47B3-85BD-0A568574F9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6E75FA1-D2ED-4977-A05F-A2C5723A9CE4}"/>
              </a:ext>
            </a:extLst>
          </p:cNvPr>
          <p:cNvSpPr>
            <a:spLocks noGrp="1"/>
          </p:cNvSpPr>
          <p:nvPr>
            <p:ph type="body" sz="quarter" idx="13"/>
          </p:nvPr>
        </p:nvSpPr>
        <p:spPr/>
        <p:txBody>
          <a:bodyPr/>
          <a:lstStyle/>
          <a:p>
            <a:r>
              <a:rPr lang="pt" dirty="0"/>
              <a:t>5 dicas </a:t>
            </a:r>
            <a:endParaRPr lang="en-US" dirty="0"/>
          </a:p>
        </p:txBody>
      </p:sp>
      <p:sp>
        <p:nvSpPr>
          <p:cNvPr id="4" name="Text Placeholder 3">
            <a:extLst>
              <a:ext uri="{FF2B5EF4-FFF2-40B4-BE49-F238E27FC236}">
                <a16:creationId xmlns:a16="http://schemas.microsoft.com/office/drawing/2014/main" id="{EC1BE9A0-DA94-4CA0-919E-075AF27E42B6}"/>
              </a:ext>
            </a:extLst>
          </p:cNvPr>
          <p:cNvSpPr>
            <a:spLocks noGrp="1"/>
          </p:cNvSpPr>
          <p:nvPr>
            <p:ph type="body" sz="quarter" idx="14"/>
          </p:nvPr>
        </p:nvSpPr>
        <p:spPr/>
        <p:txBody>
          <a:bodyPr/>
          <a:lstStyle/>
          <a:p>
            <a:r>
              <a:rPr lang="pt" dirty="0"/>
              <a:t>para aumentar as suas competências de pesquisa online</a:t>
            </a:r>
            <a:endParaRPr lang="en-US" dirty="0"/>
          </a:p>
        </p:txBody>
      </p:sp>
    </p:spTree>
    <p:extLst>
      <p:ext uri="{BB962C8B-B14F-4D97-AF65-F5344CB8AC3E}">
        <p14:creationId xmlns:p14="http://schemas.microsoft.com/office/powerpoint/2010/main" val="136092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885BC6-C99D-4631-8912-ABE74D231B54}"/>
              </a:ext>
            </a:extLst>
          </p:cNvPr>
          <p:cNvSpPr>
            <a:spLocks noGrp="1"/>
          </p:cNvSpPr>
          <p:nvPr>
            <p:ph type="body" sz="quarter" idx="13"/>
          </p:nvPr>
        </p:nvSpPr>
        <p:spPr>
          <a:xfrm>
            <a:off x="230820" y="143215"/>
            <a:ext cx="6232124" cy="3879370"/>
          </a:xfrm>
        </p:spPr>
        <p:txBody>
          <a:bodyPr>
            <a:noAutofit/>
          </a:bodyPr>
          <a:lstStyle/>
          <a:p>
            <a:pPr algn="just"/>
            <a:r>
              <a:rPr lang="pt" sz="2200" i="0" dirty="0">
                <a:effectLst/>
              </a:rPr>
              <a:t>1. Pense antes de começar</a:t>
            </a:r>
          </a:p>
          <a:p>
            <a:pPr algn="just"/>
            <a:endParaRPr lang="en-IE" sz="1050" i="0" dirty="0">
              <a:effectLst/>
            </a:endParaRPr>
          </a:p>
          <a:p>
            <a:pPr algn="just"/>
            <a:r>
              <a:rPr lang="pt" sz="2200" b="0" i="0" dirty="0">
                <a:effectLst/>
              </a:rPr>
              <a:t>Reescreva cada tarefa com suas próprias palavras antes de começar </a:t>
            </a:r>
            <a:r>
              <a:rPr lang="pt" sz="2200" b="0" dirty="0"/>
              <a:t>a pesquisar</a:t>
            </a:r>
            <a:r>
              <a:rPr lang="pt" sz="2200" b="0" i="0" dirty="0">
                <a:effectLst/>
              </a:rPr>
              <a:t>. Isto irá forcá-lo a compreender e tornará muito mais provável que seja capaz de identificar o que é útil quando o encontrar. De seguida, faça um </a:t>
            </a:r>
            <a:r>
              <a:rPr lang="pt" sz="2200" b="0" i="1" dirty="0">
                <a:effectLst/>
              </a:rPr>
              <a:t>brainstorming</a:t>
            </a:r>
            <a:r>
              <a:rPr lang="pt" sz="2200" b="0" i="0" dirty="0">
                <a:effectLst/>
              </a:rPr>
              <a:t> e uma lista das palavras-chaves da pesquisa, use principalmente substantivos, em vez de verbos. Crie uma série de termos que você pode pesquisar em combinações de dois, três ou mais.</a:t>
            </a:r>
            <a:endParaRPr lang="en-IE" sz="2200" b="0" dirty="0"/>
          </a:p>
        </p:txBody>
      </p:sp>
      <p:sp>
        <p:nvSpPr>
          <p:cNvPr id="7" name="TextBox 6">
            <a:extLst>
              <a:ext uri="{FF2B5EF4-FFF2-40B4-BE49-F238E27FC236}">
                <a16:creationId xmlns:a16="http://schemas.microsoft.com/office/drawing/2014/main" id="{3CA96BD3-2828-482F-8638-6896B5619A8F}"/>
              </a:ext>
            </a:extLst>
          </p:cNvPr>
          <p:cNvSpPr txBox="1"/>
          <p:nvPr/>
        </p:nvSpPr>
        <p:spPr>
          <a:xfrm>
            <a:off x="2115844" y="3733781"/>
            <a:ext cx="9587884" cy="2800767"/>
          </a:xfrm>
          <a:prstGeom prst="rect">
            <a:avLst/>
          </a:prstGeom>
          <a:ln>
            <a:solidFill>
              <a:srgbClr val="F9A01E"/>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pt" sz="2200" b="1" i="0" dirty="0">
                <a:solidFill>
                  <a:srgbClr val="5E5E5E"/>
                </a:solidFill>
                <a:effectLst/>
              </a:rPr>
              <a:t>2. Por onde começar a sua pesquisa?</a:t>
            </a:r>
          </a:p>
          <a:p>
            <a:endParaRPr lang="en-US" sz="2200" b="1" dirty="0">
              <a:solidFill>
                <a:srgbClr val="5E5E5E"/>
              </a:solidFill>
            </a:endParaRPr>
          </a:p>
          <a:p>
            <a:pPr algn="just" fontAlgn="base"/>
            <a:r>
              <a:rPr lang="pt" sz="2200" b="0" i="0" dirty="0">
                <a:solidFill>
                  <a:srgbClr val="5E5E5E"/>
                </a:solidFill>
                <a:effectLst/>
              </a:rPr>
              <a:t>Nem sempre confie em </a:t>
            </a:r>
            <a:r>
              <a:rPr lang="pt" sz="2200" dirty="0">
                <a:solidFill>
                  <a:srgbClr val="5E5E5E"/>
                </a:solidFill>
              </a:rPr>
              <a:t>motores</a:t>
            </a:r>
            <a:r>
              <a:rPr lang="pt" sz="2200" b="0" i="0" dirty="0">
                <a:solidFill>
                  <a:srgbClr val="5E5E5E"/>
                </a:solidFill>
                <a:effectLst/>
              </a:rPr>
              <a:t> de busca como Google, Bing, Yahoo, etc. para fazer toda a investigação por si. A internet nem sempre é o melhor lugar para começar; </a:t>
            </a:r>
            <a:r>
              <a:rPr lang="pt" sz="2200" dirty="0">
                <a:solidFill>
                  <a:srgbClr val="5E5E5E"/>
                </a:solidFill>
              </a:rPr>
              <a:t>fontes primárias </a:t>
            </a:r>
            <a:r>
              <a:rPr lang="pt" sz="2200" b="0" i="0" dirty="0">
                <a:solidFill>
                  <a:srgbClr val="5E5E5E"/>
                </a:solidFill>
                <a:effectLst/>
              </a:rPr>
              <a:t>podem ajudá-lo a encontrar informações confiáveis de que você precisa mais rapidamente do que qualquer motor de busca. Se você quiser ficar com o Google, tente usar o Google Académico para encontrar recursos académicos.</a:t>
            </a:r>
            <a:endParaRPr lang="en-IE" dirty="0">
              <a:solidFill>
                <a:srgbClr val="5E5E5E"/>
              </a:solidFill>
            </a:endParaRPr>
          </a:p>
        </p:txBody>
      </p:sp>
      <p:pic>
        <p:nvPicPr>
          <p:cNvPr id="6" name="Picture Placeholder 5" descr="A picture containing text&#10;&#10;Description automatically generated">
            <a:extLst>
              <a:ext uri="{FF2B5EF4-FFF2-40B4-BE49-F238E27FC236}">
                <a16:creationId xmlns:a16="http://schemas.microsoft.com/office/drawing/2014/main" id="{874E63D8-2171-4095-8DE5-7F4B9904247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762092" y="143214"/>
            <a:ext cx="5314499" cy="3789593"/>
          </a:xfrm>
        </p:spPr>
      </p:pic>
    </p:spTree>
    <p:extLst>
      <p:ext uri="{BB962C8B-B14F-4D97-AF65-F5344CB8AC3E}">
        <p14:creationId xmlns:p14="http://schemas.microsoft.com/office/powerpoint/2010/main" val="121955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9C340-5AA3-4FBB-BE98-7EE0FC683587}"/>
              </a:ext>
            </a:extLst>
          </p:cNvPr>
          <p:cNvSpPr>
            <a:spLocks noGrp="1"/>
          </p:cNvSpPr>
          <p:nvPr>
            <p:ph type="body" sz="quarter" idx="14"/>
          </p:nvPr>
        </p:nvSpPr>
        <p:spPr>
          <a:xfrm>
            <a:off x="422116" y="429199"/>
            <a:ext cx="11304828" cy="4208789"/>
          </a:xfrm>
        </p:spPr>
        <p:txBody>
          <a:bodyPr/>
          <a:lstStyle/>
          <a:p>
            <a:pPr algn="l" fontAlgn="base"/>
            <a:r>
              <a:rPr lang="pt" b="1" i="0" dirty="0">
                <a:effectLst/>
              </a:rPr>
              <a:t>3. Ao olhar para os resultados da pesquisa, mergulhe fundo – não pare na primeira página!</a:t>
            </a:r>
            <a:endParaRPr lang="en-US" b="0" i="0" dirty="0">
              <a:effectLst/>
            </a:endParaRPr>
          </a:p>
          <a:p>
            <a:pPr algn="just" fontAlgn="base"/>
            <a:r>
              <a:rPr lang="pt" b="0" i="0" dirty="0">
                <a:effectLst/>
              </a:rPr>
              <a:t>Muitos sites estão no topo dos </a:t>
            </a:r>
            <a:r>
              <a:rPr lang="pt-PT" b="0" i="0" dirty="0">
                <a:effectLst/>
              </a:rPr>
              <a:t>motores de busca</a:t>
            </a:r>
            <a:r>
              <a:rPr lang="pt" b="0" i="0" dirty="0">
                <a:effectLst/>
              </a:rPr>
              <a:t> por motivos que não têm nada a ver com a qualidade do seu conteúdo. Profissionais e académicos não otimizam o seu conteúdo para os motores de busca, pelo que normalmente não aparecem no topo.</a:t>
            </a:r>
          </a:p>
          <a:p>
            <a:pPr algn="just"/>
            <a:endParaRPr lang="pt" sz="1200" b="1" i="0" dirty="0">
              <a:effectLst/>
            </a:endParaRPr>
          </a:p>
          <a:p>
            <a:pPr algn="just"/>
            <a:r>
              <a:rPr lang="pt" b="1" i="0" dirty="0">
                <a:effectLst/>
              </a:rPr>
              <a:t>4. Use funções de pesquisa especiais para fazer com que os </a:t>
            </a:r>
            <a:r>
              <a:rPr lang="pt-PT" b="1" i="0" dirty="0">
                <a:effectLst/>
              </a:rPr>
              <a:t>motores de busca</a:t>
            </a:r>
            <a:r>
              <a:rPr lang="pt" b="1" i="0" dirty="0">
                <a:effectLst/>
              </a:rPr>
              <a:t> funcionem para você</a:t>
            </a:r>
          </a:p>
          <a:p>
            <a:pPr algn="just" fontAlgn="base"/>
            <a:r>
              <a:rPr lang="pt" i="0" dirty="0">
                <a:effectLst/>
              </a:rPr>
              <a:t>Funções úteis para pesquisa podem ajudar a capacitar os alunos a pesquisar de forma mais eficaz informações relacionadas ao seu tópico. (explicado a seguir no motor de busca mais difundido: Google)</a:t>
            </a:r>
          </a:p>
          <a:p>
            <a:pPr algn="just" fontAlgn="base"/>
            <a:endParaRPr lang="en-US" sz="1200" i="0" dirty="0">
              <a:effectLst/>
            </a:endParaRPr>
          </a:p>
          <a:p>
            <a:endParaRPr lang="en-US" dirty="0"/>
          </a:p>
        </p:txBody>
      </p:sp>
      <p:sp>
        <p:nvSpPr>
          <p:cNvPr id="4" name="TextBox 3">
            <a:extLst>
              <a:ext uri="{FF2B5EF4-FFF2-40B4-BE49-F238E27FC236}">
                <a16:creationId xmlns:a16="http://schemas.microsoft.com/office/drawing/2014/main" id="{F137699C-8B50-34B9-D13B-0678DD5B6CEB}"/>
              </a:ext>
            </a:extLst>
          </p:cNvPr>
          <p:cNvSpPr txBox="1"/>
          <p:nvPr/>
        </p:nvSpPr>
        <p:spPr>
          <a:xfrm>
            <a:off x="465056" y="4619604"/>
            <a:ext cx="9668758" cy="1938992"/>
          </a:xfrm>
          <a:prstGeom prst="rect">
            <a:avLst/>
          </a:prstGeom>
          <a:noFill/>
        </p:spPr>
        <p:txBody>
          <a:bodyPr wrap="square">
            <a:spAutoFit/>
          </a:bodyPr>
          <a:lstStyle/>
          <a:p>
            <a:pPr algn="l" fontAlgn="base"/>
            <a:r>
              <a:rPr lang="pt" sz="2400" b="1" dirty="0">
                <a:solidFill>
                  <a:srgbClr val="5E5E5E"/>
                </a:solidFill>
              </a:rPr>
              <a:t>5. Encontre fontes primárias</a:t>
            </a:r>
            <a:endParaRPr lang="en-US" sz="2400" b="1" dirty="0">
              <a:solidFill>
                <a:srgbClr val="5E5E5E"/>
              </a:solidFill>
            </a:endParaRPr>
          </a:p>
          <a:p>
            <a:pPr algn="just" fontAlgn="base"/>
            <a:r>
              <a:rPr lang="pt" sz="2400" dirty="0">
                <a:solidFill>
                  <a:srgbClr val="5E5E5E"/>
                </a:solidFill>
              </a:rPr>
              <a:t>Pense em fontes primárias como investigações, relatos de jornais e revistas, cartas, diários, filmes, fotografias e outros documentos escritos ou gravados no momento do evento como “relatos de testemunhas oculares” que geralmente são mais confiáveis do que informações terceiros.</a:t>
            </a:r>
          </a:p>
        </p:txBody>
      </p:sp>
    </p:spTree>
    <p:extLst>
      <p:ext uri="{BB962C8B-B14F-4D97-AF65-F5344CB8AC3E}">
        <p14:creationId xmlns:p14="http://schemas.microsoft.com/office/powerpoint/2010/main" val="302820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6B2F5-7CB5-49CD-BFC1-13DB75A56D24}"/>
              </a:ext>
            </a:extLst>
          </p:cNvPr>
          <p:cNvSpPr>
            <a:spLocks noGrp="1"/>
          </p:cNvSpPr>
          <p:nvPr>
            <p:ph type="body" sz="quarter" idx="13"/>
          </p:nvPr>
        </p:nvSpPr>
        <p:spPr/>
        <p:txBody>
          <a:bodyPr/>
          <a:lstStyle/>
          <a:p>
            <a:r>
              <a:rPr lang="pt" dirty="0"/>
              <a:t>O que saber (pesquisar no Google)</a:t>
            </a:r>
            <a:endParaRPr lang="en-US" dirty="0"/>
          </a:p>
          <a:p>
            <a:endParaRPr lang="en-US" dirty="0"/>
          </a:p>
        </p:txBody>
      </p:sp>
      <p:sp>
        <p:nvSpPr>
          <p:cNvPr id="3" name="Text Placeholder 2">
            <a:extLst>
              <a:ext uri="{FF2B5EF4-FFF2-40B4-BE49-F238E27FC236}">
                <a16:creationId xmlns:a16="http://schemas.microsoft.com/office/drawing/2014/main" id="{7B7C0341-22A3-4F9F-B6B1-B906E372F1DB}"/>
              </a:ext>
            </a:extLst>
          </p:cNvPr>
          <p:cNvSpPr>
            <a:spLocks noGrp="1"/>
          </p:cNvSpPr>
          <p:nvPr>
            <p:ph type="body" sz="quarter" idx="14"/>
          </p:nvPr>
        </p:nvSpPr>
        <p:spPr/>
        <p:txBody>
          <a:bodyPr/>
          <a:lstStyle/>
          <a:p>
            <a:pPr algn="just"/>
            <a:r>
              <a:rPr lang="pt" dirty="0"/>
              <a:t> </a:t>
            </a:r>
          </a:p>
          <a:p>
            <a:pPr marL="342900" indent="-342900" algn="just">
              <a:lnSpc>
                <a:spcPct val="100000"/>
              </a:lnSpc>
              <a:buFont typeface="Wingdings" panose="05000000000000000000" pitchFamily="2" charset="2"/>
              <a:buChar char="ü"/>
            </a:pPr>
            <a:r>
              <a:rPr lang="pt" dirty="0"/>
              <a:t>Digite “Define”:termo para encontrar uma definição, use “AND” entre termos para pesquisar todas as palavras, coloque aspas ("") em torno das palavras para encontrar uma correspondência exata.</a:t>
            </a:r>
          </a:p>
          <a:p>
            <a:pPr marL="342900" indent="-342900" algn="just">
              <a:lnSpc>
                <a:spcPct val="100000"/>
              </a:lnSpc>
              <a:buFont typeface="Wingdings" panose="05000000000000000000" pitchFamily="2" charset="2"/>
              <a:buChar char="ü"/>
            </a:pPr>
            <a:r>
              <a:rPr lang="pt" dirty="0"/>
              <a:t>Não coloque espaços entre símbolos e palavras ao pesquisar, e sinta-se livre para usar vários comandos numa única busca.</a:t>
            </a:r>
            <a:endParaRPr lang="hr-BA" dirty="0"/>
          </a:p>
          <a:p>
            <a:pPr marL="342900" indent="-342900" algn="just">
              <a:lnSpc>
                <a:spcPct val="100000"/>
              </a:lnSpc>
              <a:buFont typeface="Wingdings" panose="05000000000000000000" pitchFamily="2" charset="2"/>
              <a:buChar char="ü"/>
            </a:pPr>
            <a:r>
              <a:rPr lang="pt" dirty="0"/>
              <a:t>Lembre-se de que vários comandos significam menos resultados, o que às vezes pode ser bom e às vezes pode ser mau.</a:t>
            </a:r>
          </a:p>
        </p:txBody>
      </p:sp>
    </p:spTree>
    <p:extLst>
      <p:ext uri="{BB962C8B-B14F-4D97-AF65-F5344CB8AC3E}">
        <p14:creationId xmlns:p14="http://schemas.microsoft.com/office/powerpoint/2010/main" val="231299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007ABA-0936-4DFB-AE5F-9EBA42D0008C}"/>
              </a:ext>
            </a:extLst>
          </p:cNvPr>
          <p:cNvSpPr txBox="1">
            <a:spLocks/>
          </p:cNvSpPr>
          <p:nvPr/>
        </p:nvSpPr>
        <p:spPr>
          <a:xfrm>
            <a:off x="285749" y="250457"/>
            <a:ext cx="11013848"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t" sz="3600" b="1" dirty="0">
                <a:solidFill>
                  <a:srgbClr val="5E5E5E"/>
                </a:solidFill>
              </a:rPr>
              <a:t>Folha de referência dos operadores de pesquisa do Google</a:t>
            </a:r>
          </a:p>
        </p:txBody>
      </p:sp>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3279261271"/>
              </p:ext>
            </p:extLst>
          </p:nvPr>
        </p:nvGraphicFramePr>
        <p:xfrm>
          <a:off x="285749" y="914400"/>
          <a:ext cx="11563351" cy="5249887"/>
        </p:xfrm>
        <a:graphic>
          <a:graphicData uri="http://schemas.openxmlformats.org/drawingml/2006/table">
            <a:tbl>
              <a:tblPr firstRow="1" firstCol="1" bandRow="1">
                <a:tableStyleId>{93296810-A885-4BE3-A3E7-6D5BEEA58F35}</a:tableStyleId>
              </a:tblPr>
              <a:tblGrid>
                <a:gridCol w="2442526">
                  <a:extLst>
                    <a:ext uri="{9D8B030D-6E8A-4147-A177-3AD203B41FA5}">
                      <a16:colId xmlns:a16="http://schemas.microsoft.com/office/drawing/2014/main" val="525781018"/>
                    </a:ext>
                  </a:extLst>
                </a:gridCol>
                <a:gridCol w="2479627">
                  <a:extLst>
                    <a:ext uri="{9D8B030D-6E8A-4147-A177-3AD203B41FA5}">
                      <a16:colId xmlns:a16="http://schemas.microsoft.com/office/drawing/2014/main" val="2577120706"/>
                    </a:ext>
                  </a:extLst>
                </a:gridCol>
                <a:gridCol w="6641198">
                  <a:extLst>
                    <a:ext uri="{9D8B030D-6E8A-4147-A177-3AD203B41FA5}">
                      <a16:colId xmlns:a16="http://schemas.microsoft.com/office/drawing/2014/main" val="904599851"/>
                    </a:ext>
                  </a:extLst>
                </a:gridCol>
              </a:tblGrid>
              <a:tr h="368334">
                <a:tc>
                  <a:txBody>
                    <a:bodyPr/>
                    <a:lstStyle/>
                    <a:p>
                      <a:pPr marL="0" marR="0" algn="l">
                        <a:lnSpc>
                          <a:spcPct val="107000"/>
                        </a:lnSpc>
                        <a:spcBef>
                          <a:spcPts val="0"/>
                        </a:spcBef>
                        <a:spcAft>
                          <a:spcPts val="0"/>
                        </a:spcAft>
                      </a:pPr>
                      <a:r>
                        <a:rPr lang="pt" sz="2000" dirty="0">
                          <a:effectLst/>
                        </a:rPr>
                        <a:t>Comando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pt" sz="2000" dirty="0">
                          <a:effectLst/>
                        </a:rPr>
                        <a:t>Exemplo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pt" sz="2000" dirty="0">
                          <a:effectLst/>
                        </a:rPr>
                        <a:t>Explicação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28106">
                <a:tc>
                  <a:txBody>
                    <a:bodyPr/>
                    <a:lstStyle/>
                    <a:p>
                      <a:pPr marL="0" marR="0">
                        <a:lnSpc>
                          <a:spcPct val="107000"/>
                        </a:lnSpc>
                        <a:spcBef>
                          <a:spcPts val="0"/>
                        </a:spcBef>
                        <a:spcAft>
                          <a:spcPts val="0"/>
                        </a:spcAft>
                      </a:pPr>
                      <a:r>
                        <a:rPr lang="pt" sz="1800" dirty="0">
                          <a:solidFill>
                            <a:schemeClr val="bg1"/>
                          </a:solidFill>
                          <a:effectLst/>
                        </a:rPr>
                        <a:t>Isto e aquilo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PT" sz="1800" dirty="0">
                          <a:solidFill>
                            <a:srgbClr val="5E5E5E"/>
                          </a:solidFill>
                          <a:effectLst/>
                        </a:rPr>
                        <a:t>N</a:t>
                      </a:r>
                      <a:r>
                        <a:rPr lang="pt" sz="1800" dirty="0">
                          <a:solidFill>
                            <a:srgbClr val="5E5E5E"/>
                          </a:solidFill>
                          <a:effectLst/>
                        </a:rPr>
                        <a:t>ovos negócios para iPhone</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Pesquisartodas as palavras: novo, iPhone e ofertas; semelhante ao uso de AND entre os termos</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306924">
                <a:tc>
                  <a:txBody>
                    <a:bodyPr/>
                    <a:lstStyle/>
                    <a:p>
                      <a:pPr marL="0" marR="0">
                        <a:lnSpc>
                          <a:spcPct val="107000"/>
                        </a:lnSpc>
                        <a:spcBef>
                          <a:spcPts val="0"/>
                        </a:spcBef>
                        <a:spcAft>
                          <a:spcPts val="0"/>
                        </a:spcAft>
                      </a:pPr>
                      <a:r>
                        <a:rPr lang="pt" sz="1800" dirty="0">
                          <a:solidFill>
                            <a:schemeClr val="bg1"/>
                          </a:solidFill>
                          <a:effectLst/>
                        </a:rPr>
                        <a:t>Isto ou aquilo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dirty="0">
                          <a:solidFill>
                            <a:srgbClr val="5E5E5E"/>
                          </a:solidFill>
                          <a:effectLst/>
                        </a:rPr>
                        <a:t>vela OU canoagem</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navegação à vela ou canoagem</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306924">
                <a:tc>
                  <a:txBody>
                    <a:bodyPr/>
                    <a:lstStyle/>
                    <a:p>
                      <a:pPr marL="0" marR="0">
                        <a:lnSpc>
                          <a:spcPct val="107000"/>
                        </a:lnSpc>
                        <a:spcBef>
                          <a:spcPts val="0"/>
                        </a:spcBef>
                        <a:spcAft>
                          <a:spcPts val="0"/>
                        </a:spcAft>
                      </a:pPr>
                      <a:r>
                        <a:rPr lang="pt" sz="1800" u="sng">
                          <a:solidFill>
                            <a:schemeClr val="bg1"/>
                          </a:solidFill>
                          <a:effectLst/>
                          <a:hlinkClick r:id="rId2">
                            <a:extLst>
                              <a:ext uri="{A12FA001-AC4F-418D-AE19-62706E023703}">
                                <ahyp:hlinkClr xmlns:ahyp="http://schemas.microsoft.com/office/drawing/2018/hyperlinkcolor" val="tx"/>
                              </a:ext>
                            </a:extLst>
                          </a:hlinkClick>
                        </a:rPr>
                        <a:t>Combinação exata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dirty="0">
                          <a:solidFill>
                            <a:srgbClr val="5E5E5E"/>
                          </a:solidFill>
                          <a:effectLst/>
                        </a:rPr>
                        <a:t>“Ama-me com ternura"</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esta frase como um todo</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21140">
                <a:tc>
                  <a:txBody>
                    <a:bodyPr/>
                    <a:lstStyle/>
                    <a:p>
                      <a:pPr marL="0" marR="0">
                        <a:lnSpc>
                          <a:spcPct val="107000"/>
                        </a:lnSpc>
                        <a:spcBef>
                          <a:spcPts val="0"/>
                        </a:spcBef>
                        <a:spcAft>
                          <a:spcPts val="0"/>
                        </a:spcAft>
                      </a:pPr>
                      <a:r>
                        <a:rPr lang="pt" sz="1800">
                          <a:solidFill>
                            <a:schemeClr val="bg1"/>
                          </a:solidFill>
                          <a:effectLst/>
                        </a:rPr>
                        <a:t>Excluir Palavras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dirty="0">
                          <a:solidFill>
                            <a:srgbClr val="5E5E5E"/>
                          </a:solidFill>
                          <a:effectLst/>
                        </a:rPr>
                        <a:t>Impressora - tinteiro</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impressora, mas ocultar quaisquer resultados que incluem cartucho</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306924">
                <a:tc>
                  <a:txBody>
                    <a:bodyPr/>
                    <a:lstStyle/>
                    <a:p>
                      <a:pPr marL="0" marR="0">
                        <a:lnSpc>
                          <a:spcPct val="107000"/>
                        </a:lnSpc>
                        <a:spcBef>
                          <a:spcPts val="0"/>
                        </a:spcBef>
                        <a:spcAft>
                          <a:spcPts val="0"/>
                        </a:spcAft>
                      </a:pPr>
                      <a:r>
                        <a:rPr lang="pt" sz="1800">
                          <a:solidFill>
                            <a:schemeClr val="bg1"/>
                          </a:solidFill>
                          <a:effectLst/>
                        </a:rPr>
                        <a:t>Definições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dirty="0" err="1">
                          <a:solidFill>
                            <a:srgbClr val="5E5E5E"/>
                          </a:solidFill>
                          <a:effectLst/>
                        </a:rPr>
                        <a:t>definir: serendipidade</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Definições para serendipidade</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385823">
                <a:tc>
                  <a:txBody>
                    <a:bodyPr/>
                    <a:lstStyle/>
                    <a:p>
                      <a:pPr marL="0" marR="0">
                        <a:lnSpc>
                          <a:spcPct val="107000"/>
                        </a:lnSpc>
                        <a:spcBef>
                          <a:spcPts val="0"/>
                        </a:spcBef>
                        <a:spcAft>
                          <a:spcPts val="0"/>
                        </a:spcAft>
                      </a:pPr>
                      <a:r>
                        <a:rPr lang="pt" sz="1800" u="sng">
                          <a:solidFill>
                            <a:schemeClr val="bg1"/>
                          </a:solidFill>
                          <a:effectLst/>
                          <a:hlinkClick r:id="rId3">
                            <a:extLst>
                              <a:ext uri="{A12FA001-AC4F-418D-AE19-62706E023703}">
                                <ahyp:hlinkClr xmlns:ahyp="http://schemas.microsoft.com/office/drawing/2018/hyperlinkcolor" val="tx"/>
                              </a:ext>
                            </a:extLst>
                          </a:hlinkClick>
                        </a:rPr>
                        <a:t>Pesquisa parcial</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a:solidFill>
                            <a:srgbClr val="5E5E5E"/>
                          </a:solidFill>
                          <a:effectLst/>
                        </a:rPr>
                        <a:t>san * califórnia</a:t>
                      </a:r>
                      <a:endParaRPr lang="en-US" sz="16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todas as palavras, mas permitir outra palavra entre elas</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748317">
                <a:tc>
                  <a:txBody>
                    <a:bodyPr/>
                    <a:lstStyle/>
                    <a:p>
                      <a:pPr marL="0" marR="0">
                        <a:lnSpc>
                          <a:spcPct val="107000"/>
                        </a:lnSpc>
                        <a:spcBef>
                          <a:spcPts val="0"/>
                        </a:spcBef>
                        <a:spcAft>
                          <a:spcPts val="0"/>
                        </a:spcAft>
                      </a:pPr>
                      <a:r>
                        <a:rPr lang="pt" sz="1800">
                          <a:solidFill>
                            <a:schemeClr val="bg1"/>
                          </a:solidFill>
                          <a:effectLst/>
                        </a:rPr>
                        <a:t>Conversão de unidades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a:solidFill>
                            <a:srgbClr val="5E5E5E"/>
                          </a:solidFill>
                          <a:effectLst/>
                        </a:rPr>
                        <a:t>45 graus Celsius em Fahrenheit</a:t>
                      </a:r>
                      <a:endParaRPr lang="en-US" sz="16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Mostrar como 45 Celsius é expresso em Fahrenheit, retorna 113; também funciona com moedas, peso, distância e muito mais</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r h="628106">
                <a:tc>
                  <a:txBody>
                    <a:bodyPr/>
                    <a:lstStyle/>
                    <a:p>
                      <a:pPr marL="0" marR="0">
                        <a:lnSpc>
                          <a:spcPct val="107000"/>
                        </a:lnSpc>
                        <a:spcBef>
                          <a:spcPts val="0"/>
                        </a:spcBef>
                        <a:spcAft>
                          <a:spcPts val="0"/>
                        </a:spcAft>
                      </a:pPr>
                      <a:r>
                        <a:rPr lang="pt" sz="1800" u="sng" dirty="0">
                          <a:solidFill>
                            <a:schemeClr val="bg1"/>
                          </a:solidFill>
                          <a:effectLst/>
                          <a:hlinkClick r:id="rId4">
                            <a:extLst>
                              <a:ext uri="{A12FA001-AC4F-418D-AE19-62706E023703}">
                                <ahyp:hlinkClr xmlns:ahyp="http://schemas.microsoft.com/office/drawing/2018/hyperlinkcolor" val="tx"/>
                              </a:ext>
                            </a:extLst>
                          </a:hlinkClick>
                        </a:rPr>
                        <a:t>Pesquisa de domínio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a:solidFill>
                            <a:srgbClr val="5E5E5E"/>
                          </a:solidFill>
                          <a:effectLst/>
                        </a:rPr>
                        <a:t>site:lifewire.com "melhor telefone"</a:t>
                      </a:r>
                      <a:endParaRPr lang="en-US" sz="16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no lifewire.com por "melhor telefone"</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13735287"/>
                  </a:ext>
                </a:extLst>
              </a:tr>
              <a:tr h="949289">
                <a:tc>
                  <a:txBody>
                    <a:bodyPr/>
                    <a:lstStyle/>
                    <a:p>
                      <a:pPr marL="0" marR="0">
                        <a:lnSpc>
                          <a:spcPct val="107000"/>
                        </a:lnSpc>
                        <a:spcBef>
                          <a:spcPts val="0"/>
                        </a:spcBef>
                        <a:spcAft>
                          <a:spcPts val="0"/>
                        </a:spcAft>
                      </a:pPr>
                      <a:r>
                        <a:rPr lang="pt" sz="1800" dirty="0">
                          <a:solidFill>
                            <a:schemeClr val="bg1"/>
                          </a:solidFill>
                          <a:effectLst/>
                        </a:rPr>
                        <a:t>Pesquisar um intervalo</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l">
                        <a:lnSpc>
                          <a:spcPct val="107000"/>
                        </a:lnSpc>
                        <a:spcBef>
                          <a:spcPts val="0"/>
                        </a:spcBef>
                        <a:spcAft>
                          <a:spcPts val="0"/>
                        </a:spcAft>
                      </a:pPr>
                      <a:r>
                        <a:rPr lang="pt" sz="1800">
                          <a:solidFill>
                            <a:srgbClr val="5E5E5E"/>
                          </a:solidFill>
                          <a:effectLst/>
                        </a:rPr>
                        <a:t>"telefone Android" $ 300.. $ 500</a:t>
                      </a:r>
                      <a:endParaRPr lang="en-US" sz="160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rPr>
                        <a:t>Pesquisar "telefone Android", mas mostrar apenas os resultados onde o preço varia de US$ 300 a US$ 500; também funciona para datas e outros números</a:t>
                      </a:r>
                      <a:endParaRPr lang="en-US" sz="16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1877173"/>
                  </a:ext>
                </a:extLst>
              </a:tr>
            </a:tbl>
          </a:graphicData>
        </a:graphic>
      </p:graphicFrame>
    </p:spTree>
    <p:extLst>
      <p:ext uri="{BB962C8B-B14F-4D97-AF65-F5344CB8AC3E}">
        <p14:creationId xmlns:p14="http://schemas.microsoft.com/office/powerpoint/2010/main" val="215374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D359687-DBC3-4ADA-AC44-DA9CD6C6F5A2}"/>
              </a:ext>
            </a:extLst>
          </p:cNvPr>
          <p:cNvGraphicFramePr>
            <a:graphicFrameLocks noGrp="1"/>
          </p:cNvGraphicFramePr>
          <p:nvPr>
            <p:extLst>
              <p:ext uri="{D42A27DB-BD31-4B8C-83A1-F6EECF244321}">
                <p14:modId xmlns:p14="http://schemas.microsoft.com/office/powerpoint/2010/main" val="1308571166"/>
              </p:ext>
            </p:extLst>
          </p:nvPr>
        </p:nvGraphicFramePr>
        <p:xfrm>
          <a:off x="300000" y="913150"/>
          <a:ext cx="11592000" cy="5341868"/>
        </p:xfrm>
        <a:graphic>
          <a:graphicData uri="http://schemas.openxmlformats.org/drawingml/2006/table">
            <a:tbl>
              <a:tblPr firstRow="1" firstCol="1" bandRow="1">
                <a:tableStyleId>{93296810-A885-4BE3-A3E7-6D5BEEA58F35}</a:tableStyleId>
              </a:tblPr>
              <a:tblGrid>
                <a:gridCol w="2296065">
                  <a:extLst>
                    <a:ext uri="{9D8B030D-6E8A-4147-A177-3AD203B41FA5}">
                      <a16:colId xmlns:a16="http://schemas.microsoft.com/office/drawing/2014/main" val="525781018"/>
                    </a:ext>
                  </a:extLst>
                </a:gridCol>
                <a:gridCol w="2527234">
                  <a:extLst>
                    <a:ext uri="{9D8B030D-6E8A-4147-A177-3AD203B41FA5}">
                      <a16:colId xmlns:a16="http://schemas.microsoft.com/office/drawing/2014/main" val="2577120706"/>
                    </a:ext>
                  </a:extLst>
                </a:gridCol>
                <a:gridCol w="6768701">
                  <a:extLst>
                    <a:ext uri="{9D8B030D-6E8A-4147-A177-3AD203B41FA5}">
                      <a16:colId xmlns:a16="http://schemas.microsoft.com/office/drawing/2014/main" val="904599851"/>
                    </a:ext>
                  </a:extLst>
                </a:gridCol>
              </a:tblGrid>
              <a:tr h="358282">
                <a:tc>
                  <a:txBody>
                    <a:bodyPr/>
                    <a:lstStyle/>
                    <a:p>
                      <a:pPr marL="0" marR="0" algn="l">
                        <a:lnSpc>
                          <a:spcPct val="107000"/>
                        </a:lnSpc>
                        <a:spcBef>
                          <a:spcPts val="0"/>
                        </a:spcBef>
                        <a:spcAft>
                          <a:spcPts val="0"/>
                        </a:spcAft>
                      </a:pPr>
                      <a:r>
                        <a:rPr lang="pt" sz="2000" dirty="0">
                          <a:solidFill>
                            <a:schemeClr val="bg1"/>
                          </a:solidFill>
                          <a:effectLst/>
                        </a:rPr>
                        <a:t>Comando</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pt" sz="2000" dirty="0">
                          <a:effectLst/>
                        </a:rPr>
                        <a:t>Exemplo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gn="ctr">
                        <a:lnSpc>
                          <a:spcPct val="107000"/>
                        </a:lnSpc>
                        <a:spcBef>
                          <a:spcPts val="0"/>
                        </a:spcBef>
                        <a:spcAft>
                          <a:spcPts val="0"/>
                        </a:spcAft>
                      </a:pPr>
                      <a:r>
                        <a:rPr lang="pt" sz="2000" dirty="0">
                          <a:effectLst/>
                        </a:rPr>
                        <a:t>Explicação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ACA7"/>
                    </a:solidFill>
                  </a:tcPr>
                </a:tc>
                <a:extLst>
                  <a:ext uri="{0D108BD9-81ED-4DB2-BD59-A6C34878D82A}">
                    <a16:rowId xmlns:a16="http://schemas.microsoft.com/office/drawing/2014/main" val="3475728120"/>
                  </a:ext>
                </a:extLst>
              </a:tr>
              <a:tr h="610965">
                <a:tc>
                  <a:txBody>
                    <a:bodyPr/>
                    <a:lstStyle/>
                    <a:p>
                      <a:pPr marL="0" marR="0">
                        <a:lnSpc>
                          <a:spcPct val="107000"/>
                        </a:lnSpc>
                        <a:spcBef>
                          <a:spcPts val="0"/>
                        </a:spcBef>
                        <a:spcAft>
                          <a:spcPts val="0"/>
                        </a:spcAft>
                      </a:pPr>
                      <a:r>
                        <a:rPr lang="pt" sz="1800" u="sng" dirty="0">
                          <a:solidFill>
                            <a:schemeClr val="bg1"/>
                          </a:solidFill>
                          <a:effectLst/>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Pesquisa de cache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dirty="0" err="1">
                          <a:solidFill>
                            <a:srgbClr val="5E5E5E"/>
                          </a:solidFill>
                          <a:effectLst/>
                          <a:latin typeface="+mn-lt"/>
                          <a:ea typeface="Times New Roman" panose="02020603050405020304" pitchFamily="18" charset="0"/>
                          <a:cs typeface="Times New Roman" panose="02020603050405020304" pitchFamily="18" charset="0"/>
                        </a:rPr>
                        <a:t>cache:lifewire.com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A última versão em cache do </a:t>
                      </a:r>
                      <a:r>
                        <a:rPr lang="pt" sz="1800" i="1" dirty="0">
                          <a:solidFill>
                            <a:srgbClr val="5E5E5E"/>
                          </a:solidFill>
                          <a:effectLst/>
                          <a:latin typeface="+mn-lt"/>
                          <a:ea typeface="Times New Roman" panose="02020603050405020304" pitchFamily="18" charset="0"/>
                          <a:cs typeface="Times New Roman" panose="02020603050405020304" pitchFamily="18" charset="0"/>
                        </a:rPr>
                        <a:t>lifewire.com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530760025"/>
                  </a:ext>
                </a:extLst>
              </a:tr>
              <a:tr h="513043">
                <a:tc>
                  <a:txBody>
                    <a:bodyPr/>
                    <a:lstStyle/>
                    <a:p>
                      <a:pPr marL="0" marR="0">
                        <a:lnSpc>
                          <a:spcPct val="107000"/>
                        </a:lnSpc>
                        <a:spcBef>
                          <a:spcPts val="0"/>
                        </a:spcBef>
                        <a:spcAft>
                          <a:spcPts val="0"/>
                        </a:spcAft>
                      </a:pPr>
                      <a:r>
                        <a:rPr lang="pt" sz="1800" u="sng" dirty="0">
                          <a:solidFill>
                            <a:schemeClr val="bg1"/>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Pesquisa por tipo de </a:t>
                      </a:r>
                      <a:r>
                        <a:rPr lang="pt" sz="1800" u="sng" dirty="0">
                          <a:solidFill>
                            <a:schemeClr val="bg1"/>
                          </a:solidFill>
                          <a:effectLst/>
                          <a:latin typeface="+mn-lt"/>
                          <a:ea typeface="Times New Roman" panose="02020603050405020304" pitchFamily="18" charset="0"/>
                          <a:cs typeface="Times New Roman" panose="02020603050405020304" pitchFamily="18" charset="0"/>
                        </a:rPr>
                        <a:t>ficheiro</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tipo de arquivo: zoologia. pptx</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Pesquisar todos os ficheiros </a:t>
                      </a:r>
                      <a:r>
                        <a:rPr lang="pt" sz="1800" u="sng" dirty="0">
                          <a:solidFill>
                            <a:srgbClr val="5E5E5E"/>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PPTX </a:t>
                      </a:r>
                      <a:r>
                        <a:rPr lang="pt" sz="1800" dirty="0">
                          <a:solidFill>
                            <a:srgbClr val="5E5E5E"/>
                          </a:solidFill>
                          <a:effectLst/>
                          <a:latin typeface="+mn-lt"/>
                          <a:ea typeface="Times New Roman" panose="02020603050405020304" pitchFamily="18" charset="0"/>
                          <a:cs typeface="Times New Roman" panose="02020603050405020304" pitchFamily="18" charset="0"/>
                        </a:rPr>
                        <a:t>que incluem a palavra </a:t>
                      </a:r>
                      <a:r>
                        <a:rPr lang="pt" sz="1800" i="1" dirty="0">
                          <a:solidFill>
                            <a:srgbClr val="5E5E5E"/>
                          </a:solidFill>
                          <a:effectLst/>
                          <a:latin typeface="+mn-lt"/>
                          <a:ea typeface="Times New Roman" panose="02020603050405020304" pitchFamily="18" charset="0"/>
                          <a:cs typeface="Times New Roman" panose="02020603050405020304" pitchFamily="18" charset="0"/>
                        </a:rPr>
                        <a:t>zoologia </a:t>
                      </a:r>
                      <a:r>
                        <a:rPr lang="pt" sz="1800" dirty="0">
                          <a:solidFill>
                            <a:srgbClr val="5E5E5E"/>
                          </a:solidFill>
                          <a:effectLst/>
                          <a:latin typeface="+mn-lt"/>
                          <a:ea typeface="Times New Roman" panose="02020603050405020304" pitchFamily="18" charset="0"/>
                          <a:cs typeface="Times New Roman" panose="02020603050405020304" pitchFamily="18" charset="0"/>
                        </a:rPr>
                        <a:t>(nem todas as extensões de ficheiro são suportadas)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12026450"/>
                  </a:ext>
                </a:extLst>
              </a:tr>
              <a:tr h="513043">
                <a:tc>
                  <a:txBody>
                    <a:bodyPr/>
                    <a:lstStyle/>
                    <a:p>
                      <a:pPr marL="0" marR="0">
                        <a:lnSpc>
                          <a:spcPct val="107000"/>
                        </a:lnSpc>
                        <a:spcBef>
                          <a:spcPts val="0"/>
                        </a:spcBef>
                        <a:spcAft>
                          <a:spcPts val="0"/>
                        </a:spcAft>
                      </a:pPr>
                      <a:r>
                        <a:rPr lang="pt" sz="1800">
                          <a:solidFill>
                            <a:schemeClr val="bg1"/>
                          </a:solidFill>
                          <a:effectLst/>
                          <a:latin typeface="+mn-lt"/>
                          <a:ea typeface="Times New Roman" panose="02020603050405020304" pitchFamily="18" charset="0"/>
                          <a:cs typeface="Times New Roman" panose="02020603050405020304" pitchFamily="18" charset="0"/>
                        </a:rPr>
                        <a:t>Pesquisa de título</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título: correndo</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Procurar por páginas com </a:t>
                      </a:r>
                      <a:r>
                        <a:rPr lang="pt" sz="1800" i="1" dirty="0">
                          <a:solidFill>
                            <a:srgbClr val="5E5E5E"/>
                          </a:solidFill>
                          <a:effectLst/>
                          <a:latin typeface="+mn-lt"/>
                          <a:ea typeface="Times New Roman" panose="02020603050405020304" pitchFamily="18" charset="0"/>
                          <a:cs typeface="Times New Roman" panose="02020603050405020304" pitchFamily="18" charset="0"/>
                        </a:rPr>
                        <a:t>execução </a:t>
                      </a:r>
                      <a:r>
                        <a:rPr lang="pt" sz="1800" dirty="0">
                          <a:solidFill>
                            <a:srgbClr val="5E5E5E"/>
                          </a:solidFill>
                          <a:effectLst/>
                          <a:latin typeface="+mn-lt"/>
                          <a:ea typeface="Times New Roman" panose="02020603050405020304" pitchFamily="18" charset="0"/>
                          <a:cs typeface="Times New Roman" panose="02020603050405020304" pitchFamily="18" charset="0"/>
                        </a:rPr>
                        <a:t>no título; usar </a:t>
                      </a:r>
                      <a:r>
                        <a:rPr lang="pt" sz="1800" b="1" dirty="0">
                          <a:solidFill>
                            <a:srgbClr val="5E5E5E"/>
                          </a:solidFill>
                          <a:effectLst/>
                          <a:latin typeface="+mn-lt"/>
                          <a:ea typeface="Times New Roman" panose="02020603050405020304" pitchFamily="18" charset="0"/>
                          <a:cs typeface="Times New Roman" panose="02020603050405020304" pitchFamily="18" charset="0"/>
                        </a:rPr>
                        <a:t>allintitle </a:t>
                      </a:r>
                      <a:r>
                        <a:rPr lang="pt" sz="1800" dirty="0">
                          <a:solidFill>
                            <a:srgbClr val="5E5E5E"/>
                          </a:solidFill>
                          <a:effectLst/>
                          <a:latin typeface="+mn-lt"/>
                          <a:ea typeface="Times New Roman" panose="02020603050405020304" pitchFamily="18" charset="0"/>
                          <a:cs typeface="Times New Roman" panose="02020603050405020304" pitchFamily="18" charset="0"/>
                        </a:rPr>
                        <a:t>para pesquisar várias palavras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91131084"/>
                  </a:ext>
                </a:extLst>
              </a:tr>
              <a:tr h="604191">
                <a:tc>
                  <a:txBody>
                    <a:bodyPr/>
                    <a:lstStyle/>
                    <a:p>
                      <a:pPr marL="0" marR="0">
                        <a:lnSpc>
                          <a:spcPct val="107000"/>
                        </a:lnSpc>
                        <a:spcBef>
                          <a:spcPts val="0"/>
                        </a:spcBef>
                        <a:spcAft>
                          <a:spcPts val="0"/>
                        </a:spcAft>
                      </a:pPr>
                      <a:r>
                        <a:rPr lang="pt" sz="1800" dirty="0">
                          <a:solidFill>
                            <a:schemeClr val="bg1"/>
                          </a:solidFill>
                          <a:effectLst/>
                          <a:latin typeface="+mn-lt"/>
                          <a:ea typeface="Times New Roman" panose="02020603050405020304" pitchFamily="18" charset="0"/>
                          <a:cs typeface="Times New Roman" panose="02020603050405020304" pitchFamily="18" charset="0"/>
                        </a:rPr>
                        <a:t>Pesquisa de URL</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a:solidFill>
                            <a:srgbClr val="5E5E5E"/>
                          </a:solidFill>
                          <a:effectLst/>
                          <a:latin typeface="+mn-lt"/>
                          <a:ea typeface="Times New Roman" panose="02020603050405020304" pitchFamily="18" charset="0"/>
                          <a:cs typeface="Times New Roman" panose="02020603050405020304" pitchFamily="18" charset="0"/>
                        </a:rPr>
                        <a:t>inurl:chewbacca</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Procurar por páginas que incluam </a:t>
                      </a:r>
                      <a:r>
                        <a:rPr lang="pt" sz="1800" b="1" dirty="0">
                          <a:solidFill>
                            <a:srgbClr val="5E5E5E"/>
                          </a:solidFill>
                          <a:effectLst/>
                          <a:latin typeface="+mn-lt"/>
                          <a:ea typeface="Times New Roman" panose="02020603050405020304" pitchFamily="18" charset="0"/>
                          <a:cs typeface="Times New Roman" panose="02020603050405020304" pitchFamily="18" charset="0"/>
                        </a:rPr>
                        <a:t>chewbacca </a:t>
                      </a:r>
                      <a:r>
                        <a:rPr lang="pt" sz="1800" dirty="0">
                          <a:solidFill>
                            <a:srgbClr val="5E5E5E"/>
                          </a:solidFill>
                          <a:effectLst/>
                          <a:latin typeface="+mn-lt"/>
                          <a:ea typeface="Times New Roman" panose="02020603050405020304" pitchFamily="18" charset="0"/>
                          <a:cs typeface="Times New Roman" panose="02020603050405020304" pitchFamily="18" charset="0"/>
                        </a:rPr>
                        <a:t>na URL; use </a:t>
                      </a:r>
                      <a:r>
                        <a:rPr lang="pt" sz="1800" b="1" dirty="0">
                          <a:solidFill>
                            <a:srgbClr val="5E5E5E"/>
                          </a:solidFill>
                          <a:effectLst/>
                          <a:latin typeface="+mn-lt"/>
                          <a:ea typeface="Times New Roman" panose="02020603050405020304" pitchFamily="18" charset="0"/>
                          <a:cs typeface="Times New Roman" panose="02020603050405020304" pitchFamily="18" charset="0"/>
                        </a:rPr>
                        <a:t>allinurl </a:t>
                      </a:r>
                      <a:r>
                        <a:rPr lang="pt" sz="1800" dirty="0">
                          <a:solidFill>
                            <a:srgbClr val="5E5E5E"/>
                          </a:solidFill>
                          <a:effectLst/>
                          <a:latin typeface="+mn-lt"/>
                          <a:ea typeface="Times New Roman" panose="02020603050405020304" pitchFamily="18" charset="0"/>
                          <a:cs typeface="Times New Roman" panose="02020603050405020304" pitchFamily="18" charset="0"/>
                        </a:rPr>
                        <a:t>para pesquisar várias palavras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09939336"/>
                  </a:ext>
                </a:extLst>
              </a:tr>
              <a:tr h="896008">
                <a:tc>
                  <a:txBody>
                    <a:bodyPr/>
                    <a:lstStyle/>
                    <a:p>
                      <a:pPr marL="0" marR="0">
                        <a:lnSpc>
                          <a:spcPct val="107000"/>
                        </a:lnSpc>
                        <a:spcBef>
                          <a:spcPts val="0"/>
                        </a:spcBef>
                        <a:spcAft>
                          <a:spcPts val="0"/>
                        </a:spcAft>
                      </a:pPr>
                      <a:r>
                        <a:rPr lang="pt" sz="1800" dirty="0">
                          <a:solidFill>
                            <a:schemeClr val="bg1"/>
                          </a:solidFill>
                          <a:effectLst/>
                          <a:latin typeface="+mn-lt"/>
                          <a:ea typeface="Times New Roman" panose="02020603050405020304" pitchFamily="18" charset="0"/>
                          <a:cs typeface="Times New Roman" panose="02020603050405020304" pitchFamily="18" charset="0"/>
                        </a:rPr>
                        <a:t>Pesquisa de corpo de texto</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a:solidFill>
                            <a:srgbClr val="5E5E5E"/>
                          </a:solidFill>
                          <a:effectLst/>
                          <a:latin typeface="+mn-lt"/>
                          <a:ea typeface="Times New Roman" panose="02020603050405020304" pitchFamily="18" charset="0"/>
                          <a:cs typeface="Times New Roman" panose="02020603050405020304" pitchFamily="18" charset="0"/>
                        </a:rPr>
                        <a:t>intext: salão</a:t>
                      </a:r>
                      <a:endParaRPr lang="en-US" sz="180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Pesquisar por páginas que incluam </a:t>
                      </a:r>
                      <a:r>
                        <a:rPr lang="pt" sz="1800" i="1" dirty="0">
                          <a:solidFill>
                            <a:srgbClr val="5E5E5E"/>
                          </a:solidFill>
                          <a:effectLst/>
                          <a:latin typeface="+mn-lt"/>
                          <a:ea typeface="Times New Roman" panose="02020603050405020304" pitchFamily="18" charset="0"/>
                          <a:cs typeface="Times New Roman" panose="02020603050405020304" pitchFamily="18" charset="0"/>
                        </a:rPr>
                        <a:t>salão </a:t>
                      </a:r>
                      <a:r>
                        <a:rPr lang="pt" sz="1800" dirty="0">
                          <a:solidFill>
                            <a:srgbClr val="5E5E5E"/>
                          </a:solidFill>
                          <a:effectLst/>
                          <a:latin typeface="+mn-lt"/>
                          <a:ea typeface="Times New Roman" panose="02020603050405020304" pitchFamily="18" charset="0"/>
                          <a:cs typeface="Times New Roman" panose="02020603050405020304" pitchFamily="18" charset="0"/>
                        </a:rPr>
                        <a:t>no corpo da página (não retornará páginas que incluam a pesquisa no título ou URL, mas não no corpo); use </a:t>
                      </a:r>
                      <a:r>
                        <a:rPr lang="pt" sz="1800" b="1" dirty="0">
                          <a:solidFill>
                            <a:srgbClr val="5E5E5E"/>
                          </a:solidFill>
                          <a:effectLst/>
                          <a:latin typeface="+mn-lt"/>
                          <a:ea typeface="Times New Roman" panose="02020603050405020304" pitchFamily="18" charset="0"/>
                          <a:cs typeface="Times New Roman" panose="02020603050405020304" pitchFamily="18" charset="0"/>
                        </a:rPr>
                        <a:t>allintext </a:t>
                      </a:r>
                      <a:r>
                        <a:rPr lang="pt" sz="1800" dirty="0">
                          <a:solidFill>
                            <a:srgbClr val="5E5E5E"/>
                          </a:solidFill>
                          <a:effectLst/>
                          <a:latin typeface="+mn-lt"/>
                          <a:ea typeface="Times New Roman" panose="02020603050405020304" pitchFamily="18" charset="0"/>
                          <a:cs typeface="Times New Roman" panose="02020603050405020304" pitchFamily="18" charset="0"/>
                        </a:rPr>
                        <a:t>para pesquisar várias palavras</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20499474"/>
                  </a:ext>
                </a:extLst>
              </a:tr>
              <a:tr h="801086">
                <a:tc>
                  <a:txBody>
                    <a:bodyPr/>
                    <a:lstStyle/>
                    <a:p>
                      <a:pPr marL="0" marR="0">
                        <a:lnSpc>
                          <a:spcPct val="107000"/>
                        </a:lnSpc>
                        <a:spcBef>
                          <a:spcPts val="0"/>
                        </a:spcBef>
                        <a:spcAft>
                          <a:spcPts val="0"/>
                        </a:spcAft>
                      </a:pPr>
                      <a:r>
                        <a:rPr lang="pt" sz="1800" dirty="0">
                          <a:solidFill>
                            <a:schemeClr val="bg1"/>
                          </a:solidFill>
                          <a:effectLst/>
                          <a:latin typeface="+mn-lt"/>
                          <a:ea typeface="Times New Roman" panose="02020603050405020304" pitchFamily="18" charset="0"/>
                          <a:cs typeface="Times New Roman" panose="02020603050405020304" pitchFamily="18" charset="0"/>
                        </a:rPr>
                        <a:t>Palavras por proximidade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tecnologia AROUND(3) android</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l">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Pesquisar </a:t>
                      </a:r>
                      <a:r>
                        <a:rPr lang="pt" sz="1800" i="1" dirty="0">
                          <a:solidFill>
                            <a:srgbClr val="5E5E5E"/>
                          </a:solidFill>
                          <a:effectLst/>
                          <a:latin typeface="+mn-lt"/>
                          <a:ea typeface="Times New Roman" panose="02020603050405020304" pitchFamily="18" charset="0"/>
                          <a:cs typeface="Times New Roman" panose="02020603050405020304" pitchFamily="18" charset="0"/>
                        </a:rPr>
                        <a:t>tech </a:t>
                      </a:r>
                      <a:r>
                        <a:rPr lang="pt" sz="1800" dirty="0">
                          <a:solidFill>
                            <a:srgbClr val="5E5E5E"/>
                          </a:solidFill>
                          <a:effectLst/>
                          <a:latin typeface="+mn-lt"/>
                          <a:ea typeface="Times New Roman" panose="02020603050405020304" pitchFamily="18" charset="0"/>
                          <a:cs typeface="Times New Roman" panose="02020603050405020304" pitchFamily="18" charset="0"/>
                        </a:rPr>
                        <a:t>e </a:t>
                      </a:r>
                      <a:r>
                        <a:rPr lang="pt" sz="1800" i="1" dirty="0">
                          <a:solidFill>
                            <a:srgbClr val="5E5E5E"/>
                          </a:solidFill>
                          <a:effectLst/>
                          <a:latin typeface="+mn-lt"/>
                          <a:ea typeface="Times New Roman" panose="02020603050405020304" pitchFamily="18" charset="0"/>
                          <a:cs typeface="Times New Roman" panose="02020603050405020304" pitchFamily="18" charset="0"/>
                        </a:rPr>
                        <a:t>android </a:t>
                      </a:r>
                      <a:r>
                        <a:rPr lang="pt" sz="1800" dirty="0">
                          <a:solidFill>
                            <a:srgbClr val="5E5E5E"/>
                          </a:solidFill>
                          <a:effectLst/>
                          <a:latin typeface="+mn-lt"/>
                          <a:ea typeface="Times New Roman" panose="02020603050405020304" pitchFamily="18" charset="0"/>
                          <a:cs typeface="Times New Roman" panose="02020603050405020304" pitchFamily="18" charset="0"/>
                        </a:rPr>
                        <a:t>, mas apenas mostrar resultados onde os termos estão a três palavras uma da outra</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65248290"/>
                  </a:ext>
                </a:extLst>
              </a:tr>
              <a:tr h="923382">
                <a:tc>
                  <a:txBody>
                    <a:bodyPr/>
                    <a:lstStyle/>
                    <a:p>
                      <a:pPr marL="0" marR="0">
                        <a:lnSpc>
                          <a:spcPct val="107000"/>
                        </a:lnSpc>
                        <a:spcBef>
                          <a:spcPts val="0"/>
                        </a:spcBef>
                        <a:spcAft>
                          <a:spcPts val="0"/>
                        </a:spcAft>
                      </a:pPr>
                      <a:r>
                        <a:rPr lang="pt" sz="1800" dirty="0">
                          <a:solidFill>
                            <a:schemeClr val="bg1"/>
                          </a:solidFill>
                          <a:effectLst/>
                          <a:latin typeface="+mn-lt"/>
                          <a:ea typeface="Times New Roman" panose="02020603050405020304" pitchFamily="18" charset="0"/>
                          <a:cs typeface="Times New Roman" panose="02020603050405020304" pitchFamily="18" charset="0"/>
                        </a:rPr>
                        <a:t>Sites relacionados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ACA7"/>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relacionado: engadget.com</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pt" sz="1800" dirty="0">
                          <a:solidFill>
                            <a:srgbClr val="5E5E5E"/>
                          </a:solidFill>
                          <a:effectLst/>
                          <a:latin typeface="+mn-lt"/>
                          <a:ea typeface="Times New Roman" panose="02020603050405020304" pitchFamily="18" charset="0"/>
                          <a:cs typeface="Times New Roman" panose="02020603050405020304" pitchFamily="18" charset="0"/>
                        </a:rPr>
                        <a:t>Encontrar sites que tenham conteúdo semelhante a outro</a:t>
                      </a:r>
                      <a:endParaRPr lang="en-US" sz="1800" dirty="0">
                        <a:solidFill>
                          <a:srgbClr val="5E5E5E"/>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187752770"/>
                  </a:ext>
                </a:extLst>
              </a:tr>
            </a:tbl>
          </a:graphicData>
        </a:graphic>
      </p:graphicFrame>
      <p:sp>
        <p:nvSpPr>
          <p:cNvPr id="4" name="Text Placeholder 1">
            <a:extLst>
              <a:ext uri="{FF2B5EF4-FFF2-40B4-BE49-F238E27FC236}">
                <a16:creationId xmlns:a16="http://schemas.microsoft.com/office/drawing/2014/main" id="{0E39765C-55E8-BEF4-47C2-860C5EB9E934}"/>
              </a:ext>
            </a:extLst>
          </p:cNvPr>
          <p:cNvSpPr txBox="1">
            <a:spLocks/>
          </p:cNvSpPr>
          <p:nvPr/>
        </p:nvSpPr>
        <p:spPr>
          <a:xfrm>
            <a:off x="285749" y="250457"/>
            <a:ext cx="11013848" cy="54979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t" sz="3600" b="1" dirty="0">
                <a:solidFill>
                  <a:srgbClr val="5E5E5E"/>
                </a:solidFill>
              </a:rPr>
              <a:t>Folha de referência dos operadores de pesquisa do Google</a:t>
            </a:r>
          </a:p>
        </p:txBody>
      </p:sp>
    </p:spTree>
    <p:extLst>
      <p:ext uri="{BB962C8B-B14F-4D97-AF65-F5344CB8AC3E}">
        <p14:creationId xmlns:p14="http://schemas.microsoft.com/office/powerpoint/2010/main" val="143929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pt" i="0" dirty="0">
                <a:effectLst/>
              </a:rPr>
              <a:t>Dicas para estratégias de busca eficazes</a:t>
            </a:r>
          </a:p>
          <a:p>
            <a:endParaRPr lang="en-IE" dirty="0"/>
          </a:p>
        </p:txBody>
      </p:sp>
      <p:pic>
        <p:nvPicPr>
          <p:cNvPr id="4" name="Online Media 3" title="Online Research: Tips for Effective Search Strategies">
            <a:hlinkClick r:id="" action="ppaction://media"/>
            <a:extLst>
              <a:ext uri="{FF2B5EF4-FFF2-40B4-BE49-F238E27FC236}">
                <a16:creationId xmlns:a16="http://schemas.microsoft.com/office/drawing/2014/main" id="{EFDBE2C2-E342-4F59-B30F-0AB481AB3E29}"/>
              </a:ext>
            </a:extLst>
          </p:cNvPr>
          <p:cNvPicPr>
            <a:picLocks noRot="1" noChangeAspect="1"/>
          </p:cNvPicPr>
          <p:nvPr>
            <a:videoFile r:link="rId1"/>
          </p:nvPr>
        </p:nvPicPr>
        <p:blipFill>
          <a:blip r:embed="rId3"/>
          <a:stretch>
            <a:fillRect/>
          </a:stretch>
        </p:blipFill>
        <p:spPr>
          <a:xfrm>
            <a:off x="5272598" y="1340647"/>
            <a:ext cx="5665788" cy="3604360"/>
          </a:xfrm>
          <a:prstGeom prst="rect">
            <a:avLst/>
          </a:prstGeom>
        </p:spPr>
      </p:pic>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BE68C4F-42EC-4878-8D0D-DEA059CB31B1}"/>
              </a:ext>
            </a:extLst>
          </p:cNvPr>
          <p:cNvSpPr txBox="1"/>
          <p:nvPr/>
        </p:nvSpPr>
        <p:spPr>
          <a:xfrm>
            <a:off x="2451168" y="3735627"/>
            <a:ext cx="2395108" cy="461665"/>
          </a:xfrm>
          <a:prstGeom prst="rect">
            <a:avLst/>
          </a:prstGeom>
          <a:noFill/>
        </p:spPr>
        <p:txBody>
          <a:bodyPr wrap="square" rtlCol="0">
            <a:spAutoFit/>
          </a:bodyPr>
          <a:lstStyle/>
          <a:p>
            <a:r>
              <a:rPr lang="pt" sz="2400" b="1" dirty="0"/>
              <a:t>ASSISTA AQUI</a:t>
            </a:r>
          </a:p>
        </p:txBody>
      </p:sp>
      <p:sp>
        <p:nvSpPr>
          <p:cNvPr id="8" name="TextBox 7">
            <a:extLst>
              <a:ext uri="{FF2B5EF4-FFF2-40B4-BE49-F238E27FC236}">
                <a16:creationId xmlns:a16="http://schemas.microsoft.com/office/drawing/2014/main" id="{4D28034D-888F-43BB-B5C5-963821188220}"/>
              </a:ext>
            </a:extLst>
          </p:cNvPr>
          <p:cNvSpPr txBox="1"/>
          <p:nvPr/>
        </p:nvSpPr>
        <p:spPr>
          <a:xfrm>
            <a:off x="2689934" y="5619565"/>
            <a:ext cx="8998090" cy="830997"/>
          </a:xfrm>
          <a:prstGeom prst="rect">
            <a:avLst/>
          </a:prstGeom>
          <a:noFill/>
        </p:spPr>
        <p:txBody>
          <a:bodyPr wrap="square" rtlCol="0">
            <a:spAutoFit/>
          </a:bodyPr>
          <a:lstStyle/>
          <a:p>
            <a:r>
              <a:rPr lang="pt" sz="2400" dirty="0">
                <a:solidFill>
                  <a:srgbClr val="5E5E5E"/>
                </a:solidFill>
              </a:rPr>
              <a:t>Saiba como pode usar BOOLEAN OPERATORS, CITAÇÕES E ASTERIX/STAR SYMBOL para impulsionar a sua busca</a:t>
            </a:r>
          </a:p>
        </p:txBody>
      </p:sp>
    </p:spTree>
    <p:extLst>
      <p:ext uri="{BB962C8B-B14F-4D97-AF65-F5344CB8AC3E}">
        <p14:creationId xmlns:p14="http://schemas.microsoft.com/office/powerpoint/2010/main" val="42906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4D479-707B-41B8-A83F-0268B3D9AD73}"/>
              </a:ext>
            </a:extLst>
          </p:cNvPr>
          <p:cNvSpPr/>
          <p:nvPr/>
        </p:nvSpPr>
        <p:spPr>
          <a:xfrm>
            <a:off x="9445082" y="5731084"/>
            <a:ext cx="2520175" cy="844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77F513A3-15BA-449E-A8E7-345539BE924A}"/>
              </a:ext>
            </a:extLst>
          </p:cNvPr>
          <p:cNvSpPr>
            <a:spLocks noGrp="1"/>
          </p:cNvSpPr>
          <p:nvPr>
            <p:ph type="body" sz="quarter" idx="13"/>
          </p:nvPr>
        </p:nvSpPr>
        <p:spPr/>
        <p:txBody>
          <a:bodyPr>
            <a:normAutofit fontScale="92500" lnSpcReduction="20000"/>
          </a:bodyPr>
          <a:lstStyle/>
          <a:p>
            <a:r>
              <a:rPr lang="pt" dirty="0"/>
              <a:t>Ferramentas digitais x 3 para ajudá-lo a filtrar e a organizar os dados</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7E2FF5B2-02ED-429B-AF7C-55A1BC8DB6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523" y="4080807"/>
            <a:ext cx="3369289"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Logo, company name&#10;&#10;Description automatically generated">
            <a:extLst>
              <a:ext uri="{FF2B5EF4-FFF2-40B4-BE49-F238E27FC236}">
                <a16:creationId xmlns:a16="http://schemas.microsoft.com/office/drawing/2014/main" id="{59202653-A793-4B49-8BE8-AD2345A4B5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321" t="20767" r="12960" b="7627"/>
          <a:stretch/>
        </p:blipFill>
        <p:spPr>
          <a:xfrm>
            <a:off x="8432583" y="4053313"/>
            <a:ext cx="3221483" cy="237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1DC74819-D054-46F5-8C94-1F555B100B4F}"/>
              </a:ext>
            </a:extLst>
          </p:cNvPr>
          <p:cNvGrpSpPr/>
          <p:nvPr/>
        </p:nvGrpSpPr>
        <p:grpSpPr>
          <a:xfrm>
            <a:off x="4425303" y="1632421"/>
            <a:ext cx="3514788" cy="4824387"/>
            <a:chOff x="4301011" y="1632421"/>
            <a:chExt cx="3514788" cy="4824387"/>
          </a:xfrm>
        </p:grpSpPr>
        <p:pic>
          <p:nvPicPr>
            <p:cNvPr id="5" name="Picture 4" descr="Graphical user interface, application&#10;&#10;Description automatically generated">
              <a:extLst>
                <a:ext uri="{FF2B5EF4-FFF2-40B4-BE49-F238E27FC236}">
                  <a16:creationId xmlns:a16="http://schemas.microsoft.com/office/drawing/2014/main" id="{80A2F0F3-ECD9-45C5-AD43-E27165449B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7014" y="4090002"/>
              <a:ext cx="3478785" cy="2366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40FB28DD-D721-4C93-B8D1-C588658117DF}"/>
                </a:ext>
              </a:extLst>
            </p:cNvPr>
            <p:cNvSpPr txBox="1"/>
            <p:nvPr/>
          </p:nvSpPr>
          <p:spPr>
            <a:xfrm>
              <a:off x="4301011" y="1632421"/>
              <a:ext cx="3514788" cy="2308324"/>
            </a:xfrm>
            <a:prstGeom prst="rect">
              <a:avLst/>
            </a:prstGeom>
            <a:solidFill>
              <a:srgbClr val="00ACA7"/>
            </a:solidFill>
          </p:spPr>
          <p:txBody>
            <a:bodyPr wrap="square" rtlCol="0">
              <a:spAutoFit/>
            </a:bodyPr>
            <a:lstStyle/>
            <a:p>
              <a:r>
                <a:rPr lang="pt" sz="2400" b="1" i="0" dirty="0" err="1">
                  <a:solidFill>
                    <a:schemeClr val="bg1"/>
                  </a:solidFill>
                  <a:effectLst/>
                </a:rPr>
                <a:t>Diigo</a:t>
              </a:r>
              <a:r>
                <a:rPr lang="pt" sz="2400" b="1" i="0" dirty="0">
                  <a:solidFill>
                    <a:schemeClr val="bg1"/>
                  </a:solidFill>
                  <a:effectLst/>
                </a:rPr>
                <a:t> </a:t>
              </a:r>
            </a:p>
            <a:p>
              <a:r>
                <a:rPr lang="pt" sz="2400" i="0" dirty="0">
                  <a:solidFill>
                    <a:schemeClr val="bg1"/>
                  </a:solidFill>
                  <a:effectLst/>
                </a:rPr>
                <a:t>é uma </a:t>
              </a:r>
              <a:r>
                <a:rPr lang="pt" sz="2400" i="0" u="none" strike="noStrike" dirty="0">
                  <a:solidFill>
                    <a:schemeClr val="bg1"/>
                  </a:solidFill>
                  <a:effectLst/>
                </a:rPr>
                <a:t>site social </a:t>
              </a:r>
              <a:r>
                <a:rPr lang="pt" sz="2400" i="0" dirty="0">
                  <a:solidFill>
                    <a:schemeClr val="bg1"/>
                  </a:solidFill>
                  <a:effectLst/>
                </a:rPr>
                <a:t>que permite aos </a:t>
              </a:r>
              <a:r>
                <a:rPr lang="pt" sz="2400" i="0" u="none" strike="noStrike" dirty="0">
                  <a:solidFill>
                    <a:schemeClr val="bg1"/>
                  </a:solidFill>
                  <a:effectLst/>
                </a:rPr>
                <a:t>utilizadores</a:t>
              </a:r>
            </a:p>
            <a:p>
              <a:r>
                <a:rPr lang="pt" sz="2400" i="0" u="none" strike="noStrike" dirty="0">
                  <a:solidFill>
                    <a:schemeClr val="bg1"/>
                  </a:solidFill>
                  <a:effectLst/>
                </a:rPr>
                <a:t>marcar </a:t>
              </a:r>
              <a:r>
                <a:rPr lang="pt" sz="2400" i="0" dirty="0">
                  <a:solidFill>
                    <a:schemeClr val="bg1"/>
                  </a:solidFill>
                  <a:effectLst/>
                </a:rPr>
                <a:t>e </a:t>
              </a:r>
              <a:r>
                <a:rPr lang="pt" sz="2400" i="0" strike="noStrike" dirty="0">
                  <a:solidFill>
                    <a:schemeClr val="bg1"/>
                  </a:solidFill>
                  <a:effectLst/>
                </a:rPr>
                <a:t>etiquetar </a:t>
              </a:r>
              <a:r>
                <a:rPr lang="pt" sz="2400" i="0" dirty="0">
                  <a:solidFill>
                    <a:schemeClr val="bg1"/>
                  </a:solidFill>
                  <a:effectLst/>
                </a:rPr>
                <a:t>páginas Web.</a:t>
              </a:r>
            </a:p>
            <a:p>
              <a:endParaRPr lang="pt" sz="2400" i="0" dirty="0">
                <a:solidFill>
                  <a:schemeClr val="bg1"/>
                </a:solidFill>
                <a:effectLst/>
              </a:endParaRPr>
            </a:p>
          </p:txBody>
        </p:sp>
      </p:grpSp>
      <p:sp>
        <p:nvSpPr>
          <p:cNvPr id="11" name="TextBox 10">
            <a:extLst>
              <a:ext uri="{FF2B5EF4-FFF2-40B4-BE49-F238E27FC236}">
                <a16:creationId xmlns:a16="http://schemas.microsoft.com/office/drawing/2014/main" id="{C3F518B8-51AA-434D-9787-6B132144E17E}"/>
              </a:ext>
            </a:extLst>
          </p:cNvPr>
          <p:cNvSpPr txBox="1"/>
          <p:nvPr/>
        </p:nvSpPr>
        <p:spPr>
          <a:xfrm>
            <a:off x="504393" y="1632421"/>
            <a:ext cx="3503609" cy="2308324"/>
          </a:xfrm>
          <a:prstGeom prst="rect">
            <a:avLst/>
          </a:prstGeom>
          <a:solidFill>
            <a:srgbClr val="00ACA7"/>
          </a:solidFill>
        </p:spPr>
        <p:txBody>
          <a:bodyPr wrap="square" rtlCol="0">
            <a:spAutoFit/>
          </a:bodyPr>
          <a:lstStyle/>
          <a:p>
            <a:r>
              <a:rPr lang="pt" sz="2400" b="1" i="0" dirty="0">
                <a:solidFill>
                  <a:schemeClr val="bg1"/>
                </a:solidFill>
                <a:effectLst/>
              </a:rPr>
              <a:t>PearlsTrees</a:t>
            </a:r>
            <a:r>
              <a:rPr lang="pt" sz="2400" b="0" i="0" dirty="0">
                <a:solidFill>
                  <a:schemeClr val="bg1"/>
                </a:solidFill>
                <a:effectLst/>
              </a:rPr>
              <a:t> </a:t>
            </a:r>
          </a:p>
          <a:p>
            <a:r>
              <a:rPr lang="pt" sz="2400" b="0" i="0" dirty="0">
                <a:solidFill>
                  <a:schemeClr val="bg1"/>
                </a:solidFill>
                <a:effectLst/>
              </a:rPr>
              <a:t>refere-se como "um lugar para os seus interesses". Funcionalmente, é uma ferramenta de curadoria visual e colaborativa</a:t>
            </a:r>
            <a:endParaRPr lang="en-IE" sz="2400" dirty="0">
              <a:solidFill>
                <a:schemeClr val="bg1"/>
              </a:solidFill>
            </a:endParaRPr>
          </a:p>
        </p:txBody>
      </p:sp>
      <p:sp>
        <p:nvSpPr>
          <p:cNvPr id="12" name="TextBox 11">
            <a:extLst>
              <a:ext uri="{FF2B5EF4-FFF2-40B4-BE49-F238E27FC236}">
                <a16:creationId xmlns:a16="http://schemas.microsoft.com/office/drawing/2014/main" id="{241E3527-42EA-4110-B14D-381B4861E366}"/>
              </a:ext>
            </a:extLst>
          </p:cNvPr>
          <p:cNvSpPr txBox="1"/>
          <p:nvPr/>
        </p:nvSpPr>
        <p:spPr>
          <a:xfrm>
            <a:off x="8364012" y="1616686"/>
            <a:ext cx="3358627" cy="2308324"/>
          </a:xfrm>
          <a:prstGeom prst="rect">
            <a:avLst/>
          </a:prstGeom>
          <a:solidFill>
            <a:srgbClr val="00ACA7"/>
          </a:solidFill>
        </p:spPr>
        <p:txBody>
          <a:bodyPr wrap="square" rtlCol="0">
            <a:spAutoFit/>
          </a:bodyPr>
          <a:lstStyle/>
          <a:p>
            <a:r>
              <a:rPr lang="pt" sz="2400" b="1" i="0" dirty="0">
                <a:solidFill>
                  <a:schemeClr val="bg1"/>
                </a:solidFill>
                <a:effectLst/>
              </a:rPr>
              <a:t>Padlet</a:t>
            </a:r>
          </a:p>
          <a:p>
            <a:r>
              <a:rPr lang="pt" sz="2400" dirty="0">
                <a:solidFill>
                  <a:schemeClr val="bg1"/>
                </a:solidFill>
              </a:rPr>
              <a:t>é um </a:t>
            </a:r>
            <a:r>
              <a:rPr lang="pt" sz="2400" b="0" i="0" u="none" strike="noStrike" dirty="0">
                <a:solidFill>
                  <a:schemeClr val="bg1"/>
                </a:solidFill>
                <a:effectLst/>
              </a:rPr>
              <a:t>software </a:t>
            </a:r>
            <a:r>
              <a:rPr lang="pt" sz="2400" b="0" i="0" dirty="0">
                <a:solidFill>
                  <a:schemeClr val="bg1"/>
                </a:solidFill>
                <a:effectLst/>
              </a:rPr>
              <a:t>baseado </a:t>
            </a:r>
            <a:r>
              <a:rPr lang="pt" sz="2400" dirty="0">
                <a:solidFill>
                  <a:schemeClr val="bg1"/>
                </a:solidFill>
              </a:rPr>
              <a:t>na</a:t>
            </a:r>
            <a:r>
              <a:rPr lang="pt" sz="2400" b="0" i="0" dirty="0">
                <a:solidFill>
                  <a:schemeClr val="bg1"/>
                </a:solidFill>
                <a:effectLst/>
              </a:rPr>
              <a:t> nuvem - amplamente utilizado entre docentes como ferramenta pedagógica</a:t>
            </a:r>
            <a:endParaRPr lang="en-IE" sz="2400" dirty="0">
              <a:solidFill>
                <a:schemeClr val="bg1"/>
              </a:solidFill>
            </a:endParaRPr>
          </a:p>
        </p:txBody>
      </p:sp>
    </p:spTree>
    <p:extLst>
      <p:ext uri="{BB962C8B-B14F-4D97-AF65-F5344CB8AC3E}">
        <p14:creationId xmlns:p14="http://schemas.microsoft.com/office/powerpoint/2010/main" val="79919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333997"/>
            <a:ext cx="10978262" cy="1083096"/>
          </a:xfrm>
        </p:spPr>
        <p:txBody>
          <a:bodyPr vert="horz" lIns="91440" tIns="45720" rIns="91440" bIns="45720" rtlCol="0" anchor="t">
            <a:normAutofit/>
          </a:bodyPr>
          <a:lstStyle/>
          <a:p>
            <a:r>
              <a:rPr lang="pt" sz="3600" dirty="0"/>
              <a:t>NOME DA FERRAMENTA: </a:t>
            </a:r>
            <a:r>
              <a:rPr lang="pt" sz="3600" dirty="0" err="1"/>
              <a:t>Pearltrees</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23022" y="1215480"/>
            <a:ext cx="7385573" cy="5163014"/>
          </a:xfrm>
          <a:solidFill>
            <a:srgbClr val="00ACA7"/>
          </a:solidFill>
        </p:spPr>
        <p:txBody>
          <a:bodyPr vert="horz" lIns="91440" tIns="45720" rIns="91440" bIns="45720" rtlCol="0" anchor="t">
            <a:noAutofit/>
          </a:bodyPr>
          <a:lstStyle/>
          <a:p>
            <a:pPr algn="just"/>
            <a:r>
              <a:rPr lang="pt" dirty="0">
                <a:solidFill>
                  <a:schemeClr val="bg1"/>
                </a:solidFill>
              </a:rPr>
              <a:t>- Pearltress é uma biblioteca gratuita, visual e colaborativa que permite organizar páginas da web, ficheiros, fotos e anotações para recuperá-los e partilhá-los facilmente em qualquer lugar. Pearltrees fornece uma estrutura para professores ou alunos reunirem, partilharem e organizarem recursos.</a:t>
            </a:r>
          </a:p>
          <a:p>
            <a:r>
              <a:rPr lang="pt" dirty="0">
                <a:solidFill>
                  <a:schemeClr val="bg1"/>
                </a:solidFill>
              </a:rPr>
              <a:t>- Os seus links, ou “pérolas”, são conectados em “árvores” e podem ser facilmente incorporados num site, blog ou conta do Facebook/Twitter.</a:t>
            </a:r>
          </a:p>
          <a:p>
            <a:pPr algn="just"/>
            <a:r>
              <a:rPr lang="pt" b="1" dirty="0">
                <a:solidFill>
                  <a:schemeClr val="bg1"/>
                </a:solidFill>
              </a:rPr>
              <a:t>Atividades de Ensino: </a:t>
            </a:r>
            <a:r>
              <a:rPr lang="pt" dirty="0">
                <a:solidFill>
                  <a:schemeClr val="bg1"/>
                </a:solidFill>
              </a:rPr>
              <a:t>Preparação, Apresentação, Interação/ Avaliação, Biblioteca Digital</a:t>
            </a:r>
          </a:p>
          <a:p>
            <a:r>
              <a:rPr lang="pt" b="1" dirty="0">
                <a:solidFill>
                  <a:schemeClr val="bg1"/>
                </a:solidFill>
              </a:rPr>
              <a:t>Adequado para o estilo  de aprendizagem do aluno: </a:t>
            </a:r>
            <a:r>
              <a:rPr lang="pt" dirty="0">
                <a:solidFill>
                  <a:schemeClr val="bg1"/>
                </a:solidFill>
              </a:rPr>
              <a:t>Visual, Oral, Impressão, Prático</a:t>
            </a:r>
          </a:p>
          <a:p>
            <a:pPr marL="0" marR="0" lvl="0" indent="0" defTabSz="914400" rtl="0" eaLnBrk="1" fontAlgn="auto" latinLnBrk="0" hangingPunct="1">
              <a:lnSpc>
                <a:spcPct val="90000"/>
              </a:lnSpc>
              <a:spcBef>
                <a:spcPts val="1000"/>
              </a:spcBef>
              <a:spcAft>
                <a:spcPts val="0"/>
              </a:spcAft>
              <a:buClrTx/>
              <a:buSzTx/>
              <a:buFont typeface="Arial"/>
              <a:buNone/>
              <a:tabLst/>
              <a:defRPr/>
            </a:pPr>
            <a:r>
              <a:rPr lang="pt" b="1" dirty="0">
                <a:solidFill>
                  <a:schemeClr val="bg1"/>
                </a:solidFill>
              </a:rPr>
              <a:t>Facilidade de uso: </a:t>
            </a:r>
            <a:r>
              <a:rPr lang="pt" dirty="0">
                <a:solidFill>
                  <a:schemeClr val="bg1"/>
                </a:solidFill>
              </a:rPr>
              <a:t>Semi-Avançado</a:t>
            </a:r>
            <a:endParaRPr lang="en-US" b="1" dirty="0">
              <a:solidFill>
                <a:schemeClr val="bg1"/>
              </a:solidFill>
            </a:endParaRPr>
          </a:p>
          <a:p>
            <a:endParaRPr lang="en-IE" sz="19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4" name="Picture 3">
            <a:extLst>
              <a:ext uri="{FF2B5EF4-FFF2-40B4-BE49-F238E27FC236}">
                <a16:creationId xmlns:a16="http://schemas.microsoft.com/office/drawing/2014/main" id="{5A5BE5E7-12EE-47E9-A037-CD063223E8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101" y="1182284"/>
            <a:ext cx="3390941" cy="1552713"/>
          </a:xfrm>
          <a:prstGeom prst="rect">
            <a:avLst/>
          </a:prstGeom>
        </p:spPr>
      </p:pic>
      <p:pic>
        <p:nvPicPr>
          <p:cNvPr id="6" name="Picture 5">
            <a:extLst>
              <a:ext uri="{FF2B5EF4-FFF2-40B4-BE49-F238E27FC236}">
                <a16:creationId xmlns:a16="http://schemas.microsoft.com/office/drawing/2014/main" id="{79FF2D70-7CCA-4CF8-83A6-62693A08B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2102" y="2734997"/>
            <a:ext cx="3378062" cy="2609735"/>
          </a:xfrm>
          <a:prstGeom prst="rect">
            <a:avLst/>
          </a:prstGeom>
        </p:spPr>
      </p:pic>
    </p:spTree>
    <p:extLst>
      <p:ext uri="{BB962C8B-B14F-4D97-AF65-F5344CB8AC3E}">
        <p14:creationId xmlns:p14="http://schemas.microsoft.com/office/powerpoint/2010/main" val="182795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89571" y="607916"/>
            <a:ext cx="10978262" cy="1083096"/>
          </a:xfrm>
        </p:spPr>
        <p:txBody>
          <a:bodyPr/>
          <a:lstStyle/>
          <a:p>
            <a:r>
              <a:rPr lang="pt" dirty="0"/>
              <a:t>Começar com Pearltrees</a:t>
            </a:r>
          </a:p>
          <a:p>
            <a:endParaRPr lang="en-US" dirty="0"/>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89571" y="1947828"/>
            <a:ext cx="4895385" cy="4742671"/>
          </a:xfrm>
          <a:solidFill>
            <a:schemeClr val="bg1"/>
          </a:solidFill>
        </p:spPr>
        <p:txBody>
          <a:bodyPr vert="horz" lIns="91440" tIns="45720" rIns="91440" bIns="45720" rtlCol="0" anchor="t">
            <a:noAutofit/>
          </a:bodyPr>
          <a:lstStyle/>
          <a:p>
            <a:r>
              <a:rPr lang="pt" sz="2200" b="1" dirty="0">
                <a:solidFill>
                  <a:srgbClr val="E78631"/>
                </a:solidFill>
              </a:rPr>
              <a:t>Instruções para Educadores</a:t>
            </a:r>
          </a:p>
          <a:p>
            <a:pPr marL="342900" lvl="0" indent="-342900">
              <a:lnSpc>
                <a:spcPct val="107000"/>
              </a:lnSpc>
              <a:buFont typeface="+mj-lt"/>
              <a:buAutoNum type="arabicPeriod"/>
            </a:pPr>
            <a:r>
              <a:rPr lang="pt" sz="2200" dirty="0">
                <a:latin typeface="Calibri" panose="020F0502020204030204" pitchFamily="34" charset="0"/>
                <a:ea typeface="Calibri" panose="020F0502020204030204" pitchFamily="34" charset="0"/>
                <a:cs typeface="Times New Roman" panose="02020603050405020304" pitchFamily="18" charset="0"/>
              </a:rPr>
              <a:t>Ir para</a:t>
            </a:r>
            <a:r>
              <a:rPr lang="pt" sz="2200" dirty="0">
                <a:effectLst/>
                <a:latin typeface="Calibri" panose="020F0502020204030204" pitchFamily="34" charset="0"/>
                <a:ea typeface="Calibri" panose="020F0502020204030204" pitchFamily="34" charset="0"/>
                <a:cs typeface="Times New Roman" panose="02020603050405020304" pitchFamily="18" charset="0"/>
              </a:rPr>
              <a:t> </a:t>
            </a:r>
            <a:r>
              <a:rPr lang="pt"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www.pearltrees.com</a:t>
            </a:r>
            <a:endParaRPr lang="en-GB"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pt" sz="2200" dirty="0"/>
              <a:t>Registe-se com a sua conta de e-mail para começar a usar o Pearltrees</a:t>
            </a:r>
          </a:p>
          <a:p>
            <a:pPr marL="342900" lvl="0" indent="-342900">
              <a:lnSpc>
                <a:spcPct val="107000"/>
              </a:lnSpc>
              <a:buFont typeface="+mj-lt"/>
              <a:buAutoNum type="arabicPeriod"/>
            </a:pPr>
            <a:r>
              <a:rPr lang="pt" sz="2200" dirty="0"/>
              <a:t>Certifique-se de assistir ao vídeo tutorial/modelos antes de começar a criar suas próprias listas</a:t>
            </a:r>
          </a:p>
          <a:p>
            <a:pPr marL="342900" lvl="0" indent="-342900">
              <a:lnSpc>
                <a:spcPct val="107000"/>
              </a:lnSpc>
              <a:buFont typeface="+mj-lt"/>
              <a:buAutoNum type="arabicPeriod"/>
            </a:pPr>
            <a:r>
              <a:rPr lang="pt" sz="2200" dirty="0"/>
              <a:t>Escolha um tópico com o qual esteja familiarizado e crie uma lista rápida no Pearltrees para partilhar com a turma!</a:t>
            </a:r>
            <a:endParaRPr lang="en-US" sz="2200" dirty="0"/>
          </a:p>
        </p:txBody>
      </p:sp>
      <p:pic>
        <p:nvPicPr>
          <p:cNvPr id="2" name="Picture 1">
            <a:extLst>
              <a:ext uri="{FF2B5EF4-FFF2-40B4-BE49-F238E27FC236}">
                <a16:creationId xmlns:a16="http://schemas.microsoft.com/office/drawing/2014/main" id="{FDB5A37B-04AD-4273-AE4B-B61C6123112C}"/>
              </a:ext>
            </a:extLst>
          </p:cNvPr>
          <p:cNvPicPr>
            <a:picLocks noChangeAspect="1"/>
          </p:cNvPicPr>
          <p:nvPr/>
        </p:nvPicPr>
        <p:blipFill>
          <a:blip r:embed="rId3"/>
          <a:stretch>
            <a:fillRect/>
          </a:stretch>
        </p:blipFill>
        <p:spPr>
          <a:xfrm>
            <a:off x="5357611" y="2174528"/>
            <a:ext cx="6551054" cy="4543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5480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D7E70E-E2B5-4636-8D19-AA38BEEFB8CA}"/>
              </a:ext>
            </a:extLst>
          </p:cNvPr>
          <p:cNvSpPr>
            <a:spLocks noGrp="1"/>
          </p:cNvSpPr>
          <p:nvPr>
            <p:ph type="body" sz="quarter" idx="13"/>
          </p:nvPr>
        </p:nvSpPr>
        <p:spPr/>
        <p:txBody>
          <a:bodyPr/>
          <a:lstStyle/>
          <a:p>
            <a:r>
              <a:rPr lang="pt-PT" dirty="0"/>
              <a:t>Literacia dos Dados como um Direito Humano</a:t>
            </a:r>
          </a:p>
        </p:txBody>
      </p:sp>
      <p:sp>
        <p:nvSpPr>
          <p:cNvPr id="3" name="Text Placeholder 2">
            <a:extLst>
              <a:ext uri="{FF2B5EF4-FFF2-40B4-BE49-F238E27FC236}">
                <a16:creationId xmlns:a16="http://schemas.microsoft.com/office/drawing/2014/main" id="{DA4B8C15-366F-4226-9824-3FFCDAC97462}"/>
              </a:ext>
            </a:extLst>
          </p:cNvPr>
          <p:cNvSpPr>
            <a:spLocks noGrp="1"/>
          </p:cNvSpPr>
          <p:nvPr>
            <p:ph type="body" sz="quarter" idx="14"/>
          </p:nvPr>
        </p:nvSpPr>
        <p:spPr>
          <a:xfrm>
            <a:off x="515902" y="1474507"/>
            <a:ext cx="10654861" cy="2899530"/>
          </a:xfrm>
        </p:spPr>
        <p:txBody>
          <a:bodyPr/>
          <a:lstStyle/>
          <a:p>
            <a:pPr algn="just"/>
            <a:r>
              <a:rPr lang="pt-PT" dirty="0"/>
              <a:t>Os cidadãos digitais devem ter acesso aos seus dados pessoais. Além disso, devem ter capacidade de análise crítica para entender como as estruturas de poder de dados podem influenciar as suas vidas. Assim, não devemos ver apenas o acesso à literacia dos dados como um elemento adicional do curriculum educacional.</a:t>
            </a:r>
          </a:p>
          <a:p>
            <a:pPr algn="just"/>
            <a:r>
              <a:rPr lang="pt-PT" dirty="0"/>
              <a:t>Devemos vê-lo como um direito humano e cívico. Assim como, a forma tradicional de alfabetização, que muitas vezes é compreendida dentro de uma abordagem baseada em direitos e entre princípios de inclusão para os ODS - Objetivos de Desenvolvimento Sustentável.</a:t>
            </a:r>
          </a:p>
        </p:txBody>
      </p:sp>
      <p:sp>
        <p:nvSpPr>
          <p:cNvPr id="4" name="TextBox 3">
            <a:extLst>
              <a:ext uri="{FF2B5EF4-FFF2-40B4-BE49-F238E27FC236}">
                <a16:creationId xmlns:a16="http://schemas.microsoft.com/office/drawing/2014/main" id="{ACD28B95-CDDA-4869-A5FE-CF0485A0AB89}"/>
              </a:ext>
            </a:extLst>
          </p:cNvPr>
          <p:cNvSpPr txBox="1"/>
          <p:nvPr/>
        </p:nvSpPr>
        <p:spPr>
          <a:xfrm>
            <a:off x="688157" y="5986021"/>
            <a:ext cx="6311343" cy="261610"/>
          </a:xfrm>
          <a:prstGeom prst="rect">
            <a:avLst/>
          </a:prstGeom>
          <a:noFill/>
        </p:spPr>
        <p:txBody>
          <a:bodyPr wrap="none" rtlCol="0">
            <a:spAutoFit/>
          </a:bodyPr>
          <a:lstStyle/>
          <a:p>
            <a:r>
              <a:rPr lang="pt-PT" sz="1100" dirty="0"/>
              <a:t>FONTE</a:t>
            </a:r>
            <a:r>
              <a:rPr lang="hr-BA" sz="1100" dirty="0"/>
              <a:t>: </a:t>
            </a:r>
            <a:r>
              <a:rPr lang="hr-BA" sz="1100" dirty="0">
                <a:hlinkClick r:id="rId2"/>
              </a:rPr>
              <a:t>https://impakter.com/human-rights-in-the-digital-age-data-literacy-in-tackling-the-big-data-divide/</a:t>
            </a:r>
            <a:r>
              <a:rPr lang="pt-PT" sz="1100" dirty="0"/>
              <a:t> </a:t>
            </a:r>
            <a:endParaRPr lang="en-US" sz="1100" dirty="0"/>
          </a:p>
        </p:txBody>
      </p:sp>
      <p:pic>
        <p:nvPicPr>
          <p:cNvPr id="7" name="Picture 6">
            <a:hlinkClick r:id="rId3"/>
            <a:extLst>
              <a:ext uri="{FF2B5EF4-FFF2-40B4-BE49-F238E27FC236}">
                <a16:creationId xmlns:a16="http://schemas.microsoft.com/office/drawing/2014/main" id="{7F5C067D-2F41-4818-A81B-499BB6D85564}"/>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028070" y="4008051"/>
            <a:ext cx="2142694" cy="1798859"/>
          </a:xfrm>
          <a:prstGeom prst="rect">
            <a:avLst/>
          </a:prstGeom>
        </p:spPr>
      </p:pic>
      <p:sp>
        <p:nvSpPr>
          <p:cNvPr id="5" name="TextBox 4">
            <a:extLst>
              <a:ext uri="{FF2B5EF4-FFF2-40B4-BE49-F238E27FC236}">
                <a16:creationId xmlns:a16="http://schemas.microsoft.com/office/drawing/2014/main" id="{517426F1-4C06-490C-9363-988079EB588F}"/>
              </a:ext>
            </a:extLst>
          </p:cNvPr>
          <p:cNvSpPr txBox="1"/>
          <p:nvPr/>
        </p:nvSpPr>
        <p:spPr>
          <a:xfrm>
            <a:off x="515901" y="4450039"/>
            <a:ext cx="8757501" cy="1200329"/>
          </a:xfrm>
          <a:prstGeom prst="rect">
            <a:avLst/>
          </a:prstGeom>
          <a:noFill/>
        </p:spPr>
        <p:txBody>
          <a:bodyPr wrap="square" rtlCol="0">
            <a:spAutoFit/>
          </a:bodyPr>
          <a:lstStyle/>
          <a:p>
            <a:r>
              <a:rPr lang="pt-PT" sz="2400" b="1" dirty="0">
                <a:solidFill>
                  <a:srgbClr val="E78631"/>
                </a:solidFill>
              </a:rPr>
              <a:t>Trabalho de casa: Qual dos objetivos dos </a:t>
            </a:r>
            <a:r>
              <a:rPr lang="pt-PT" sz="2400" b="1" dirty="0">
                <a:solidFill>
                  <a:srgbClr val="E78631"/>
                </a:solidFill>
                <a:hlinkClick r:id="rId3"/>
              </a:rPr>
              <a:t>ODS</a:t>
            </a:r>
            <a:r>
              <a:rPr lang="pt-PT" sz="2400" b="1" dirty="0">
                <a:solidFill>
                  <a:srgbClr val="E78631"/>
                </a:solidFill>
              </a:rPr>
              <a:t> se adequa melhor às necessidade de literacia de dados? </a:t>
            </a:r>
            <a:r>
              <a:rPr lang="pt-PT" sz="2400" dirty="0">
                <a:solidFill>
                  <a:srgbClr val="E78631"/>
                </a:solidFill>
              </a:rPr>
              <a:t>CLIQUE NO CÍRCULO PARA CONHECER CADA UM DOS OBJETIVOS</a:t>
            </a:r>
          </a:p>
        </p:txBody>
      </p:sp>
      <p:pic>
        <p:nvPicPr>
          <p:cNvPr id="9" name="Graphic 8" descr="Line arrow: Slight curve with solid fill">
            <a:extLst>
              <a:ext uri="{FF2B5EF4-FFF2-40B4-BE49-F238E27FC236}">
                <a16:creationId xmlns:a16="http://schemas.microsoft.com/office/drawing/2014/main" id="{B05A9C62-8CE3-4A69-9AFC-1573C34EA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36061">
            <a:off x="8359002" y="5025343"/>
            <a:ext cx="914400" cy="914400"/>
          </a:xfrm>
          <a:prstGeom prst="rect">
            <a:avLst/>
          </a:prstGeom>
        </p:spPr>
      </p:pic>
    </p:spTree>
    <p:extLst>
      <p:ext uri="{BB962C8B-B14F-4D97-AF65-F5344CB8AC3E}">
        <p14:creationId xmlns:p14="http://schemas.microsoft.com/office/powerpoint/2010/main" val="247929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F78CD0-5AE8-4B79-8BD6-5B0251069103}"/>
              </a:ext>
            </a:extLst>
          </p:cNvPr>
          <p:cNvSpPr>
            <a:spLocks noGrp="1"/>
          </p:cNvSpPr>
          <p:nvPr>
            <p:ph type="pic" sz="quarter" idx="15"/>
          </p:nvPr>
        </p:nvSpPr>
        <p:spPr/>
      </p:sp>
      <p:sp>
        <p:nvSpPr>
          <p:cNvPr id="3" name="Text Placeholder 2">
            <a:extLst>
              <a:ext uri="{FF2B5EF4-FFF2-40B4-BE49-F238E27FC236}">
                <a16:creationId xmlns:a16="http://schemas.microsoft.com/office/drawing/2014/main" id="{DB95989C-C9F6-424E-B0A3-D6C9D5B557BA}"/>
              </a:ext>
            </a:extLst>
          </p:cNvPr>
          <p:cNvSpPr>
            <a:spLocks noGrp="1"/>
          </p:cNvSpPr>
          <p:nvPr>
            <p:ph type="body" sz="quarter" idx="13"/>
          </p:nvPr>
        </p:nvSpPr>
        <p:spPr>
          <a:xfrm>
            <a:off x="381114" y="569970"/>
            <a:ext cx="3735936" cy="4727266"/>
          </a:xfrm>
        </p:spPr>
        <p:txBody>
          <a:bodyPr/>
          <a:lstStyle/>
          <a:p>
            <a:r>
              <a:rPr lang="pt" sz="2800" i="0" dirty="0">
                <a:effectLst/>
              </a:rPr>
              <a:t>COMO USAR </a:t>
            </a:r>
            <a:r>
              <a:rPr lang="pt-PT" sz="2800" i="0" dirty="0">
                <a:effectLst/>
              </a:rPr>
              <a:t>PEARLSTREES</a:t>
            </a:r>
            <a:endParaRPr lang="en-US" sz="2800" i="0" dirty="0">
              <a:effectLst/>
            </a:endParaRPr>
          </a:p>
          <a:p>
            <a:endParaRPr lang="en-IE" dirty="0"/>
          </a:p>
        </p:txBody>
      </p:sp>
      <p:sp>
        <p:nvSpPr>
          <p:cNvPr id="6" name="Arrow: Striped Right 5">
            <a:extLst>
              <a:ext uri="{FF2B5EF4-FFF2-40B4-BE49-F238E27FC236}">
                <a16:creationId xmlns:a16="http://schemas.microsoft.com/office/drawing/2014/main" id="{E1555B5D-5B98-469A-ADFE-8E7C11543585}"/>
              </a:ext>
            </a:extLst>
          </p:cNvPr>
          <p:cNvSpPr/>
          <p:nvPr/>
        </p:nvSpPr>
        <p:spPr>
          <a:xfrm>
            <a:off x="2817198" y="2682465"/>
            <a:ext cx="1251751" cy="841039"/>
          </a:xfrm>
          <a:prstGeom prst="stripedRightArrow">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BE68C4F-42EC-4878-8D0D-DEA059CB31B1}"/>
              </a:ext>
            </a:extLst>
          </p:cNvPr>
          <p:cNvSpPr txBox="1"/>
          <p:nvPr/>
        </p:nvSpPr>
        <p:spPr>
          <a:xfrm>
            <a:off x="2138934" y="3735627"/>
            <a:ext cx="2395108" cy="830997"/>
          </a:xfrm>
          <a:prstGeom prst="rect">
            <a:avLst/>
          </a:prstGeom>
          <a:noFill/>
        </p:spPr>
        <p:txBody>
          <a:bodyPr wrap="square" rtlCol="0">
            <a:spAutoFit/>
          </a:bodyPr>
          <a:lstStyle/>
          <a:p>
            <a:pPr algn="ctr"/>
            <a:r>
              <a:rPr lang="pt" sz="2400" b="1" dirty="0"/>
              <a:t>ASSISTA O TUTORIAL AQUI</a:t>
            </a:r>
          </a:p>
        </p:txBody>
      </p:sp>
      <p:pic>
        <p:nvPicPr>
          <p:cNvPr id="5" name="Online Media 4" title="HOW TO USE PEARLTREES">
            <a:hlinkClick r:id="" action="ppaction://media"/>
            <a:extLst>
              <a:ext uri="{FF2B5EF4-FFF2-40B4-BE49-F238E27FC236}">
                <a16:creationId xmlns:a16="http://schemas.microsoft.com/office/drawing/2014/main" id="{BF01C503-5B3C-4BDC-980D-A9AA8BD337AB}"/>
              </a:ext>
            </a:extLst>
          </p:cNvPr>
          <p:cNvPicPr>
            <a:picLocks noRot="1" noChangeAspect="1"/>
          </p:cNvPicPr>
          <p:nvPr>
            <a:videoFile r:link="rId1"/>
          </p:nvPr>
        </p:nvPicPr>
        <p:blipFill>
          <a:blip r:embed="rId3"/>
          <a:stretch>
            <a:fillRect/>
          </a:stretch>
        </p:blipFill>
        <p:spPr>
          <a:xfrm>
            <a:off x="5187680" y="1403721"/>
            <a:ext cx="5782846" cy="3478212"/>
          </a:xfrm>
          <a:prstGeom prst="rect">
            <a:avLst/>
          </a:prstGeom>
        </p:spPr>
      </p:pic>
    </p:spTree>
    <p:extLst>
      <p:ext uri="{BB962C8B-B14F-4D97-AF65-F5344CB8AC3E}">
        <p14:creationId xmlns:p14="http://schemas.microsoft.com/office/powerpoint/2010/main" val="38567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214474" y="391535"/>
            <a:ext cx="6167276" cy="701285"/>
          </a:xfrm>
        </p:spPr>
        <p:txBody>
          <a:bodyPr vert="horz" lIns="91440" tIns="45720" rIns="91440" bIns="45720" rtlCol="0" anchor="t">
            <a:normAutofit/>
          </a:bodyPr>
          <a:lstStyle/>
          <a:p>
            <a:r>
              <a:rPr lang="pt" dirty="0"/>
              <a:t>NOME DA FERRAMENTA: Diigo</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14473" y="1292299"/>
            <a:ext cx="7491252" cy="5470452"/>
          </a:xfrm>
          <a:solidFill>
            <a:srgbClr val="00ACA7"/>
          </a:solidFill>
        </p:spPr>
        <p:txBody>
          <a:bodyPr vert="horz" lIns="91440" tIns="45720" rIns="91440" bIns="45720" rtlCol="0" anchor="t">
            <a:noAutofit/>
          </a:bodyPr>
          <a:lstStyle/>
          <a:p>
            <a:pPr algn="just"/>
            <a:r>
              <a:rPr lang="pt" dirty="0">
                <a:solidFill>
                  <a:schemeClr val="bg1"/>
                </a:solidFill>
              </a:rPr>
              <a:t>- Diigo é um site de bookmarking social que permite aos utilizadores registados marcar e etiquetar páginas da Web. Além disso, permite destacar qualquer parte de uma página da Web e anexar post-it’s a destaques específicos ou a uma página inteira. Essas anotações podem ser mantidas privadas, partilhadas com um grupo dentro do Diigo ou encaminhadas para outra pessoa por meio de um link especial. De uma forma eficaz ajuda os alunos a aprender e a gerir conteúdos online através das várias funcionalidades do Diigo.</a:t>
            </a:r>
          </a:p>
          <a:p>
            <a:pPr algn="just"/>
            <a:r>
              <a:rPr lang="pt" dirty="0">
                <a:solidFill>
                  <a:schemeClr val="bg1"/>
                </a:solidFill>
              </a:rPr>
              <a:t>Atividades de Ensino: Preparação, Apresentação, Interação/Avaliação, Biblioteca Digital</a:t>
            </a:r>
          </a:p>
          <a:p>
            <a:pPr algn="just"/>
            <a:r>
              <a:rPr lang="pt" dirty="0">
                <a:solidFill>
                  <a:schemeClr val="bg1"/>
                </a:solidFill>
              </a:rPr>
              <a:t>Adequado para o estilo  de aprendizagem do aluno: Visual, Impresso, Prático</a:t>
            </a:r>
          </a:p>
          <a:p>
            <a:pPr algn="just"/>
            <a:r>
              <a:rPr lang="pt" dirty="0">
                <a:solidFill>
                  <a:schemeClr val="bg1"/>
                </a:solidFill>
              </a:rPr>
              <a:t>Facilidade de uso: Semi-Avançado</a:t>
            </a:r>
          </a:p>
          <a:p>
            <a:pPr algn="just"/>
            <a:endParaRPr lang="en-IE"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a:extLst>
              <a:ext uri="{FF2B5EF4-FFF2-40B4-BE49-F238E27FC236}">
                <a16:creationId xmlns:a16="http://schemas.microsoft.com/office/drawing/2014/main" id="{2AED6619-197E-4E3A-8B6C-EDD486B0B3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12637" y="1235230"/>
            <a:ext cx="3379363" cy="4148139"/>
          </a:xfrm>
          <a:prstGeom prst="rect">
            <a:avLst/>
          </a:prstGeom>
        </p:spPr>
      </p:pic>
    </p:spTree>
    <p:extLst>
      <p:ext uri="{BB962C8B-B14F-4D97-AF65-F5344CB8AC3E}">
        <p14:creationId xmlns:p14="http://schemas.microsoft.com/office/powerpoint/2010/main" val="365806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5E6E7-7A31-DC44-9B60-27AA6EBABF0E}"/>
              </a:ext>
            </a:extLst>
          </p:cNvPr>
          <p:cNvSpPr>
            <a:spLocks noGrp="1"/>
          </p:cNvSpPr>
          <p:nvPr>
            <p:ph type="body" sz="quarter" idx="15"/>
          </p:nvPr>
        </p:nvSpPr>
        <p:spPr>
          <a:xfrm>
            <a:off x="128788" y="858992"/>
            <a:ext cx="10978262" cy="1083096"/>
          </a:xfrm>
        </p:spPr>
        <p:txBody>
          <a:bodyPr/>
          <a:lstStyle/>
          <a:p>
            <a:r>
              <a:rPr lang="pt" dirty="0"/>
              <a:t>Introdução ao Diigo</a:t>
            </a:r>
          </a:p>
        </p:txBody>
      </p:sp>
      <p:sp>
        <p:nvSpPr>
          <p:cNvPr id="3" name="Text Placeholder 4">
            <a:extLst>
              <a:ext uri="{FF2B5EF4-FFF2-40B4-BE49-F238E27FC236}">
                <a16:creationId xmlns:a16="http://schemas.microsoft.com/office/drawing/2014/main" id="{5AA4A602-0165-4673-9D1B-9CF2066BA995}"/>
              </a:ext>
            </a:extLst>
          </p:cNvPr>
          <p:cNvSpPr>
            <a:spLocks noGrp="1"/>
          </p:cNvSpPr>
          <p:nvPr>
            <p:ph type="body" sz="quarter" idx="16"/>
          </p:nvPr>
        </p:nvSpPr>
        <p:spPr>
          <a:xfrm>
            <a:off x="128788" y="2341378"/>
            <a:ext cx="11549575" cy="4427412"/>
          </a:xfrm>
        </p:spPr>
        <p:txBody>
          <a:bodyPr vert="horz" lIns="91440" tIns="45720" rIns="91440" bIns="45720" rtlCol="0" anchor="t">
            <a:noAutofit/>
          </a:bodyPr>
          <a:lstStyle/>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Visite a página do </a:t>
            </a:r>
            <a:r>
              <a:rPr lang="pt" sz="2200" dirty="0" err="1">
                <a:effectLst/>
                <a:ea typeface="Calibri" panose="020F0502020204030204" pitchFamily="34" charset="0"/>
                <a:cs typeface="Times New Roman" panose="02020603050405020304" pitchFamily="18" charset="0"/>
              </a:rPr>
              <a:t>Diigo </a:t>
            </a:r>
            <a:r>
              <a:rPr lang="pt" sz="2200" u="sng" dirty="0">
                <a:solidFill>
                  <a:srgbClr val="0563C1"/>
                </a:solidFill>
                <a:effectLst/>
                <a:ea typeface="Calibri" panose="020F0502020204030204" pitchFamily="34" charset="0"/>
                <a:cs typeface="Times New Roman" panose="02020603050405020304" pitchFamily="18" charset="0"/>
                <a:hlinkClick r:id="rId2"/>
              </a:rPr>
              <a:t>http://www.diigo.com/education</a:t>
            </a:r>
            <a:endParaRPr lang="en-GB" sz="2200" dirty="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Pode usar o Diigo com uma conta básica gratuita (em www.diigo.com), com seu e-mail pessoal</a:t>
            </a:r>
            <a:endParaRPr lang="en-GB" sz="2200" dirty="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Notificação por e-mail – ative a sua conta</a:t>
            </a:r>
          </a:p>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Aceder à plataforma do professor, onde cria e gere as contas dos alunos e grupos de aula/turma.</a:t>
            </a:r>
          </a:p>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Criar um grupo de turma: clique no link "Criar um grupo para a minha turma" </a:t>
            </a:r>
          </a:p>
          <a:p>
            <a:pPr marL="342900" lvl="0" indent="-342900">
              <a:lnSpc>
                <a:spcPct val="107000"/>
              </a:lnSpc>
              <a:buFont typeface="+mj-lt"/>
              <a:buAutoNum type="arabicPeriod"/>
            </a:pPr>
            <a:r>
              <a:rPr lang="pt" sz="2200" dirty="0">
                <a:effectLst/>
                <a:ea typeface="Calibri" panose="020F0502020204030204" pitchFamily="34" charset="0"/>
                <a:cs typeface="Times New Roman" panose="02020603050405020304" pitchFamily="18" charset="0"/>
              </a:rPr>
              <a:t>Criar contas de alunos e adicionar ao grupo de turma</a:t>
            </a:r>
          </a:p>
          <a:p>
            <a:pPr marL="342900" lvl="0" indent="-342900">
              <a:lnSpc>
                <a:spcPct val="107000"/>
              </a:lnSpc>
              <a:spcAft>
                <a:spcPts val="800"/>
              </a:spcAft>
              <a:buFont typeface="+mj-lt"/>
              <a:buAutoNum type="arabicPeriod"/>
            </a:pPr>
            <a:r>
              <a:rPr lang="pt" sz="2200" dirty="0">
                <a:effectLst/>
                <a:ea typeface="Calibri" panose="020F0502020204030204" pitchFamily="34" charset="0"/>
                <a:cs typeface="Times New Roman" panose="02020603050405020304" pitchFamily="18" charset="0"/>
              </a:rPr>
              <a:t>Gerir os grupos de turmas/contas de alunos </a:t>
            </a:r>
            <a:r>
              <a:rPr lang="pt" sz="2200" dirty="0">
                <a:ea typeface="Calibri" panose="020F0502020204030204" pitchFamily="34" charset="0"/>
                <a:cs typeface="Times New Roman" panose="02020603050405020304" pitchFamily="18" charset="0"/>
              </a:rPr>
              <a:t>através da plataforma </a:t>
            </a:r>
            <a:r>
              <a:rPr lang="pt" sz="2200" dirty="0">
                <a:effectLst/>
                <a:ea typeface="Calibri" panose="020F0502020204030204" pitchFamily="34" charset="0"/>
                <a:cs typeface="Times New Roman" panose="02020603050405020304" pitchFamily="18" charset="0"/>
              </a:rPr>
              <a:t>do professor</a:t>
            </a:r>
          </a:p>
          <a:p>
            <a:endParaRPr lang="en-US" sz="1800" dirty="0"/>
          </a:p>
        </p:txBody>
      </p:sp>
    </p:spTree>
    <p:extLst>
      <p:ext uri="{BB962C8B-B14F-4D97-AF65-F5344CB8AC3E}">
        <p14:creationId xmlns:p14="http://schemas.microsoft.com/office/powerpoint/2010/main" val="360025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154167" y="742177"/>
            <a:ext cx="7208658" cy="701285"/>
          </a:xfrm>
        </p:spPr>
        <p:txBody>
          <a:bodyPr vert="horz" lIns="91440" tIns="45720" rIns="91440" bIns="45720" rtlCol="0">
            <a:normAutofit/>
          </a:bodyPr>
          <a:lstStyle/>
          <a:p>
            <a:r>
              <a:rPr lang="pt" dirty="0"/>
              <a:t>NOME </a:t>
            </a:r>
            <a:r>
              <a:rPr lang="pt"/>
              <a:t>DA FERRAMENTA: Padlet</a:t>
            </a:r>
            <a:endParaRPr lang="en-IE" dirty="0"/>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49417" y="1765731"/>
            <a:ext cx="7312599" cy="4701744"/>
          </a:xfrm>
          <a:solidFill>
            <a:srgbClr val="00ACA7"/>
          </a:solidFill>
        </p:spPr>
        <p:txBody>
          <a:bodyPr vert="horz" lIns="91440" tIns="45720" rIns="91440" bIns="45720" rtlCol="0" anchor="t">
            <a:noAutofit/>
          </a:bodyPr>
          <a:lstStyle/>
          <a:p>
            <a:pPr algn="just"/>
            <a:r>
              <a:rPr lang="pt" dirty="0">
                <a:solidFill>
                  <a:schemeClr val="bg1"/>
                </a:solidFill>
              </a:rPr>
              <a:t>Padlet é um quadro de “boletins” virtual, onde alunos e professores podem colaborar, refletir, partilhar links e fotos, num local seguro. Padlet permite aos usuários criar uma página oculta com um URL personalizado.</a:t>
            </a:r>
          </a:p>
          <a:p>
            <a:pPr algn="just"/>
            <a:r>
              <a:rPr lang="pt" dirty="0">
                <a:solidFill>
                  <a:schemeClr val="bg1"/>
                </a:solidFill>
              </a:rPr>
              <a:t>Os criadores de Padlet também podem moderar publicações, remover posts e gerir o seu quadro/tela 24 horas por dia, 7 dias por semana.</a:t>
            </a:r>
          </a:p>
          <a:p>
            <a:pPr algn="just"/>
            <a:r>
              <a:rPr lang="pt" dirty="0">
                <a:solidFill>
                  <a:schemeClr val="bg1"/>
                </a:solidFill>
              </a:rPr>
              <a:t>Atividades de Ensino: Preparação, Apresentação, Interação/Avaliação, Biblioteca Digital</a:t>
            </a:r>
          </a:p>
          <a:p>
            <a:pPr algn="just"/>
            <a:r>
              <a:rPr lang="pt" dirty="0">
                <a:solidFill>
                  <a:schemeClr val="bg1"/>
                </a:solidFill>
              </a:rPr>
              <a:t>Adequado para o estilo do aluno: Visual, Impresso, Prático</a:t>
            </a:r>
          </a:p>
          <a:p>
            <a:pPr algn="just"/>
            <a:r>
              <a:rPr lang="pt" dirty="0">
                <a:solidFill>
                  <a:schemeClr val="bg1"/>
                </a:solidFill>
              </a:rPr>
              <a:t>Facilidade de uso: Semi-Avançado</a:t>
            </a: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F2E25B32-43B9-4428-9D30-4AF603B2EF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8"/>
          <a:stretch/>
        </p:blipFill>
        <p:spPr>
          <a:xfrm>
            <a:off x="8805673" y="1236904"/>
            <a:ext cx="3386328" cy="4030040"/>
          </a:xfrm>
          <a:prstGeom prst="rect">
            <a:avLst/>
          </a:prstGeom>
        </p:spPr>
      </p:pic>
    </p:spTree>
    <p:extLst>
      <p:ext uri="{BB962C8B-B14F-4D97-AF65-F5344CB8AC3E}">
        <p14:creationId xmlns:p14="http://schemas.microsoft.com/office/powerpoint/2010/main" val="390901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EFE5A-570D-4285-B82C-2362517E0C80}"/>
              </a:ext>
            </a:extLst>
          </p:cNvPr>
          <p:cNvSpPr>
            <a:spLocks noGrp="1"/>
          </p:cNvSpPr>
          <p:nvPr>
            <p:ph type="body" sz="quarter" idx="13"/>
          </p:nvPr>
        </p:nvSpPr>
        <p:spPr/>
        <p:txBody>
          <a:bodyPr/>
          <a:lstStyle/>
          <a:p>
            <a:r>
              <a:rPr lang="pt" dirty="0"/>
              <a:t>Como começar</a:t>
            </a:r>
          </a:p>
        </p:txBody>
      </p:sp>
      <p:pic>
        <p:nvPicPr>
          <p:cNvPr id="1026" name="Picture 2" descr="Padlet | Tools für den Unterricht | unterrichtgestalten.ch">
            <a:hlinkClick r:id="rId2"/>
            <a:extLst>
              <a:ext uri="{FF2B5EF4-FFF2-40B4-BE49-F238E27FC236}">
                <a16:creationId xmlns:a16="http://schemas.microsoft.com/office/drawing/2014/main" id="{B70F4BBC-36F9-486B-B88C-C8A1745762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8544" y="2219144"/>
            <a:ext cx="6298378" cy="23150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824C8C-36C9-4F91-B781-FF4327FD2D51}"/>
              </a:ext>
            </a:extLst>
          </p:cNvPr>
          <p:cNvSpPr txBox="1"/>
          <p:nvPr/>
        </p:nvSpPr>
        <p:spPr>
          <a:xfrm>
            <a:off x="504876" y="1853190"/>
            <a:ext cx="4873841" cy="3416320"/>
          </a:xfrm>
          <a:prstGeom prst="rect">
            <a:avLst/>
          </a:prstGeom>
          <a:noFill/>
        </p:spPr>
        <p:txBody>
          <a:bodyPr wrap="square" rtlCol="0">
            <a:spAutoFit/>
          </a:bodyPr>
          <a:lstStyle/>
          <a:p>
            <a:r>
              <a:rPr lang="pt" sz="2400" b="0" i="0" dirty="0">
                <a:solidFill>
                  <a:srgbClr val="333333"/>
                </a:solidFill>
                <a:effectLst/>
              </a:rPr>
              <a:t>De um quadro de </a:t>
            </a:r>
            <a:r>
              <a:rPr lang="pt" sz="2400" b="0" i="1" dirty="0">
                <a:solidFill>
                  <a:srgbClr val="333333"/>
                </a:solidFill>
                <a:effectLst/>
              </a:rPr>
              <a:t>brainstorming</a:t>
            </a:r>
            <a:r>
              <a:rPr lang="pt" sz="2400" b="0" i="0" dirty="0">
                <a:solidFill>
                  <a:srgbClr val="333333"/>
                </a:solidFill>
                <a:effectLst/>
              </a:rPr>
              <a:t> a um bloco de questões online, há muitas formas de usar o Padlet, limitadas apenas pela sua imaginação. Mesmo esse limite pode ser superado permitindo que o quadro seja colaborativo para que os seus alunos possam usar a imaginação deles para crescer em novas direções.</a:t>
            </a:r>
            <a:endParaRPr lang="en-IE" sz="2400" dirty="0"/>
          </a:p>
        </p:txBody>
      </p:sp>
      <p:sp>
        <p:nvSpPr>
          <p:cNvPr id="15" name="TextBox 14">
            <a:extLst>
              <a:ext uri="{FF2B5EF4-FFF2-40B4-BE49-F238E27FC236}">
                <a16:creationId xmlns:a16="http://schemas.microsoft.com/office/drawing/2014/main" id="{7717CF1A-401A-4418-8550-DFADE9454A82}"/>
              </a:ext>
            </a:extLst>
          </p:cNvPr>
          <p:cNvSpPr txBox="1"/>
          <p:nvPr/>
        </p:nvSpPr>
        <p:spPr>
          <a:xfrm>
            <a:off x="3816289" y="6106537"/>
            <a:ext cx="4607510" cy="461665"/>
          </a:xfrm>
          <a:prstGeom prst="rect">
            <a:avLst/>
          </a:prstGeom>
          <a:noFill/>
        </p:spPr>
        <p:txBody>
          <a:bodyPr wrap="square" rtlCol="0">
            <a:spAutoFit/>
          </a:bodyPr>
          <a:lstStyle/>
          <a:p>
            <a:r>
              <a:rPr lang="pt" sz="2400" b="1" dirty="0"/>
              <a:t>Clique na imagem para tutorial</a:t>
            </a:r>
          </a:p>
        </p:txBody>
      </p:sp>
    </p:spTree>
    <p:extLst>
      <p:ext uri="{BB962C8B-B14F-4D97-AF65-F5344CB8AC3E}">
        <p14:creationId xmlns:p14="http://schemas.microsoft.com/office/powerpoint/2010/main" val="289138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7454C-790C-4455-A70C-E7D4780B5B4B}"/>
              </a:ext>
            </a:extLst>
          </p:cNvPr>
          <p:cNvSpPr>
            <a:spLocks noGrp="1"/>
          </p:cNvSpPr>
          <p:nvPr>
            <p:ph type="body" sz="quarter" idx="20"/>
          </p:nvPr>
        </p:nvSpPr>
        <p:spPr>
          <a:xfrm>
            <a:off x="4694664" y="1523699"/>
            <a:ext cx="7301479" cy="5210476"/>
          </a:xfrm>
          <a:solidFill>
            <a:srgbClr val="D6315A"/>
          </a:solidFill>
        </p:spPr>
        <p:txBody>
          <a:bodyPr/>
          <a:lstStyle/>
          <a:p>
            <a:pPr algn="just"/>
            <a:r>
              <a:rPr lang="pt" sz="2400" b="1" i="1" dirty="0">
                <a:solidFill>
                  <a:schemeClr val="bg1"/>
                </a:solidFill>
                <a:ea typeface="+mn-lt"/>
                <a:cs typeface="+mn-lt"/>
              </a:rPr>
              <a:t>O que é? </a:t>
            </a:r>
            <a:r>
              <a:rPr lang="pt" sz="2400" dirty="0">
                <a:solidFill>
                  <a:schemeClr val="bg1"/>
                </a:solidFill>
                <a:ea typeface="+mn-lt"/>
                <a:cs typeface="+mn-lt"/>
              </a:rPr>
              <a:t>O Wiki Game, também conhecido como a corrida da Wikipédia, é um jogo hipertextual projetado para funcionar especificamente com a Wikipédia. Requer apenas um computador, acesso à Internet, um navegador da web e (opcionalmente) um dispositivo de cronometragem para jogar.</a:t>
            </a:r>
          </a:p>
          <a:p>
            <a:pPr algn="just"/>
            <a:endParaRPr lang="en-GB" sz="900" dirty="0">
              <a:solidFill>
                <a:schemeClr val="bg1"/>
              </a:solidFill>
              <a:ea typeface="+mn-lt"/>
              <a:cs typeface="+mn-lt"/>
            </a:endParaRPr>
          </a:p>
          <a:p>
            <a:pPr algn="just"/>
            <a:r>
              <a:rPr lang="pt" sz="2400" b="1" i="1" dirty="0">
                <a:solidFill>
                  <a:schemeClr val="bg1"/>
                </a:solidFill>
                <a:ea typeface="+mn-lt"/>
                <a:cs typeface="+mn-lt"/>
              </a:rPr>
              <a:t>Objetivo? </a:t>
            </a:r>
            <a:r>
              <a:rPr lang="pt" sz="2400" dirty="0">
                <a:solidFill>
                  <a:schemeClr val="bg1"/>
                </a:solidFill>
                <a:ea typeface="+mn-lt"/>
                <a:cs typeface="+mn-lt"/>
              </a:rPr>
              <a:t>Os jogadores (um ou mais) começam no mesmo artigo selecionado aleatoriamente e devem navegar para outro artigo alvo pré-selecionado, apenas com um click nos links dentro de cada artigo. O objetivo é chegar ao artigo alvo com o menor número de cliques (artigos), ou com o menor tempo. O jogo de um jogador Wiki, conhecido como </a:t>
            </a:r>
            <a:r>
              <a:rPr lang="pt" sz="2400" dirty="0" err="1">
                <a:solidFill>
                  <a:schemeClr val="bg1"/>
                </a:solidFill>
                <a:ea typeface="+mn-lt"/>
                <a:cs typeface="+mn-lt"/>
              </a:rPr>
              <a:t>Wikirace </a:t>
            </a:r>
            <a:r>
              <a:rPr lang="pt" sz="2400" dirty="0">
                <a:solidFill>
                  <a:schemeClr val="bg1"/>
                </a:solidFill>
                <a:ea typeface="+mn-lt"/>
                <a:cs typeface="+mn-lt"/>
              </a:rPr>
              <a:t>, </a:t>
            </a:r>
            <a:r>
              <a:rPr lang="pt" sz="2400" dirty="0" err="1">
                <a:solidFill>
                  <a:schemeClr val="bg1"/>
                </a:solidFill>
                <a:ea typeface="+mn-lt"/>
                <a:cs typeface="+mn-lt"/>
              </a:rPr>
              <a:t>Wikispeedia</a:t>
            </a:r>
            <a:r>
              <a:rPr lang="pt" dirty="0">
                <a:solidFill>
                  <a:schemeClr val="bg1"/>
                </a:solidFill>
                <a:ea typeface="+mn-lt"/>
                <a:cs typeface="+mn-lt"/>
              </a:rPr>
              <a:t> </a:t>
            </a:r>
            <a:r>
              <a:rPr lang="pt" sz="2400" dirty="0">
                <a:solidFill>
                  <a:schemeClr val="bg1"/>
                </a:solidFill>
                <a:ea typeface="+mn-lt"/>
                <a:cs typeface="+mn-lt"/>
              </a:rPr>
              <a:t>envolve reduzir o tempo anterior ou o número de cliques.</a:t>
            </a:r>
          </a:p>
          <a:p>
            <a:pPr algn="just"/>
            <a:endParaRPr lang="hr-BA" sz="2400" dirty="0">
              <a:solidFill>
                <a:srgbClr val="000000"/>
              </a:solidFill>
              <a:cs typeface="Calibri"/>
            </a:endParaRPr>
          </a:p>
          <a:p>
            <a:pPr algn="just"/>
            <a:endParaRPr lang="en-IE" dirty="0"/>
          </a:p>
        </p:txBody>
      </p:sp>
      <p:sp>
        <p:nvSpPr>
          <p:cNvPr id="3" name="Text Placeholder 2">
            <a:extLst>
              <a:ext uri="{FF2B5EF4-FFF2-40B4-BE49-F238E27FC236}">
                <a16:creationId xmlns:a16="http://schemas.microsoft.com/office/drawing/2014/main" id="{0C1ADBD7-B3A7-441A-8A1A-112D0094BED0}"/>
              </a:ext>
            </a:extLst>
          </p:cNvPr>
          <p:cNvSpPr>
            <a:spLocks noGrp="1"/>
          </p:cNvSpPr>
          <p:nvPr>
            <p:ph type="body" sz="quarter" idx="22"/>
          </p:nvPr>
        </p:nvSpPr>
        <p:spPr>
          <a:xfrm>
            <a:off x="5792065" y="211872"/>
            <a:ext cx="5579898" cy="1140678"/>
          </a:xfrm>
        </p:spPr>
        <p:txBody>
          <a:bodyPr>
            <a:normAutofit lnSpcReduction="10000"/>
          </a:bodyPr>
          <a:lstStyle/>
          <a:p>
            <a:pPr algn="ctr"/>
            <a:r>
              <a:rPr lang="pt" sz="2400" b="1" dirty="0"/>
              <a:t>“O Jogo da Wiki”</a:t>
            </a:r>
          </a:p>
          <a:p>
            <a:pPr algn="ctr"/>
            <a:r>
              <a:rPr lang="pt" sz="2400" b="1" dirty="0"/>
              <a:t>Explore formas divertidas de fazer sua pesquisa</a:t>
            </a:r>
            <a:endParaRPr lang="hr-BA" sz="2400" b="1" dirty="0"/>
          </a:p>
        </p:txBody>
      </p:sp>
      <p:pic>
        <p:nvPicPr>
          <p:cNvPr id="6" name="Picture 5">
            <a:hlinkClick r:id="rId2"/>
            <a:extLst>
              <a:ext uri="{FF2B5EF4-FFF2-40B4-BE49-F238E27FC236}">
                <a16:creationId xmlns:a16="http://schemas.microsoft.com/office/drawing/2014/main" id="{C570C014-D9DD-4578-9184-EF529B02F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1"/>
          <a:stretch/>
        </p:blipFill>
        <p:spPr>
          <a:xfrm>
            <a:off x="330486" y="589390"/>
            <a:ext cx="3452394" cy="3523138"/>
          </a:xfrm>
          <a:prstGeom prst="rect">
            <a:avLst/>
          </a:prstGeom>
          <a:ln>
            <a:noFill/>
          </a:ln>
          <a:effectLst>
            <a:outerShdw blurRad="292100" dist="139700" dir="2700000" algn="tl" rotWithShape="0">
              <a:srgbClr val="333333">
                <a:alpha val="65000"/>
              </a:srgbClr>
            </a:outerShdw>
          </a:effectLst>
        </p:spPr>
      </p:pic>
      <p:pic>
        <p:nvPicPr>
          <p:cNvPr id="7" name="Graphic 6" descr="Mouse outline">
            <a:extLst>
              <a:ext uri="{FF2B5EF4-FFF2-40B4-BE49-F238E27FC236}">
                <a16:creationId xmlns:a16="http://schemas.microsoft.com/office/drawing/2014/main" id="{AC1FCDA2-9DF6-4B67-B978-CB80ADB222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170130">
            <a:off x="2498823" y="4175049"/>
            <a:ext cx="914400" cy="792231"/>
          </a:xfrm>
          <a:prstGeom prst="rect">
            <a:avLst/>
          </a:prstGeom>
        </p:spPr>
      </p:pic>
      <p:sp>
        <p:nvSpPr>
          <p:cNvPr id="8" name="Arrow: Bent 7">
            <a:extLst>
              <a:ext uri="{FF2B5EF4-FFF2-40B4-BE49-F238E27FC236}">
                <a16:creationId xmlns:a16="http://schemas.microsoft.com/office/drawing/2014/main" id="{91FEF424-A4C3-4B1F-A60A-C755F6EE29E1}"/>
              </a:ext>
            </a:extLst>
          </p:cNvPr>
          <p:cNvSpPr/>
          <p:nvPr/>
        </p:nvSpPr>
        <p:spPr>
          <a:xfrm rot="16171128" flipV="1">
            <a:off x="1729900" y="4532481"/>
            <a:ext cx="781218" cy="547494"/>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9" name="TextBox 8">
            <a:extLst>
              <a:ext uri="{FF2B5EF4-FFF2-40B4-BE49-F238E27FC236}">
                <a16:creationId xmlns:a16="http://schemas.microsoft.com/office/drawing/2014/main" id="{02497973-00C0-4C43-B630-95AA603FD16B}"/>
              </a:ext>
            </a:extLst>
          </p:cNvPr>
          <p:cNvSpPr txBox="1"/>
          <p:nvPr/>
        </p:nvSpPr>
        <p:spPr>
          <a:xfrm>
            <a:off x="516103" y="4895398"/>
            <a:ext cx="1734233" cy="369332"/>
          </a:xfrm>
          <a:prstGeom prst="rect">
            <a:avLst/>
          </a:prstGeom>
          <a:noFill/>
        </p:spPr>
        <p:txBody>
          <a:bodyPr wrap="square" rtlCol="0">
            <a:spAutoFit/>
          </a:bodyPr>
          <a:lstStyle/>
          <a:p>
            <a:r>
              <a:rPr lang="pt" b="1" dirty="0">
                <a:solidFill>
                  <a:srgbClr val="E78631"/>
                </a:solidFill>
              </a:rPr>
              <a:t>Clique para jogar</a:t>
            </a:r>
            <a:endParaRPr lang="en-US" b="1" dirty="0">
              <a:solidFill>
                <a:srgbClr val="E78631"/>
              </a:solidFill>
            </a:endParaRPr>
          </a:p>
        </p:txBody>
      </p:sp>
    </p:spTree>
    <p:extLst>
      <p:ext uri="{BB962C8B-B14F-4D97-AF65-F5344CB8AC3E}">
        <p14:creationId xmlns:p14="http://schemas.microsoft.com/office/powerpoint/2010/main" val="216288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rrow: Slight curve with solid fill">
            <a:extLst>
              <a:ext uri="{FF2B5EF4-FFF2-40B4-BE49-F238E27FC236}">
                <a16:creationId xmlns:a16="http://schemas.microsoft.com/office/drawing/2014/main" id="{00186A0C-C6D3-4061-89D5-E0B2C94F820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7194" b="17194"/>
          <a:stretch>
            <a:fillRect/>
          </a:stretch>
        </p:blipFill>
        <p:spPr>
          <a:xfrm>
            <a:off x="3365072" y="2273744"/>
            <a:ext cx="2080806" cy="1120996"/>
          </a:xfrm>
        </p:spPr>
      </p:pic>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543278" y="1821341"/>
            <a:ext cx="3862197" cy="1641919"/>
          </a:xfrm>
        </p:spPr>
        <p:txBody>
          <a:bodyPr>
            <a:normAutofit fontScale="85000" lnSpcReduction="20000"/>
          </a:bodyPr>
          <a:lstStyle/>
          <a:p>
            <a:r>
              <a:rPr lang="pt" dirty="0">
                <a:solidFill>
                  <a:srgbClr val="D6315A"/>
                </a:solidFill>
              </a:rPr>
              <a:t>Melhore suas aptidões de pesquisa online</a:t>
            </a:r>
          </a:p>
          <a:p>
            <a:r>
              <a:rPr lang="pt" dirty="0">
                <a:solidFill>
                  <a:srgbClr val="D6315A"/>
                </a:solidFill>
              </a:rPr>
              <a:t>Leia e aprenda</a:t>
            </a:r>
            <a:endParaRPr lang="en-US" dirty="0">
              <a:solidFill>
                <a:srgbClr val="D6315A"/>
              </a:solidFill>
            </a:endParaRPr>
          </a:p>
        </p:txBody>
      </p:sp>
      <p:sp>
        <p:nvSpPr>
          <p:cNvPr id="7" name="TextBox 6">
            <a:extLst>
              <a:ext uri="{FF2B5EF4-FFF2-40B4-BE49-F238E27FC236}">
                <a16:creationId xmlns:a16="http://schemas.microsoft.com/office/drawing/2014/main" id="{B1316FE1-95DE-42EA-AC80-E58AB081D3EA}"/>
              </a:ext>
            </a:extLst>
          </p:cNvPr>
          <p:cNvSpPr txBox="1"/>
          <p:nvPr/>
        </p:nvSpPr>
        <p:spPr>
          <a:xfrm>
            <a:off x="543278" y="4646984"/>
            <a:ext cx="9941638" cy="1938992"/>
          </a:xfrm>
          <a:prstGeom prst="rect">
            <a:avLst/>
          </a:prstGeom>
          <a:solidFill>
            <a:srgbClr val="D6315A"/>
          </a:solidFill>
        </p:spPr>
        <p:txBody>
          <a:bodyPr wrap="square" lIns="91440" tIns="45720" rIns="91440" bIns="45720" rtlCol="0" anchor="t">
            <a:spAutoFit/>
          </a:bodyPr>
          <a:lstStyle/>
          <a:p>
            <a:r>
              <a:rPr lang="pt" sz="2400" b="1" dirty="0">
                <a:solidFill>
                  <a:schemeClr val="bg1"/>
                </a:solidFill>
                <a:ea typeface="+mn-lt"/>
                <a:cs typeface="+mn-lt"/>
              </a:rPr>
              <a:t>Visão geral do artigo: </a:t>
            </a:r>
            <a:r>
              <a:rPr lang="pt" sz="2400" dirty="0">
                <a:solidFill>
                  <a:schemeClr val="bg1"/>
                </a:solidFill>
                <a:ea typeface="+mn-lt"/>
                <a:cs typeface="+mn-lt"/>
              </a:rPr>
              <a:t>Atualmente, espera-se que todos estejam atualizados sobre as técnicas de busca na Internet. Mas, ainda existem alguns truques que alguns usuários - e até pesquisadores experientes - podem não estar cientes. O artigo (que está disponível para download após a inscrição) descreve 10 formas eficazes de melhorar suas aptidões de pesquisa online!</a:t>
            </a:r>
            <a:endParaRPr lang="hr-BA" sz="2400" dirty="0">
              <a:solidFill>
                <a:schemeClr val="bg1"/>
              </a:solidFill>
              <a:cs typeface="Calibri"/>
            </a:endParaRPr>
          </a:p>
        </p:txBody>
      </p:sp>
      <p:pic>
        <p:nvPicPr>
          <p:cNvPr id="10" name="Picture 9">
            <a:hlinkClick r:id="rId4"/>
            <a:extLst>
              <a:ext uri="{FF2B5EF4-FFF2-40B4-BE49-F238E27FC236}">
                <a16:creationId xmlns:a16="http://schemas.microsoft.com/office/drawing/2014/main" id="{4C7472D7-3BFF-4621-9F78-E20C18A9E4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05517" y="1572174"/>
            <a:ext cx="4139578" cy="2722860"/>
          </a:xfrm>
          <a:prstGeom prst="rect">
            <a:avLst/>
          </a:prstGeom>
        </p:spPr>
      </p:pic>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99002">
            <a:off x="5761813" y="2584173"/>
            <a:ext cx="914400" cy="914400"/>
          </a:xfrm>
          <a:prstGeom prst="rect">
            <a:avLst/>
          </a:prstGeom>
        </p:spPr>
      </p:pic>
    </p:spTree>
    <p:extLst>
      <p:ext uri="{BB962C8B-B14F-4D97-AF65-F5344CB8AC3E}">
        <p14:creationId xmlns:p14="http://schemas.microsoft.com/office/powerpoint/2010/main" val="2318685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408325" y="1587619"/>
            <a:ext cx="11478876" cy="545982"/>
          </a:xfrm>
        </p:spPr>
        <p:txBody>
          <a:bodyPr>
            <a:normAutofit lnSpcReduction="10000"/>
          </a:bodyPr>
          <a:lstStyle/>
          <a:p>
            <a:pPr algn="ctr"/>
            <a:r>
              <a:rPr lang="pt" dirty="0"/>
              <a:t>EXERCÍCIO: </a:t>
            </a:r>
            <a:r>
              <a:rPr lang="pt" sz="3600" b="1" dirty="0">
                <a:solidFill>
                  <a:srgbClr val="DD1B50"/>
                </a:solidFill>
              </a:rPr>
              <a:t>Jogo de corrida de busca!</a:t>
            </a:r>
            <a:endParaRPr lang="en-US" sz="3600" b="1" dirty="0">
              <a:solidFill>
                <a:srgbClr val="DD1B50"/>
              </a:solidFill>
            </a:endParaRPr>
          </a:p>
          <a:p>
            <a:pPr algn="ctr"/>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408325" y="2060290"/>
            <a:ext cx="11478876" cy="4524315"/>
          </a:xfrm>
          <a:prstGeom prst="rect">
            <a:avLst/>
          </a:prstGeom>
          <a:noFill/>
        </p:spPr>
        <p:txBody>
          <a:bodyPr wrap="square" rtlCol="0">
            <a:spAutoFit/>
          </a:bodyPr>
          <a:lstStyle/>
          <a:p>
            <a:pPr marL="342900" indent="-342900">
              <a:buFont typeface="+mj-lt"/>
              <a:buAutoNum type="arabicPeriod"/>
            </a:pPr>
            <a:r>
              <a:rPr lang="pt" sz="2400" dirty="0">
                <a:solidFill>
                  <a:srgbClr val="5E5E5E"/>
                </a:solidFill>
              </a:rPr>
              <a:t>Divida os seus colegas em equipas de 2 (dependendo do tamanho da turma, entre 2-3 por equipa)</a:t>
            </a:r>
            <a:endParaRPr lang="hr-BA" sz="2400" dirty="0">
              <a:solidFill>
                <a:srgbClr val="5E5E5E"/>
              </a:solidFill>
            </a:endParaRPr>
          </a:p>
          <a:p>
            <a:pPr marL="342900" indent="-342900">
              <a:buFont typeface="+mj-lt"/>
              <a:buAutoNum type="arabicPeriod"/>
            </a:pPr>
            <a:r>
              <a:rPr lang="pt" sz="2400" dirty="0">
                <a:solidFill>
                  <a:srgbClr val="5E5E5E"/>
                </a:solidFill>
              </a:rPr>
              <a:t>Atribua a cada equipa um tópico para pesquisar online (isso pode ser algo que eles estão a aprender em sala de aula ou se quiser tornar o exercício mais divertido, por exemplo, atribua uma celebridade, livro, filme etc.)</a:t>
            </a:r>
            <a:endParaRPr lang="hr-BA" sz="2400" dirty="0">
              <a:solidFill>
                <a:srgbClr val="5E5E5E"/>
              </a:solidFill>
            </a:endParaRPr>
          </a:p>
          <a:p>
            <a:pPr marL="342900" indent="-342900">
              <a:buFont typeface="+mj-lt"/>
              <a:buAutoNum type="arabicPeriod"/>
            </a:pPr>
            <a:r>
              <a:rPr lang="pt" sz="2400" dirty="0">
                <a:solidFill>
                  <a:srgbClr val="5E5E5E"/>
                </a:solidFill>
              </a:rPr>
              <a:t>A primeira pessoa a encontrar o que você atribuiu, ganha</a:t>
            </a:r>
            <a:endParaRPr lang="hr-BA" sz="2400" dirty="0">
              <a:solidFill>
                <a:srgbClr val="5E5E5E"/>
              </a:solidFill>
            </a:endParaRPr>
          </a:p>
          <a:p>
            <a:pPr marL="342900" indent="-342900">
              <a:buFont typeface="+mj-lt"/>
              <a:buAutoNum type="arabicPeriod"/>
            </a:pPr>
            <a:r>
              <a:rPr lang="pt" sz="2400" dirty="0">
                <a:solidFill>
                  <a:srgbClr val="5E5E5E"/>
                </a:solidFill>
              </a:rPr>
              <a:t>No final da atividade, a equipa deve partilhar entre si os métodos mais eficazes aplicados na pesquisa online; por exemplo, quais as palavras-chave, pesquisa avançada, filtros, etc.</a:t>
            </a:r>
          </a:p>
          <a:p>
            <a:pPr marL="342900" indent="-342900">
              <a:buFont typeface="+mj-lt"/>
              <a:buAutoNum type="arabicPeriod"/>
            </a:pPr>
            <a:r>
              <a:rPr lang="pt" sz="2400" dirty="0">
                <a:solidFill>
                  <a:srgbClr val="5E5E5E"/>
                </a:solidFill>
              </a:rPr>
              <a:t>Se os alunos acharam o tópico da pesquisa fácil, repita o exercício e desta vez escolha um tópico mais específico/difícil para realmente testar as capacidades de pesquisa dos alunos</a:t>
            </a:r>
          </a:p>
        </p:txBody>
      </p:sp>
    </p:spTree>
    <p:extLst>
      <p:ext uri="{BB962C8B-B14F-4D97-AF65-F5344CB8AC3E}">
        <p14:creationId xmlns:p14="http://schemas.microsoft.com/office/powerpoint/2010/main" val="161141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0D1409-F479-4CF4-8EBD-8B8817A08E17}"/>
              </a:ext>
            </a:extLst>
          </p:cNvPr>
          <p:cNvSpPr>
            <a:spLocks noGrp="1"/>
          </p:cNvSpPr>
          <p:nvPr>
            <p:ph type="body" sz="quarter" idx="13"/>
          </p:nvPr>
        </p:nvSpPr>
        <p:spPr>
          <a:xfrm>
            <a:off x="856589" y="997503"/>
            <a:ext cx="10153155" cy="4493975"/>
          </a:xfrm>
        </p:spPr>
        <p:txBody>
          <a:bodyPr>
            <a:normAutofit/>
          </a:bodyPr>
          <a:lstStyle/>
          <a:p>
            <a:r>
              <a:rPr lang="pt" sz="3600" dirty="0"/>
              <a:t>Absorva o próximo estudo de caso e inspire-se para explorar ainda mais a literacia digital</a:t>
            </a:r>
          </a:p>
        </p:txBody>
      </p:sp>
    </p:spTree>
    <p:extLst>
      <p:ext uri="{BB962C8B-B14F-4D97-AF65-F5344CB8AC3E}">
        <p14:creationId xmlns:p14="http://schemas.microsoft.com/office/powerpoint/2010/main" val="325606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pt" sz="2800" b="1" dirty="0"/>
              <a:t>ESTUDO DE CASO </a:t>
            </a:r>
            <a:r>
              <a:rPr lang="pt" sz="2800" dirty="0"/>
              <a:t>: </a:t>
            </a:r>
            <a:r>
              <a:rPr lang="pt" sz="2800" dirty="0" err="1">
                <a:ea typeface="+mn-lt"/>
                <a:cs typeface="+mn-lt"/>
              </a:rPr>
              <a:t>ReDI </a:t>
            </a:r>
            <a:r>
              <a:rPr lang="pt" sz="2800" dirty="0">
                <a:ea typeface="+mn-lt"/>
                <a:cs typeface="+mn-lt"/>
              </a:rPr>
              <a:t>School Copenhagen</a:t>
            </a:r>
            <a:endParaRPr lang="en-US" sz="2800" i="1" dirty="0">
              <a:solidFill>
                <a:srgbClr val="FFFF00"/>
              </a:solidFill>
            </a:endParaRPr>
          </a:p>
        </p:txBody>
      </p:sp>
      <p:pic>
        <p:nvPicPr>
          <p:cNvPr id="6" name="Picture 5">
            <a:extLst>
              <a:ext uri="{FF2B5EF4-FFF2-40B4-BE49-F238E27FC236}">
                <a16:creationId xmlns:a16="http://schemas.microsoft.com/office/drawing/2014/main" id="{2D87FBB1-8633-4844-B56D-0218C2C19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1801" y="1536070"/>
            <a:ext cx="7941283" cy="4839954"/>
          </a:xfrm>
          <a:prstGeom prst="rect">
            <a:avLst/>
          </a:prstGeom>
        </p:spPr>
      </p:pic>
      <p:pic>
        <p:nvPicPr>
          <p:cNvPr id="2" name="Online Media 1" title="Digital Women Program I ITU">
            <a:hlinkClick r:id="" action="ppaction://media"/>
            <a:extLst>
              <a:ext uri="{FF2B5EF4-FFF2-40B4-BE49-F238E27FC236}">
                <a16:creationId xmlns:a16="http://schemas.microsoft.com/office/drawing/2014/main" id="{F541628E-6A74-4692-A1E2-5FF27474E4FF}"/>
              </a:ext>
            </a:extLst>
          </p:cNvPr>
          <p:cNvPicPr>
            <a:picLocks noRot="1" noChangeAspect="1"/>
          </p:cNvPicPr>
          <p:nvPr>
            <a:videoFile r:link="rId1"/>
          </p:nvPr>
        </p:nvPicPr>
        <p:blipFill>
          <a:blip r:embed="rId4"/>
          <a:stretch>
            <a:fillRect/>
          </a:stretch>
        </p:blipFill>
        <p:spPr>
          <a:xfrm>
            <a:off x="4428826" y="1953087"/>
            <a:ext cx="5673961" cy="3497802"/>
          </a:xfrm>
          <a:prstGeom prst="rect">
            <a:avLst/>
          </a:prstGeom>
        </p:spPr>
      </p:pic>
      <p:pic>
        <p:nvPicPr>
          <p:cNvPr id="8" name="Graphic 7" descr="Mouse outline">
            <a:extLst>
              <a:ext uri="{FF2B5EF4-FFF2-40B4-BE49-F238E27FC236}">
                <a16:creationId xmlns:a16="http://schemas.microsoft.com/office/drawing/2014/main" id="{F95F31BD-BF16-4F42-992A-914FE9231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9" name="TextBox 8">
            <a:extLst>
              <a:ext uri="{FF2B5EF4-FFF2-40B4-BE49-F238E27FC236}">
                <a16:creationId xmlns:a16="http://schemas.microsoft.com/office/drawing/2014/main" id="{AE61FA3C-5F59-4AB1-A1C9-7D7D37A1C3D6}"/>
              </a:ext>
            </a:extLst>
          </p:cNvPr>
          <p:cNvSpPr txBox="1"/>
          <p:nvPr/>
        </p:nvSpPr>
        <p:spPr>
          <a:xfrm>
            <a:off x="257506" y="3456878"/>
            <a:ext cx="2254720" cy="523220"/>
          </a:xfrm>
          <a:prstGeom prst="rect">
            <a:avLst/>
          </a:prstGeom>
          <a:noFill/>
        </p:spPr>
        <p:txBody>
          <a:bodyPr wrap="none" rtlCol="0">
            <a:spAutoFit/>
          </a:bodyPr>
          <a:lstStyle/>
          <a:p>
            <a:r>
              <a:rPr lang="pt" sz="2800" b="1" dirty="0">
                <a:solidFill>
                  <a:srgbClr val="E78631"/>
                </a:solidFill>
              </a:rPr>
              <a:t>Clique para assistir</a:t>
            </a:r>
            <a:endParaRPr lang="en-US" sz="2800" b="1" dirty="0">
              <a:solidFill>
                <a:srgbClr val="E78631"/>
              </a:solidFill>
            </a:endParaRPr>
          </a:p>
        </p:txBody>
      </p:sp>
    </p:spTree>
    <p:extLst>
      <p:ext uri="{BB962C8B-B14F-4D97-AF65-F5344CB8AC3E}">
        <p14:creationId xmlns:p14="http://schemas.microsoft.com/office/powerpoint/2010/main" val="26725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3ED5E-7423-41FB-A43F-6CF41C8A79BC}"/>
              </a:ext>
            </a:extLst>
          </p:cNvPr>
          <p:cNvSpPr>
            <a:spLocks noGrp="1"/>
          </p:cNvSpPr>
          <p:nvPr>
            <p:ph type="body" sz="quarter" idx="13"/>
          </p:nvPr>
        </p:nvSpPr>
        <p:spPr/>
        <p:txBody>
          <a:bodyPr/>
          <a:lstStyle/>
          <a:p>
            <a:r>
              <a:rPr lang="pt-PT" dirty="0"/>
              <a:t>A Década Digital da Europa</a:t>
            </a:r>
          </a:p>
        </p:txBody>
      </p:sp>
      <p:sp>
        <p:nvSpPr>
          <p:cNvPr id="5" name="TextBox 4">
            <a:extLst>
              <a:ext uri="{FF2B5EF4-FFF2-40B4-BE49-F238E27FC236}">
                <a16:creationId xmlns:a16="http://schemas.microsoft.com/office/drawing/2014/main" id="{377C5DFB-B4A4-48DE-AD64-71529B358F0F}"/>
              </a:ext>
            </a:extLst>
          </p:cNvPr>
          <p:cNvSpPr txBox="1"/>
          <p:nvPr/>
        </p:nvSpPr>
        <p:spPr>
          <a:xfrm>
            <a:off x="643379" y="1595732"/>
            <a:ext cx="10574517" cy="830997"/>
          </a:xfrm>
          <a:prstGeom prst="rect">
            <a:avLst/>
          </a:prstGeom>
          <a:noFill/>
        </p:spPr>
        <p:txBody>
          <a:bodyPr wrap="square">
            <a:spAutoFit/>
          </a:bodyPr>
          <a:lstStyle/>
          <a:p>
            <a:pPr algn="just"/>
            <a:r>
              <a:rPr lang="pt" sz="2400" dirty="0">
                <a:solidFill>
                  <a:srgbClr val="5E5E5E"/>
                </a:solidFill>
              </a:rPr>
              <a:t>A UE prosseguirá uma visão sustentável centrada no ser humano para a sociedade digital ao longo da década digital para capacitar os cidadãos e as empresas.</a:t>
            </a:r>
          </a:p>
        </p:txBody>
      </p:sp>
      <p:pic>
        <p:nvPicPr>
          <p:cNvPr id="6" name="Picture 5">
            <a:extLst>
              <a:ext uri="{FF2B5EF4-FFF2-40B4-BE49-F238E27FC236}">
                <a16:creationId xmlns:a16="http://schemas.microsoft.com/office/drawing/2014/main" id="{C3F14527-F9F1-40A4-B9E4-E05A465D08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379" y="2767280"/>
            <a:ext cx="5634922" cy="3172252"/>
          </a:xfrm>
          <a:prstGeom prst="rect">
            <a:avLst/>
          </a:prstGeom>
        </p:spPr>
      </p:pic>
      <p:sp>
        <p:nvSpPr>
          <p:cNvPr id="8" name="TextBox 7">
            <a:extLst>
              <a:ext uri="{FF2B5EF4-FFF2-40B4-BE49-F238E27FC236}">
                <a16:creationId xmlns:a16="http://schemas.microsoft.com/office/drawing/2014/main" id="{0773552F-6FA5-4235-8192-93006CE92DFF}"/>
              </a:ext>
            </a:extLst>
          </p:cNvPr>
          <p:cNvSpPr txBox="1"/>
          <p:nvPr/>
        </p:nvSpPr>
        <p:spPr>
          <a:xfrm>
            <a:off x="7107809" y="2767280"/>
            <a:ext cx="3796645" cy="1323439"/>
          </a:xfrm>
          <a:prstGeom prst="rect">
            <a:avLst/>
          </a:prstGeom>
          <a:noFill/>
        </p:spPr>
        <p:txBody>
          <a:bodyPr wrap="square">
            <a:spAutoFit/>
          </a:bodyPr>
          <a:lstStyle/>
          <a:p>
            <a:pPr algn="ctr"/>
            <a:r>
              <a:rPr lang="pt-PT" sz="4000" dirty="0">
                <a:solidFill>
                  <a:srgbClr val="00ACA7"/>
                </a:solidFill>
              </a:rPr>
              <a:t>A Década Digital numa cápsula</a:t>
            </a:r>
            <a:r>
              <a:rPr lang="hr-BA" sz="4000" dirty="0">
                <a:solidFill>
                  <a:srgbClr val="00ACA7"/>
                </a:solidFill>
              </a:rPr>
              <a:t>:</a:t>
            </a:r>
            <a:endParaRPr lang="en-US" sz="4000" dirty="0">
              <a:solidFill>
                <a:srgbClr val="00ACA7"/>
              </a:solidFill>
            </a:endParaRPr>
          </a:p>
        </p:txBody>
      </p:sp>
      <p:sp>
        <p:nvSpPr>
          <p:cNvPr id="10" name="TextBox 9">
            <a:extLst>
              <a:ext uri="{FF2B5EF4-FFF2-40B4-BE49-F238E27FC236}">
                <a16:creationId xmlns:a16="http://schemas.microsoft.com/office/drawing/2014/main" id="{7EC8C16A-34EA-4F18-8A28-D3139AE168FE}"/>
              </a:ext>
            </a:extLst>
          </p:cNvPr>
          <p:cNvSpPr txBox="1"/>
          <p:nvPr/>
        </p:nvSpPr>
        <p:spPr>
          <a:xfrm>
            <a:off x="7220931" y="4185924"/>
            <a:ext cx="4226351" cy="1200329"/>
          </a:xfrm>
          <a:prstGeom prst="rect">
            <a:avLst/>
          </a:prstGeom>
          <a:noFill/>
        </p:spPr>
        <p:txBody>
          <a:bodyPr wrap="square">
            <a:spAutoFit/>
          </a:bodyPr>
          <a:lstStyle/>
          <a:p>
            <a:r>
              <a:rPr lang="en-US" dirty="0">
                <a:hlinkClick r:id="rId3"/>
              </a:rPr>
              <a:t>https://ec.europa.eu/info/strategy/priorities-2019-2024/europe-fit-digital-age/europes-digital-decade-digital-targets-2030_en</a:t>
            </a:r>
            <a:r>
              <a:rPr lang="hr-BA" dirty="0"/>
              <a:t> </a:t>
            </a:r>
            <a:endParaRPr lang="en-US" dirty="0"/>
          </a:p>
        </p:txBody>
      </p:sp>
    </p:spTree>
    <p:extLst>
      <p:ext uri="{BB962C8B-B14F-4D97-AF65-F5344CB8AC3E}">
        <p14:creationId xmlns:p14="http://schemas.microsoft.com/office/powerpoint/2010/main" val="243674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687029" y="1538288"/>
            <a:ext cx="7064630" cy="4983024"/>
          </a:xfrm>
        </p:spPr>
        <p:txBody>
          <a:bodyPr vert="horz" lIns="91440" tIns="45720" rIns="91440" bIns="45720" rtlCol="0" anchor="t">
            <a:noAutofit/>
          </a:bodyPr>
          <a:lstStyle/>
          <a:p>
            <a:pPr marL="342900" indent="-342900" algn="just">
              <a:buClr>
                <a:srgbClr val="5E5E5E"/>
              </a:buClr>
              <a:buFont typeface="Arial" panose="020B0604020202020204" pitchFamily="34" charset="0"/>
              <a:buChar char="•"/>
            </a:pPr>
            <a:r>
              <a:rPr lang="pt" sz="2200" dirty="0"/>
              <a:t>O Programa Mulheres Digitais da Escola ReDI em Copenhague visa capacitar mulheres de minorias étnicas, oferecendo-lhes cursos gratuitos de TI e outras atividades.</a:t>
            </a:r>
          </a:p>
          <a:p>
            <a:pPr marL="342900" indent="-342900" algn="just">
              <a:buClr>
                <a:srgbClr val="5E5E5E"/>
              </a:buClr>
              <a:buFont typeface="Arial" panose="020B0604020202020204" pitchFamily="34" charset="0"/>
              <a:buChar char="•"/>
            </a:pPr>
            <a:r>
              <a:rPr lang="pt" sz="2200" dirty="0"/>
              <a:t>Os cursos apoiam os alunos no desenvolvimento de suas competências digitais. O objetivo é acelerar a sua integração na Dinamarca e proporcionar-lhes novas oportunidades, tanto na sua vida quotidiana como no mercado de trabalho.</a:t>
            </a:r>
          </a:p>
          <a:p>
            <a:pPr marL="342900" indent="-342900" algn="just">
              <a:buClr>
                <a:srgbClr val="5E5E5E"/>
              </a:buClr>
              <a:buFont typeface="Arial" panose="020B0604020202020204" pitchFamily="34" charset="0"/>
              <a:buChar char="•"/>
            </a:pPr>
            <a:r>
              <a:rPr lang="pt" sz="2200" dirty="0"/>
              <a:t>Os cursos também apoiam os alunos no desenvolvimento das suas competências de comunicação e colaboração e os ajudam a expandir a sua rede pessoal e profissional - tudo para criar novas oportunidades.</a:t>
            </a:r>
          </a:p>
          <a:p>
            <a:pPr marL="342900" indent="-342900" algn="just">
              <a:buClr>
                <a:srgbClr val="5E5E5E"/>
              </a:buClr>
              <a:buFont typeface="Arial" panose="020B0604020202020204" pitchFamily="34" charset="0"/>
              <a:buChar char="•"/>
            </a:pPr>
            <a:r>
              <a:rPr lang="pt" sz="2200" dirty="0"/>
              <a:t>Oferecem três cursos: Literacia Digital, Introdução à Codificação e Experiência do Usuário.</a:t>
            </a:r>
            <a:endParaRPr lang="hr-BA" sz="2200"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fontScale="85000" lnSpcReduction="10000"/>
          </a:bodyPr>
          <a:lstStyle/>
          <a:p>
            <a:r>
              <a:rPr lang="pt" dirty="0">
                <a:ea typeface="+mn-lt"/>
                <a:cs typeface="+mn-lt"/>
              </a:rPr>
              <a:t>PROGRAMA DE MULHERES DIGITAIS</a:t>
            </a:r>
          </a:p>
          <a:p>
            <a:r>
              <a:rPr lang="pt" dirty="0">
                <a:ea typeface="+mn-lt"/>
                <a:cs typeface="+mn-lt"/>
              </a:rPr>
              <a:t>Copenhague</a:t>
            </a:r>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440341" y="475860"/>
            <a:ext cx="3386162" cy="5686815"/>
          </a:xfrm>
        </p:spPr>
        <p:txBody>
          <a:bodyPr>
            <a:normAutofit fontScale="85000" lnSpcReduction="20000"/>
          </a:bodyPr>
          <a:lstStyle/>
          <a:p>
            <a:r>
              <a:rPr lang="pt" sz="2800" dirty="0"/>
              <a:t> </a:t>
            </a:r>
            <a:r>
              <a:rPr lang="pt" sz="2800" b="1" dirty="0"/>
              <a:t>A ReDI School é para si, se você for</a:t>
            </a:r>
            <a:r>
              <a:rPr lang="pt" sz="2800" dirty="0"/>
              <a:t>:</a:t>
            </a:r>
          </a:p>
          <a:p>
            <a:pPr marL="171450" indent="-171450">
              <a:buFont typeface="Arial" panose="020B0604020202020204" pitchFamily="34" charset="0"/>
              <a:buChar char="•"/>
            </a:pPr>
            <a:r>
              <a:rPr lang="pt" sz="2800" i="1" dirty="0"/>
              <a:t>Uma mulher com origem numa minoria étnica ou acesso limitado à educação</a:t>
            </a:r>
          </a:p>
          <a:p>
            <a:pPr marL="171450" indent="-171450">
              <a:buFont typeface="Arial" panose="020B0604020202020204" pitchFamily="34" charset="0"/>
              <a:buChar char="•"/>
            </a:pPr>
            <a:r>
              <a:rPr lang="pt" sz="2800" i="1" dirty="0"/>
              <a:t>Interessado em melhorar as suas competências digitais</a:t>
            </a:r>
          </a:p>
          <a:p>
            <a:pPr marL="171450" indent="-171450">
              <a:buFont typeface="Arial" panose="020B0604020202020204" pitchFamily="34" charset="0"/>
              <a:buChar char="•"/>
            </a:pPr>
            <a:r>
              <a:rPr lang="pt" sz="2800" i="1" dirty="0"/>
              <a:t>Interessado em conhecer pessoas novas</a:t>
            </a:r>
          </a:p>
          <a:p>
            <a:pPr marL="171450" indent="-171450">
              <a:buFont typeface="Arial" panose="020B0604020202020204" pitchFamily="34" charset="0"/>
              <a:buChar char="•"/>
            </a:pPr>
            <a:r>
              <a:rPr lang="pt" sz="2800" i="1" dirty="0"/>
              <a:t>Interessado em estabelecer uma rede profissional</a:t>
            </a:r>
          </a:p>
          <a:p>
            <a:pPr marL="171450" indent="-171450">
              <a:buFont typeface="Arial" panose="020B0604020202020204" pitchFamily="34" charset="0"/>
              <a:buChar char="•"/>
            </a:pPr>
            <a:r>
              <a:rPr lang="pt" sz="2800" i="1" dirty="0"/>
              <a:t>Interessado em novas oportunidades de trabalho</a:t>
            </a:r>
            <a:endParaRPr lang="hr-BA" sz="2800" i="1" dirty="0">
              <a:cs typeface="Calibri"/>
            </a:endParaRPr>
          </a:p>
        </p:txBody>
      </p:sp>
    </p:spTree>
    <p:extLst>
      <p:ext uri="{BB962C8B-B14F-4D97-AF65-F5344CB8AC3E}">
        <p14:creationId xmlns:p14="http://schemas.microsoft.com/office/powerpoint/2010/main" val="350675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94EBCC-01EE-44FD-8889-EFE6DF626F91}"/>
              </a:ext>
            </a:extLst>
          </p:cNvPr>
          <p:cNvSpPr>
            <a:spLocks noGrp="1"/>
          </p:cNvSpPr>
          <p:nvPr>
            <p:ph type="body" sz="quarter" idx="13"/>
          </p:nvPr>
        </p:nvSpPr>
        <p:spPr/>
        <p:txBody>
          <a:bodyPr/>
          <a:lstStyle/>
          <a:p>
            <a:r>
              <a:rPr lang="pt" dirty="0"/>
              <a:t>Sabia?</a:t>
            </a:r>
            <a:endParaRPr lang="en-US" dirty="0"/>
          </a:p>
        </p:txBody>
      </p:sp>
      <p:sp>
        <p:nvSpPr>
          <p:cNvPr id="3" name="Text Placeholder 2">
            <a:extLst>
              <a:ext uri="{FF2B5EF4-FFF2-40B4-BE49-F238E27FC236}">
                <a16:creationId xmlns:a16="http://schemas.microsoft.com/office/drawing/2014/main" id="{A1F86355-5412-48B3-8871-F16E30CF11C7}"/>
              </a:ext>
            </a:extLst>
          </p:cNvPr>
          <p:cNvSpPr>
            <a:spLocks noGrp="1"/>
          </p:cNvSpPr>
          <p:nvPr>
            <p:ph type="body" sz="quarter" idx="14"/>
          </p:nvPr>
        </p:nvSpPr>
        <p:spPr/>
        <p:txBody>
          <a:bodyPr/>
          <a:lstStyle/>
          <a:p>
            <a:pPr algn="just"/>
            <a:r>
              <a:rPr lang="pt" dirty="0"/>
              <a:t>O Grupo de Trabalho sobre “Divisão de Género Digital” da Comissão de Banda Larga contribui com revisões dos quadros normativos existentes, a fim de desenvolver um conjunto de recomendações que abordem a divisão de género digital e promovem a inclusão igualitária de mulheres e meninas no acesso e uso da banda larga, e o seu Grupo de Trabalho “Banda Larga e Género” analisa o papel que as TIC’s e a Internet podem desempenhar na avanço das agendas para a igualdade de género, incluindo igualdade de acesso às novas tecnologias por parte de mulheres e meninas.</a:t>
            </a:r>
          </a:p>
          <a:p>
            <a:pPr algn="just"/>
            <a:endParaRPr lang="hr-BA" dirty="0"/>
          </a:p>
          <a:p>
            <a:pPr algn="just"/>
            <a:r>
              <a:rPr lang="pt" dirty="0">
                <a:hlinkClick r:id="rId2"/>
              </a:rPr>
              <a:t>https://www.broadbandcommission.org/working-groups/digital-gender-divide-2017/</a:t>
            </a:r>
            <a:r>
              <a:rPr lang="pt" dirty="0"/>
              <a:t> </a:t>
            </a:r>
            <a:endParaRPr lang="en-US" dirty="0"/>
          </a:p>
        </p:txBody>
      </p:sp>
      <p:pic>
        <p:nvPicPr>
          <p:cNvPr id="5" name="Picture 4" descr="Logo&#10;&#10;Description automatically generated with medium confidence">
            <a:extLst>
              <a:ext uri="{FF2B5EF4-FFF2-40B4-BE49-F238E27FC236}">
                <a16:creationId xmlns:a16="http://schemas.microsoft.com/office/drawing/2014/main" id="{50D2E5DE-3709-4EBA-943A-1CDABF1EE22C}"/>
              </a:ext>
            </a:extLst>
          </p:cNvPr>
          <p:cNvPicPr>
            <a:picLocks noChangeAspect="1"/>
          </p:cNvPicPr>
          <p:nvPr/>
        </p:nvPicPr>
        <p:blipFill>
          <a:blip r:embed="rId3"/>
          <a:stretch>
            <a:fillRect/>
          </a:stretch>
        </p:blipFill>
        <p:spPr>
          <a:xfrm>
            <a:off x="5880951" y="664062"/>
            <a:ext cx="5143500" cy="723900"/>
          </a:xfrm>
          <a:prstGeom prst="rect">
            <a:avLst/>
          </a:prstGeom>
        </p:spPr>
      </p:pic>
    </p:spTree>
    <p:extLst>
      <p:ext uri="{BB962C8B-B14F-4D97-AF65-F5344CB8AC3E}">
        <p14:creationId xmlns:p14="http://schemas.microsoft.com/office/powerpoint/2010/main" val="560658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pt" dirty="0"/>
              <a:t>2. Avaliação de dados, informações e conteúdo digital</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8536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Definições importantes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4386084"/>
          </a:xfrm>
        </p:spPr>
        <p:txBody>
          <a:bodyPr/>
          <a:lstStyle/>
          <a:p>
            <a:pPr marL="285750" indent="-285750" algn="just">
              <a:buFont typeface="Arial" panose="020B0604020202020204" pitchFamily="34" charset="0"/>
              <a:buChar char="•"/>
            </a:pPr>
            <a:r>
              <a:rPr lang="pt" sz="2400" b="1" dirty="0">
                <a:effectLst/>
              </a:rPr>
              <a:t>Conteúdo digital </a:t>
            </a:r>
            <a:r>
              <a:rPr lang="pt" sz="2400" dirty="0">
                <a:effectLst/>
              </a:rPr>
              <a:t>é qualquer </a:t>
            </a:r>
            <a:r>
              <a:rPr lang="pt" sz="2400" strike="noStrike" dirty="0">
                <a:effectLst/>
              </a:rPr>
              <a:t>conteúdo </a:t>
            </a:r>
            <a:r>
              <a:rPr lang="pt" sz="2400" dirty="0">
                <a:effectLst/>
              </a:rPr>
              <a:t>que exista sob a forma de </a:t>
            </a:r>
            <a:r>
              <a:rPr lang="pt" sz="2400" strike="noStrike" dirty="0">
                <a:effectLst/>
              </a:rPr>
              <a:t>dados digitais</a:t>
            </a:r>
            <a:r>
              <a:rPr lang="pt" sz="2400" dirty="0">
                <a:effectLst/>
              </a:rPr>
              <a:t>. Também conhecido como </a:t>
            </a:r>
            <a:r>
              <a:rPr lang="pt" sz="2400" strike="noStrike" dirty="0">
                <a:effectLst/>
              </a:rPr>
              <a:t>media </a:t>
            </a:r>
            <a:r>
              <a:rPr lang="pt" sz="2400" dirty="0">
                <a:effectLst/>
              </a:rPr>
              <a:t>digital, o conteúdo digital é armazenado em formato digital ou </a:t>
            </a:r>
            <a:r>
              <a:rPr lang="pt" sz="2400" dirty="0"/>
              <a:t>armazenamento</a:t>
            </a:r>
            <a:r>
              <a:rPr lang="pt" sz="2400" dirty="0">
                <a:effectLst/>
              </a:rPr>
              <a:t> analógico</a:t>
            </a:r>
            <a:r>
              <a:rPr lang="pt" sz="2400" strike="noStrike" dirty="0">
                <a:effectLst/>
              </a:rPr>
              <a:t> </a:t>
            </a:r>
            <a:r>
              <a:rPr lang="pt" sz="2400" dirty="0">
                <a:effectLst/>
              </a:rPr>
              <a:t>em </a:t>
            </a:r>
            <a:r>
              <a:rPr lang="pt" sz="2400" strike="noStrike" dirty="0">
                <a:effectLst/>
              </a:rPr>
              <a:t>formatos específicos</a:t>
            </a:r>
            <a:r>
              <a:rPr lang="pt" sz="2400" dirty="0">
                <a:effectLst/>
              </a:rPr>
              <a:t>.</a:t>
            </a:r>
          </a:p>
          <a:p>
            <a:pPr marL="285750" indent="-285750" algn="just">
              <a:buFont typeface="Arial" panose="020B0604020202020204" pitchFamily="34" charset="0"/>
              <a:buChar char="•"/>
            </a:pPr>
            <a:r>
              <a:rPr lang="pt" sz="2400" b="1" i="0" dirty="0">
                <a:effectLst/>
              </a:rPr>
              <a:t>As informações são </a:t>
            </a:r>
            <a:r>
              <a:rPr lang="pt" sz="2400" b="0" i="0" u="none" strike="noStrike" dirty="0">
                <a:effectLst/>
              </a:rPr>
              <a:t>dados </a:t>
            </a:r>
            <a:r>
              <a:rPr lang="pt" sz="2400" b="0" i="0" dirty="0">
                <a:effectLst/>
              </a:rPr>
              <a:t>processados, organizados e estruturados. A informação fornece contexto para os dados e permite a tomada de decisões. Por exemplo, a venda a um único cliente num restaurante é um dado – isso torna-se informação quando a empresa consegue identificar o prato mais popular ou menos popular.</a:t>
            </a:r>
          </a:p>
          <a:p>
            <a:pPr marL="285750" indent="-285750" algn="just">
              <a:buFont typeface="Arial" panose="020B0604020202020204" pitchFamily="34" charset="0"/>
              <a:buChar char="•"/>
            </a:pPr>
            <a:r>
              <a:rPr lang="pt" sz="2400" b="1" dirty="0"/>
              <a:t>Avaliar dados, infromações e </a:t>
            </a:r>
            <a:r>
              <a:rPr lang="pt" sz="2400" b="1" dirty="0">
                <a:effectLst/>
              </a:rPr>
              <a:t>conteúdos digitais </a:t>
            </a:r>
            <a:r>
              <a:rPr lang="pt" sz="2400" dirty="0">
                <a:effectLst/>
              </a:rPr>
              <a:t>é garantir o seu significado, analisando criticamente as informações para determinar sua relevância, adequação e confiabilidade.</a:t>
            </a:r>
            <a:endParaRPr lang="en-US" sz="2400" dirty="0"/>
          </a:p>
        </p:txBody>
      </p:sp>
    </p:spTree>
    <p:extLst>
      <p:ext uri="{BB962C8B-B14F-4D97-AF65-F5344CB8AC3E}">
        <p14:creationId xmlns:p14="http://schemas.microsoft.com/office/powerpoint/2010/main" val="2181581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C7BFA-48EC-4C9A-8997-6BE63BD3D8E4}"/>
              </a:ext>
            </a:extLst>
          </p:cNvPr>
          <p:cNvSpPr>
            <a:spLocks noGrp="1"/>
          </p:cNvSpPr>
          <p:nvPr>
            <p:ph type="body" sz="quarter" idx="13"/>
          </p:nvPr>
        </p:nvSpPr>
        <p:spPr/>
        <p:txBody>
          <a:bodyPr>
            <a:normAutofit fontScale="92500" lnSpcReduction="10000"/>
          </a:bodyPr>
          <a:lstStyle/>
          <a:p>
            <a:r>
              <a:rPr lang="pt" b="1" dirty="0"/>
              <a:t>Como posso saber se minhas fontes são credíveis/confiáveis?</a:t>
            </a:r>
            <a:endParaRPr lang="en-US" dirty="0"/>
          </a:p>
        </p:txBody>
      </p:sp>
      <p:sp>
        <p:nvSpPr>
          <p:cNvPr id="3" name="Text Placeholder 2">
            <a:extLst>
              <a:ext uri="{FF2B5EF4-FFF2-40B4-BE49-F238E27FC236}">
                <a16:creationId xmlns:a16="http://schemas.microsoft.com/office/drawing/2014/main" id="{80E883EA-968D-4582-A83D-E49341EC50BE}"/>
              </a:ext>
            </a:extLst>
          </p:cNvPr>
          <p:cNvSpPr>
            <a:spLocks noGrp="1"/>
          </p:cNvSpPr>
          <p:nvPr>
            <p:ph type="body" sz="quarter" idx="14"/>
          </p:nvPr>
        </p:nvSpPr>
        <p:spPr>
          <a:xfrm>
            <a:off x="1085850" y="1776829"/>
            <a:ext cx="10587038" cy="4709696"/>
          </a:xfrm>
        </p:spPr>
        <p:txBody>
          <a:bodyPr/>
          <a:lstStyle/>
          <a:p>
            <a:pPr algn="just"/>
            <a:r>
              <a:rPr lang="pt" b="0" i="0" dirty="0">
                <a:effectLst/>
              </a:rPr>
              <a:t>Com tanto conteúdo disponível é importante poder julgar que informações são precisas e confiáveis e quais não são. </a:t>
            </a:r>
            <a:r>
              <a:rPr lang="pt" i="0" dirty="0">
                <a:effectLst/>
              </a:rPr>
              <a:t>Aqui, estão algumas dicas úteis para avaliar o conteúdo:</a:t>
            </a:r>
          </a:p>
          <a:p>
            <a:pPr marL="342900" indent="-342900">
              <a:buFont typeface="Arial" panose="020B0604020202020204" pitchFamily="34" charset="0"/>
              <a:buChar char="•"/>
            </a:pPr>
            <a:r>
              <a:rPr lang="pt" i="0" dirty="0">
                <a:effectLst/>
              </a:rPr>
              <a:t>Verifique o endereço do website/URL</a:t>
            </a:r>
          </a:p>
          <a:p>
            <a:pPr marL="342900" indent="-342900">
              <a:buFont typeface="Arial" panose="020B0604020202020204" pitchFamily="34" charset="0"/>
              <a:buChar char="•"/>
            </a:pPr>
            <a:r>
              <a:rPr lang="pt" i="0" dirty="0">
                <a:effectLst/>
              </a:rPr>
              <a:t>Olhe mais de perto</a:t>
            </a:r>
          </a:p>
          <a:p>
            <a:pPr marL="342900" indent="-342900">
              <a:buFont typeface="Arial" panose="020B0604020202020204" pitchFamily="34" charset="0"/>
              <a:buChar char="•"/>
            </a:pPr>
            <a:r>
              <a:rPr lang="pt" i="0" dirty="0">
                <a:effectLst/>
              </a:rPr>
              <a:t>Olhe para além do título</a:t>
            </a:r>
          </a:p>
          <a:p>
            <a:pPr marL="342900" indent="-342900">
              <a:buFont typeface="Arial" panose="020B0604020202020204" pitchFamily="34" charset="0"/>
              <a:buChar char="•"/>
            </a:pPr>
            <a:r>
              <a:rPr lang="pt" i="0" dirty="0">
                <a:effectLst/>
              </a:rPr>
              <a:t>Lembre-se, a câmara pode mentir</a:t>
            </a:r>
          </a:p>
          <a:p>
            <a:pPr marL="342900" indent="-342900">
              <a:buFont typeface="Arial" panose="020B0604020202020204" pitchFamily="34" charset="0"/>
              <a:buChar char="•"/>
            </a:pPr>
            <a:r>
              <a:rPr lang="pt" i="0" dirty="0">
                <a:effectLst/>
              </a:rPr>
              <a:t>Só porque a informação se torna viral, não significa que seja precisa</a:t>
            </a:r>
          </a:p>
          <a:p>
            <a:pPr marL="342900" indent="-342900">
              <a:buFont typeface="Arial" panose="020B0604020202020204" pitchFamily="34" charset="0"/>
              <a:buChar char="•"/>
            </a:pPr>
            <a:r>
              <a:rPr lang="pt" dirty="0"/>
              <a:t>Verifique</a:t>
            </a:r>
            <a:r>
              <a:rPr lang="pt" i="0" dirty="0">
                <a:effectLst/>
              </a:rPr>
              <a:t> outras fontes</a:t>
            </a:r>
          </a:p>
          <a:p>
            <a:pPr marL="342900" indent="-342900">
              <a:buFont typeface="Arial" panose="020B0604020202020204" pitchFamily="34" charset="0"/>
              <a:buChar char="•"/>
            </a:pPr>
            <a:r>
              <a:rPr lang="pt" i="0" dirty="0">
                <a:effectLst/>
              </a:rPr>
              <a:t>Confira os fatos</a:t>
            </a:r>
          </a:p>
          <a:p>
            <a:pPr marL="342900" indent="-342900">
              <a:buFont typeface="Arial" panose="020B0604020202020204" pitchFamily="34" charset="0"/>
              <a:buChar char="•"/>
            </a:pPr>
            <a:r>
              <a:rPr lang="pt" i="0" dirty="0">
                <a:effectLst/>
              </a:rPr>
              <a:t>Pergunte aos especialistas</a:t>
            </a:r>
            <a:endParaRPr lang="en-US" dirty="0"/>
          </a:p>
        </p:txBody>
      </p:sp>
    </p:spTree>
    <p:extLst>
      <p:ext uri="{BB962C8B-B14F-4D97-AF65-F5344CB8AC3E}">
        <p14:creationId xmlns:p14="http://schemas.microsoft.com/office/powerpoint/2010/main" val="3910327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FC6A8-F74C-4AEE-B6EB-8CC4F3153917}"/>
              </a:ext>
            </a:extLst>
          </p:cNvPr>
          <p:cNvSpPr>
            <a:spLocks noGrp="1"/>
          </p:cNvSpPr>
          <p:nvPr>
            <p:ph type="body" sz="quarter" idx="15"/>
          </p:nvPr>
        </p:nvSpPr>
        <p:spPr>
          <a:xfrm>
            <a:off x="3175537" y="722727"/>
            <a:ext cx="8248525" cy="1684942"/>
          </a:xfrm>
        </p:spPr>
        <p:txBody>
          <a:bodyPr>
            <a:normAutofit/>
          </a:bodyPr>
          <a:lstStyle/>
          <a:p>
            <a:r>
              <a:rPr lang="pt" sz="2800" b="1" dirty="0"/>
              <a:t>A CREDIBILIDADE É CONTEXTUAL</a:t>
            </a:r>
          </a:p>
        </p:txBody>
      </p:sp>
      <p:pic>
        <p:nvPicPr>
          <p:cNvPr id="4" name="Picture 3">
            <a:extLst>
              <a:ext uri="{FF2B5EF4-FFF2-40B4-BE49-F238E27FC236}">
                <a16:creationId xmlns:a16="http://schemas.microsoft.com/office/drawing/2014/main" id="{459F3FB2-F658-4B4F-877B-F0BE5162FD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242" y="1536070"/>
            <a:ext cx="7941283" cy="4839954"/>
          </a:xfrm>
          <a:prstGeom prst="rect">
            <a:avLst/>
          </a:prstGeom>
        </p:spPr>
      </p:pic>
      <p:pic>
        <p:nvPicPr>
          <p:cNvPr id="5" name="Online Media 4" title="Research 101: Credibility is contextual">
            <a:hlinkClick r:id="" action="ppaction://media"/>
            <a:extLst>
              <a:ext uri="{FF2B5EF4-FFF2-40B4-BE49-F238E27FC236}">
                <a16:creationId xmlns:a16="http://schemas.microsoft.com/office/drawing/2014/main" id="{7D311931-54BD-4419-A647-11480F3F8D9C}"/>
              </a:ext>
            </a:extLst>
          </p:cNvPr>
          <p:cNvPicPr>
            <a:picLocks noRot="1" noChangeAspect="1"/>
          </p:cNvPicPr>
          <p:nvPr>
            <a:videoFile r:link="rId1"/>
          </p:nvPr>
        </p:nvPicPr>
        <p:blipFill>
          <a:blip r:embed="rId4"/>
          <a:stretch>
            <a:fillRect/>
          </a:stretch>
        </p:blipFill>
        <p:spPr>
          <a:xfrm>
            <a:off x="4172500" y="1962883"/>
            <a:ext cx="5663953" cy="3508899"/>
          </a:xfrm>
          <a:prstGeom prst="rect">
            <a:avLst/>
          </a:prstGeom>
        </p:spPr>
      </p:pic>
      <p:pic>
        <p:nvPicPr>
          <p:cNvPr id="6" name="Graphic 5" descr="Mouse outline">
            <a:extLst>
              <a:ext uri="{FF2B5EF4-FFF2-40B4-BE49-F238E27FC236}">
                <a16:creationId xmlns:a16="http://schemas.microsoft.com/office/drawing/2014/main" id="{9245FB5B-6218-4325-B703-96278AC86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2814601" y="3498846"/>
            <a:ext cx="914400" cy="914400"/>
          </a:xfrm>
          <a:prstGeom prst="rect">
            <a:avLst/>
          </a:prstGeom>
        </p:spPr>
      </p:pic>
      <p:sp>
        <p:nvSpPr>
          <p:cNvPr id="7" name="TextBox 6">
            <a:extLst>
              <a:ext uri="{FF2B5EF4-FFF2-40B4-BE49-F238E27FC236}">
                <a16:creationId xmlns:a16="http://schemas.microsoft.com/office/drawing/2014/main" id="{73B0BC6A-6F64-4718-901E-CD0A3F7AD2D1}"/>
              </a:ext>
            </a:extLst>
          </p:cNvPr>
          <p:cNvSpPr txBox="1"/>
          <p:nvPr/>
        </p:nvSpPr>
        <p:spPr>
          <a:xfrm>
            <a:off x="257506" y="3456878"/>
            <a:ext cx="2254720" cy="523220"/>
          </a:xfrm>
          <a:prstGeom prst="rect">
            <a:avLst/>
          </a:prstGeom>
          <a:noFill/>
        </p:spPr>
        <p:txBody>
          <a:bodyPr wrap="none" rtlCol="0">
            <a:spAutoFit/>
          </a:bodyPr>
          <a:lstStyle/>
          <a:p>
            <a:r>
              <a:rPr lang="pt" sz="2800" b="1" dirty="0">
                <a:solidFill>
                  <a:srgbClr val="E78631"/>
                </a:solidFill>
              </a:rPr>
              <a:t>Clique para assistir</a:t>
            </a:r>
            <a:endParaRPr lang="en-US" sz="2800" b="1" dirty="0">
              <a:solidFill>
                <a:srgbClr val="E78631"/>
              </a:solidFill>
            </a:endParaRPr>
          </a:p>
        </p:txBody>
      </p:sp>
    </p:spTree>
    <p:extLst>
      <p:ext uri="{BB962C8B-B14F-4D97-AF65-F5344CB8AC3E}">
        <p14:creationId xmlns:p14="http://schemas.microsoft.com/office/powerpoint/2010/main" val="17683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19A2F-D11D-4B7E-8719-669D01EF4AF0}"/>
              </a:ext>
            </a:extLst>
          </p:cNvPr>
          <p:cNvSpPr>
            <a:spLocks noGrp="1"/>
          </p:cNvSpPr>
          <p:nvPr>
            <p:ph type="body" sz="quarter" idx="13"/>
          </p:nvPr>
        </p:nvSpPr>
        <p:spPr>
          <a:xfrm>
            <a:off x="183095" y="1817693"/>
            <a:ext cx="3862197" cy="2920068"/>
          </a:xfrm>
        </p:spPr>
        <p:txBody>
          <a:bodyPr/>
          <a:lstStyle/>
          <a:p>
            <a:r>
              <a:rPr lang="pt" dirty="0">
                <a:solidFill>
                  <a:srgbClr val="E78631"/>
                </a:solidFill>
              </a:rPr>
              <a:t>Leia e aprenda</a:t>
            </a:r>
            <a:endParaRPr lang="hr-BA" dirty="0">
              <a:solidFill>
                <a:srgbClr val="E78631"/>
              </a:solidFill>
            </a:endParaRPr>
          </a:p>
          <a:p>
            <a:endParaRPr lang="en-US" dirty="0"/>
          </a:p>
        </p:txBody>
      </p:sp>
      <p:sp>
        <p:nvSpPr>
          <p:cNvPr id="5" name="Arrow: Bent 4">
            <a:extLst>
              <a:ext uri="{FF2B5EF4-FFF2-40B4-BE49-F238E27FC236}">
                <a16:creationId xmlns:a16="http://schemas.microsoft.com/office/drawing/2014/main" id="{D3E3EE8E-BD95-4F1F-969A-6CB94D19D54D}"/>
              </a:ext>
            </a:extLst>
          </p:cNvPr>
          <p:cNvSpPr/>
          <p:nvPr/>
        </p:nvSpPr>
        <p:spPr>
          <a:xfrm flipV="1">
            <a:off x="1920932" y="2694856"/>
            <a:ext cx="2265590" cy="843809"/>
          </a:xfrm>
          <a:prstGeom prst="bentArrow">
            <a:avLst>
              <a:gd name="adj1" fmla="val 25000"/>
              <a:gd name="adj2" fmla="val 22420"/>
              <a:gd name="adj3" fmla="val 25000"/>
              <a:gd name="adj4" fmla="val 43750"/>
            </a:avLst>
          </a:prstGeom>
          <a:solidFill>
            <a:srgbClr val="F9A01E"/>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Mouse outline">
            <a:extLst>
              <a:ext uri="{FF2B5EF4-FFF2-40B4-BE49-F238E27FC236}">
                <a16:creationId xmlns:a16="http://schemas.microsoft.com/office/drawing/2014/main" id="{961BF638-518D-4D2E-AF03-C899FCB193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4232227" y="2476405"/>
            <a:ext cx="914400" cy="914400"/>
          </a:xfrm>
          <a:prstGeom prst="rect">
            <a:avLst/>
          </a:prstGeom>
        </p:spPr>
      </p:pic>
      <p:sp>
        <p:nvSpPr>
          <p:cNvPr id="7" name="TextBox 6">
            <a:extLst>
              <a:ext uri="{FF2B5EF4-FFF2-40B4-BE49-F238E27FC236}">
                <a16:creationId xmlns:a16="http://schemas.microsoft.com/office/drawing/2014/main" id="{B1316FE1-95DE-42EA-AC80-E58AB081D3EA}"/>
              </a:ext>
            </a:extLst>
          </p:cNvPr>
          <p:cNvSpPr txBox="1"/>
          <p:nvPr/>
        </p:nvSpPr>
        <p:spPr>
          <a:xfrm>
            <a:off x="183094" y="4585501"/>
            <a:ext cx="7963615" cy="1938992"/>
          </a:xfrm>
          <a:prstGeom prst="rect">
            <a:avLst/>
          </a:prstGeom>
          <a:noFill/>
        </p:spPr>
        <p:txBody>
          <a:bodyPr wrap="square" lIns="91440" tIns="45720" rIns="91440" bIns="45720" rtlCol="0" anchor="t">
            <a:spAutoFit/>
          </a:bodyPr>
          <a:lstStyle/>
          <a:p>
            <a:pPr algn="just"/>
            <a:r>
              <a:rPr lang="pt" sz="2400" b="1" i="1" dirty="0">
                <a:solidFill>
                  <a:srgbClr val="E78631"/>
                </a:solidFill>
                <a:ea typeface="+mn-lt"/>
                <a:cs typeface="+mn-lt"/>
              </a:rPr>
              <a:t>Visão geral do artigo:</a:t>
            </a:r>
            <a:r>
              <a:rPr lang="pt" sz="2400" b="1" dirty="0">
                <a:solidFill>
                  <a:srgbClr val="E78631"/>
                </a:solidFill>
                <a:ea typeface="+mn-lt"/>
                <a:cs typeface="+mn-lt"/>
              </a:rPr>
              <a:t> </a:t>
            </a:r>
            <a:r>
              <a:rPr lang="pt" sz="2400" dirty="0">
                <a:solidFill>
                  <a:schemeClr val="tx1">
                    <a:lumMod val="65000"/>
                    <a:lumOff val="35000"/>
                  </a:schemeClr>
                </a:solidFill>
                <a:ea typeface="+mn-lt"/>
                <a:cs typeface="+mn-lt"/>
              </a:rPr>
              <a:t>Esta página da web funciona como uma caixa de ferramentas com links e descrições para 82 ferramentas/plataformas que visam evitar a desinformação, notícias falsas, contas das redes sociais não confiáveis e muito mais.</a:t>
            </a:r>
            <a:endParaRPr lang="hr-BA" sz="2400" dirty="0">
              <a:solidFill>
                <a:schemeClr val="tx1">
                  <a:lumMod val="65000"/>
                  <a:lumOff val="35000"/>
                </a:schemeClr>
              </a:solidFill>
              <a:cs typeface="Calibri"/>
            </a:endParaRPr>
          </a:p>
        </p:txBody>
      </p:sp>
      <p:pic>
        <p:nvPicPr>
          <p:cNvPr id="8" name="Picture 7">
            <a:hlinkClick r:id="rId4"/>
            <a:extLst>
              <a:ext uri="{FF2B5EF4-FFF2-40B4-BE49-F238E27FC236}">
                <a16:creationId xmlns:a16="http://schemas.microsoft.com/office/drawing/2014/main" id="{401EA107-0037-4F10-97DB-654236B980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4359" y="1487218"/>
            <a:ext cx="4171363" cy="2692896"/>
          </a:xfrm>
          <a:prstGeom prst="rect">
            <a:avLst/>
          </a:prstGeom>
        </p:spPr>
      </p:pic>
    </p:spTree>
    <p:extLst>
      <p:ext uri="{BB962C8B-B14F-4D97-AF65-F5344CB8AC3E}">
        <p14:creationId xmlns:p14="http://schemas.microsoft.com/office/powerpoint/2010/main" val="292562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148624" y="172460"/>
            <a:ext cx="3735936" cy="583523"/>
          </a:xfrm>
        </p:spPr>
        <p:txBody>
          <a:bodyPr>
            <a:normAutofit/>
          </a:bodyPr>
          <a:lstStyle/>
          <a:p>
            <a:r>
              <a:rPr lang="pt" sz="2800" dirty="0"/>
              <a:t>Leia, aprenda e utilize!</a:t>
            </a:r>
            <a:endParaRPr lang="hr-BA" sz="2800" dirty="0"/>
          </a:p>
        </p:txBody>
      </p:sp>
      <p:sp>
        <p:nvSpPr>
          <p:cNvPr id="10" name="Arrow: Bent 9">
            <a:extLst>
              <a:ext uri="{FF2B5EF4-FFF2-40B4-BE49-F238E27FC236}">
                <a16:creationId xmlns:a16="http://schemas.microsoft.com/office/drawing/2014/main" id="{FB7BF1A8-6EAF-4939-AF4A-F2E230157027}"/>
              </a:ext>
            </a:extLst>
          </p:cNvPr>
          <p:cNvSpPr/>
          <p:nvPr/>
        </p:nvSpPr>
        <p:spPr>
          <a:xfrm rot="16200000" flipV="1">
            <a:off x="7855600" y="5649111"/>
            <a:ext cx="767547" cy="567666"/>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5323201" y="5846664"/>
            <a:ext cx="2385172" cy="646331"/>
          </a:xfrm>
          <a:prstGeom prst="rect">
            <a:avLst/>
          </a:prstGeom>
          <a:noFill/>
        </p:spPr>
        <p:txBody>
          <a:bodyPr wrap="square" rtlCol="0">
            <a:spAutoFit/>
          </a:bodyPr>
          <a:lstStyle/>
          <a:p>
            <a:r>
              <a:rPr lang="pt" b="1" dirty="0">
                <a:solidFill>
                  <a:srgbClr val="D6315A"/>
                </a:solidFill>
              </a:rPr>
              <a:t>Clique para ler e experimentar as lições!</a:t>
            </a:r>
            <a:endParaRPr lang="en-US" b="1" dirty="0">
              <a:solidFill>
                <a:srgbClr val="D6315A"/>
              </a:solidFill>
            </a:endParaRPr>
          </a:p>
        </p:txBody>
      </p:sp>
      <p:sp>
        <p:nvSpPr>
          <p:cNvPr id="13" name="TextBox 12">
            <a:extLst>
              <a:ext uri="{FF2B5EF4-FFF2-40B4-BE49-F238E27FC236}">
                <a16:creationId xmlns:a16="http://schemas.microsoft.com/office/drawing/2014/main" id="{89BF1D96-E641-4B36-89E8-5F8C1435C5B0}"/>
              </a:ext>
            </a:extLst>
          </p:cNvPr>
          <p:cNvSpPr txBox="1"/>
          <p:nvPr/>
        </p:nvSpPr>
        <p:spPr>
          <a:xfrm>
            <a:off x="148624" y="755983"/>
            <a:ext cx="4598436" cy="5170646"/>
          </a:xfrm>
          <a:prstGeom prst="rect">
            <a:avLst/>
          </a:prstGeom>
          <a:solidFill>
            <a:schemeClr val="bg1"/>
          </a:solidFill>
        </p:spPr>
        <p:txBody>
          <a:bodyPr wrap="square">
            <a:spAutoFit/>
          </a:bodyPr>
          <a:lstStyle/>
          <a:p>
            <a:r>
              <a:rPr lang="pt" sz="2200" b="1" i="1" dirty="0">
                <a:solidFill>
                  <a:srgbClr val="E78631"/>
                </a:solidFill>
                <a:ea typeface="+mn-lt"/>
                <a:cs typeface="+mn-lt"/>
              </a:rPr>
              <a:t>O quê? </a:t>
            </a:r>
            <a:r>
              <a:rPr lang="pt" sz="2200" dirty="0">
                <a:ea typeface="+mn-lt"/>
                <a:cs typeface="+mn-lt"/>
              </a:rPr>
              <a:t>A web pode ser a sua melhor ferramenta na luta contra a falsidade?</a:t>
            </a:r>
          </a:p>
          <a:p>
            <a:r>
              <a:rPr lang="pt" sz="2200" dirty="0">
                <a:ea typeface="+mn-lt"/>
                <a:cs typeface="+mn-lt"/>
              </a:rPr>
              <a:t>De “memes” virais às chamadas “notícias falsas”, a web estáa transbordar de informações verdadeiras, falsas e tudo mais. Para muitos usuários da Internet, isso torna a web um lugar desafiador para encontrar fontes confiáveis e credíveis. Então, qual é a melhor forma de ajudá-lo a usar a web? Aqui você encontrará dicas, recursos e conselhos práticos para ajudar os alunos a encontrar informações confiáveis online.</a:t>
            </a:r>
          </a:p>
        </p:txBody>
      </p:sp>
      <p:pic>
        <p:nvPicPr>
          <p:cNvPr id="5" name="Picture 4">
            <a:hlinkClick r:id="rId2"/>
            <a:extLst>
              <a:ext uri="{FF2B5EF4-FFF2-40B4-BE49-F238E27FC236}">
                <a16:creationId xmlns:a16="http://schemas.microsoft.com/office/drawing/2014/main" id="{36B35F64-F14A-41A1-B13B-AD3D510C7D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9969" y="1401768"/>
            <a:ext cx="5625274" cy="3465471"/>
          </a:xfrm>
          <a:prstGeom prst="rect">
            <a:avLst/>
          </a:prstGeom>
        </p:spPr>
      </p:pic>
    </p:spTree>
    <p:extLst>
      <p:ext uri="{BB962C8B-B14F-4D97-AF65-F5344CB8AC3E}">
        <p14:creationId xmlns:p14="http://schemas.microsoft.com/office/powerpoint/2010/main" val="992720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AFDDC-6A61-4983-A97C-4B6B269E6D2F}"/>
              </a:ext>
            </a:extLst>
          </p:cNvPr>
          <p:cNvSpPr>
            <a:spLocks noGrp="1"/>
          </p:cNvSpPr>
          <p:nvPr>
            <p:ph type="body" sz="quarter" idx="13"/>
          </p:nvPr>
        </p:nvSpPr>
        <p:spPr>
          <a:xfrm>
            <a:off x="545465" y="1655577"/>
            <a:ext cx="10996210" cy="953429"/>
          </a:xfrm>
        </p:spPr>
        <p:txBody>
          <a:bodyPr/>
          <a:lstStyle/>
          <a:p>
            <a:pPr algn="ctr"/>
            <a:r>
              <a:rPr lang="pt" dirty="0"/>
              <a:t>EXERCÍCIO: </a:t>
            </a:r>
            <a:r>
              <a:rPr lang="pt" b="1" dirty="0">
                <a:solidFill>
                  <a:srgbClr val="DD1B50"/>
                </a:solidFill>
              </a:rPr>
              <a:t>Verdadeiro ou Falso?</a:t>
            </a:r>
            <a:endParaRPr lang="en-US" b="1" dirty="0">
              <a:solidFill>
                <a:srgbClr val="DD1B50"/>
              </a:solidFill>
            </a:endParaRPr>
          </a:p>
          <a:p>
            <a:pPr algn="ctr"/>
            <a:endParaRPr lang="en-US" dirty="0"/>
          </a:p>
        </p:txBody>
      </p:sp>
      <p:grpSp>
        <p:nvGrpSpPr>
          <p:cNvPr id="22" name="Group 21">
            <a:extLst>
              <a:ext uri="{FF2B5EF4-FFF2-40B4-BE49-F238E27FC236}">
                <a16:creationId xmlns:a16="http://schemas.microsoft.com/office/drawing/2014/main" id="{07F44F30-B24A-4407-B96D-D8D268F1F4CE}"/>
              </a:ext>
            </a:extLst>
          </p:cNvPr>
          <p:cNvGrpSpPr/>
          <p:nvPr/>
        </p:nvGrpSpPr>
        <p:grpSpPr>
          <a:xfrm>
            <a:off x="4616238" y="-19952"/>
            <a:ext cx="2812257" cy="1470893"/>
            <a:chOff x="4907798" y="574764"/>
            <a:chExt cx="2812257" cy="1470893"/>
          </a:xfrm>
        </p:grpSpPr>
        <p:sp>
          <p:nvSpPr>
            <p:cNvPr id="11" name="Isosceles Triangle 10">
              <a:extLst>
                <a:ext uri="{FF2B5EF4-FFF2-40B4-BE49-F238E27FC236}">
                  <a16:creationId xmlns:a16="http://schemas.microsoft.com/office/drawing/2014/main" id="{2F7FBEF4-34F0-4493-8065-81AE1ADF7A18}"/>
                </a:ext>
              </a:extLst>
            </p:cNvPr>
            <p:cNvSpPr/>
            <p:nvPr/>
          </p:nvSpPr>
          <p:spPr>
            <a:xfrm rot="10800000">
              <a:off x="4907798" y="574764"/>
              <a:ext cx="2812257" cy="1470893"/>
            </a:xfrm>
            <a:prstGeom prst="triangle">
              <a:avLst>
                <a:gd name="adj" fmla="val 50709"/>
              </a:avLst>
            </a:prstGeom>
            <a:solidFill>
              <a:srgbClr val="DD1B50"/>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oogle Shape;518;p39">
              <a:extLst>
                <a:ext uri="{FF2B5EF4-FFF2-40B4-BE49-F238E27FC236}">
                  <a16:creationId xmlns:a16="http://schemas.microsoft.com/office/drawing/2014/main" id="{AE31F588-81FF-40D8-BC87-5BB41D23FEE4}"/>
                </a:ext>
              </a:extLst>
            </p:cNvPr>
            <p:cNvGrpSpPr/>
            <p:nvPr/>
          </p:nvGrpSpPr>
          <p:grpSpPr>
            <a:xfrm>
              <a:off x="6013036" y="703879"/>
              <a:ext cx="722951" cy="783016"/>
              <a:chOff x="1923675" y="1633650"/>
              <a:chExt cx="436000" cy="435975"/>
            </a:xfrm>
          </p:grpSpPr>
          <p:sp>
            <p:nvSpPr>
              <p:cNvPr id="5" name="Google Shape;519;p39">
                <a:extLst>
                  <a:ext uri="{FF2B5EF4-FFF2-40B4-BE49-F238E27FC236}">
                    <a16:creationId xmlns:a16="http://schemas.microsoft.com/office/drawing/2014/main" id="{C307934D-7026-4782-BA56-3536E637D73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C5566BE-7171-4788-8851-860CA15FF96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6CF9565-9FF4-4207-A9C3-4E48B4B390C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0F2E961D-C546-4498-B546-EEE892007FF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A4B1BD96-47FF-48BD-AD49-AC34D0AF800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F4FA8CB-C58D-4A33-B7A4-4B7A01F0B3E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Straight Connector 12">
              <a:extLst>
                <a:ext uri="{FF2B5EF4-FFF2-40B4-BE49-F238E27FC236}">
                  <a16:creationId xmlns:a16="http://schemas.microsoft.com/office/drawing/2014/main" id="{FCA19EF0-35F2-440C-99C2-0D890B3121D5}"/>
                </a:ext>
              </a:extLst>
            </p:cNvPr>
            <p:cNvCxnSpPr>
              <a:cxnSpLocks/>
            </p:cNvCxnSpPr>
            <p:nvPr/>
          </p:nvCxnSpPr>
          <p:spPr>
            <a:xfrm>
              <a:off x="5878284" y="1521106"/>
              <a:ext cx="8315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5326ABB-048E-4E14-9D7D-5C2EFB259ACA}"/>
              </a:ext>
            </a:extLst>
          </p:cNvPr>
          <p:cNvSpPr txBox="1"/>
          <p:nvPr/>
        </p:nvSpPr>
        <p:spPr>
          <a:xfrm>
            <a:off x="545465" y="2813641"/>
            <a:ext cx="10996210" cy="3416320"/>
          </a:xfrm>
          <a:prstGeom prst="rect">
            <a:avLst/>
          </a:prstGeom>
          <a:noFill/>
        </p:spPr>
        <p:txBody>
          <a:bodyPr wrap="square" rtlCol="0">
            <a:spAutoFit/>
          </a:bodyPr>
          <a:lstStyle/>
          <a:p>
            <a:pPr marL="342900" indent="-342900">
              <a:buFont typeface="+mj-lt"/>
              <a:buAutoNum type="arabicPeriod"/>
            </a:pPr>
            <a:r>
              <a:rPr lang="pt" sz="2400" dirty="0">
                <a:solidFill>
                  <a:srgbClr val="5E5E5E"/>
                </a:solidFill>
              </a:rPr>
              <a:t>Pesquise as notícias mais recentes/tendências que circulam. Selecione 2 notícias falsas e 2 histórias reais dos media.</a:t>
            </a:r>
          </a:p>
          <a:p>
            <a:pPr marL="342900" indent="-342900">
              <a:buFont typeface="+mj-lt"/>
              <a:buAutoNum type="arabicPeriod"/>
            </a:pPr>
            <a:r>
              <a:rPr lang="pt" sz="2400" dirty="0">
                <a:solidFill>
                  <a:srgbClr val="5E5E5E"/>
                </a:solidFill>
              </a:rPr>
              <a:t>Partilhar com os colegas (digitalmente ou não) as histórias selecionadas.</a:t>
            </a:r>
          </a:p>
          <a:p>
            <a:pPr marL="342900" indent="-342900">
              <a:buFont typeface="+mj-lt"/>
              <a:buAutoNum type="arabicPeriod"/>
            </a:pPr>
            <a:r>
              <a:rPr lang="pt" sz="2400" dirty="0">
                <a:solidFill>
                  <a:srgbClr val="5E5E5E"/>
                </a:solidFill>
              </a:rPr>
              <a:t>Peça-lhes para avaliar as informações que partilhou com eles. Permita que os alunos votem verdadeiro ou falso (você pode usar uma ferramenta de votação digital para isso, se desejar) nas 4 informações.</a:t>
            </a:r>
          </a:p>
          <a:p>
            <a:pPr marL="342900" indent="-342900">
              <a:buFont typeface="+mj-lt"/>
              <a:buAutoNum type="arabicPeriod"/>
            </a:pPr>
            <a:r>
              <a:rPr lang="pt" sz="2400" dirty="0">
                <a:solidFill>
                  <a:srgbClr val="5E5E5E"/>
                </a:solidFill>
              </a:rPr>
              <a:t>Agora, atribua aos alunos 10 minutos para pesquisar a história.</a:t>
            </a:r>
          </a:p>
          <a:p>
            <a:pPr marL="342900" indent="-342900">
              <a:buFont typeface="+mj-lt"/>
              <a:buAutoNum type="arabicPeriod"/>
            </a:pPr>
            <a:r>
              <a:rPr lang="pt" sz="2400" dirty="0">
                <a:solidFill>
                  <a:srgbClr val="5E5E5E"/>
                </a:solidFill>
              </a:rPr>
              <a:t>Faça uma nova pesquisa para ver a eficácia de suas capacidades de pesquisa na detecção entre notícias reais e falsas.</a:t>
            </a:r>
            <a:endParaRPr lang="hr-BA" sz="2400" dirty="0">
              <a:solidFill>
                <a:srgbClr val="5E5E5E"/>
              </a:solidFill>
            </a:endParaRPr>
          </a:p>
        </p:txBody>
      </p:sp>
    </p:spTree>
    <p:extLst>
      <p:ext uri="{BB962C8B-B14F-4D97-AF65-F5344CB8AC3E}">
        <p14:creationId xmlns:p14="http://schemas.microsoft.com/office/powerpoint/2010/main" val="392317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4960822" cy="697353"/>
          </a:xfrm>
        </p:spPr>
        <p:txBody>
          <a:bodyPr/>
          <a:lstStyle/>
          <a:p>
            <a:r>
              <a:rPr lang="pt" dirty="0"/>
              <a:t>3. Gestão de dados, informações e conteúdo digital</a:t>
            </a:r>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374605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4573F2-9D25-454C-B0F8-B8E30C60D340}"/>
              </a:ext>
            </a:extLst>
          </p:cNvPr>
          <p:cNvSpPr>
            <a:spLocks noGrp="1"/>
          </p:cNvSpPr>
          <p:nvPr>
            <p:ph type="body" sz="quarter" idx="13"/>
          </p:nvPr>
        </p:nvSpPr>
        <p:spPr>
          <a:xfrm>
            <a:off x="881719" y="1074809"/>
            <a:ext cx="10428561" cy="1163883"/>
          </a:xfrm>
        </p:spPr>
        <p:txBody>
          <a:bodyPr/>
          <a:lstStyle/>
          <a:p>
            <a:pPr algn="ctr"/>
            <a:r>
              <a:rPr lang="pt-PT" sz="2800" b="0" dirty="0"/>
              <a:t>BEM-VINDO ao </a:t>
            </a:r>
            <a:r>
              <a:rPr lang="pt-PT" sz="2800" b="0" i="1" dirty="0" err="1"/>
              <a:t>Include</a:t>
            </a:r>
            <a:r>
              <a:rPr lang="pt-PT" sz="2800" b="0" i="1" dirty="0"/>
              <a:t> </a:t>
            </a:r>
            <a:r>
              <a:rPr lang="pt-PT" sz="2800" b="0" i="1" dirty="0" err="1"/>
              <a:t>Her</a:t>
            </a:r>
            <a:r>
              <a:rPr lang="pt-PT" sz="2800" b="0" i="1" dirty="0"/>
              <a:t> Recursos Educativos Abertos</a:t>
            </a:r>
            <a:r>
              <a:rPr lang="pt-PT" sz="2800" b="0" dirty="0"/>
              <a:t>, uma abordagem única de género e culturalmente consciente para o desenvolvimento de competências digitais de estudantes do ensino superior migrantes do sexo feminino</a:t>
            </a:r>
            <a:endParaRPr lang="en-US" sz="2800" b="0" dirty="0"/>
          </a:p>
        </p:txBody>
      </p:sp>
      <p:sp>
        <p:nvSpPr>
          <p:cNvPr id="4" name="Text Placeholder 3">
            <a:extLst>
              <a:ext uri="{FF2B5EF4-FFF2-40B4-BE49-F238E27FC236}">
                <a16:creationId xmlns:a16="http://schemas.microsoft.com/office/drawing/2014/main" id="{5D18AECA-8D57-4324-8F41-23218198007A}"/>
              </a:ext>
            </a:extLst>
          </p:cNvPr>
          <p:cNvSpPr>
            <a:spLocks noGrp="1"/>
          </p:cNvSpPr>
          <p:nvPr>
            <p:ph type="body" sz="quarter" idx="14"/>
          </p:nvPr>
        </p:nvSpPr>
        <p:spPr>
          <a:xfrm>
            <a:off x="1542616" y="3093949"/>
            <a:ext cx="8711728" cy="627282"/>
          </a:xfrm>
        </p:spPr>
        <p:txBody>
          <a:bodyPr/>
          <a:lstStyle/>
          <a:p>
            <a:pPr algn="ctr"/>
            <a:r>
              <a:rPr lang="pt-PT" sz="3600" dirty="0"/>
              <a:t>Esperamos que goste destas atividades de aprendizagem</a:t>
            </a:r>
            <a:endParaRPr lang="en-US" sz="3600" dirty="0"/>
          </a:p>
        </p:txBody>
      </p:sp>
    </p:spTree>
    <p:extLst>
      <p:ext uri="{BB962C8B-B14F-4D97-AF65-F5344CB8AC3E}">
        <p14:creationId xmlns:p14="http://schemas.microsoft.com/office/powerpoint/2010/main" val="220423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727919"/>
            <a:ext cx="9168928" cy="697353"/>
          </a:xfrm>
        </p:spPr>
        <p:txBody>
          <a:bodyPr/>
          <a:lstStyle/>
          <a:p>
            <a:pPr algn="ctr"/>
            <a:r>
              <a:rPr lang="pt" sz="3200" dirty="0"/>
              <a:t>Definições importantes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065320" y="1557146"/>
            <a:ext cx="10129422" cy="3743707"/>
          </a:xfrm>
        </p:spPr>
        <p:txBody>
          <a:bodyPr/>
          <a:lstStyle/>
          <a:p>
            <a:pPr marL="285750" indent="-285750" algn="just">
              <a:buFont typeface="Arial" panose="020B0604020202020204" pitchFamily="34" charset="0"/>
              <a:buChar char="•"/>
            </a:pPr>
            <a:r>
              <a:rPr lang="pt" sz="2400" b="1" i="0" dirty="0">
                <a:effectLst/>
              </a:rPr>
              <a:t>Gestão da Informação </a:t>
            </a:r>
            <a:r>
              <a:rPr lang="pt" sz="2400" b="0" i="0" dirty="0">
                <a:effectLst/>
              </a:rPr>
              <a:t>é um programa organizacional que gere as pessoas, processos e tecnologia que fornecem o controlo sobre a estrutura, processamento, entrega e utilização das informações necessárias para fins de gestão e business intelligence.</a:t>
            </a:r>
          </a:p>
          <a:p>
            <a:pPr marL="285750" indent="-285750" algn="just">
              <a:buFont typeface="Arial" panose="020B0604020202020204" pitchFamily="34" charset="0"/>
              <a:buChar char="•"/>
            </a:pPr>
            <a:r>
              <a:rPr lang="pt" sz="2400" b="1" i="0" dirty="0">
                <a:effectLst/>
              </a:rPr>
              <a:t>A Gestão de Dados </a:t>
            </a:r>
            <a:r>
              <a:rPr lang="pt" sz="2400" b="0" i="0" dirty="0">
                <a:effectLst/>
              </a:rPr>
              <a:t>é um subconjunto do Gestão de Informação. Compreende todas as disciplinas relacionadas ao gestão de dados como um recurso organizacional valioso. Especificamente, é o processo de criar, obter, transformar, partilhar, proteger, documentar e preservar dados.</a:t>
            </a:r>
            <a:endParaRPr lang="hr-BA" sz="6000" b="1" dirty="0"/>
          </a:p>
        </p:txBody>
      </p:sp>
    </p:spTree>
    <p:extLst>
      <p:ext uri="{BB962C8B-B14F-4D97-AF65-F5344CB8AC3E}">
        <p14:creationId xmlns:p14="http://schemas.microsoft.com/office/powerpoint/2010/main" val="3536062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693837"/>
            <a:ext cx="5510008" cy="2332392"/>
          </a:xfrm>
        </p:spPr>
        <p:txBody>
          <a:bodyPr>
            <a:normAutofit/>
          </a:bodyPr>
          <a:lstStyle/>
          <a:p>
            <a:r>
              <a:rPr lang="pt" dirty="0"/>
              <a:t>Leia e aprenda</a:t>
            </a:r>
          </a:p>
          <a:p>
            <a:r>
              <a:rPr lang="pt" b="0" dirty="0"/>
              <a:t>Introdução à gestão de dados!</a:t>
            </a:r>
            <a:endParaRPr lang="hr-BA" b="0" dirty="0"/>
          </a:p>
          <a:p>
            <a:r>
              <a:rPr lang="pt" sz="2400" b="0" dirty="0"/>
              <a:t> </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1114040" y="2741097"/>
            <a:ext cx="5510008" cy="3016120"/>
          </a:xfrm>
          <a:solidFill>
            <a:srgbClr val="E78631"/>
          </a:solidFill>
        </p:spPr>
        <p:txBody>
          <a:bodyPr/>
          <a:lstStyle/>
          <a:p>
            <a:r>
              <a:rPr lang="pt" dirty="0">
                <a:solidFill>
                  <a:schemeClr val="bg1"/>
                </a:solidFill>
              </a:rPr>
              <a:t>Este artigo oferece uma ótima introdução para iniciantes:</a:t>
            </a:r>
          </a:p>
          <a:p>
            <a:pPr marL="171450" indent="-171450">
              <a:buFont typeface="Arial" panose="020B0604020202020204" pitchFamily="34" charset="0"/>
              <a:buChar char="•"/>
            </a:pPr>
            <a:r>
              <a:rPr lang="pt" i="1" dirty="0">
                <a:solidFill>
                  <a:schemeClr val="bg1"/>
                </a:solidFill>
              </a:rPr>
              <a:t>Quais são os dados,</a:t>
            </a:r>
          </a:p>
          <a:p>
            <a:pPr marL="171450" indent="-171450">
              <a:buFont typeface="Arial" panose="020B0604020202020204" pitchFamily="34" charset="0"/>
              <a:buChar char="•"/>
            </a:pPr>
            <a:r>
              <a:rPr lang="pt" i="1" dirty="0">
                <a:solidFill>
                  <a:schemeClr val="bg1"/>
                </a:solidFill>
              </a:rPr>
              <a:t>Como é armazenado,</a:t>
            </a:r>
          </a:p>
          <a:p>
            <a:pPr marL="171450" indent="-171450">
              <a:buFont typeface="Arial" panose="020B0604020202020204" pitchFamily="34" charset="0"/>
              <a:buChar char="•"/>
            </a:pPr>
            <a:r>
              <a:rPr lang="pt" i="1" dirty="0">
                <a:solidFill>
                  <a:schemeClr val="bg1"/>
                </a:solidFill>
              </a:rPr>
              <a:t>Os tipos de dados,</a:t>
            </a:r>
          </a:p>
          <a:p>
            <a:pPr marL="171450" indent="-171450">
              <a:buFont typeface="Arial" panose="020B0604020202020204" pitchFamily="34" charset="0"/>
              <a:buChar char="•"/>
            </a:pPr>
            <a:r>
              <a:rPr lang="pt" i="1" dirty="0">
                <a:solidFill>
                  <a:schemeClr val="bg1"/>
                </a:solidFill>
              </a:rPr>
              <a:t>Gestão e utilização de dados</a:t>
            </a:r>
          </a:p>
          <a:p>
            <a:pPr marL="171450" indent="-171450">
              <a:buFont typeface="Arial" panose="020B0604020202020204" pitchFamily="34" charset="0"/>
              <a:buChar char="•"/>
            </a:pPr>
            <a:r>
              <a:rPr lang="pt" i="1" dirty="0">
                <a:solidFill>
                  <a:schemeClr val="bg1"/>
                </a:solidFill>
              </a:rPr>
              <a:t>Profissionais de dados</a:t>
            </a:r>
            <a:endParaRPr lang="en-GB" sz="1100" i="1" dirty="0">
              <a:solidFill>
                <a:schemeClr val="bg1"/>
              </a:solidFill>
            </a:endParaRPr>
          </a:p>
        </p:txBody>
      </p:sp>
      <p:sp>
        <p:nvSpPr>
          <p:cNvPr id="10" name="Arrow: Bent 9">
            <a:extLst>
              <a:ext uri="{FF2B5EF4-FFF2-40B4-BE49-F238E27FC236}">
                <a16:creationId xmlns:a16="http://schemas.microsoft.com/office/drawing/2014/main" id="{8E4366F7-D039-45C8-B496-30502490C0F0}"/>
              </a:ext>
            </a:extLst>
          </p:cNvPr>
          <p:cNvSpPr/>
          <p:nvPr/>
        </p:nvSpPr>
        <p:spPr>
          <a:xfrm rot="5400000">
            <a:off x="7115742" y="40029"/>
            <a:ext cx="1215345" cy="3581403"/>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pic>
        <p:nvPicPr>
          <p:cNvPr id="5" name="Graphic 4" descr="Newspaper outline">
            <a:hlinkClick r:id="rId2"/>
            <a:extLst>
              <a:ext uri="{FF2B5EF4-FFF2-40B4-BE49-F238E27FC236}">
                <a16:creationId xmlns:a16="http://schemas.microsoft.com/office/drawing/2014/main" id="{935FE47A-067D-492C-8F4D-18EC5AEC9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742" y="2438403"/>
            <a:ext cx="3701140" cy="3701140"/>
          </a:xfrm>
          <a:prstGeom prst="rect">
            <a:avLst/>
          </a:prstGeom>
        </p:spPr>
      </p:pic>
      <p:pic>
        <p:nvPicPr>
          <p:cNvPr id="9" name="Graphic 8" descr="Mouse outline">
            <a:extLst>
              <a:ext uri="{FF2B5EF4-FFF2-40B4-BE49-F238E27FC236}">
                <a16:creationId xmlns:a16="http://schemas.microsoft.com/office/drawing/2014/main" id="{500B7436-93F8-42C8-8296-3F7D48EE8D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999002">
            <a:off x="6810983" y="5177742"/>
            <a:ext cx="914400" cy="914400"/>
          </a:xfrm>
          <a:prstGeom prst="rect">
            <a:avLst/>
          </a:prstGeom>
        </p:spPr>
      </p:pic>
      <p:sp>
        <p:nvSpPr>
          <p:cNvPr id="11" name="TextBox 10">
            <a:extLst>
              <a:ext uri="{FF2B5EF4-FFF2-40B4-BE49-F238E27FC236}">
                <a16:creationId xmlns:a16="http://schemas.microsoft.com/office/drawing/2014/main" id="{AEFF21D6-94FC-4E33-A9FA-91F87A71DD36}"/>
              </a:ext>
            </a:extLst>
          </p:cNvPr>
          <p:cNvSpPr txBox="1"/>
          <p:nvPr/>
        </p:nvSpPr>
        <p:spPr>
          <a:xfrm>
            <a:off x="6444343" y="6302492"/>
            <a:ext cx="6796622" cy="338554"/>
          </a:xfrm>
          <a:prstGeom prst="rect">
            <a:avLst/>
          </a:prstGeom>
          <a:noFill/>
        </p:spPr>
        <p:txBody>
          <a:bodyPr wrap="square">
            <a:spAutoFit/>
          </a:bodyPr>
          <a:lstStyle/>
          <a:p>
            <a:r>
              <a:rPr lang="pt" sz="1600" dirty="0">
                <a:hlinkClick r:id="rId2"/>
              </a:rPr>
              <a:t>https://searchdatamanagement.techtarget.com/definition/data</a:t>
            </a:r>
            <a:r>
              <a:rPr lang="pt" sz="1600" dirty="0"/>
              <a:t> </a:t>
            </a:r>
            <a:endParaRPr lang="en-US" sz="1600" dirty="0"/>
          </a:p>
        </p:txBody>
      </p:sp>
    </p:spTree>
    <p:extLst>
      <p:ext uri="{BB962C8B-B14F-4D97-AF65-F5344CB8AC3E}">
        <p14:creationId xmlns:p14="http://schemas.microsoft.com/office/powerpoint/2010/main" val="2845134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04876" y="355434"/>
            <a:ext cx="11171222" cy="844269"/>
          </a:xfrm>
        </p:spPr>
        <p:txBody>
          <a:bodyPr/>
          <a:lstStyle/>
          <a:p>
            <a:r>
              <a:rPr lang="pt" dirty="0"/>
              <a:t>Organização e armazenamento de dados</a:t>
            </a:r>
            <a:endParaRPr lang="en-US" dirty="0"/>
          </a:p>
        </p:txBody>
      </p:sp>
      <p:sp>
        <p:nvSpPr>
          <p:cNvPr id="3" name="Text Placeholder 2">
            <a:extLst>
              <a:ext uri="{FF2B5EF4-FFF2-40B4-BE49-F238E27FC236}">
                <a16:creationId xmlns:a16="http://schemas.microsoft.com/office/drawing/2014/main" id="{D29D8916-C258-4AC0-A304-9DF3E8BA9FCF}"/>
              </a:ext>
            </a:extLst>
          </p:cNvPr>
          <p:cNvSpPr>
            <a:spLocks noGrp="1"/>
          </p:cNvSpPr>
          <p:nvPr>
            <p:ph type="body" sz="quarter" idx="14"/>
          </p:nvPr>
        </p:nvSpPr>
        <p:spPr>
          <a:xfrm>
            <a:off x="504876" y="1094881"/>
            <a:ext cx="11156987" cy="4668240"/>
          </a:xfrm>
        </p:spPr>
        <p:txBody>
          <a:bodyPr/>
          <a:lstStyle/>
          <a:p>
            <a:pPr algn="just"/>
            <a:r>
              <a:rPr lang="pt" b="0" i="0" dirty="0">
                <a:effectLst/>
              </a:rPr>
              <a:t>Depois de criar, reunir ou começar a manipular dados e ficheiros, eles podem ficar rapidamente desorganizados. Para economizar tempo e evitar erros mais tarde, você e os seus colegas devem decidir como vão nomear e estruturar os ficheiros e pastas. Incluir documentação (ou 'metadados') permitirá que adicione contexto aos seus dados para que você e outras pessoas possam entendê-los a curto, médio e longo prazo.</a:t>
            </a:r>
            <a:endParaRPr lang="hr-BA" b="0" i="0" dirty="0">
              <a:effectLst/>
            </a:endParaRPr>
          </a:p>
          <a:p>
            <a:pPr algn="l"/>
            <a:endParaRPr lang="hr-BA" b="0" i="0" dirty="0">
              <a:effectLst/>
            </a:endParaRPr>
          </a:p>
          <a:p>
            <a:pPr algn="l"/>
            <a:r>
              <a:rPr lang="pt" b="0" i="0" dirty="0">
                <a:effectLst/>
              </a:rPr>
              <a:t>Abaixo encontra algumas orientações sobre:</a:t>
            </a:r>
            <a:endParaRPr lang="hr-BA" b="0" i="0" dirty="0">
              <a:effectLst/>
            </a:endParaRPr>
          </a:p>
          <a:p>
            <a:pPr marL="342900" indent="-342900">
              <a:buFont typeface="Wingdings" panose="05000000000000000000" pitchFamily="2" charset="2"/>
              <a:buChar char="ü"/>
            </a:pPr>
            <a:r>
              <a:rPr lang="pt" dirty="0"/>
              <a:t>Classificação</a:t>
            </a:r>
            <a:r>
              <a:rPr lang="pt" b="0" i="0" u="none" strike="noStrike" dirty="0">
                <a:effectLst/>
              </a:rPr>
              <a:t> e Organização de ficheiros</a:t>
            </a:r>
            <a:endParaRPr lang="en-US" b="0" i="0" dirty="0">
              <a:effectLst/>
            </a:endParaRPr>
          </a:p>
          <a:p>
            <a:pPr marL="342900" indent="-342900">
              <a:buFont typeface="Wingdings" panose="05000000000000000000" pitchFamily="2" charset="2"/>
              <a:buChar char="ü"/>
            </a:pPr>
            <a:r>
              <a:rPr lang="pt" b="0" i="0" u="none" strike="noStrike" dirty="0">
                <a:effectLst/>
              </a:rPr>
              <a:t>Documentação e Metadados</a:t>
            </a:r>
            <a:endParaRPr lang="en-US" b="0" i="0" dirty="0">
              <a:effectLst/>
            </a:endParaRPr>
          </a:p>
          <a:p>
            <a:pPr marL="342900" indent="-342900">
              <a:buFont typeface="Wingdings" panose="05000000000000000000" pitchFamily="2" charset="2"/>
              <a:buChar char="ü"/>
            </a:pPr>
            <a:r>
              <a:rPr lang="pt" b="0" i="0" u="none" strike="noStrike" dirty="0">
                <a:effectLst/>
              </a:rPr>
              <a:t>Gestão de Referências</a:t>
            </a:r>
            <a:endParaRPr lang="en-US" b="0" i="0" dirty="0">
              <a:effectLst/>
            </a:endParaRPr>
          </a:p>
          <a:p>
            <a:pPr marL="342900" indent="-342900">
              <a:buFont typeface="Wingdings" panose="05000000000000000000" pitchFamily="2" charset="2"/>
              <a:buChar char="ü"/>
            </a:pPr>
            <a:r>
              <a:rPr lang="pt" b="0" i="0" u="none" strike="noStrike" dirty="0">
                <a:effectLst/>
              </a:rPr>
              <a:t>Organização do e-mail</a:t>
            </a:r>
            <a:endParaRPr lang="en-US" dirty="0"/>
          </a:p>
        </p:txBody>
      </p:sp>
      <p:pic>
        <p:nvPicPr>
          <p:cNvPr id="5" name="Picture 4" descr="Graphical user interface&#10;&#10;Description automatically generated">
            <a:extLst>
              <a:ext uri="{FF2B5EF4-FFF2-40B4-BE49-F238E27FC236}">
                <a16:creationId xmlns:a16="http://schemas.microsoft.com/office/drawing/2014/main" id="{A8CCCC57-217F-4DF8-B742-D88FD00718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3284" y="2999195"/>
            <a:ext cx="3531847" cy="3087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579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6CEFA-876D-4DE2-9E52-4283DE948EAD}"/>
              </a:ext>
            </a:extLst>
          </p:cNvPr>
          <p:cNvSpPr>
            <a:spLocks noGrp="1"/>
          </p:cNvSpPr>
          <p:nvPr>
            <p:ph type="body" sz="quarter" idx="13"/>
          </p:nvPr>
        </p:nvSpPr>
        <p:spPr>
          <a:xfrm>
            <a:off x="1543051" y="227876"/>
            <a:ext cx="10123432" cy="953429"/>
          </a:xfrm>
        </p:spPr>
        <p:txBody>
          <a:bodyPr>
            <a:normAutofit/>
          </a:bodyPr>
          <a:lstStyle/>
          <a:p>
            <a:r>
              <a:rPr lang="pt-PT" i="0" u="none" strike="noStrike" dirty="0">
                <a:solidFill>
                  <a:srgbClr val="00ACA7"/>
                </a:solidFill>
                <a:effectLst/>
              </a:rPr>
              <a:t>Classificação e organização de ficheiros</a:t>
            </a:r>
            <a:endParaRPr lang="en-US" i="0" dirty="0">
              <a:solidFill>
                <a:srgbClr val="00ACA7"/>
              </a:solidFill>
              <a:effectLst/>
            </a:endParaRPr>
          </a:p>
        </p:txBody>
      </p:sp>
      <p:sp>
        <p:nvSpPr>
          <p:cNvPr id="3" name="Text Placeholder 2">
            <a:extLst>
              <a:ext uri="{FF2B5EF4-FFF2-40B4-BE49-F238E27FC236}">
                <a16:creationId xmlns:a16="http://schemas.microsoft.com/office/drawing/2014/main" id="{007B9913-B310-467A-B2FA-179B29A62B72}"/>
              </a:ext>
            </a:extLst>
          </p:cNvPr>
          <p:cNvSpPr>
            <a:spLocks noGrp="1"/>
          </p:cNvSpPr>
          <p:nvPr>
            <p:ph type="body" sz="quarter" idx="14"/>
          </p:nvPr>
        </p:nvSpPr>
        <p:spPr>
          <a:xfrm>
            <a:off x="525517" y="1057738"/>
            <a:ext cx="11175115" cy="2762682"/>
          </a:xfrm>
        </p:spPr>
        <p:txBody>
          <a:bodyPr/>
          <a:lstStyle/>
          <a:p>
            <a:pPr algn="just"/>
            <a:r>
              <a:rPr lang="pt" b="0" i="0" dirty="0">
                <a:effectLst/>
              </a:rPr>
              <a:t>Escolher uma forma lógica e consistente de nomear e organizar os seus ficheiros permite que você e outras pessoas os localizem e usem facilmente. Idealmente, o melhor momento para pensar em como nomear e estruturar os documentos e diretórios que cria é no início de um projeto.</a:t>
            </a:r>
          </a:p>
          <a:p>
            <a:pPr algn="just"/>
            <a:r>
              <a:rPr lang="pt" b="0" i="0" dirty="0">
                <a:effectLst/>
              </a:rPr>
              <a:t>Organizar cuidadosamente os seus ficheiros irá poupar-lhe tempo e frustração, ajudando-o a si e aos seus colegas a encontrar o que precisa, quando precisar.</a:t>
            </a:r>
            <a:endParaRPr lang="en-US" b="1" i="0" dirty="0">
              <a:effectLst/>
            </a:endParaRPr>
          </a:p>
          <a:p>
            <a:r>
              <a:rPr lang="pt" b="1" i="0" dirty="0">
                <a:effectLst/>
              </a:rPr>
              <a:t>Como devo organizar os meus ficheiros?</a:t>
            </a:r>
          </a:p>
          <a:p>
            <a:endParaRPr lang="en-IE" dirty="0"/>
          </a:p>
          <a:p>
            <a:endParaRPr lang="en-IE" dirty="0"/>
          </a:p>
        </p:txBody>
      </p:sp>
      <p:graphicFrame>
        <p:nvGraphicFramePr>
          <p:cNvPr id="4" name="Table 4">
            <a:extLst>
              <a:ext uri="{FF2B5EF4-FFF2-40B4-BE49-F238E27FC236}">
                <a16:creationId xmlns:a16="http://schemas.microsoft.com/office/drawing/2014/main" id="{E72D9267-217F-47AC-975E-7D8CE662A772}"/>
              </a:ext>
            </a:extLst>
          </p:cNvPr>
          <p:cNvGraphicFramePr>
            <a:graphicFrameLocks noGrp="1"/>
          </p:cNvGraphicFramePr>
          <p:nvPr>
            <p:extLst>
              <p:ext uri="{D42A27DB-BD31-4B8C-83A1-F6EECF244321}">
                <p14:modId xmlns:p14="http://schemas.microsoft.com/office/powerpoint/2010/main" val="3435199696"/>
              </p:ext>
            </p:extLst>
          </p:nvPr>
        </p:nvGraphicFramePr>
        <p:xfrm>
          <a:off x="525517" y="3971340"/>
          <a:ext cx="11326172" cy="1950720"/>
        </p:xfrm>
        <a:graphic>
          <a:graphicData uri="http://schemas.openxmlformats.org/drawingml/2006/table">
            <a:tbl>
              <a:tblPr firstRow="1" bandRow="1">
                <a:tableStyleId>{5C22544A-7EE6-4342-B048-85BDC9FD1C3A}</a:tableStyleId>
              </a:tblPr>
              <a:tblGrid>
                <a:gridCol w="2741558">
                  <a:extLst>
                    <a:ext uri="{9D8B030D-6E8A-4147-A177-3AD203B41FA5}">
                      <a16:colId xmlns:a16="http://schemas.microsoft.com/office/drawing/2014/main" val="728658674"/>
                    </a:ext>
                  </a:extLst>
                </a:gridCol>
                <a:gridCol w="3819525">
                  <a:extLst>
                    <a:ext uri="{9D8B030D-6E8A-4147-A177-3AD203B41FA5}">
                      <a16:colId xmlns:a16="http://schemas.microsoft.com/office/drawing/2014/main" val="2615627752"/>
                    </a:ext>
                  </a:extLst>
                </a:gridCol>
                <a:gridCol w="4765089">
                  <a:extLst>
                    <a:ext uri="{9D8B030D-6E8A-4147-A177-3AD203B41FA5}">
                      <a16:colId xmlns:a16="http://schemas.microsoft.com/office/drawing/2014/main" val="2177828213"/>
                    </a:ext>
                  </a:extLst>
                </a:gridCol>
              </a:tblGrid>
              <a:tr h="362697">
                <a:tc>
                  <a:txBody>
                    <a:bodyPr/>
                    <a:lstStyle/>
                    <a:p>
                      <a:pPr marL="285750" indent="-285750">
                        <a:buFont typeface="Arial" panose="020B0604020202020204" pitchFamily="34" charset="0"/>
                        <a:buChar char="•"/>
                      </a:pPr>
                      <a:r>
                        <a:rPr lang="pt" sz="2200" b="0" i="0" kern="1200" dirty="0">
                          <a:solidFill>
                            <a:schemeClr val="tx1"/>
                          </a:solidFill>
                          <a:effectLst/>
                          <a:latin typeface="+mn-lt"/>
                          <a:ea typeface="+mn-ea"/>
                          <a:cs typeface="+mn-cs"/>
                        </a:rPr>
                        <a:t>Usar pastas</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tx1"/>
                          </a:solidFill>
                          <a:effectLst/>
                          <a:latin typeface="+mn-lt"/>
                          <a:ea typeface="+mn-ea"/>
                          <a:cs typeface="+mn-cs"/>
                        </a:rPr>
                        <a:t>Ser consistente</a:t>
                      </a:r>
                      <a:endParaRPr lang="en-IE"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dk1"/>
                          </a:solidFill>
                          <a:effectLst/>
                          <a:latin typeface="+mn-lt"/>
                          <a:ea typeface="+mn-ea"/>
                          <a:cs typeface="+mn-cs"/>
                        </a:rPr>
                        <a:t>Nomear as pastas adequadamente</a:t>
                      </a:r>
                      <a:endParaRPr lang="en-IE" sz="2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7206417"/>
                  </a:ext>
                </a:extLst>
              </a:tr>
              <a:tr h="375310">
                <a:tc>
                  <a:txBody>
                    <a:bodyPr/>
                    <a:lstStyle/>
                    <a:p>
                      <a:pPr marL="285750" indent="-285750">
                        <a:buFont typeface="Arial" panose="020B0604020202020204" pitchFamily="34" charset="0"/>
                        <a:buChar char="•"/>
                      </a:pPr>
                      <a:r>
                        <a:rPr lang="pt" sz="2200" b="0" dirty="0"/>
                        <a:t>Cópia de segurança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dk1"/>
                          </a:solidFill>
                          <a:effectLst/>
                          <a:latin typeface="+mn-lt"/>
                          <a:ea typeface="+mn-ea"/>
                          <a:cs typeface="+mn-cs"/>
                        </a:rPr>
                        <a:t>Estruturar pastas hierarquicamente</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dk1"/>
                          </a:solidFill>
                          <a:effectLst/>
                          <a:latin typeface="+mn-lt"/>
                          <a:ea typeface="+mn-ea"/>
                          <a:cs typeface="+mn-cs"/>
                        </a:rPr>
                        <a:t>Respeitar os procedimentos existentes</a:t>
                      </a:r>
                      <a:endParaRPr lang="en-IE" sz="22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8687626"/>
                  </a:ext>
                </a:extLst>
              </a:tr>
              <a:tr h="687656">
                <a:tc>
                  <a:txBody>
                    <a:bodyPr/>
                    <a:lstStyle/>
                    <a:p>
                      <a:pPr marL="285750" indent="-285750">
                        <a:buFont typeface="Arial" panose="020B0604020202020204" pitchFamily="34" charset="0"/>
                        <a:buChar char="•"/>
                      </a:pPr>
                      <a:r>
                        <a:rPr lang="pt" sz="2200" b="0" dirty="0"/>
                        <a:t>Registos de revisão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dk1"/>
                          </a:solidFill>
                          <a:effectLst/>
                          <a:latin typeface="+mn-lt"/>
                          <a:ea typeface="+mn-ea"/>
                          <a:cs typeface="+mn-cs"/>
                        </a:rPr>
                        <a:t>Separar as atividades em curso e aquele concluído</a:t>
                      </a:r>
                      <a:endParaRPr lang="en-IE"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pt" sz="2200" b="0" i="0" kern="1200" dirty="0">
                          <a:solidFill>
                            <a:schemeClr val="tx1"/>
                          </a:solidFill>
                          <a:effectLst/>
                          <a:latin typeface="+mn-lt"/>
                          <a:ea typeface="+mn-ea"/>
                          <a:cs typeface="+mn-cs"/>
                        </a:rPr>
                        <a:t>Tentar manter a sua pasta 'Meus Documentos' para os ficheiros ativos</a:t>
                      </a:r>
                      <a:endParaRPr lang="en-IE" sz="2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3396622"/>
                  </a:ext>
                </a:extLst>
              </a:tr>
            </a:tbl>
          </a:graphicData>
        </a:graphic>
      </p:graphicFrame>
    </p:spTree>
    <p:extLst>
      <p:ext uri="{BB962C8B-B14F-4D97-AF65-F5344CB8AC3E}">
        <p14:creationId xmlns:p14="http://schemas.microsoft.com/office/powerpoint/2010/main" val="1622338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EA2F8F-4D9B-4DEE-A003-23BD2DF85BEF}"/>
              </a:ext>
            </a:extLst>
          </p:cNvPr>
          <p:cNvSpPr>
            <a:spLocks noGrp="1"/>
          </p:cNvSpPr>
          <p:nvPr>
            <p:ph type="body" sz="quarter" idx="13"/>
          </p:nvPr>
        </p:nvSpPr>
        <p:spPr>
          <a:xfrm>
            <a:off x="1488011" y="265694"/>
            <a:ext cx="10600546" cy="953429"/>
          </a:xfrm>
        </p:spPr>
        <p:txBody>
          <a:bodyPr/>
          <a:lstStyle/>
          <a:p>
            <a:r>
              <a:rPr lang="pt" i="0" u="none" strike="noStrike" dirty="0">
                <a:effectLst/>
              </a:rPr>
              <a:t>Documentação e Metadados</a:t>
            </a:r>
            <a:endParaRPr lang="en-IE" i="0" dirty="0">
              <a:effectLst/>
            </a:endParaRPr>
          </a:p>
        </p:txBody>
      </p:sp>
      <p:sp>
        <p:nvSpPr>
          <p:cNvPr id="3" name="Text Placeholder 2">
            <a:extLst>
              <a:ext uri="{FF2B5EF4-FFF2-40B4-BE49-F238E27FC236}">
                <a16:creationId xmlns:a16="http://schemas.microsoft.com/office/drawing/2014/main" id="{418E5362-A48E-4F51-BEB3-D1EC298D0E8C}"/>
              </a:ext>
            </a:extLst>
          </p:cNvPr>
          <p:cNvSpPr>
            <a:spLocks noGrp="1"/>
          </p:cNvSpPr>
          <p:nvPr>
            <p:ph type="body" sz="quarter" idx="14"/>
          </p:nvPr>
        </p:nvSpPr>
        <p:spPr>
          <a:xfrm>
            <a:off x="828956" y="1554925"/>
            <a:ext cx="6517967" cy="1861549"/>
          </a:xfrm>
          <a:ln w="41275">
            <a:gradFill>
              <a:gsLst>
                <a:gs pos="0">
                  <a:srgbClr val="E78631"/>
                </a:gs>
                <a:gs pos="74000">
                  <a:srgbClr val="D6315A"/>
                </a:gs>
                <a:gs pos="83000">
                  <a:srgbClr val="D6315A"/>
                </a:gs>
                <a:gs pos="100000">
                  <a:srgbClr val="D6315A"/>
                </a:gs>
              </a:gsLst>
              <a:lin ang="5400000" scaled="1"/>
            </a:gradFill>
          </a:ln>
        </p:spPr>
        <p:txBody>
          <a:bodyPr/>
          <a:lstStyle/>
          <a:p>
            <a:pPr algn="ctr">
              <a:lnSpc>
                <a:spcPct val="100000"/>
              </a:lnSpc>
            </a:pPr>
            <a:r>
              <a:rPr lang="pt" b="0" i="0" dirty="0">
                <a:effectLst/>
              </a:rPr>
              <a:t>O termo 'documentação' engloba todas as informações necessárias para interpretar, </a:t>
            </a:r>
            <a:r>
              <a:rPr lang="pt" dirty="0"/>
              <a:t>compreende</a:t>
            </a:r>
            <a:r>
              <a:rPr lang="pt" b="0" i="0" dirty="0">
                <a:effectLst/>
              </a:rPr>
              <a:t>r e utilizar um determinado conjunto de dados ou conjunto de documentos.</a:t>
            </a:r>
          </a:p>
          <a:p>
            <a:pPr algn="ctr">
              <a:lnSpc>
                <a:spcPct val="100000"/>
              </a:lnSpc>
            </a:pPr>
            <a:endParaRPr lang="en-IE" dirty="0"/>
          </a:p>
        </p:txBody>
      </p:sp>
      <p:grpSp>
        <p:nvGrpSpPr>
          <p:cNvPr id="10" name="Group 9">
            <a:extLst>
              <a:ext uri="{FF2B5EF4-FFF2-40B4-BE49-F238E27FC236}">
                <a16:creationId xmlns:a16="http://schemas.microsoft.com/office/drawing/2014/main" id="{7F7EB19C-3F37-4CEA-ADD2-C599E46CE217}"/>
              </a:ext>
            </a:extLst>
          </p:cNvPr>
          <p:cNvGrpSpPr/>
          <p:nvPr/>
        </p:nvGrpSpPr>
        <p:grpSpPr>
          <a:xfrm>
            <a:off x="7091347" y="133270"/>
            <a:ext cx="4732082" cy="4732082"/>
            <a:chOff x="6681690" y="-324297"/>
            <a:chExt cx="4732082" cy="4732082"/>
          </a:xfrm>
        </p:grpSpPr>
        <p:pic>
          <p:nvPicPr>
            <p:cNvPr id="7" name="Graphic 6" descr="Speech outline">
              <a:extLst>
                <a:ext uri="{FF2B5EF4-FFF2-40B4-BE49-F238E27FC236}">
                  <a16:creationId xmlns:a16="http://schemas.microsoft.com/office/drawing/2014/main" id="{AFAA3D20-A6DE-4C35-BA4A-8931C2A64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1690" y="-324297"/>
              <a:ext cx="4732082" cy="4732082"/>
            </a:xfrm>
            <a:prstGeom prst="rect">
              <a:avLst/>
            </a:prstGeom>
          </p:spPr>
        </p:pic>
        <p:sp>
          <p:nvSpPr>
            <p:cNvPr id="8" name="TextBox 7">
              <a:extLst>
                <a:ext uri="{FF2B5EF4-FFF2-40B4-BE49-F238E27FC236}">
                  <a16:creationId xmlns:a16="http://schemas.microsoft.com/office/drawing/2014/main" id="{E8AA94E8-B0B8-48BC-868B-BEC1E2CAA6A3}"/>
                </a:ext>
              </a:extLst>
            </p:cNvPr>
            <p:cNvSpPr txBox="1"/>
            <p:nvPr/>
          </p:nvSpPr>
          <p:spPr>
            <a:xfrm>
              <a:off x="7469794" y="712138"/>
              <a:ext cx="3096941" cy="2246769"/>
            </a:xfrm>
            <a:prstGeom prst="rect">
              <a:avLst/>
            </a:prstGeom>
            <a:noFill/>
          </p:spPr>
          <p:txBody>
            <a:bodyPr wrap="square" rtlCol="0">
              <a:spAutoFit/>
            </a:bodyPr>
            <a:lstStyle/>
            <a:p>
              <a:pPr algn="ctr"/>
              <a:r>
                <a:rPr lang="pt" sz="2800" dirty="0">
                  <a:solidFill>
                    <a:srgbClr val="C00000"/>
                  </a:solidFill>
                </a:rPr>
                <a:t>Quando e como    posso incluir documentação/ metadados?</a:t>
              </a:r>
            </a:p>
            <a:p>
              <a:pPr algn="ctr"/>
              <a:endParaRPr lang="en-US" sz="2800" dirty="0">
                <a:solidFill>
                  <a:srgbClr val="C00000"/>
                </a:solidFill>
              </a:endParaRPr>
            </a:p>
          </p:txBody>
        </p:sp>
      </p:grpSp>
      <p:sp>
        <p:nvSpPr>
          <p:cNvPr id="9" name="Rectangle 8">
            <a:extLst>
              <a:ext uri="{FF2B5EF4-FFF2-40B4-BE49-F238E27FC236}">
                <a16:creationId xmlns:a16="http://schemas.microsoft.com/office/drawing/2014/main" id="{93494643-45C1-4F0F-B4C9-EBFA41DD1CEB}"/>
              </a:ext>
            </a:extLst>
          </p:cNvPr>
          <p:cNvSpPr/>
          <p:nvPr/>
        </p:nvSpPr>
        <p:spPr>
          <a:xfrm>
            <a:off x="10320349" y="5677869"/>
            <a:ext cx="1889090" cy="1094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Female Profile outline">
            <a:extLst>
              <a:ext uri="{FF2B5EF4-FFF2-40B4-BE49-F238E27FC236}">
                <a16:creationId xmlns:a16="http://schemas.microsoft.com/office/drawing/2014/main" id="{3A5F6068-22AA-4B79-9C4C-777FE39DBC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8264" y="4052835"/>
            <a:ext cx="2805165" cy="2805165"/>
          </a:xfrm>
          <a:prstGeom prst="rect">
            <a:avLst/>
          </a:prstGeom>
        </p:spPr>
      </p:pic>
      <p:sp>
        <p:nvSpPr>
          <p:cNvPr id="11" name="TextBox 10">
            <a:extLst>
              <a:ext uri="{FF2B5EF4-FFF2-40B4-BE49-F238E27FC236}">
                <a16:creationId xmlns:a16="http://schemas.microsoft.com/office/drawing/2014/main" id="{999C5EC7-4C5E-4F67-80E5-FE13A1E85E23}"/>
              </a:ext>
            </a:extLst>
          </p:cNvPr>
          <p:cNvSpPr txBox="1"/>
          <p:nvPr/>
        </p:nvSpPr>
        <p:spPr>
          <a:xfrm>
            <a:off x="1084531" y="3749204"/>
            <a:ext cx="6418863" cy="3108543"/>
          </a:xfrm>
          <a:prstGeom prst="rect">
            <a:avLst/>
          </a:prstGeom>
          <a:noFill/>
        </p:spPr>
        <p:txBody>
          <a:bodyPr wrap="square" rtlCol="0">
            <a:spAutoFit/>
          </a:bodyPr>
          <a:lstStyle/>
          <a:p>
            <a:pPr algn="ctr"/>
            <a:r>
              <a:rPr lang="pt" sz="2800" i="1" dirty="0">
                <a:solidFill>
                  <a:srgbClr val="00ACA7"/>
                </a:solidFill>
              </a:rPr>
              <a:t>É uma boa prática começar a documentar os seus dados logo no início do seu projeto de investigação e continuar a adicionar informações à medida que o projeto avança. Inclua procedimentos para documentação no seu planeamento de dados.</a:t>
            </a:r>
          </a:p>
        </p:txBody>
      </p:sp>
      <p:pic>
        <p:nvPicPr>
          <p:cNvPr id="18" name="Graphic 17" descr="Line arrow: Counter-clockwise curve with solid fill">
            <a:extLst>
              <a:ext uri="{FF2B5EF4-FFF2-40B4-BE49-F238E27FC236}">
                <a16:creationId xmlns:a16="http://schemas.microsoft.com/office/drawing/2014/main" id="{37B7E2BE-BE35-4167-8934-5C7BEE2A79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972065" flipH="1">
            <a:off x="7037630" y="3339314"/>
            <a:ext cx="1996583" cy="1835115"/>
          </a:xfrm>
          <a:prstGeom prst="rect">
            <a:avLst/>
          </a:prstGeom>
        </p:spPr>
      </p:pic>
    </p:spTree>
    <p:extLst>
      <p:ext uri="{BB962C8B-B14F-4D97-AF65-F5344CB8AC3E}">
        <p14:creationId xmlns:p14="http://schemas.microsoft.com/office/powerpoint/2010/main" val="3000620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DBF70-AD63-447F-B5F2-950DE1ACCEFB}"/>
              </a:ext>
            </a:extLst>
          </p:cNvPr>
          <p:cNvSpPr>
            <a:spLocks noGrp="1"/>
          </p:cNvSpPr>
          <p:nvPr>
            <p:ph type="body" sz="quarter" idx="15"/>
          </p:nvPr>
        </p:nvSpPr>
        <p:spPr>
          <a:xfrm>
            <a:off x="3046583" y="406203"/>
            <a:ext cx="8248525" cy="1346703"/>
          </a:xfrm>
        </p:spPr>
        <p:txBody>
          <a:bodyPr>
            <a:normAutofit/>
          </a:bodyPr>
          <a:lstStyle/>
          <a:p>
            <a:r>
              <a:rPr lang="pt" sz="2800" b="1" dirty="0"/>
              <a:t>O que são metadados e como posso documentar os meus dados?</a:t>
            </a:r>
          </a:p>
        </p:txBody>
      </p:sp>
      <p:pic>
        <p:nvPicPr>
          <p:cNvPr id="4" name="Online Media 3" title="What Is Metadata and How Do I Document My Data?">
            <a:hlinkClick r:id="" action="ppaction://media"/>
            <a:extLst>
              <a:ext uri="{FF2B5EF4-FFF2-40B4-BE49-F238E27FC236}">
                <a16:creationId xmlns:a16="http://schemas.microsoft.com/office/drawing/2014/main" id="{3BB4B801-CBBB-429B-9076-C69AB03CA817}"/>
              </a:ext>
            </a:extLst>
          </p:cNvPr>
          <p:cNvPicPr>
            <a:picLocks noRot="1" noChangeAspect="1"/>
          </p:cNvPicPr>
          <p:nvPr>
            <a:videoFile r:link="rId1"/>
          </p:nvPr>
        </p:nvPicPr>
        <p:blipFill>
          <a:blip r:embed="rId3"/>
          <a:stretch>
            <a:fillRect/>
          </a:stretch>
        </p:blipFill>
        <p:spPr>
          <a:xfrm>
            <a:off x="2285647" y="1252118"/>
            <a:ext cx="8248525" cy="4660416"/>
          </a:xfrm>
          <a:prstGeom prst="rect">
            <a:avLst/>
          </a:prstGeom>
          <a:ln w="127000" cap="flat">
            <a:solidFill>
              <a:srgbClr val="00ACA7"/>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extBox 4">
            <a:extLst>
              <a:ext uri="{FF2B5EF4-FFF2-40B4-BE49-F238E27FC236}">
                <a16:creationId xmlns:a16="http://schemas.microsoft.com/office/drawing/2014/main" id="{3B51BC37-8ED6-40AF-8B2B-905608C63C30}"/>
              </a:ext>
            </a:extLst>
          </p:cNvPr>
          <p:cNvSpPr txBox="1"/>
          <p:nvPr/>
        </p:nvSpPr>
        <p:spPr>
          <a:xfrm>
            <a:off x="3281044" y="6267131"/>
            <a:ext cx="6077305" cy="276999"/>
          </a:xfrm>
          <a:prstGeom prst="rect">
            <a:avLst/>
          </a:prstGeom>
          <a:noFill/>
        </p:spPr>
        <p:txBody>
          <a:bodyPr wrap="none" rtlCol="0">
            <a:spAutoFit/>
          </a:bodyPr>
          <a:lstStyle/>
          <a:p>
            <a:r>
              <a:rPr lang="pt" sz="1200" dirty="0"/>
              <a:t>FONTE: TREINAMENTO CESSDA </a:t>
            </a:r>
            <a:r>
              <a:rPr lang="pt" sz="1200" dirty="0">
                <a:hlinkClick r:id="rId4"/>
              </a:rPr>
              <a:t>https://www.youtube.com/channel/UCjjXLipqgmrebx6yqcVqaWg</a:t>
            </a:r>
            <a:r>
              <a:rPr lang="pt" sz="1200" dirty="0"/>
              <a:t> </a:t>
            </a:r>
            <a:endParaRPr lang="en-US" sz="1200" dirty="0"/>
          </a:p>
        </p:txBody>
      </p:sp>
    </p:spTree>
    <p:extLst>
      <p:ext uri="{BB962C8B-B14F-4D97-AF65-F5344CB8AC3E}">
        <p14:creationId xmlns:p14="http://schemas.microsoft.com/office/powerpoint/2010/main" val="14104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2EFE1-C695-44D3-94D1-7FE1B7D71D66}"/>
              </a:ext>
            </a:extLst>
          </p:cNvPr>
          <p:cNvSpPr>
            <a:spLocks noGrp="1"/>
          </p:cNvSpPr>
          <p:nvPr>
            <p:ph type="body" sz="quarter" idx="13"/>
          </p:nvPr>
        </p:nvSpPr>
        <p:spPr>
          <a:xfrm>
            <a:off x="1591454" y="274749"/>
            <a:ext cx="10600546" cy="577508"/>
          </a:xfrm>
        </p:spPr>
        <p:txBody>
          <a:bodyPr>
            <a:normAutofit lnSpcReduction="10000"/>
          </a:bodyPr>
          <a:lstStyle/>
          <a:p>
            <a:r>
              <a:rPr lang="pt" i="0" u="none" strike="noStrike" dirty="0">
                <a:solidFill>
                  <a:srgbClr val="00ACA7"/>
                </a:solidFill>
                <a:effectLst/>
              </a:rPr>
              <a:t>Gestão de Referências</a:t>
            </a:r>
            <a:endParaRPr lang="en-IE" i="0" dirty="0">
              <a:solidFill>
                <a:srgbClr val="00ACA7"/>
              </a:solidFill>
              <a:effectLst/>
            </a:endParaRPr>
          </a:p>
          <a:p>
            <a:endParaRPr lang="en-IE" dirty="0">
              <a:solidFill>
                <a:srgbClr val="00ACA7"/>
              </a:solidFill>
            </a:endParaRPr>
          </a:p>
        </p:txBody>
      </p:sp>
      <p:sp>
        <p:nvSpPr>
          <p:cNvPr id="3" name="Text Placeholder 2">
            <a:extLst>
              <a:ext uri="{FF2B5EF4-FFF2-40B4-BE49-F238E27FC236}">
                <a16:creationId xmlns:a16="http://schemas.microsoft.com/office/drawing/2014/main" id="{211A5A83-1FDB-4A1B-A6C9-5B1E8E1316CD}"/>
              </a:ext>
            </a:extLst>
          </p:cNvPr>
          <p:cNvSpPr>
            <a:spLocks noGrp="1"/>
          </p:cNvSpPr>
          <p:nvPr>
            <p:ph type="body" sz="quarter" idx="14"/>
          </p:nvPr>
        </p:nvSpPr>
        <p:spPr>
          <a:xfrm>
            <a:off x="615784" y="1232374"/>
            <a:ext cx="10960432" cy="5083295"/>
          </a:xfrm>
        </p:spPr>
        <p:txBody>
          <a:bodyPr/>
          <a:lstStyle/>
          <a:p>
            <a:pPr algn="just"/>
            <a:r>
              <a:rPr lang="pt" i="0" dirty="0">
                <a:solidFill>
                  <a:srgbClr val="171717"/>
                </a:solidFill>
                <a:effectLst/>
              </a:rPr>
              <a:t>Os projetos podem durar meses ou anos, e é fácil perder a noção de qual informação veio de qual fonte. No futuro pode não se lembrar de tudo o que parece óbvio no presente, por isso é importante fazer anotações claras sobre as suas fontes.</a:t>
            </a:r>
          </a:p>
          <a:p>
            <a:pPr marL="342900" indent="-342900" algn="l" fontAlgn="base">
              <a:buFontTx/>
              <a:buChar char="-"/>
            </a:pPr>
            <a:r>
              <a:rPr lang="pt" b="1" i="0" dirty="0">
                <a:solidFill>
                  <a:srgbClr val="00ACA7"/>
                </a:solidFill>
                <a:effectLst/>
              </a:rPr>
              <a:t>software de gestão de referências </a:t>
            </a:r>
            <a:r>
              <a:rPr lang="pt" i="0" dirty="0">
                <a:solidFill>
                  <a:srgbClr val="171717"/>
                </a:solidFill>
                <a:effectLst/>
              </a:rPr>
              <a:t>ajuda-o a acompanhar as suas citações enquanto trabalha e automatiza parcialmente o processo de construção de bibliografias na hora de publicar.</a:t>
            </a:r>
            <a:endParaRPr lang="hr-BA" i="0" dirty="0">
              <a:solidFill>
                <a:srgbClr val="171717"/>
              </a:solidFill>
              <a:effectLst/>
            </a:endParaRPr>
          </a:p>
          <a:p>
            <a:pPr marL="342900" indent="-342900" algn="l" fontAlgn="base">
              <a:buFontTx/>
              <a:buChar char="-"/>
            </a:pPr>
            <a:r>
              <a:rPr lang="pt" b="1" i="0" dirty="0">
                <a:solidFill>
                  <a:srgbClr val="00ACA7"/>
                </a:solidFill>
                <a:effectLst/>
              </a:rPr>
              <a:t>bibliotecário do departamento </a:t>
            </a:r>
            <a:r>
              <a:rPr lang="pt" i="0" dirty="0">
                <a:solidFill>
                  <a:srgbClr val="171717"/>
                </a:solidFill>
                <a:effectLst/>
              </a:rPr>
              <a:t>poderá ajudá-lo a escolher o formato correto para as referências e provavelmente conhecerá algumas ferramentas úteis de busca e gestão que você não </a:t>
            </a:r>
            <a:r>
              <a:rPr lang="pt" dirty="0">
                <a:solidFill>
                  <a:srgbClr val="171717"/>
                </a:solidFill>
              </a:rPr>
              <a:t>utilizou</a:t>
            </a:r>
            <a:r>
              <a:rPr lang="pt" i="0" dirty="0">
                <a:solidFill>
                  <a:srgbClr val="171717"/>
                </a:solidFill>
                <a:effectLst/>
              </a:rPr>
              <a:t> antes. </a:t>
            </a:r>
            <a:r>
              <a:rPr lang="pt" dirty="0">
                <a:solidFill>
                  <a:srgbClr val="171717"/>
                </a:solidFill>
              </a:rPr>
              <a:t>Esteja</a:t>
            </a:r>
            <a:r>
              <a:rPr lang="pt" i="0" dirty="0">
                <a:solidFill>
                  <a:srgbClr val="171717"/>
                </a:solidFill>
                <a:effectLst/>
              </a:rPr>
              <a:t> à vontade para pedir conselhos. </a:t>
            </a:r>
            <a:br>
              <a:rPr lang="en-US" dirty="0"/>
            </a:br>
            <a:r>
              <a:rPr lang="pt" i="0" dirty="0">
                <a:solidFill>
                  <a:srgbClr val="171717"/>
                </a:solidFill>
                <a:effectLst/>
              </a:rPr>
              <a:t>Além disso, o bibliotecário da universidade também é um recurso muito bom e está lá para o ajudar.</a:t>
            </a:r>
          </a:p>
          <a:p>
            <a:pPr algn="l" fontAlgn="base"/>
            <a:endParaRPr lang="en-US" b="0" i="0" dirty="0">
              <a:solidFill>
                <a:srgbClr val="171717"/>
              </a:solidFill>
              <a:effectLst/>
              <a:latin typeface="verdana" panose="020B0604030504040204" pitchFamily="34" charset="0"/>
            </a:endParaRPr>
          </a:p>
          <a:p>
            <a:endParaRPr lang="en-US" i="0" dirty="0">
              <a:solidFill>
                <a:srgbClr val="171717"/>
              </a:solidFill>
              <a:effectLst/>
            </a:endParaRPr>
          </a:p>
          <a:p>
            <a:r>
              <a:rPr lang="pt" sz="1600" dirty="0"/>
              <a:t>FONTE: https://www.data.cam.ac.uk/data-management-guide/organising-your-data</a:t>
            </a:r>
            <a:endParaRPr lang="en-IE" sz="1600" dirty="0"/>
          </a:p>
        </p:txBody>
      </p:sp>
    </p:spTree>
    <p:extLst>
      <p:ext uri="{BB962C8B-B14F-4D97-AF65-F5344CB8AC3E}">
        <p14:creationId xmlns:p14="http://schemas.microsoft.com/office/powerpoint/2010/main" val="129657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D4575-D52A-4918-A683-AABFF151A351}"/>
              </a:ext>
            </a:extLst>
          </p:cNvPr>
          <p:cNvSpPr>
            <a:spLocks noGrp="1"/>
          </p:cNvSpPr>
          <p:nvPr>
            <p:ph type="body" sz="quarter" idx="13"/>
          </p:nvPr>
        </p:nvSpPr>
        <p:spPr>
          <a:xfrm>
            <a:off x="1171575" y="195827"/>
            <a:ext cx="10477500" cy="624576"/>
          </a:xfrm>
        </p:spPr>
        <p:txBody>
          <a:bodyPr>
            <a:normAutofit/>
          </a:bodyPr>
          <a:lstStyle/>
          <a:p>
            <a:pPr algn="ctr"/>
            <a:r>
              <a:rPr lang="pt" b="1" i="0" u="none" strike="noStrike" dirty="0">
                <a:effectLst/>
              </a:rPr>
              <a:t>Organização do e-mail</a:t>
            </a:r>
            <a:endParaRPr lang="en-IE" b="1" i="0" dirty="0">
              <a:effectLst/>
            </a:endParaRPr>
          </a:p>
        </p:txBody>
      </p:sp>
      <p:sp>
        <p:nvSpPr>
          <p:cNvPr id="3" name="Text Placeholder 2">
            <a:extLst>
              <a:ext uri="{FF2B5EF4-FFF2-40B4-BE49-F238E27FC236}">
                <a16:creationId xmlns:a16="http://schemas.microsoft.com/office/drawing/2014/main" id="{D0545DB6-27B5-446F-B34A-96ED5EBF69D0}"/>
              </a:ext>
            </a:extLst>
          </p:cNvPr>
          <p:cNvSpPr>
            <a:spLocks noGrp="1"/>
          </p:cNvSpPr>
          <p:nvPr>
            <p:ph type="body" sz="quarter" idx="14"/>
          </p:nvPr>
        </p:nvSpPr>
        <p:spPr>
          <a:xfrm>
            <a:off x="698251" y="957440"/>
            <a:ext cx="11154464" cy="909036"/>
          </a:xfrm>
        </p:spPr>
        <p:txBody>
          <a:bodyPr/>
          <a:lstStyle/>
          <a:p>
            <a:pPr algn="ctr"/>
            <a:r>
              <a:rPr lang="pt" b="0" i="0" dirty="0">
                <a:effectLst/>
              </a:rPr>
              <a:t>Se os seus e-mails ficaram fora de controlo, existem várias medidas imediatas que pode tomar para controlar o problema !</a:t>
            </a:r>
            <a:endParaRPr lang="en-US" b="0" i="0" dirty="0">
              <a:effectLst/>
            </a:endParaRPr>
          </a:p>
          <a:p>
            <a:pPr algn="ctr"/>
            <a:endParaRPr lang="en-US" b="1" i="0" dirty="0">
              <a:effectLst/>
              <a:latin typeface="myriad-pro-n6"/>
            </a:endParaRPr>
          </a:p>
          <a:p>
            <a:pPr algn="ctr"/>
            <a:r>
              <a:rPr lang="pt" b="1" i="0" dirty="0">
                <a:effectLst/>
              </a:rPr>
              <a:t> </a:t>
            </a:r>
            <a:endParaRPr lang="en-US" i="0" dirty="0">
              <a:effectLst/>
            </a:endParaRPr>
          </a:p>
          <a:p>
            <a:pPr algn="ctr"/>
            <a:endParaRPr lang="en-IE" dirty="0"/>
          </a:p>
        </p:txBody>
      </p:sp>
      <p:pic>
        <p:nvPicPr>
          <p:cNvPr id="6" name="Graphic 5" descr="Filing Box Archive outline">
            <a:extLst>
              <a:ext uri="{FF2B5EF4-FFF2-40B4-BE49-F238E27FC236}">
                <a16:creationId xmlns:a16="http://schemas.microsoft.com/office/drawing/2014/main" id="{218801E4-F315-47A3-BB82-24E9A9032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3856" y="2675367"/>
            <a:ext cx="2527998" cy="2527998"/>
          </a:xfrm>
          <a:prstGeom prst="rect">
            <a:avLst/>
          </a:prstGeom>
        </p:spPr>
      </p:pic>
      <p:pic>
        <p:nvPicPr>
          <p:cNvPr id="8" name="Graphic 7" descr="Inbox Check outline">
            <a:extLst>
              <a:ext uri="{FF2B5EF4-FFF2-40B4-BE49-F238E27FC236}">
                <a16:creationId xmlns:a16="http://schemas.microsoft.com/office/drawing/2014/main" id="{20CD66CA-3AA7-454C-BD10-481E9DF9C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1282" y="2675367"/>
            <a:ext cx="2527997" cy="2527997"/>
          </a:xfrm>
          <a:prstGeom prst="rect">
            <a:avLst/>
          </a:prstGeom>
        </p:spPr>
      </p:pic>
      <p:sp>
        <p:nvSpPr>
          <p:cNvPr id="9" name="TextBox 8">
            <a:extLst>
              <a:ext uri="{FF2B5EF4-FFF2-40B4-BE49-F238E27FC236}">
                <a16:creationId xmlns:a16="http://schemas.microsoft.com/office/drawing/2014/main" id="{EB1990E9-125C-46C2-B9B0-5C055B84579D}"/>
              </a:ext>
            </a:extLst>
          </p:cNvPr>
          <p:cNvSpPr txBox="1"/>
          <p:nvPr/>
        </p:nvSpPr>
        <p:spPr>
          <a:xfrm>
            <a:off x="457200" y="1875650"/>
            <a:ext cx="4352925" cy="954107"/>
          </a:xfrm>
          <a:prstGeom prst="rect">
            <a:avLst/>
          </a:prstGeom>
          <a:noFill/>
        </p:spPr>
        <p:txBody>
          <a:bodyPr wrap="square" rtlCol="0">
            <a:spAutoFit/>
          </a:bodyPr>
          <a:lstStyle/>
          <a:p>
            <a:pPr algn="ctr"/>
            <a:r>
              <a:rPr lang="pt" sz="2800" dirty="0">
                <a:solidFill>
                  <a:srgbClr val="00ACA7"/>
                </a:solidFill>
              </a:rPr>
              <a:t>Arquive os seus </a:t>
            </a:r>
          </a:p>
          <a:p>
            <a:pPr algn="ctr"/>
            <a:r>
              <a:rPr lang="pt" sz="2800" dirty="0">
                <a:solidFill>
                  <a:srgbClr val="00ACA7"/>
                </a:solidFill>
              </a:rPr>
              <a:t>e-mails antigos</a:t>
            </a:r>
          </a:p>
        </p:txBody>
      </p:sp>
      <p:sp>
        <p:nvSpPr>
          <p:cNvPr id="11" name="TextBox 10">
            <a:extLst>
              <a:ext uri="{FF2B5EF4-FFF2-40B4-BE49-F238E27FC236}">
                <a16:creationId xmlns:a16="http://schemas.microsoft.com/office/drawing/2014/main" id="{29E385B9-FCEF-42EB-8A64-53A47BCCF816}"/>
              </a:ext>
            </a:extLst>
          </p:cNvPr>
          <p:cNvSpPr txBox="1"/>
          <p:nvPr/>
        </p:nvSpPr>
        <p:spPr>
          <a:xfrm>
            <a:off x="5337459" y="1875650"/>
            <a:ext cx="6159216" cy="954107"/>
          </a:xfrm>
          <a:prstGeom prst="rect">
            <a:avLst/>
          </a:prstGeom>
          <a:noFill/>
        </p:spPr>
        <p:txBody>
          <a:bodyPr wrap="square" rtlCol="0">
            <a:spAutoFit/>
          </a:bodyPr>
          <a:lstStyle/>
          <a:p>
            <a:pPr algn="ctr"/>
            <a:r>
              <a:rPr lang="pt" sz="2800" dirty="0">
                <a:solidFill>
                  <a:srgbClr val="00ACA7"/>
                </a:solidFill>
              </a:rPr>
              <a:t>Aceda à sua caixa de correio eletrónico e avalie as restantes mensagens</a:t>
            </a:r>
            <a:endParaRPr lang="en-US" sz="2800" dirty="0">
              <a:solidFill>
                <a:srgbClr val="00ACA7"/>
              </a:solidFill>
            </a:endParaRPr>
          </a:p>
        </p:txBody>
      </p:sp>
      <p:sp>
        <p:nvSpPr>
          <p:cNvPr id="12" name="TextBox 11">
            <a:extLst>
              <a:ext uri="{FF2B5EF4-FFF2-40B4-BE49-F238E27FC236}">
                <a16:creationId xmlns:a16="http://schemas.microsoft.com/office/drawing/2014/main" id="{F17353DF-A5D9-4CC5-9910-13C3072C99EC}"/>
              </a:ext>
            </a:extLst>
          </p:cNvPr>
          <p:cNvSpPr txBox="1"/>
          <p:nvPr/>
        </p:nvSpPr>
        <p:spPr>
          <a:xfrm>
            <a:off x="5337458" y="5069563"/>
            <a:ext cx="6156289" cy="830997"/>
          </a:xfrm>
          <a:prstGeom prst="rect">
            <a:avLst/>
          </a:prstGeom>
          <a:noFill/>
        </p:spPr>
        <p:txBody>
          <a:bodyPr wrap="square" rtlCol="0">
            <a:spAutoFit/>
          </a:bodyPr>
          <a:lstStyle/>
          <a:p>
            <a:pPr algn="ctr"/>
            <a:r>
              <a:rPr lang="pt" sz="2400" b="0" i="0" dirty="0">
                <a:solidFill>
                  <a:srgbClr val="171717"/>
                </a:solidFill>
                <a:effectLst/>
              </a:rPr>
              <a:t>Se um e-mail for inútil, exclua-o.</a:t>
            </a:r>
            <a:endParaRPr lang="en-US" sz="2400" dirty="0">
              <a:solidFill>
                <a:srgbClr val="171717"/>
              </a:solidFill>
            </a:endParaRPr>
          </a:p>
          <a:p>
            <a:pPr algn="ctr"/>
            <a:endParaRPr lang="en-US" sz="2400" dirty="0"/>
          </a:p>
        </p:txBody>
      </p:sp>
      <p:sp>
        <p:nvSpPr>
          <p:cNvPr id="13" name="TextBox 12">
            <a:extLst>
              <a:ext uri="{FF2B5EF4-FFF2-40B4-BE49-F238E27FC236}">
                <a16:creationId xmlns:a16="http://schemas.microsoft.com/office/drawing/2014/main" id="{A6EB674F-27E6-460A-8D6A-7C4570E125FB}"/>
              </a:ext>
            </a:extLst>
          </p:cNvPr>
          <p:cNvSpPr txBox="1"/>
          <p:nvPr/>
        </p:nvSpPr>
        <p:spPr>
          <a:xfrm>
            <a:off x="457200" y="5069563"/>
            <a:ext cx="4962526" cy="1569660"/>
          </a:xfrm>
          <a:prstGeom prst="rect">
            <a:avLst/>
          </a:prstGeom>
          <a:noFill/>
        </p:spPr>
        <p:txBody>
          <a:bodyPr wrap="square" rtlCol="0">
            <a:spAutoFit/>
          </a:bodyPr>
          <a:lstStyle/>
          <a:p>
            <a:pPr algn="ctr"/>
            <a:r>
              <a:rPr lang="pt" sz="2400" b="0" i="0" dirty="0">
                <a:solidFill>
                  <a:srgbClr val="171717"/>
                </a:solidFill>
                <a:effectLst/>
              </a:rPr>
              <a:t>Se tiver centenas de e-mails pendurados há mais de um mês, mova-os para uma nova pasta chamada algo como "Arquivo".</a:t>
            </a:r>
          </a:p>
        </p:txBody>
      </p:sp>
    </p:spTree>
    <p:extLst>
      <p:ext uri="{BB962C8B-B14F-4D97-AF65-F5344CB8AC3E}">
        <p14:creationId xmlns:p14="http://schemas.microsoft.com/office/powerpoint/2010/main" val="3572725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hlinkClick r:id="rId2"/>
            <a:extLst>
              <a:ext uri="{FF2B5EF4-FFF2-40B4-BE49-F238E27FC236}">
                <a16:creationId xmlns:a16="http://schemas.microsoft.com/office/drawing/2014/main" id="{05E7BDB1-D4C8-4BDA-AAAB-9D08A9748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012" y="4143364"/>
            <a:ext cx="2437660" cy="2437660"/>
          </a:xfrm>
          <a:prstGeom prst="rect">
            <a:avLst/>
          </a:prstGeom>
        </p:spPr>
      </p:pic>
      <p:sp>
        <p:nvSpPr>
          <p:cNvPr id="2" name="Text Placeholder 1">
            <a:extLst>
              <a:ext uri="{FF2B5EF4-FFF2-40B4-BE49-F238E27FC236}">
                <a16:creationId xmlns:a16="http://schemas.microsoft.com/office/drawing/2014/main" id="{695BD385-FC13-45B3-8EF2-85EB9428B303}"/>
              </a:ext>
            </a:extLst>
          </p:cNvPr>
          <p:cNvSpPr>
            <a:spLocks noGrp="1"/>
          </p:cNvSpPr>
          <p:nvPr>
            <p:ph type="body" sz="quarter" idx="13"/>
          </p:nvPr>
        </p:nvSpPr>
        <p:spPr>
          <a:xfrm>
            <a:off x="515902" y="414112"/>
            <a:ext cx="11171222" cy="844269"/>
          </a:xfrm>
        </p:spPr>
        <p:txBody>
          <a:bodyPr>
            <a:normAutofit fontScale="92500"/>
          </a:bodyPr>
          <a:lstStyle/>
          <a:p>
            <a:r>
              <a:rPr lang="pt" dirty="0"/>
              <a:t>FERRAMENTAS de organização e armazenamento de dados</a:t>
            </a:r>
            <a:endParaRPr lang="en-US" dirty="0"/>
          </a:p>
        </p:txBody>
      </p:sp>
      <p:sp>
        <p:nvSpPr>
          <p:cNvPr id="8" name="TextBox 7">
            <a:extLst>
              <a:ext uri="{FF2B5EF4-FFF2-40B4-BE49-F238E27FC236}">
                <a16:creationId xmlns:a16="http://schemas.microsoft.com/office/drawing/2014/main" id="{74F27A49-7185-481E-8837-545DCC812213}"/>
              </a:ext>
            </a:extLst>
          </p:cNvPr>
          <p:cNvSpPr txBox="1"/>
          <p:nvPr/>
        </p:nvSpPr>
        <p:spPr>
          <a:xfrm>
            <a:off x="4105275" y="1108638"/>
            <a:ext cx="4152900" cy="3046988"/>
          </a:xfrm>
          <a:prstGeom prst="rect">
            <a:avLst/>
          </a:prstGeom>
          <a:solidFill>
            <a:srgbClr val="00ACA7"/>
          </a:solidFill>
        </p:spPr>
        <p:txBody>
          <a:bodyPr wrap="square" rtlCol="0">
            <a:spAutoFit/>
          </a:bodyPr>
          <a:lstStyle/>
          <a:p>
            <a:r>
              <a:rPr lang="pt" sz="2400" b="1"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Google Drive</a:t>
            </a:r>
            <a:r>
              <a:rPr lang="pt" sz="240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r>
              <a:rPr lang="pt" sz="2400" dirty="0">
                <a:solidFill>
                  <a:schemeClr val="bg1"/>
                </a:solidFill>
                <a:effectLst/>
              </a:rPr>
              <a:t>é um</a:t>
            </a:r>
            <a:r>
              <a:rPr lang="pt" sz="2400" dirty="0">
                <a:solidFill>
                  <a:schemeClr val="bg1"/>
                </a:solidFill>
              </a:rPr>
              <a:t> </a:t>
            </a:r>
            <a:r>
              <a:rPr lang="pt" sz="2400" dirty="0">
                <a:solidFill>
                  <a:schemeClr val="bg1"/>
                </a:solidFill>
                <a:effectLst/>
              </a:rPr>
              <a:t>das alternativas do Dropbox que provavelmente já ouviu falar. O Google oferece armazenamento gratuito de ficheiros e partilha na nuvem para os seus 1,5 biliões de usuários do Gmail.</a:t>
            </a:r>
            <a:endParaRPr lang="en-IE" sz="2400" dirty="0">
              <a:solidFill>
                <a:schemeClr val="bg1"/>
              </a:solidFill>
            </a:endParaRPr>
          </a:p>
        </p:txBody>
      </p:sp>
      <p:sp>
        <p:nvSpPr>
          <p:cNvPr id="9" name="TextBox 8">
            <a:extLst>
              <a:ext uri="{FF2B5EF4-FFF2-40B4-BE49-F238E27FC236}">
                <a16:creationId xmlns:a16="http://schemas.microsoft.com/office/drawing/2014/main" id="{154A9279-C98B-4D5E-B20D-BAD578AB17B3}"/>
              </a:ext>
            </a:extLst>
          </p:cNvPr>
          <p:cNvSpPr txBox="1"/>
          <p:nvPr/>
        </p:nvSpPr>
        <p:spPr>
          <a:xfrm>
            <a:off x="523146" y="1096376"/>
            <a:ext cx="3503609" cy="2677656"/>
          </a:xfrm>
          <a:prstGeom prst="rect">
            <a:avLst/>
          </a:prstGeom>
          <a:solidFill>
            <a:srgbClr val="00ACA7"/>
          </a:solidFill>
        </p:spPr>
        <p:txBody>
          <a:bodyPr wrap="square" rtlCol="0">
            <a:spAutoFit/>
          </a:bodyPr>
          <a:lstStyle/>
          <a:p>
            <a:pPr algn="l"/>
            <a:r>
              <a:rPr lang="pt" sz="2400" b="1"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Dropbox</a:t>
            </a:r>
            <a:r>
              <a:rPr lang="pt" sz="240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 </a:t>
            </a:r>
            <a:endParaRPr lang="en-US" sz="2400" dirty="0">
              <a:solidFill>
                <a:schemeClr val="accent5">
                  <a:lumMod val="40000"/>
                  <a:lumOff val="60000"/>
                </a:schemeClr>
              </a:solidFill>
              <a:effectLst/>
            </a:endParaRPr>
          </a:p>
          <a:p>
            <a:pPr algn="l"/>
            <a:r>
              <a:rPr lang="pt" sz="2400" dirty="0">
                <a:solidFill>
                  <a:schemeClr val="bg1"/>
                </a:solidFill>
                <a:effectLst/>
              </a:rPr>
              <a:t>é uma plataforma de partilha de </a:t>
            </a:r>
            <a:r>
              <a:rPr lang="pt" sz="2400" dirty="0">
                <a:solidFill>
                  <a:schemeClr val="bg1"/>
                </a:solidFill>
              </a:rPr>
              <a:t>ficheiros</a:t>
            </a:r>
            <a:r>
              <a:rPr lang="pt" sz="2400" dirty="0">
                <a:solidFill>
                  <a:schemeClr val="bg1"/>
                </a:solidFill>
                <a:effectLst/>
              </a:rPr>
              <a:t> de alta qualidade, com uma versão gratuita.</a:t>
            </a:r>
          </a:p>
          <a:p>
            <a:pPr algn="l"/>
            <a:endParaRPr lang="pt" sz="2400" dirty="0">
              <a:solidFill>
                <a:schemeClr val="bg1"/>
              </a:solidFill>
              <a:effectLst/>
            </a:endParaRPr>
          </a:p>
          <a:p>
            <a:pPr algn="l"/>
            <a:endParaRPr lang="en-US" sz="2400" dirty="0">
              <a:solidFill>
                <a:schemeClr val="bg1"/>
              </a:solidFill>
              <a:effectLst/>
            </a:endParaRPr>
          </a:p>
        </p:txBody>
      </p:sp>
      <p:sp>
        <p:nvSpPr>
          <p:cNvPr id="10" name="TextBox 9">
            <a:extLst>
              <a:ext uri="{FF2B5EF4-FFF2-40B4-BE49-F238E27FC236}">
                <a16:creationId xmlns:a16="http://schemas.microsoft.com/office/drawing/2014/main" id="{636C6153-3084-4615-BF4D-B63B320CFA4C}"/>
              </a:ext>
            </a:extLst>
          </p:cNvPr>
          <p:cNvSpPr txBox="1"/>
          <p:nvPr/>
        </p:nvSpPr>
        <p:spPr>
          <a:xfrm>
            <a:off x="8364012" y="1092903"/>
            <a:ext cx="3358627" cy="3046988"/>
          </a:xfrm>
          <a:prstGeom prst="rect">
            <a:avLst/>
          </a:prstGeom>
          <a:solidFill>
            <a:srgbClr val="00ACA7"/>
          </a:solidFill>
        </p:spPr>
        <p:txBody>
          <a:bodyPr wrap="square" rtlCol="0">
            <a:spAutoFit/>
          </a:bodyPr>
          <a:lstStyle/>
          <a:p>
            <a:r>
              <a:rPr lang="pt" sz="2400" b="1" dirty="0">
                <a:solidFill>
                  <a:schemeClr val="accent5">
                    <a:lumMod val="40000"/>
                    <a:lumOff val="60000"/>
                  </a:schemeClr>
                </a:solidFill>
                <a:effectLst/>
                <a:hlinkClick r:id="rId5">
                  <a:extLst>
                    <a:ext uri="{A12FA001-AC4F-418D-AE19-62706E023703}">
                      <ahyp:hlinkClr xmlns:ahyp="http://schemas.microsoft.com/office/drawing/2018/hyperlinkcolor" val="tx"/>
                    </a:ext>
                  </a:extLst>
                </a:hlinkClick>
              </a:rPr>
              <a:t>OneDrive</a:t>
            </a:r>
            <a:r>
              <a:rPr lang="pt" sz="2400" dirty="0">
                <a:solidFill>
                  <a:schemeClr val="bg1"/>
                </a:solidFill>
                <a:effectLst/>
              </a:rPr>
              <a:t> </a:t>
            </a:r>
          </a:p>
          <a:p>
            <a:r>
              <a:rPr lang="pt" sz="2400" dirty="0">
                <a:solidFill>
                  <a:schemeClr val="bg1"/>
                </a:solidFill>
                <a:effectLst/>
              </a:rPr>
              <a:t>é outra boa alternativa e plataforma de armazenamento de arquivos oferecida pela Microsoft.</a:t>
            </a:r>
          </a:p>
          <a:p>
            <a:endParaRPr lang="en-US" sz="2400" dirty="0">
              <a:solidFill>
                <a:schemeClr val="bg1"/>
              </a:solidFill>
            </a:endParaRPr>
          </a:p>
          <a:p>
            <a:endParaRPr lang="en-IE" sz="2400" dirty="0">
              <a:solidFill>
                <a:schemeClr val="bg1"/>
              </a:solidFill>
            </a:endParaRPr>
          </a:p>
        </p:txBody>
      </p:sp>
      <p:pic>
        <p:nvPicPr>
          <p:cNvPr id="14" name="Picture 13" descr="A picture containing text, businesscard, vector graphics&#10;&#10;Description automatically generated">
            <a:hlinkClick r:id="rId4"/>
            <a:extLst>
              <a:ext uri="{FF2B5EF4-FFF2-40B4-BE49-F238E27FC236}">
                <a16:creationId xmlns:a16="http://schemas.microsoft.com/office/drawing/2014/main" id="{739602FE-EF8B-41C1-9D54-D69179BBA5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8874" y="4199121"/>
            <a:ext cx="2574253" cy="2437660"/>
          </a:xfrm>
          <a:prstGeom prst="rect">
            <a:avLst/>
          </a:prstGeom>
        </p:spPr>
      </p:pic>
      <p:pic>
        <p:nvPicPr>
          <p:cNvPr id="16" name="Picture 15" descr="Logo, company name&#10;&#10;Description automatically generated">
            <a:hlinkClick r:id="rId5"/>
            <a:extLst>
              <a:ext uri="{FF2B5EF4-FFF2-40B4-BE49-F238E27FC236}">
                <a16:creationId xmlns:a16="http://schemas.microsoft.com/office/drawing/2014/main" id="{1BB7E5CD-E8B8-4AD6-85FD-10F65E94A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53778" y="4036751"/>
            <a:ext cx="2137981" cy="2086856"/>
          </a:xfrm>
          <a:prstGeom prst="rect">
            <a:avLst/>
          </a:prstGeom>
        </p:spPr>
      </p:pic>
    </p:spTree>
    <p:extLst>
      <p:ext uri="{BB962C8B-B14F-4D97-AF65-F5344CB8AC3E}">
        <p14:creationId xmlns:p14="http://schemas.microsoft.com/office/powerpoint/2010/main" val="1543680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60122"/>
            <a:ext cx="10978262" cy="1083096"/>
          </a:xfrm>
        </p:spPr>
        <p:txBody>
          <a:bodyPr vert="horz" lIns="91440" tIns="45720" rIns="91440" bIns="45720" rtlCol="0" anchor="t">
            <a:normAutofit/>
          </a:bodyPr>
          <a:lstStyle/>
          <a:p>
            <a:r>
              <a:rPr lang="pt" sz="3600" dirty="0"/>
              <a:t>NOME DA FERRAMENTA: Dropbox</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1724025"/>
            <a:ext cx="7385573" cy="4762500"/>
          </a:xfrm>
          <a:solidFill>
            <a:srgbClr val="00ACA7"/>
          </a:solidFill>
        </p:spPr>
        <p:txBody>
          <a:bodyPr vert="horz" lIns="91440" tIns="45720" rIns="91440" bIns="45720" rtlCol="0" anchor="t">
            <a:noAutofit/>
          </a:bodyPr>
          <a:lstStyle/>
          <a:p>
            <a:pPr algn="l"/>
            <a:r>
              <a:rPr lang="pt" b="1" i="0" dirty="0">
                <a:solidFill>
                  <a:schemeClr val="bg1"/>
                </a:solidFill>
                <a:effectLst/>
              </a:rPr>
              <a:t>Dropbox</a:t>
            </a:r>
          </a:p>
          <a:p>
            <a:pPr algn="l"/>
            <a:r>
              <a:rPr lang="pt" b="0" i="0" dirty="0">
                <a:solidFill>
                  <a:schemeClr val="bg1"/>
                </a:solidFill>
                <a:effectLst/>
              </a:rPr>
              <a:t>oferece serviços de armazenamento de arquivos gratuitos e pagos. Atualmente, a plataforma conta com mais de 500 milhões de usuários, dos quais apenas 13,2 milhões são usuários com subscrição paga.</a:t>
            </a:r>
          </a:p>
          <a:p>
            <a:pPr algn="l"/>
            <a:r>
              <a:rPr lang="pt" b="0" i="0" dirty="0">
                <a:solidFill>
                  <a:schemeClr val="bg1"/>
                </a:solidFill>
                <a:effectLst/>
              </a:rPr>
              <a:t>Para a maioria dos utilizadores isentos de custos usa a versão básica (gratuita) do Dropbox, um dos maiores desafios, ironicamente, é o espaço. O Dropbox Basic oferece apenas 2 GB de armazenamento gratuito. Também limita o número de dispositivos que pode sincronizar e não oferece pesquisa de texto completo, controlos de links partilhados ou histórico do visualizador.</a:t>
            </a:r>
          </a:p>
          <a:p>
            <a:endParaRPr lang="en-IE" sz="1900" dirty="0"/>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9" name="Picture 8" descr="Graphical user interface, application&#10;&#10;Description automatically generated">
            <a:extLst>
              <a:ext uri="{FF2B5EF4-FFF2-40B4-BE49-F238E27FC236}">
                <a16:creationId xmlns:a16="http://schemas.microsoft.com/office/drawing/2014/main" id="{314CFD28-7C8D-4B52-8B30-E7B6917AD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378"/>
          <a:stretch/>
        </p:blipFill>
        <p:spPr>
          <a:xfrm>
            <a:off x="8821134" y="1248970"/>
            <a:ext cx="3370866" cy="3918303"/>
          </a:xfrm>
          <a:prstGeom prst="rect">
            <a:avLst/>
          </a:prstGeom>
        </p:spPr>
      </p:pic>
    </p:spTree>
    <p:extLst>
      <p:ext uri="{BB962C8B-B14F-4D97-AF65-F5344CB8AC3E}">
        <p14:creationId xmlns:p14="http://schemas.microsoft.com/office/powerpoint/2010/main" val="37655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pt-PT" dirty="0"/>
              <a:t>Visão geral, como irá beneficiar</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pt-PT" dirty="0"/>
              <a:t>Navegar, pesquisar, filtrar dados, informações e conteúdo digital</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hr-BA"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486930" y="1568823"/>
            <a:ext cx="4902027" cy="4784844"/>
          </a:xfrm>
        </p:spPr>
        <p:txBody>
          <a:bodyPr/>
          <a:lstStyle/>
          <a:p>
            <a:pPr algn="just"/>
            <a:r>
              <a:rPr lang="pt-PT" sz="2000" dirty="0"/>
              <a:t>No Módulo 1 , nossos alunos descobrirão como articular as necessidades de informação, como procurar dados, informações e conteúdos em ambientes digitais, e como aceder e navegar entre eles.</a:t>
            </a:r>
          </a:p>
          <a:p>
            <a:pPr algn="just"/>
            <a:r>
              <a:rPr lang="pt-PT" sz="2000" dirty="0"/>
              <a:t>Para criar e atualizar estratégias personalizadas  de pesquisa, orientaremos os alunos sobre como analisar e avaliar criticamente a credibilidade e o grau de confiança das fontes de dados, informações e conteúdo digital e gerir essa informação.</a:t>
            </a:r>
          </a:p>
          <a:p>
            <a:pPr algn="just"/>
            <a:r>
              <a:rPr lang="pt-PT" sz="2000" dirty="0"/>
              <a:t>É importante que os alunos também compreendam as barreiras, como superar as barreiras linguísticas e culturais que impedem a proficiência em informação e literacia dos dados.</a:t>
            </a:r>
            <a:endParaRPr lang="en-US" sz="2000" dirty="0"/>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pt" dirty="0"/>
              <a:t>Avaliação de dados, informações e conteúdo digital</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hr-BA"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pt" dirty="0"/>
              <a:t>Gestão de dados, informações e conteúdo digital</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hr-BA"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pt" dirty="0"/>
              <a:t>Superar as barreiras linguísticas e culturais à informações e literacia dos dados</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hr-BA" dirty="0"/>
              <a:t>4</a:t>
            </a:r>
            <a:endParaRPr lang="en-US" dirty="0"/>
          </a:p>
        </p:txBody>
      </p:sp>
    </p:spTree>
    <p:extLst>
      <p:ext uri="{BB962C8B-B14F-4D97-AF65-F5344CB8AC3E}">
        <p14:creationId xmlns:p14="http://schemas.microsoft.com/office/powerpoint/2010/main" val="328081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pt" sz="3600" dirty="0"/>
              <a:t>NOME DA FERRAMENTA: Google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301842" y="1724025"/>
            <a:ext cx="7385573" cy="5029200"/>
          </a:xfrm>
          <a:solidFill>
            <a:srgbClr val="00ACA7"/>
          </a:solidFill>
        </p:spPr>
        <p:txBody>
          <a:bodyPr vert="horz" lIns="91440" tIns="45720" rIns="91440" bIns="45720" rtlCol="0" anchor="t">
            <a:noAutofit/>
          </a:bodyPr>
          <a:lstStyle/>
          <a:p>
            <a:pPr algn="l"/>
            <a:r>
              <a:rPr lang="pt" b="1" i="0" dirty="0">
                <a:solidFill>
                  <a:schemeClr val="bg1"/>
                </a:solidFill>
                <a:effectLst/>
              </a:rPr>
              <a:t>Google Drive</a:t>
            </a:r>
          </a:p>
          <a:p>
            <a:pPr algn="l"/>
            <a:r>
              <a:rPr lang="pt" b="0" i="0" dirty="0">
                <a:solidFill>
                  <a:schemeClr val="bg1"/>
                </a:solidFill>
                <a:effectLst/>
              </a:rPr>
              <a:t>oferece armazenamento gratuito de arquivos e </a:t>
            </a:r>
            <a:r>
              <a:rPr lang="pt" dirty="0">
                <a:solidFill>
                  <a:schemeClr val="bg1"/>
                </a:solidFill>
              </a:rPr>
              <a:t>partilha</a:t>
            </a:r>
            <a:r>
              <a:rPr lang="pt" b="0" i="0" dirty="0">
                <a:solidFill>
                  <a:schemeClr val="bg1"/>
                </a:solidFill>
                <a:effectLst/>
              </a:rPr>
              <a:t> na nuvem para os seus 1,5 biliões de usuários do Gmail. Portanto, se já possui uma conta do Gmail ou do Google, esta é a opção óbvia de armazenamento em nuvem. </a:t>
            </a:r>
            <a:r>
              <a:rPr lang="pt" i="0" dirty="0">
                <a:solidFill>
                  <a:schemeClr val="bg1"/>
                </a:solidFill>
                <a:effectLst/>
              </a:rPr>
              <a:t>Alguns dos destaques da plataforma incluem:</a:t>
            </a:r>
          </a:p>
          <a:p>
            <a:pPr algn="l"/>
            <a:r>
              <a:rPr lang="pt" i="0" dirty="0">
                <a:solidFill>
                  <a:schemeClr val="bg1"/>
                </a:solidFill>
                <a:effectLst/>
              </a:rPr>
              <a:t>- </a:t>
            </a:r>
            <a:r>
              <a:rPr lang="pt" sz="2200" i="0" dirty="0">
                <a:solidFill>
                  <a:schemeClr val="bg1"/>
                </a:solidFill>
                <a:effectLst/>
              </a:rPr>
              <a:t>Conecte-se com mais de 100 aplicações do Drive, incluindo Slack, Airtable , Freshdesk e Zipbooks .</a:t>
            </a:r>
          </a:p>
          <a:p>
            <a:pPr algn="l"/>
            <a:r>
              <a:rPr lang="pt" sz="2200" i="0" dirty="0">
                <a:solidFill>
                  <a:schemeClr val="bg1"/>
                </a:solidFill>
                <a:effectLst/>
              </a:rPr>
              <a:t>- Salve arquivos diretamente na nuvem do e-mail usando o ícone "Salvar no </a:t>
            </a:r>
            <a:r>
              <a:rPr lang="pt" sz="2200" i="0" dirty="0" err="1">
                <a:solidFill>
                  <a:schemeClr val="bg1"/>
                </a:solidFill>
                <a:effectLst/>
              </a:rPr>
              <a:t>GoogleDrive </a:t>
            </a:r>
            <a:r>
              <a:rPr lang="pt" sz="2200" i="0" dirty="0">
                <a:solidFill>
                  <a:schemeClr val="bg1"/>
                </a:solidFill>
                <a:effectLst/>
              </a:rPr>
              <a:t>" no Gmail.</a:t>
            </a:r>
          </a:p>
          <a:p>
            <a:pPr algn="l"/>
            <a:r>
              <a:rPr lang="pt" sz="2200" i="0" dirty="0">
                <a:solidFill>
                  <a:schemeClr val="bg1"/>
                </a:solidFill>
                <a:effectLst/>
              </a:rPr>
              <a:t>- Use o modo “trabalhar offline” para aceder a arquivos enquanto estiver sem Internet. Os arquivos são sincronizados automaticamente com a nuvem assim que você fica online.</a:t>
            </a:r>
            <a:endParaRPr lang="en-IE" sz="1900"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5F0B9B81-5325-4BBC-9705-BECB3A8841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3944"/>
          <a:stretch/>
        </p:blipFill>
        <p:spPr>
          <a:xfrm>
            <a:off x="8814619" y="1254143"/>
            <a:ext cx="3377381" cy="4090525"/>
          </a:xfrm>
          <a:prstGeom prst="rect">
            <a:avLst/>
          </a:prstGeom>
        </p:spPr>
      </p:pic>
    </p:spTree>
    <p:extLst>
      <p:ext uri="{BB962C8B-B14F-4D97-AF65-F5344CB8AC3E}">
        <p14:creationId xmlns:p14="http://schemas.microsoft.com/office/powerpoint/2010/main" val="416270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3F15F-E65A-403D-98BB-543FF38F0C72}"/>
              </a:ext>
            </a:extLst>
          </p:cNvPr>
          <p:cNvSpPr>
            <a:spLocks noGrp="1"/>
          </p:cNvSpPr>
          <p:nvPr>
            <p:ph type="body" sz="quarter" idx="15"/>
          </p:nvPr>
        </p:nvSpPr>
        <p:spPr>
          <a:xfrm>
            <a:off x="301842" y="712595"/>
            <a:ext cx="10978262" cy="1083096"/>
          </a:xfrm>
        </p:spPr>
        <p:txBody>
          <a:bodyPr vert="horz" lIns="91440" tIns="45720" rIns="91440" bIns="45720" rtlCol="0" anchor="t">
            <a:normAutofit/>
          </a:bodyPr>
          <a:lstStyle/>
          <a:p>
            <a:r>
              <a:rPr lang="pt" sz="3600" dirty="0"/>
              <a:t>NOME DA FERRAMENTA: One Drive</a:t>
            </a:r>
            <a:endParaRPr lang="en-IE" dirty="0">
              <a:highlight>
                <a:srgbClr val="C21984"/>
              </a:highlight>
            </a:endParaRPr>
          </a:p>
        </p:txBody>
      </p:sp>
      <p:sp>
        <p:nvSpPr>
          <p:cNvPr id="3" name="Text Placeholder 2">
            <a:extLst>
              <a:ext uri="{FF2B5EF4-FFF2-40B4-BE49-F238E27FC236}">
                <a16:creationId xmlns:a16="http://schemas.microsoft.com/office/drawing/2014/main" id="{238556A3-A59B-45E5-8DF4-1F5AA3602155}"/>
              </a:ext>
            </a:extLst>
          </p:cNvPr>
          <p:cNvSpPr>
            <a:spLocks noGrp="1"/>
          </p:cNvSpPr>
          <p:nvPr>
            <p:ph type="body" sz="quarter" idx="16"/>
          </p:nvPr>
        </p:nvSpPr>
        <p:spPr>
          <a:xfrm>
            <a:off x="221944" y="1649303"/>
            <a:ext cx="7750482" cy="4589756"/>
          </a:xfrm>
          <a:noFill/>
        </p:spPr>
        <p:txBody>
          <a:bodyPr vert="horz" lIns="91440" tIns="45720" rIns="91440" bIns="45720" rtlCol="0" anchor="t">
            <a:noAutofit/>
          </a:bodyPr>
          <a:lstStyle/>
          <a:p>
            <a:pPr algn="l"/>
            <a:r>
              <a:rPr lang="pt" b="1" i="0" dirty="0">
                <a:solidFill>
                  <a:schemeClr val="bg1"/>
                </a:solidFill>
                <a:effectLst/>
              </a:rPr>
              <a:t>One Drive</a:t>
            </a:r>
          </a:p>
          <a:p>
            <a:pPr algn="l"/>
            <a:r>
              <a:rPr lang="pt" i="0" dirty="0">
                <a:solidFill>
                  <a:schemeClr val="tx1"/>
                </a:solidFill>
                <a:effectLst/>
              </a:rPr>
              <a:t>é uma plataforma de armazenamento de arquivos oferecida pela Microsoft. Assim como os usuários do Gmail têm acesso ao Google Drive, o OneDrive vem integrado ao Windows 10. </a:t>
            </a:r>
          </a:p>
          <a:p>
            <a:pPr algn="l"/>
            <a:r>
              <a:rPr lang="pt" i="0" dirty="0">
                <a:solidFill>
                  <a:schemeClr val="tx1"/>
                </a:solidFill>
                <a:effectLst/>
              </a:rPr>
              <a:t>Alguns dos destaques da plataforma incluem:</a:t>
            </a:r>
          </a:p>
          <a:p>
            <a:pPr marL="342900" indent="-342900" algn="l">
              <a:buFont typeface="Arial" panose="020B0604020202020204" pitchFamily="34" charset="0"/>
              <a:buChar char="•"/>
            </a:pPr>
            <a:r>
              <a:rPr lang="pt" sz="2000" i="0" dirty="0">
                <a:solidFill>
                  <a:schemeClr val="tx1"/>
                </a:solidFill>
                <a:effectLst/>
              </a:rPr>
              <a:t>Arquivos de sincronização automática, todos os arquivos que salvar no seu computador serão enviados automaticamente para a nuvem.</a:t>
            </a:r>
          </a:p>
          <a:p>
            <a:pPr marL="342900" indent="-342900" algn="l">
              <a:buFont typeface="Arial" panose="020B0604020202020204" pitchFamily="34" charset="0"/>
              <a:buChar char="•"/>
            </a:pPr>
            <a:r>
              <a:rPr lang="pt" sz="2000" i="0" dirty="0">
                <a:solidFill>
                  <a:schemeClr val="tx1"/>
                </a:solidFill>
                <a:effectLst/>
              </a:rPr>
              <a:t>Pesquise arquivos armazenados na nuvem através do seu navegador.</a:t>
            </a:r>
          </a:p>
          <a:p>
            <a:pPr marL="342900" indent="-342900" algn="l">
              <a:buFont typeface="Arial" panose="020B0604020202020204" pitchFamily="34" charset="0"/>
              <a:buChar char="•"/>
            </a:pPr>
            <a:r>
              <a:rPr lang="pt" sz="2000" i="0" dirty="0">
                <a:solidFill>
                  <a:schemeClr val="tx1"/>
                </a:solidFill>
                <a:effectLst/>
              </a:rPr>
              <a:t>Controlar o acesso aos seus arquivos, partilhe-os com os usuários através de um link e controle o que eles podem fazer com os arquivos.</a:t>
            </a:r>
          </a:p>
          <a:p>
            <a:pPr marL="342900" indent="-342900" algn="l">
              <a:buFont typeface="Arial" panose="020B0604020202020204" pitchFamily="34" charset="0"/>
              <a:buChar char="•"/>
            </a:pPr>
            <a:r>
              <a:rPr lang="pt" sz="2000" i="0" dirty="0">
                <a:solidFill>
                  <a:schemeClr val="tx1"/>
                </a:solidFill>
                <a:effectLst/>
              </a:rPr>
              <a:t>Carregue automaticamente fotos e vídeos a partir de dispositivos conectados.</a:t>
            </a:r>
          </a:p>
          <a:p>
            <a:pPr algn="l"/>
            <a:endParaRPr lang="en-US" i="0" dirty="0">
              <a:solidFill>
                <a:schemeClr val="bg1"/>
              </a:solidFill>
              <a:effectLst/>
            </a:endParaRPr>
          </a:p>
          <a:p>
            <a:pPr algn="l"/>
            <a:endParaRPr lang="en-IE" sz="1900" dirty="0">
              <a:solidFill>
                <a:schemeClr val="bg1"/>
              </a:solidFill>
            </a:endParaRPr>
          </a:p>
        </p:txBody>
      </p:sp>
      <p:sp>
        <p:nvSpPr>
          <p:cNvPr id="5" name="Rectangle 4">
            <a:extLst>
              <a:ext uri="{FF2B5EF4-FFF2-40B4-BE49-F238E27FC236}">
                <a16:creationId xmlns:a16="http://schemas.microsoft.com/office/drawing/2014/main" id="{B0915460-1E1E-432E-BD6D-2F8F31BCA059}"/>
              </a:ext>
            </a:extLst>
          </p:cNvPr>
          <p:cNvSpPr/>
          <p:nvPr/>
        </p:nvSpPr>
        <p:spPr>
          <a:xfrm>
            <a:off x="9008331" y="2875002"/>
            <a:ext cx="184731" cy="369332"/>
          </a:xfrm>
          <a:prstGeom prst="rect">
            <a:avLst/>
          </a:prstGeom>
        </p:spPr>
        <p:txBody>
          <a:bodyPr wrap="none" anchor="t">
            <a:spAutoFit/>
          </a:bodyPr>
          <a:lstStyle/>
          <a:p>
            <a:endParaRPr lang="en-IE" dirty="0">
              <a:cs typeface="Calibri"/>
            </a:endParaRPr>
          </a:p>
        </p:txBody>
      </p:sp>
      <p:pic>
        <p:nvPicPr>
          <p:cNvPr id="7" name="Picture 6" descr="Diagram&#10;&#10;Description automatically generated">
            <a:extLst>
              <a:ext uri="{FF2B5EF4-FFF2-40B4-BE49-F238E27FC236}">
                <a16:creationId xmlns:a16="http://schemas.microsoft.com/office/drawing/2014/main" id="{EEFC09C6-824F-42BE-BE8C-5944389202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549" y="1238669"/>
            <a:ext cx="3380574" cy="4065998"/>
          </a:xfrm>
          <a:prstGeom prst="rect">
            <a:avLst/>
          </a:prstGeom>
        </p:spPr>
      </p:pic>
    </p:spTree>
    <p:extLst>
      <p:ext uri="{BB962C8B-B14F-4D97-AF65-F5344CB8AC3E}">
        <p14:creationId xmlns:p14="http://schemas.microsoft.com/office/powerpoint/2010/main" val="690616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6E8275-9DCC-4ECC-9922-FDCDA5FF53F0}"/>
              </a:ext>
            </a:extLst>
          </p:cNvPr>
          <p:cNvSpPr txBox="1"/>
          <p:nvPr/>
        </p:nvSpPr>
        <p:spPr>
          <a:xfrm>
            <a:off x="231229" y="1376127"/>
            <a:ext cx="4656082" cy="4124206"/>
          </a:xfrm>
          <a:prstGeom prst="rect">
            <a:avLst/>
          </a:prstGeom>
          <a:solidFill>
            <a:schemeClr val="bg1"/>
          </a:solidFill>
        </p:spPr>
        <p:txBody>
          <a:bodyPr wrap="square">
            <a:spAutoFit/>
          </a:bodyPr>
          <a:lstStyle/>
          <a:p>
            <a:pPr algn="just"/>
            <a:endParaRPr lang="en-GB" sz="1200" dirty="0">
              <a:ea typeface="+mn-lt"/>
              <a:cs typeface="+mn-lt"/>
            </a:endParaRPr>
          </a:p>
          <a:p>
            <a:pPr algn="just"/>
            <a:r>
              <a:rPr lang="pt" sz="2400" b="1" i="1" dirty="0">
                <a:solidFill>
                  <a:srgbClr val="E78631"/>
                </a:solidFill>
                <a:ea typeface="+mn-lt"/>
                <a:cs typeface="+mn-lt"/>
              </a:rPr>
              <a:t>Os tópicos abaixo são explicados neste Tutorial de Computação em Nuvem</a:t>
            </a:r>
            <a:r>
              <a:rPr lang="pt" sz="2400" dirty="0">
                <a:ea typeface="+mn-lt"/>
                <a:cs typeface="+mn-lt"/>
              </a:rPr>
              <a:t>:</a:t>
            </a:r>
          </a:p>
          <a:p>
            <a:r>
              <a:rPr lang="pt" sz="2400" dirty="0">
                <a:solidFill>
                  <a:schemeClr val="tx1">
                    <a:lumMod val="50000"/>
                    <a:lumOff val="50000"/>
                  </a:schemeClr>
                </a:solidFill>
                <a:ea typeface="+mn-lt"/>
                <a:cs typeface="+mn-lt"/>
              </a:rPr>
              <a:t>1. </a:t>
            </a:r>
            <a:r>
              <a:rPr lang="pt" sz="2200" dirty="0">
                <a:solidFill>
                  <a:schemeClr val="tx1">
                    <a:lumMod val="50000"/>
                    <a:lumOff val="50000"/>
                  </a:schemeClr>
                </a:solidFill>
                <a:ea typeface="+mn-lt"/>
                <a:cs typeface="+mn-lt"/>
              </a:rPr>
              <a:t>Porquê computação em nuvem?</a:t>
            </a:r>
          </a:p>
          <a:p>
            <a:r>
              <a:rPr lang="pt" sz="2200" dirty="0">
                <a:solidFill>
                  <a:schemeClr val="tx1">
                    <a:lumMod val="50000"/>
                    <a:lumOff val="50000"/>
                  </a:schemeClr>
                </a:solidFill>
                <a:ea typeface="+mn-lt"/>
                <a:cs typeface="+mn-lt"/>
              </a:rPr>
              <a:t>2. O que é computação em nuvem?</a:t>
            </a:r>
          </a:p>
          <a:p>
            <a:r>
              <a:rPr lang="pt" sz="2200" dirty="0">
                <a:solidFill>
                  <a:schemeClr val="tx1">
                    <a:lumMod val="50000"/>
                    <a:lumOff val="50000"/>
                  </a:schemeClr>
                </a:solidFill>
                <a:ea typeface="+mn-lt"/>
                <a:cs typeface="+mn-lt"/>
              </a:rPr>
              <a:t>3. Tipos de computação em nuvem?</a:t>
            </a:r>
          </a:p>
          <a:p>
            <a:r>
              <a:rPr lang="pt" sz="2200" dirty="0">
                <a:solidFill>
                  <a:schemeClr val="tx1">
                    <a:lumMod val="50000"/>
                    <a:lumOff val="50000"/>
                  </a:schemeClr>
                </a:solidFill>
                <a:ea typeface="+mn-lt"/>
                <a:cs typeface="+mn-lt"/>
              </a:rPr>
              <a:t>4. Fornecedores de nuvens</a:t>
            </a:r>
          </a:p>
          <a:p>
            <a:r>
              <a:rPr lang="pt" sz="2200" dirty="0">
                <a:solidFill>
                  <a:schemeClr val="tx1">
                    <a:lumMod val="50000"/>
                    <a:lumOff val="50000"/>
                  </a:schemeClr>
                </a:solidFill>
                <a:ea typeface="+mn-lt"/>
                <a:cs typeface="+mn-lt"/>
              </a:rPr>
              <a:t>5. O ciclo de vida de uma solução de computação em nuvem</a:t>
            </a:r>
          </a:p>
          <a:p>
            <a:r>
              <a:rPr lang="pt" sz="2200" dirty="0">
                <a:solidFill>
                  <a:schemeClr val="tx1">
                    <a:lumMod val="50000"/>
                    <a:lumOff val="50000"/>
                  </a:schemeClr>
                </a:solidFill>
                <a:ea typeface="+mn-lt"/>
                <a:cs typeface="+mn-lt"/>
              </a:rPr>
              <a:t>6. Computação em nuvem com AWS</a:t>
            </a:r>
          </a:p>
          <a:p>
            <a:r>
              <a:rPr lang="pt" sz="2200" dirty="0">
                <a:solidFill>
                  <a:schemeClr val="tx1">
                    <a:lumMod val="50000"/>
                    <a:lumOff val="50000"/>
                  </a:schemeClr>
                </a:solidFill>
                <a:ea typeface="+mn-lt"/>
                <a:cs typeface="+mn-lt"/>
              </a:rPr>
              <a:t>7. Demonstração - AWS EC2 e AWS S3</a:t>
            </a:r>
            <a:endParaRPr lang="hr-BA" sz="2200" dirty="0">
              <a:solidFill>
                <a:schemeClr val="tx1">
                  <a:lumMod val="50000"/>
                  <a:lumOff val="50000"/>
                </a:schemeClr>
              </a:solidFill>
              <a:cs typeface="Calibri"/>
            </a:endParaRPr>
          </a:p>
        </p:txBody>
      </p:sp>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381114" y="569970"/>
            <a:ext cx="3735936" cy="649230"/>
          </a:xfrm>
        </p:spPr>
        <p:txBody>
          <a:bodyPr>
            <a:normAutofit fontScale="92500"/>
          </a:bodyPr>
          <a:lstStyle/>
          <a:p>
            <a:r>
              <a:rPr lang="pt" dirty="0"/>
              <a:t>Assista a este vídeo</a:t>
            </a:r>
            <a:endParaRPr lang="hr-BA" dirty="0"/>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8673286" y="5355685"/>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rot="16200000" flipV="1">
            <a:off x="7906014" y="5769931"/>
            <a:ext cx="551065" cy="373610"/>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6096000" y="5618499"/>
            <a:ext cx="2111387" cy="830997"/>
          </a:xfrm>
          <a:prstGeom prst="rect">
            <a:avLst/>
          </a:prstGeom>
          <a:noFill/>
        </p:spPr>
        <p:txBody>
          <a:bodyPr wrap="square" rtlCol="0">
            <a:spAutoFit/>
          </a:bodyPr>
          <a:lstStyle/>
          <a:p>
            <a:r>
              <a:rPr lang="pt" sz="2400" b="1" dirty="0">
                <a:solidFill>
                  <a:srgbClr val="E78631"/>
                </a:solidFill>
              </a:rPr>
              <a:t>Clique para jogar e ouvir</a:t>
            </a:r>
            <a:endParaRPr lang="en-US" sz="2400" b="1" dirty="0">
              <a:solidFill>
                <a:srgbClr val="E78631"/>
              </a:solidFill>
            </a:endParaRPr>
          </a:p>
        </p:txBody>
      </p:sp>
      <p:pic>
        <p:nvPicPr>
          <p:cNvPr id="7" name="Online Media 6" title="Cloud Computing Tutorial for Beginners | Cloud Computing Explained | Cloud Computing | Simplilearn">
            <a:hlinkClick r:id="" action="ppaction://media"/>
            <a:extLst>
              <a:ext uri="{FF2B5EF4-FFF2-40B4-BE49-F238E27FC236}">
                <a16:creationId xmlns:a16="http://schemas.microsoft.com/office/drawing/2014/main" id="{15C411ED-A40D-4F60-9C4D-EF26082A52E4}"/>
              </a:ext>
            </a:extLst>
          </p:cNvPr>
          <p:cNvPicPr>
            <a:picLocks noRot="1" noChangeAspect="1"/>
          </p:cNvPicPr>
          <p:nvPr>
            <a:videoFile r:link="rId1"/>
          </p:nvPr>
        </p:nvPicPr>
        <p:blipFill>
          <a:blip r:embed="rId5"/>
          <a:stretch>
            <a:fillRect/>
          </a:stretch>
        </p:blipFill>
        <p:spPr>
          <a:xfrm>
            <a:off x="5245935" y="1376127"/>
            <a:ext cx="5681598" cy="3538403"/>
          </a:xfrm>
          <a:prstGeom prst="rect">
            <a:avLst/>
          </a:prstGeom>
        </p:spPr>
      </p:pic>
    </p:spTree>
    <p:extLst>
      <p:ext uri="{BB962C8B-B14F-4D97-AF65-F5344CB8AC3E}">
        <p14:creationId xmlns:p14="http://schemas.microsoft.com/office/powerpoint/2010/main" val="5194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3" y="709438"/>
            <a:ext cx="5399361" cy="697353"/>
          </a:xfrm>
        </p:spPr>
        <p:txBody>
          <a:bodyPr/>
          <a:lstStyle/>
          <a:p>
            <a:r>
              <a:rPr lang="pt" dirty="0"/>
              <a:t>4. </a:t>
            </a:r>
            <a:r>
              <a:rPr lang="pt-PT" dirty="0"/>
              <a:t>Superar as barreiras linguísticas e culturais à informações e literacia dos dados</a:t>
            </a:r>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1653726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Definições importantes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557146"/>
            <a:ext cx="10709987" cy="3743707"/>
          </a:xfrm>
        </p:spPr>
        <p:txBody>
          <a:bodyPr/>
          <a:lstStyle/>
          <a:p>
            <a:pPr marL="285750" indent="-285750" algn="just">
              <a:buFont typeface="Arial" panose="020B0604020202020204" pitchFamily="34" charset="0"/>
              <a:buChar char="•"/>
            </a:pPr>
            <a:r>
              <a:rPr lang="pt" sz="2400" b="1" i="0" dirty="0">
                <a:effectLst/>
              </a:rPr>
              <a:t>Uma barreira linguística </a:t>
            </a:r>
            <a:r>
              <a:rPr lang="pt" sz="2400" i="0" dirty="0">
                <a:effectLst/>
              </a:rPr>
              <a:t>é uma frase figurativa usada principalmente para se referir às barreiras linguísticas à </a:t>
            </a:r>
            <a:r>
              <a:rPr lang="pt" sz="2400" i="0" u="none" strike="noStrike" dirty="0">
                <a:effectLst/>
              </a:rPr>
              <a:t>comunicação </a:t>
            </a:r>
            <a:r>
              <a:rPr lang="pt" sz="2400" i="0" dirty="0">
                <a:effectLst/>
              </a:rPr>
              <a:t>, ou seja, às dificuldades de comunicação experimentadas por pessoas ou grupos que originalmente falam </a:t>
            </a:r>
            <a:r>
              <a:rPr lang="pt" sz="2400" i="0" u="none" strike="noStrike" dirty="0">
                <a:effectLst/>
              </a:rPr>
              <a:t>línguas diferentes </a:t>
            </a:r>
            <a:r>
              <a:rPr lang="pt" sz="2400" i="0" dirty="0">
                <a:effectLst/>
              </a:rPr>
              <a:t>, ou mesmo </a:t>
            </a:r>
            <a:r>
              <a:rPr lang="pt" sz="2400" i="0" u="none" strike="noStrike" dirty="0">
                <a:effectLst/>
              </a:rPr>
              <a:t>dialetos </a:t>
            </a:r>
            <a:r>
              <a:rPr lang="pt" sz="2400" i="0" dirty="0">
                <a:effectLst/>
              </a:rPr>
              <a:t>em alguns casos.</a:t>
            </a:r>
          </a:p>
          <a:p>
            <a:pPr marL="285750" indent="-285750" algn="just">
              <a:buFont typeface="Arial" panose="020B0604020202020204" pitchFamily="34" charset="0"/>
              <a:buChar char="•"/>
            </a:pPr>
            <a:r>
              <a:rPr lang="pt" sz="2400" b="1" i="0" dirty="0">
                <a:effectLst/>
              </a:rPr>
              <a:t>Uma barreira cultural </a:t>
            </a:r>
            <a:r>
              <a:rPr lang="pt" sz="2400" i="0" dirty="0">
                <a:effectLst/>
              </a:rPr>
              <a:t>é uma questão decorrente de um mal-entendido de significado, causado por diferenças culturais entre o emissor e o receptor.</a:t>
            </a:r>
            <a:endParaRPr lang="hr-BA" sz="6000" dirty="0"/>
          </a:p>
        </p:txBody>
      </p:sp>
    </p:spTree>
    <p:extLst>
      <p:ext uri="{BB962C8B-B14F-4D97-AF65-F5344CB8AC3E}">
        <p14:creationId xmlns:p14="http://schemas.microsoft.com/office/powerpoint/2010/main" val="3657036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6ECA3-73C0-40E7-BC54-4F92FA106A79}"/>
              </a:ext>
            </a:extLst>
          </p:cNvPr>
          <p:cNvSpPr>
            <a:spLocks noGrp="1"/>
          </p:cNvSpPr>
          <p:nvPr>
            <p:ph type="body" sz="quarter" idx="14"/>
          </p:nvPr>
        </p:nvSpPr>
        <p:spPr>
          <a:xfrm>
            <a:off x="4694776" y="4353361"/>
            <a:ext cx="785328" cy="1056986"/>
          </a:xfrm>
        </p:spPr>
        <p:txBody>
          <a:bodyPr>
            <a:normAutofit fontScale="85000" lnSpcReduction="20000"/>
          </a:bodyPr>
          <a:lstStyle/>
          <a:p>
            <a:r>
              <a:rPr lang="pt" dirty="0"/>
              <a:t>„</a:t>
            </a:r>
            <a:endParaRPr lang="en-US" dirty="0"/>
          </a:p>
        </p:txBody>
      </p:sp>
      <p:sp>
        <p:nvSpPr>
          <p:cNvPr id="3" name="Text Placeholder 2">
            <a:extLst>
              <a:ext uri="{FF2B5EF4-FFF2-40B4-BE49-F238E27FC236}">
                <a16:creationId xmlns:a16="http://schemas.microsoft.com/office/drawing/2014/main" id="{5D810E06-3B93-47E3-B6FF-1DBBF19060FD}"/>
              </a:ext>
            </a:extLst>
          </p:cNvPr>
          <p:cNvSpPr>
            <a:spLocks noGrp="1"/>
          </p:cNvSpPr>
          <p:nvPr>
            <p:ph type="body" sz="quarter" idx="13"/>
          </p:nvPr>
        </p:nvSpPr>
        <p:spPr/>
        <p:txBody>
          <a:bodyPr>
            <a:normAutofit/>
          </a:bodyPr>
          <a:lstStyle/>
          <a:p>
            <a:r>
              <a:rPr lang="pt" dirty="0"/>
              <a:t>“</a:t>
            </a:r>
            <a:r>
              <a:rPr lang="pt-PT" dirty="0"/>
              <a:t>Se falares a um homem numa língua que ele compreenda, a tua mensagem entra na sua cabeça. Se lhe falares na sua própria língua, a tua mensagem entra-lhe diretamente no coração.</a:t>
            </a:r>
            <a:r>
              <a:rPr lang="pt" dirty="0"/>
              <a:t>”, disse o ex-presidente sul-africano Nelson Mandela</a:t>
            </a:r>
          </a:p>
          <a:p>
            <a:endParaRPr lang="pt" dirty="0"/>
          </a:p>
        </p:txBody>
      </p:sp>
      <p:sp>
        <p:nvSpPr>
          <p:cNvPr id="4" name="Text Placeholder 3">
            <a:extLst>
              <a:ext uri="{FF2B5EF4-FFF2-40B4-BE49-F238E27FC236}">
                <a16:creationId xmlns:a16="http://schemas.microsoft.com/office/drawing/2014/main" id="{BCCF6977-41A0-499F-A95E-3029C7B2DE6F}"/>
              </a:ext>
            </a:extLst>
          </p:cNvPr>
          <p:cNvSpPr>
            <a:spLocks noGrp="1"/>
          </p:cNvSpPr>
          <p:nvPr>
            <p:ph type="body" sz="quarter" idx="15"/>
          </p:nvPr>
        </p:nvSpPr>
        <p:spPr>
          <a:xfrm>
            <a:off x="547111" y="6365"/>
            <a:ext cx="2613204" cy="1221666"/>
          </a:xfrm>
        </p:spPr>
        <p:txBody>
          <a:bodyPr>
            <a:normAutofit fontScale="92500" lnSpcReduction="10000"/>
          </a:bodyPr>
          <a:lstStyle/>
          <a:p>
            <a:r>
              <a:rPr lang="pt" dirty="0"/>
              <a:t>„</a:t>
            </a:r>
            <a:endParaRPr lang="en-US" dirty="0"/>
          </a:p>
        </p:txBody>
      </p:sp>
      <p:pic>
        <p:nvPicPr>
          <p:cNvPr id="7" name="Picture Placeholder 6" descr="A close-up of an old person smiling&#10;&#10;Description automatically generated">
            <a:extLst>
              <a:ext uri="{FF2B5EF4-FFF2-40B4-BE49-F238E27FC236}">
                <a16:creationId xmlns:a16="http://schemas.microsoft.com/office/drawing/2014/main" id="{8DCB836C-B0EE-45AC-83A7-F8C24DF5A6B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392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5665E5-4536-4429-ACC3-D43853F3FD99}"/>
              </a:ext>
            </a:extLst>
          </p:cNvPr>
          <p:cNvSpPr>
            <a:spLocks noGrp="1"/>
          </p:cNvSpPr>
          <p:nvPr>
            <p:ph type="body" sz="quarter" idx="13"/>
          </p:nvPr>
        </p:nvSpPr>
        <p:spPr>
          <a:xfrm>
            <a:off x="856589" y="997503"/>
            <a:ext cx="10417661" cy="4493975"/>
          </a:xfrm>
          <a:ln w="53975">
            <a:gradFill>
              <a:gsLst>
                <a:gs pos="0">
                  <a:srgbClr val="F1B12E"/>
                </a:gs>
                <a:gs pos="74000">
                  <a:srgbClr val="00ACA7"/>
                </a:gs>
                <a:gs pos="83000">
                  <a:srgbClr val="00ACA7"/>
                </a:gs>
                <a:gs pos="100000">
                  <a:srgbClr val="00ACA7"/>
                </a:gs>
              </a:gsLst>
              <a:lin ang="5400000" scaled="1"/>
            </a:gradFill>
          </a:ln>
        </p:spPr>
        <p:txBody>
          <a:bodyPr>
            <a:normAutofit/>
          </a:bodyPr>
          <a:lstStyle/>
          <a:p>
            <a:pPr algn="l"/>
            <a:r>
              <a:rPr lang="pt" b="1" dirty="0"/>
              <a:t>Como é que a linguagem afeta a sua experiência na internet?</a:t>
            </a:r>
            <a:endParaRPr lang="hr-BA" b="1" dirty="0"/>
          </a:p>
          <a:p>
            <a:pPr algn="l"/>
            <a:endParaRPr lang="en-US" dirty="0"/>
          </a:p>
          <a:p>
            <a:pPr algn="l"/>
            <a:r>
              <a:rPr lang="pt" dirty="0"/>
              <a:t>Para aqueles que não falam ou entendem inglês, grande parte da internet está fora de alcance.</a:t>
            </a:r>
            <a:endParaRPr lang="hr-BA" dirty="0"/>
          </a:p>
          <a:p>
            <a:pPr algn="l"/>
            <a:endParaRPr lang="hr-BA" dirty="0"/>
          </a:p>
          <a:p>
            <a:pPr algn="l"/>
            <a:r>
              <a:rPr lang="pt" dirty="0"/>
              <a:t>Os falantes nativos de inglês – cerca de 5% da população global – provavelmente não percebem a diferença entre a vida real e a vida online, já que mais da metade da web está no seu idioma.</a:t>
            </a:r>
          </a:p>
          <a:p>
            <a:endParaRPr lang="en-US" dirty="0"/>
          </a:p>
        </p:txBody>
      </p:sp>
    </p:spTree>
    <p:extLst>
      <p:ext uri="{BB962C8B-B14F-4D97-AF65-F5344CB8AC3E}">
        <p14:creationId xmlns:p14="http://schemas.microsoft.com/office/powerpoint/2010/main" val="2554694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D9AA6B-682C-4222-BFF5-BA1B8987301A}"/>
              </a:ext>
            </a:extLst>
          </p:cNvPr>
          <p:cNvSpPr>
            <a:spLocks noGrp="1"/>
          </p:cNvSpPr>
          <p:nvPr>
            <p:ph type="body" sz="quarter" idx="15"/>
          </p:nvPr>
        </p:nvSpPr>
        <p:spPr>
          <a:xfrm>
            <a:off x="3175537" y="421277"/>
            <a:ext cx="8559263" cy="1346703"/>
          </a:xfrm>
        </p:spPr>
        <p:txBody>
          <a:bodyPr>
            <a:normAutofit/>
          </a:bodyPr>
          <a:lstStyle/>
          <a:p>
            <a:r>
              <a:rPr lang="pt" sz="3200" b="1" dirty="0"/>
              <a:t>Diversidade de navegação: </a:t>
            </a:r>
            <a:r>
              <a:rPr lang="pt" sz="2800" dirty="0"/>
              <a:t>necessidades linguísticas</a:t>
            </a:r>
            <a:endParaRPr lang="pt" sz="3200" dirty="0"/>
          </a:p>
          <a:p>
            <a:endParaRPr lang="en-US" sz="3200" dirty="0"/>
          </a:p>
        </p:txBody>
      </p:sp>
      <p:pic>
        <p:nvPicPr>
          <p:cNvPr id="4" name="Picture 3" descr="Chart, sunburst chart&#10;&#10;Description automatically generated">
            <a:extLst>
              <a:ext uri="{FF2B5EF4-FFF2-40B4-BE49-F238E27FC236}">
                <a16:creationId xmlns:a16="http://schemas.microsoft.com/office/drawing/2014/main" id="{63D62EEF-A3A4-4CCF-8206-2AE1D203546D}"/>
              </a:ext>
            </a:extLst>
          </p:cNvPr>
          <p:cNvPicPr>
            <a:picLocks noChangeAspect="1"/>
          </p:cNvPicPr>
          <p:nvPr/>
        </p:nvPicPr>
        <p:blipFill>
          <a:blip r:embed="rId2"/>
          <a:stretch>
            <a:fillRect/>
          </a:stretch>
        </p:blipFill>
        <p:spPr>
          <a:xfrm>
            <a:off x="2002035" y="1094628"/>
            <a:ext cx="7960977" cy="5617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84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299B3-B016-403F-9C7B-D70E2C52516F}"/>
              </a:ext>
            </a:extLst>
          </p:cNvPr>
          <p:cNvSpPr>
            <a:spLocks noGrp="1"/>
          </p:cNvSpPr>
          <p:nvPr>
            <p:ph type="body" sz="quarter" idx="13"/>
          </p:nvPr>
        </p:nvSpPr>
        <p:spPr>
          <a:xfrm>
            <a:off x="188361" y="506196"/>
            <a:ext cx="5440914" cy="3561711"/>
          </a:xfrm>
        </p:spPr>
        <p:txBody>
          <a:bodyPr>
            <a:normAutofit lnSpcReduction="10000"/>
          </a:bodyPr>
          <a:lstStyle/>
          <a:p>
            <a:pPr>
              <a:lnSpc>
                <a:spcPct val="110000"/>
              </a:lnSpc>
            </a:pPr>
            <a:r>
              <a:rPr lang="pt" sz="2800" b="0" dirty="0"/>
              <a:t>Ter um passado migrante pode significar que é multilingue ou prefere navegar num determinado idioma. Aceitar isto e saber como navegar pela tecnologia para obter os melhores resultados em diferentes idiomas pode ajudá-lo a obter grandes resultados</a:t>
            </a:r>
            <a:endParaRPr lang="en-US" sz="2800" b="0" dirty="0"/>
          </a:p>
          <a:p>
            <a:pPr>
              <a:lnSpc>
                <a:spcPct val="110000"/>
              </a:lnSpc>
            </a:pPr>
            <a:endParaRPr lang="en-IE" dirty="0"/>
          </a:p>
        </p:txBody>
      </p:sp>
      <p:sp>
        <p:nvSpPr>
          <p:cNvPr id="3" name="Text Placeholder 2">
            <a:extLst>
              <a:ext uri="{FF2B5EF4-FFF2-40B4-BE49-F238E27FC236}">
                <a16:creationId xmlns:a16="http://schemas.microsoft.com/office/drawing/2014/main" id="{D15CD468-1A2B-4F36-912A-1C91C98E6217}"/>
              </a:ext>
            </a:extLst>
          </p:cNvPr>
          <p:cNvSpPr>
            <a:spLocks noGrp="1"/>
          </p:cNvSpPr>
          <p:nvPr>
            <p:ph type="body" sz="quarter" idx="14"/>
          </p:nvPr>
        </p:nvSpPr>
        <p:spPr>
          <a:xfrm>
            <a:off x="188361" y="4445816"/>
            <a:ext cx="8099854" cy="1497784"/>
          </a:xfrm>
        </p:spPr>
        <p:txBody>
          <a:bodyPr/>
          <a:lstStyle/>
          <a:p>
            <a:pPr algn="just"/>
            <a:r>
              <a:rPr lang="pt" b="0" i="0" dirty="0">
                <a:effectLst/>
              </a:rPr>
              <a:t>Por padrão, o idioma do navegador da Internet é regional; onde quer que você esteja no mundo, o seu navegador exibe o idioma predominantemente falado lá. Para alterar o idioma padrão exibido num navegador da Internet, siga as instruções.</a:t>
            </a:r>
            <a:endParaRPr lang="en-IE" dirty="0"/>
          </a:p>
        </p:txBody>
      </p:sp>
      <p:pic>
        <p:nvPicPr>
          <p:cNvPr id="7" name="Graphic 6" descr="Mouse outline">
            <a:extLst>
              <a:ext uri="{FF2B5EF4-FFF2-40B4-BE49-F238E27FC236}">
                <a16:creationId xmlns:a16="http://schemas.microsoft.com/office/drawing/2014/main" id="{80FD25AB-A6EF-4239-8A92-7763905E6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8616894" y="4004321"/>
            <a:ext cx="1317540" cy="1317540"/>
          </a:xfrm>
          <a:prstGeom prst="rect">
            <a:avLst/>
          </a:prstGeom>
        </p:spPr>
      </p:pic>
      <p:sp>
        <p:nvSpPr>
          <p:cNvPr id="9" name="TextBox 8">
            <a:extLst>
              <a:ext uri="{FF2B5EF4-FFF2-40B4-BE49-F238E27FC236}">
                <a16:creationId xmlns:a16="http://schemas.microsoft.com/office/drawing/2014/main" id="{1E947431-EF9A-4B3B-9B8E-1EB7083F10A4}"/>
              </a:ext>
            </a:extLst>
          </p:cNvPr>
          <p:cNvSpPr txBox="1"/>
          <p:nvPr/>
        </p:nvSpPr>
        <p:spPr>
          <a:xfrm>
            <a:off x="9265912" y="5591211"/>
            <a:ext cx="2597842" cy="523220"/>
          </a:xfrm>
          <a:prstGeom prst="rect">
            <a:avLst/>
          </a:prstGeom>
          <a:noFill/>
        </p:spPr>
        <p:txBody>
          <a:bodyPr wrap="square" rtlCol="0">
            <a:spAutoFit/>
          </a:bodyPr>
          <a:lstStyle/>
          <a:p>
            <a:r>
              <a:rPr lang="pt" sz="2800" b="1" dirty="0">
                <a:solidFill>
                  <a:srgbClr val="D6315A"/>
                </a:solidFill>
              </a:rPr>
              <a:t>Clique para ler</a:t>
            </a:r>
            <a:endParaRPr lang="en-US" sz="2800" b="1" dirty="0">
              <a:solidFill>
                <a:srgbClr val="D6315A"/>
              </a:solidFill>
            </a:endParaRPr>
          </a:p>
        </p:txBody>
      </p:sp>
      <p:sp>
        <p:nvSpPr>
          <p:cNvPr id="12" name="Arrow: Striped Right 11">
            <a:extLst>
              <a:ext uri="{FF2B5EF4-FFF2-40B4-BE49-F238E27FC236}">
                <a16:creationId xmlns:a16="http://schemas.microsoft.com/office/drawing/2014/main" id="{E81530BD-4BE0-4ED4-A4AB-21BDDCDFC04E}"/>
              </a:ext>
            </a:extLst>
          </p:cNvPr>
          <p:cNvSpPr/>
          <p:nvPr/>
        </p:nvSpPr>
        <p:spPr>
          <a:xfrm rot="16200000">
            <a:off x="9899128" y="4849708"/>
            <a:ext cx="727969" cy="461665"/>
          </a:xfrm>
          <a:prstGeom prst="stripedRightArrow">
            <a:avLst/>
          </a:prstGeom>
          <a:solidFill>
            <a:srgbClr val="D631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Placeholder 9" descr="Logo, icon&#10;&#10;Description automatically generated">
            <a:hlinkClick r:id="rId4"/>
            <a:extLst>
              <a:ext uri="{FF2B5EF4-FFF2-40B4-BE49-F238E27FC236}">
                <a16:creationId xmlns:a16="http://schemas.microsoft.com/office/drawing/2014/main" id="{9180C395-7D9E-4B3B-AF14-A1241D50CA7C}"/>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a:ext>
            </a:extLst>
          </a:blip>
          <a:srcRect l="-18776" t="-1541" r="-19229" b="-374"/>
          <a:stretch/>
        </p:blipFill>
        <p:spPr>
          <a:xfrm>
            <a:off x="5629275" y="-1"/>
            <a:ext cx="6562724" cy="4234375"/>
          </a:xfrm>
        </p:spPr>
      </p:pic>
    </p:spTree>
    <p:extLst>
      <p:ext uri="{BB962C8B-B14F-4D97-AF65-F5344CB8AC3E}">
        <p14:creationId xmlns:p14="http://schemas.microsoft.com/office/powerpoint/2010/main" val="775432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C3F0A227-01AE-4BBB-A165-A958026321E6}"/>
              </a:ext>
            </a:extLst>
          </p:cNvPr>
          <p:cNvPicPr>
            <a:picLocks noChangeAspect="1"/>
          </p:cNvPicPr>
          <p:nvPr/>
        </p:nvPicPr>
        <p:blipFill>
          <a:blip r:embed="rId2"/>
          <a:stretch>
            <a:fillRect/>
          </a:stretch>
        </p:blipFill>
        <p:spPr>
          <a:xfrm>
            <a:off x="5762624" y="364501"/>
            <a:ext cx="6096000" cy="3314700"/>
          </a:xfrm>
          <a:prstGeom prst="rect">
            <a:avLst/>
          </a:prstGeom>
        </p:spPr>
      </p:pic>
      <p:sp>
        <p:nvSpPr>
          <p:cNvPr id="12" name="TextBox 11">
            <a:extLst>
              <a:ext uri="{FF2B5EF4-FFF2-40B4-BE49-F238E27FC236}">
                <a16:creationId xmlns:a16="http://schemas.microsoft.com/office/drawing/2014/main" id="{EE807BCA-DEF8-4D5F-875A-02EA361D143F}"/>
              </a:ext>
            </a:extLst>
          </p:cNvPr>
          <p:cNvSpPr txBox="1"/>
          <p:nvPr/>
        </p:nvSpPr>
        <p:spPr>
          <a:xfrm>
            <a:off x="683582" y="1704513"/>
            <a:ext cx="4947673" cy="3785652"/>
          </a:xfrm>
          <a:prstGeom prst="rect">
            <a:avLst/>
          </a:prstGeom>
          <a:noFill/>
        </p:spPr>
        <p:txBody>
          <a:bodyPr wrap="square" rtlCol="0">
            <a:spAutoFit/>
          </a:bodyPr>
          <a:lstStyle/>
          <a:p>
            <a:r>
              <a:rPr lang="pt" sz="2400" dirty="0">
                <a:solidFill>
                  <a:schemeClr val="bg1"/>
                </a:solidFill>
                <a:effectLst/>
                <a:ea typeface="Calibri" panose="020F0502020204030204" pitchFamily="34" charset="0"/>
                <a:cs typeface="Times New Roman" panose="02020603050405020304" pitchFamily="18" charset="0"/>
              </a:rPr>
              <a:t>Diferentes </a:t>
            </a:r>
            <a:r>
              <a:rPr lang="pt-PT" sz="2400" dirty="0">
                <a:solidFill>
                  <a:schemeClr val="bg1"/>
                </a:solidFill>
                <a:effectLst/>
                <a:ea typeface="Calibri" panose="020F0502020204030204" pitchFamily="34" charset="0"/>
                <a:cs typeface="Times New Roman" panose="02020603050405020304" pitchFamily="18" charset="0"/>
              </a:rPr>
              <a:t>motores de busca</a:t>
            </a:r>
            <a:r>
              <a:rPr lang="pt" sz="2400" dirty="0">
                <a:solidFill>
                  <a:schemeClr val="bg1"/>
                </a:solidFill>
                <a:effectLst/>
                <a:ea typeface="Calibri" panose="020F0502020204030204" pitchFamily="34" charset="0"/>
                <a:cs typeface="Times New Roman" panose="02020603050405020304" pitchFamily="18" charset="0"/>
              </a:rPr>
              <a:t> são usados em diferentes países e, para os mesmos </a:t>
            </a:r>
            <a:r>
              <a:rPr lang="pt-PT" sz="2400" dirty="0">
                <a:solidFill>
                  <a:schemeClr val="bg1"/>
                </a:solidFill>
                <a:effectLst/>
                <a:ea typeface="Calibri" panose="020F0502020204030204" pitchFamily="34" charset="0"/>
                <a:cs typeface="Times New Roman" panose="02020603050405020304" pitchFamily="18" charset="0"/>
              </a:rPr>
              <a:t>motores de busca</a:t>
            </a:r>
            <a:r>
              <a:rPr lang="pt" sz="2400" dirty="0">
                <a:solidFill>
                  <a:schemeClr val="bg1"/>
                </a:solidFill>
                <a:effectLst/>
                <a:ea typeface="Calibri" panose="020F0502020204030204" pitchFamily="34" charset="0"/>
                <a:cs typeface="Times New Roman" panose="02020603050405020304" pitchFamily="18" charset="0"/>
              </a:rPr>
              <a:t>, os resultados diferem dependendo da localização. Achamos importante que professores e alunos se tomem consciência deste efeito. É importante para a adaptação, as expectativas ao fazer a pesquisa e é algo a ser abordado.</a:t>
            </a:r>
            <a:endParaRPr lang="en-IE" sz="2400" dirty="0">
              <a:solidFill>
                <a:schemeClr val="bg1"/>
              </a:solidFill>
            </a:endParaRPr>
          </a:p>
        </p:txBody>
      </p:sp>
      <p:sp>
        <p:nvSpPr>
          <p:cNvPr id="13" name="TextBox 12">
            <a:extLst>
              <a:ext uri="{FF2B5EF4-FFF2-40B4-BE49-F238E27FC236}">
                <a16:creationId xmlns:a16="http://schemas.microsoft.com/office/drawing/2014/main" id="{904CBF86-7F3E-45F9-B648-B0A799698F9E}"/>
              </a:ext>
            </a:extLst>
          </p:cNvPr>
          <p:cNvSpPr txBox="1"/>
          <p:nvPr/>
        </p:nvSpPr>
        <p:spPr>
          <a:xfrm>
            <a:off x="683582" y="512559"/>
            <a:ext cx="5079041" cy="954107"/>
          </a:xfrm>
          <a:prstGeom prst="rect">
            <a:avLst/>
          </a:prstGeom>
          <a:noFill/>
        </p:spPr>
        <p:txBody>
          <a:bodyPr wrap="square" rtlCol="0">
            <a:spAutoFit/>
          </a:bodyPr>
          <a:lstStyle/>
          <a:p>
            <a:r>
              <a:rPr lang="pt" sz="2800" b="1" i="0" dirty="0">
                <a:solidFill>
                  <a:srgbClr val="FFFFFF"/>
                </a:solidFill>
                <a:effectLst/>
              </a:rPr>
              <a:t>Motores de busca internacionais para os quais deve otimizar</a:t>
            </a:r>
          </a:p>
        </p:txBody>
      </p:sp>
      <p:sp>
        <p:nvSpPr>
          <p:cNvPr id="14" name="TextBox 13">
            <a:extLst>
              <a:ext uri="{FF2B5EF4-FFF2-40B4-BE49-F238E27FC236}">
                <a16:creationId xmlns:a16="http://schemas.microsoft.com/office/drawing/2014/main" id="{A9292C0B-511A-45EF-AAB8-84FB13F01BDC}"/>
              </a:ext>
            </a:extLst>
          </p:cNvPr>
          <p:cNvSpPr txBox="1"/>
          <p:nvPr/>
        </p:nvSpPr>
        <p:spPr>
          <a:xfrm>
            <a:off x="5762624" y="3636615"/>
            <a:ext cx="6204475" cy="2308324"/>
          </a:xfrm>
          <a:prstGeom prst="rect">
            <a:avLst/>
          </a:prstGeom>
          <a:solidFill>
            <a:srgbClr val="D6315A"/>
          </a:solidFill>
        </p:spPr>
        <p:txBody>
          <a:bodyPr wrap="square" rtlCol="0">
            <a:spAutoFit/>
          </a:bodyPr>
          <a:lstStyle/>
          <a:p>
            <a:pPr algn="just"/>
            <a:r>
              <a:rPr lang="pt" sz="2400" b="0" i="0" dirty="0">
                <a:solidFill>
                  <a:schemeClr val="bg1"/>
                </a:solidFill>
                <a:effectLst/>
              </a:rPr>
              <a:t>Os </a:t>
            </a:r>
            <a:r>
              <a:rPr lang="pt-PT" sz="2400" b="0" i="0" dirty="0">
                <a:solidFill>
                  <a:schemeClr val="bg1"/>
                </a:solidFill>
                <a:effectLst/>
              </a:rPr>
              <a:t>motores de busca</a:t>
            </a:r>
            <a:r>
              <a:rPr lang="pt" sz="2400" b="0" i="0" dirty="0">
                <a:solidFill>
                  <a:schemeClr val="bg1"/>
                </a:solidFill>
                <a:effectLst/>
              </a:rPr>
              <a:t> geralmente filtram os resultados que fornecem como forma de tornar os resultados mais úteis. Eles usam informações do seu computador, como o seu navegador e endereço IP, bem como qualquer informação de conta que eles tenham sua.</a:t>
            </a:r>
            <a:endParaRPr lang="en-IE" sz="2400" dirty="0">
              <a:solidFill>
                <a:schemeClr val="bg1"/>
              </a:solidFill>
            </a:endParaRPr>
          </a:p>
        </p:txBody>
      </p:sp>
    </p:spTree>
    <p:extLst>
      <p:ext uri="{BB962C8B-B14F-4D97-AF65-F5344CB8AC3E}">
        <p14:creationId xmlns:p14="http://schemas.microsoft.com/office/powerpoint/2010/main" val="99486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pt" dirty="0"/>
              <a:t>1. Navegar, pesquisar, filtrar dados, informações e conteúdo digital</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4746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AB79F-6B37-4EE4-8B92-C5D7E41F8A60}"/>
              </a:ext>
            </a:extLst>
          </p:cNvPr>
          <p:cNvSpPr>
            <a:spLocks noGrp="1"/>
          </p:cNvSpPr>
          <p:nvPr>
            <p:ph type="body" sz="quarter" idx="13"/>
          </p:nvPr>
        </p:nvSpPr>
        <p:spPr>
          <a:xfrm>
            <a:off x="399393" y="455066"/>
            <a:ext cx="6134757" cy="3154910"/>
          </a:xfrm>
          <a:solidFill>
            <a:srgbClr val="E78631"/>
          </a:solidFill>
        </p:spPr>
        <p:txBody>
          <a:bodyPr>
            <a:noAutofit/>
          </a:bodyPr>
          <a:lstStyle/>
          <a:p>
            <a:r>
              <a:rPr lang="pt" sz="2400" b="0" i="0" dirty="0">
                <a:solidFill>
                  <a:schemeClr val="bg1"/>
                </a:solidFill>
                <a:effectLst/>
              </a:rPr>
              <a:t>Usar mais do que um motor de busca pode ajudá-lo a obter melhores informações. Como alternativa, alguns motores de busca, incluindo o Google, permitem desativar a personalização e realizar pesquisas não filtradas.</a:t>
            </a:r>
            <a:endParaRPr lang="en-IE" sz="2400" dirty="0">
              <a:solidFill>
                <a:schemeClr val="bg1"/>
              </a:solidFill>
            </a:endParaRPr>
          </a:p>
        </p:txBody>
      </p:sp>
      <p:pic>
        <p:nvPicPr>
          <p:cNvPr id="5" name="Picture 4" descr="A computer and a book on a table&#10;&#10;Description automatically generated with low confidence">
            <a:extLst>
              <a:ext uri="{FF2B5EF4-FFF2-40B4-BE49-F238E27FC236}">
                <a16:creationId xmlns:a16="http://schemas.microsoft.com/office/drawing/2014/main" id="{C2CD71CD-1E7D-4040-8CBE-AC6E5F345FEE}"/>
              </a:ext>
            </a:extLst>
          </p:cNvPr>
          <p:cNvPicPr>
            <a:picLocks noChangeAspect="1"/>
          </p:cNvPicPr>
          <p:nvPr/>
        </p:nvPicPr>
        <p:blipFill>
          <a:blip r:embed="rId2"/>
          <a:stretch>
            <a:fillRect/>
          </a:stretch>
        </p:blipFill>
        <p:spPr>
          <a:xfrm>
            <a:off x="1016053" y="2399478"/>
            <a:ext cx="5612327" cy="3738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510C83A-B334-4FC1-8D05-AB4C6F136837}"/>
              </a:ext>
            </a:extLst>
          </p:cNvPr>
          <p:cNvSpPr txBox="1"/>
          <p:nvPr/>
        </p:nvSpPr>
        <p:spPr>
          <a:xfrm>
            <a:off x="7013359" y="384045"/>
            <a:ext cx="4687410" cy="5262979"/>
          </a:xfrm>
          <a:prstGeom prst="rect">
            <a:avLst/>
          </a:prstGeom>
          <a:noFill/>
        </p:spPr>
        <p:txBody>
          <a:bodyPr wrap="square" rtlCol="0">
            <a:spAutoFit/>
          </a:bodyPr>
          <a:lstStyle/>
          <a:p>
            <a:pPr algn="l"/>
            <a:r>
              <a:rPr lang="pt" sz="2400" b="0" i="0" dirty="0">
                <a:effectLst/>
              </a:rPr>
              <a:t>Lista de </a:t>
            </a:r>
            <a:r>
              <a:rPr lang="pt-PT" sz="2400" b="0" i="0" dirty="0">
                <a:effectLst/>
              </a:rPr>
              <a:t>motores de busca</a:t>
            </a:r>
            <a:r>
              <a:rPr lang="pt" sz="2400" b="0" i="0" dirty="0">
                <a:effectLst/>
              </a:rPr>
              <a:t> que são importantes:</a:t>
            </a:r>
          </a:p>
          <a:p>
            <a:pPr algn="l"/>
            <a:endParaRPr lang="en-US" sz="2400" b="0" i="0" dirty="0">
              <a:effectLst/>
            </a:endParaRPr>
          </a:p>
          <a:p>
            <a:pPr algn="l">
              <a:buFont typeface="+mj-lt"/>
              <a:buAutoNum type="arabicPeriod"/>
            </a:pPr>
            <a:r>
              <a:rPr lang="pt" sz="2400" b="0" i="0" dirty="0">
                <a:effectLst/>
              </a:rPr>
              <a:t>Google</a:t>
            </a:r>
          </a:p>
          <a:p>
            <a:pPr algn="l">
              <a:buFont typeface="+mj-lt"/>
              <a:buAutoNum type="arabicPeriod"/>
            </a:pPr>
            <a:r>
              <a:rPr lang="pt" sz="2400" b="0" i="0" dirty="0">
                <a:effectLst/>
              </a:rPr>
              <a:t>Bing</a:t>
            </a:r>
          </a:p>
          <a:p>
            <a:pPr algn="l">
              <a:buFont typeface="+mj-lt"/>
              <a:buAutoNum type="arabicPeriod"/>
            </a:pPr>
            <a:r>
              <a:rPr lang="pt" sz="2400" b="0" i="0" dirty="0">
                <a:effectLst/>
              </a:rPr>
              <a:t>Yahoo</a:t>
            </a:r>
          </a:p>
          <a:p>
            <a:pPr algn="l">
              <a:buFont typeface="+mj-lt"/>
              <a:buAutoNum type="arabicPeriod"/>
            </a:pPr>
            <a:r>
              <a:rPr lang="pt" sz="2400" b="0" i="0" dirty="0">
                <a:effectLst/>
              </a:rPr>
              <a:t>Baidu</a:t>
            </a:r>
          </a:p>
          <a:p>
            <a:pPr algn="l">
              <a:buFont typeface="+mj-lt"/>
              <a:buAutoNum type="arabicPeriod"/>
            </a:pPr>
            <a:r>
              <a:rPr lang="pt" sz="2400" b="0" i="0" dirty="0">
                <a:effectLst/>
              </a:rPr>
              <a:t>Qihoo360</a:t>
            </a:r>
          </a:p>
          <a:p>
            <a:pPr algn="l">
              <a:buFont typeface="+mj-lt"/>
              <a:buAutoNum type="arabicPeriod"/>
            </a:pPr>
            <a:r>
              <a:rPr lang="pt" sz="2400" b="0" i="0" dirty="0">
                <a:effectLst/>
              </a:rPr>
              <a:t>Yandex</a:t>
            </a:r>
          </a:p>
          <a:p>
            <a:pPr algn="l">
              <a:buFont typeface="+mj-lt"/>
              <a:buAutoNum type="arabicPeriod"/>
            </a:pPr>
            <a:r>
              <a:rPr lang="pt" sz="2400" b="0" i="0" dirty="0">
                <a:effectLst/>
              </a:rPr>
              <a:t>Naver</a:t>
            </a:r>
          </a:p>
          <a:p>
            <a:pPr algn="l">
              <a:buFont typeface="+mj-lt"/>
              <a:buAutoNum type="arabicPeriod"/>
            </a:pPr>
            <a:r>
              <a:rPr lang="pt" sz="2400" b="0" i="0" dirty="0">
                <a:effectLst/>
              </a:rPr>
              <a:t>DuckDuckGo</a:t>
            </a:r>
          </a:p>
          <a:p>
            <a:pPr algn="l">
              <a:buFont typeface="+mj-lt"/>
              <a:buAutoNum type="arabicPeriod"/>
            </a:pPr>
            <a:r>
              <a:rPr lang="pt" sz="2400" b="0" i="0" dirty="0">
                <a:effectLst/>
              </a:rPr>
              <a:t>Ask.com</a:t>
            </a:r>
          </a:p>
          <a:p>
            <a:pPr algn="l">
              <a:buFont typeface="+mj-lt"/>
              <a:buAutoNum type="arabicPeriod"/>
            </a:pPr>
            <a:r>
              <a:rPr lang="pt" sz="2400" b="0" i="0" dirty="0">
                <a:effectLst/>
              </a:rPr>
              <a:t>AOL</a:t>
            </a:r>
          </a:p>
          <a:p>
            <a:endParaRPr lang="en-IE" sz="2400" dirty="0"/>
          </a:p>
        </p:txBody>
      </p:sp>
    </p:spTree>
    <p:extLst>
      <p:ext uri="{BB962C8B-B14F-4D97-AF65-F5344CB8AC3E}">
        <p14:creationId xmlns:p14="http://schemas.microsoft.com/office/powerpoint/2010/main" val="1437616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go&#10;&#10;Description automatically generated">
            <a:hlinkClick r:id="rId2"/>
            <a:extLst>
              <a:ext uri="{FF2B5EF4-FFF2-40B4-BE49-F238E27FC236}">
                <a16:creationId xmlns:a16="http://schemas.microsoft.com/office/drawing/2014/main" id="{E5C51A17-97FA-46D0-BDBA-BC9FE081E43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614363" y="560031"/>
            <a:ext cx="3263900" cy="3079750"/>
          </a:xfrm>
        </p:spPr>
      </p:pic>
      <p:pic>
        <p:nvPicPr>
          <p:cNvPr id="20" name="Picture Placeholder 19" descr="Logo&#10;&#10;Description automatically generated">
            <a:hlinkClick r:id="rId4"/>
            <a:extLst>
              <a:ext uri="{FF2B5EF4-FFF2-40B4-BE49-F238E27FC236}">
                <a16:creationId xmlns:a16="http://schemas.microsoft.com/office/drawing/2014/main" id="{A9E06C6A-F185-4944-B3EC-C4814FD8D02B}"/>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t="-33874" b="-33874"/>
          <a:stretch/>
        </p:blipFill>
        <p:spPr>
          <a:xfrm>
            <a:off x="8328025" y="560031"/>
            <a:ext cx="3263900" cy="3079750"/>
          </a:xfrm>
        </p:spPr>
      </p:pic>
      <p:pic>
        <p:nvPicPr>
          <p:cNvPr id="22" name="Picture Placeholder 21" descr="A picture containing text, clipart&#10;&#10;Description automatically generated">
            <a:hlinkClick r:id="rId6"/>
            <a:extLst>
              <a:ext uri="{FF2B5EF4-FFF2-40B4-BE49-F238E27FC236}">
                <a16:creationId xmlns:a16="http://schemas.microsoft.com/office/drawing/2014/main" id="{36EF98AD-B109-4D61-940A-7D4107680AE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72793" b="-72793"/>
          <a:stretch/>
        </p:blipFill>
        <p:spPr>
          <a:xfrm>
            <a:off x="4506913" y="560031"/>
            <a:ext cx="3263900" cy="3079750"/>
          </a:xfrm>
        </p:spPr>
      </p:pic>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3640207"/>
            <a:ext cx="3263900" cy="2657761"/>
          </a:xfrm>
        </p:spPr>
        <p:txBody>
          <a:bodyPr/>
          <a:lstStyle/>
          <a:p>
            <a:pPr algn="l"/>
            <a:r>
              <a:rPr lang="pt"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O Google </a:t>
            </a:r>
            <a:r>
              <a:rPr lang="pt" sz="2200" b="0" i="0" dirty="0">
                <a:effectLst/>
              </a:rPr>
              <a:t>é um dos motores de busca internacionais mais óbvios, mas quando se trata de produzir conteúdo para outros países, ainda há alguns passos importantes a ter em conta.</a:t>
            </a:r>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171950" y="3640208"/>
            <a:ext cx="3895725" cy="2657760"/>
          </a:xfrm>
        </p:spPr>
        <p:txBody>
          <a:bodyPr/>
          <a:lstStyle/>
          <a:p>
            <a:pPr algn="l"/>
            <a:r>
              <a:rPr lang="pt" sz="2200" b="0" i="0" u="none" strike="noStrike" dirty="0">
                <a:solidFill>
                  <a:schemeClr val="accent5">
                    <a:lumMod val="40000"/>
                    <a:lumOff val="60000"/>
                  </a:schemeClr>
                </a:solidFill>
                <a:effectLst/>
                <a:latin typeface="Roboto" panose="02000000000000000000" pitchFamily="2" charset="0"/>
                <a:hlinkClick r:id="rId6">
                  <a:extLst>
                    <a:ext uri="{A12FA001-AC4F-418D-AE19-62706E023703}">
                      <ahyp:hlinkClr xmlns:ahyp="http://schemas.microsoft.com/office/drawing/2018/hyperlinkcolor" val="tx"/>
                    </a:ext>
                  </a:extLst>
                </a:hlinkClick>
              </a:rPr>
              <a:t>Bing </a:t>
            </a:r>
            <a:r>
              <a:rPr lang="pt" sz="2200" b="0" i="0" u="none" strike="noStrike" dirty="0">
                <a:effectLst/>
                <a:latin typeface="Roboto" panose="02000000000000000000" pitchFamily="2" charset="0"/>
              </a:rPr>
              <a:t>é o segundo mecanismo de busca mais popular </a:t>
            </a:r>
            <a:r>
              <a:rPr lang="pt" sz="2200" b="0" i="0" dirty="0">
                <a:effectLst/>
                <a:latin typeface="Roboto" panose="02000000000000000000" pitchFamily="2" charset="0"/>
              </a:rPr>
              <a:t>nos EUA. Numa escala global, também conquistou a posição como o segundo maior dos motores de busca internacionais.</a:t>
            </a:r>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3640208"/>
            <a:ext cx="3263900" cy="2657760"/>
          </a:xfrm>
        </p:spPr>
        <p:txBody>
          <a:bodyPr/>
          <a:lstStyle/>
          <a:p>
            <a:pPr algn="l"/>
            <a:r>
              <a:rPr lang="pt" b="0" i="0" dirty="0">
                <a:solidFill>
                  <a:schemeClr val="accent5">
                    <a:lumMod val="40000"/>
                    <a:lumOff val="60000"/>
                  </a:schemeClr>
                </a:solidFill>
                <a:effectLst/>
                <a:hlinkClick r:id="rId4">
                  <a:extLst>
                    <a:ext uri="{A12FA001-AC4F-418D-AE19-62706E023703}">
                      <ahyp:hlinkClr xmlns:ahyp="http://schemas.microsoft.com/office/drawing/2018/hyperlinkcolor" val="tx"/>
                    </a:ext>
                  </a:extLst>
                </a:hlinkClick>
              </a:rPr>
              <a:t>Yahoo </a:t>
            </a:r>
            <a:r>
              <a:rPr lang="pt" b="0" i="0" dirty="0">
                <a:effectLst/>
              </a:rPr>
              <a:t>é o terceiro maior motor de busca dos EUA, gere </a:t>
            </a:r>
            <a:r>
              <a:rPr lang="pt" b="0" i="0" u="none" strike="noStrike" dirty="0">
                <a:effectLst/>
              </a:rPr>
              <a:t>cerca de 12% das buscas, </a:t>
            </a:r>
            <a:r>
              <a:rPr lang="pt" b="0" i="0" dirty="0">
                <a:effectLst/>
              </a:rPr>
              <a:t>resultando em milhões de oportunidades para envolver clientes.</a:t>
            </a:r>
            <a:endParaRPr lang="en-IE"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pt" sz="4000" b="1" i="0" dirty="0">
                <a:solidFill>
                  <a:srgbClr val="5E5E5E"/>
                </a:solidFill>
                <a:effectLst/>
              </a:rPr>
              <a:t>Lista de motores de busca</a:t>
            </a:r>
          </a:p>
        </p:txBody>
      </p:sp>
    </p:spTree>
    <p:extLst>
      <p:ext uri="{BB962C8B-B14F-4D97-AF65-F5344CB8AC3E}">
        <p14:creationId xmlns:p14="http://schemas.microsoft.com/office/powerpoint/2010/main" val="2794569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F85055-5EA8-4182-8BCC-001B46E55AAC}"/>
              </a:ext>
            </a:extLst>
          </p:cNvPr>
          <p:cNvSpPr>
            <a:spLocks noGrp="1"/>
          </p:cNvSpPr>
          <p:nvPr>
            <p:ph type="body" sz="quarter" idx="16"/>
          </p:nvPr>
        </p:nvSpPr>
        <p:spPr>
          <a:xfrm>
            <a:off x="614363" y="2962275"/>
            <a:ext cx="3263900" cy="3335694"/>
          </a:xfrm>
        </p:spPr>
        <p:txBody>
          <a:bodyPr/>
          <a:lstStyle/>
          <a:p>
            <a:pPr algn="l"/>
            <a:r>
              <a:rPr lang="pt" sz="2200" b="0" i="0" dirty="0">
                <a:effectLst/>
              </a:rPr>
              <a:t>O motor de pesquisa n.º 1 na China, o </a:t>
            </a:r>
            <a:r>
              <a:rPr lang="pt"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Baidu </a:t>
            </a:r>
            <a:r>
              <a:rPr lang="pt" sz="2200" b="0" i="0" dirty="0">
                <a:effectLst/>
              </a:rPr>
              <a:t>, é o terceiro mais popular do mundo, recebendo cerca de 60% do tráfego de tráfego de busca doméstico.</a:t>
            </a:r>
            <a:endParaRPr lang="en-IE" sz="2200" dirty="0"/>
          </a:p>
        </p:txBody>
      </p:sp>
      <p:sp>
        <p:nvSpPr>
          <p:cNvPr id="6" name="Text Placeholder 5">
            <a:extLst>
              <a:ext uri="{FF2B5EF4-FFF2-40B4-BE49-F238E27FC236}">
                <a16:creationId xmlns:a16="http://schemas.microsoft.com/office/drawing/2014/main" id="{ABFD9850-358F-42CD-AC73-370E3C7CB4FD}"/>
              </a:ext>
            </a:extLst>
          </p:cNvPr>
          <p:cNvSpPr>
            <a:spLocks noGrp="1"/>
          </p:cNvSpPr>
          <p:nvPr>
            <p:ph type="body" sz="quarter" idx="27"/>
          </p:nvPr>
        </p:nvSpPr>
        <p:spPr>
          <a:xfrm>
            <a:off x="4506913" y="2962275"/>
            <a:ext cx="3263900" cy="3335693"/>
          </a:xfrm>
        </p:spPr>
        <p:txBody>
          <a:bodyPr/>
          <a:lstStyle/>
          <a:p>
            <a:pPr algn="l"/>
            <a:r>
              <a:rPr lang="pt" sz="2200" b="0" i="0" dirty="0">
                <a:solidFill>
                  <a:schemeClr val="accent5">
                    <a:lumMod val="40000"/>
                    <a:lumOff val="60000"/>
                  </a:schemeClr>
                </a:solidFill>
                <a:effectLst/>
                <a:hlinkClick r:id="rId3">
                  <a:extLst>
                    <a:ext uri="{A12FA001-AC4F-418D-AE19-62706E023703}">
                      <ahyp:hlinkClr xmlns:ahyp="http://schemas.microsoft.com/office/drawing/2018/hyperlinkcolor" val="tx"/>
                    </a:ext>
                  </a:extLst>
                </a:hlinkClick>
              </a:rPr>
              <a:t>Yandex </a:t>
            </a:r>
            <a:r>
              <a:rPr lang="pt" sz="2200" b="0" i="0" dirty="0">
                <a:effectLst/>
              </a:rPr>
              <a:t>continua a ser o motor de busca internacional dominante na Rússia e em partes dos países vizinhos, embora o Google continue a tentar garantir essa posição para si próprio.</a:t>
            </a:r>
            <a:endParaRPr lang="en-IE" sz="2200" dirty="0"/>
          </a:p>
        </p:txBody>
      </p:sp>
      <p:sp>
        <p:nvSpPr>
          <p:cNvPr id="7" name="Text Placeholder 6">
            <a:extLst>
              <a:ext uri="{FF2B5EF4-FFF2-40B4-BE49-F238E27FC236}">
                <a16:creationId xmlns:a16="http://schemas.microsoft.com/office/drawing/2014/main" id="{B976F9A6-6395-42BD-B000-C22023624F7A}"/>
              </a:ext>
            </a:extLst>
          </p:cNvPr>
          <p:cNvSpPr>
            <a:spLocks noGrp="1"/>
          </p:cNvSpPr>
          <p:nvPr>
            <p:ph type="body" sz="quarter" idx="28"/>
          </p:nvPr>
        </p:nvSpPr>
        <p:spPr>
          <a:xfrm>
            <a:off x="8328638" y="2962275"/>
            <a:ext cx="3263900" cy="3335693"/>
          </a:xfrm>
        </p:spPr>
        <p:txBody>
          <a:bodyPr/>
          <a:lstStyle/>
          <a:p>
            <a:pPr algn="l"/>
            <a:r>
              <a:rPr lang="pt" sz="2200" b="0" i="0" dirty="0">
                <a:solidFill>
                  <a:schemeClr val="accent1">
                    <a:lumMod val="40000"/>
                    <a:lumOff val="60000"/>
                  </a:schemeClr>
                </a:solidFill>
                <a:effectLst/>
                <a:hlinkClick r:id="rId4">
                  <a:extLst>
                    <a:ext uri="{A12FA001-AC4F-418D-AE19-62706E023703}">
                      <ahyp:hlinkClr xmlns:ahyp="http://schemas.microsoft.com/office/drawing/2018/hyperlinkcolor" val="tx"/>
                    </a:ext>
                  </a:extLst>
                </a:hlinkClick>
              </a:rPr>
              <a:t>O DuckDuckGo </a:t>
            </a:r>
            <a:r>
              <a:rPr lang="pt" sz="2200" b="0" i="0" dirty="0">
                <a:effectLst/>
              </a:rPr>
              <a:t>é um motor de busca internacional exclusivo porque não armazena nenhuma informação do usuário. Ele mostra os mesmos resultados para todos os usuários, independentemente do histórico de pesquisa ou localização.</a:t>
            </a:r>
            <a:endParaRPr lang="en-IE" sz="2200" dirty="0"/>
          </a:p>
        </p:txBody>
      </p:sp>
      <p:sp>
        <p:nvSpPr>
          <p:cNvPr id="8" name="TextBox 7">
            <a:extLst>
              <a:ext uri="{FF2B5EF4-FFF2-40B4-BE49-F238E27FC236}">
                <a16:creationId xmlns:a16="http://schemas.microsoft.com/office/drawing/2014/main" id="{F0A57018-3C21-4552-B8FC-3F074D1EECB6}"/>
              </a:ext>
            </a:extLst>
          </p:cNvPr>
          <p:cNvSpPr txBox="1"/>
          <p:nvPr/>
        </p:nvSpPr>
        <p:spPr>
          <a:xfrm>
            <a:off x="614363" y="346229"/>
            <a:ext cx="10305171" cy="707886"/>
          </a:xfrm>
          <a:prstGeom prst="rect">
            <a:avLst/>
          </a:prstGeom>
          <a:noFill/>
        </p:spPr>
        <p:txBody>
          <a:bodyPr wrap="square" rtlCol="0">
            <a:spAutoFit/>
          </a:bodyPr>
          <a:lstStyle/>
          <a:p>
            <a:r>
              <a:rPr lang="pt" sz="4000" b="1" i="0" dirty="0">
                <a:solidFill>
                  <a:srgbClr val="5E5E5E"/>
                </a:solidFill>
                <a:effectLst/>
              </a:rPr>
              <a:t>Lista de motores de busca</a:t>
            </a:r>
          </a:p>
        </p:txBody>
      </p:sp>
      <p:pic>
        <p:nvPicPr>
          <p:cNvPr id="14" name="Picture Placeholder 13" descr="Icon&#10;&#10;Description automatically generated">
            <a:hlinkClick r:id="rId2"/>
            <a:extLst>
              <a:ext uri="{FF2B5EF4-FFF2-40B4-BE49-F238E27FC236}">
                <a16:creationId xmlns:a16="http://schemas.microsoft.com/office/drawing/2014/main" id="{ABEAED99-C54C-4ACE-A83A-8DBC276CC116}"/>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a:ext>
            </a:extLst>
          </a:blip>
          <a:srcRect t="-88297" b="-88297"/>
          <a:stretch/>
        </p:blipFill>
        <p:spPr/>
      </p:pic>
      <p:pic>
        <p:nvPicPr>
          <p:cNvPr id="16" name="Picture Placeholder 15" descr="Logo, company name&#10;&#10;Description automatically generated">
            <a:hlinkClick r:id="rId3"/>
            <a:extLst>
              <a:ext uri="{FF2B5EF4-FFF2-40B4-BE49-F238E27FC236}">
                <a16:creationId xmlns:a16="http://schemas.microsoft.com/office/drawing/2014/main" id="{7AD7BDD6-4DE4-413A-9D6C-309AF342EB2D}"/>
              </a:ext>
            </a:extLst>
          </p:cNvPr>
          <p:cNvPicPr>
            <a:picLocks noGrp="1" noChangeAspect="1"/>
          </p:cNvPicPr>
          <p:nvPr>
            <p:ph type="pic" sz="quarter" idx="26"/>
          </p:nvPr>
        </p:nvPicPr>
        <p:blipFill rotWithShape="1">
          <a:blip r:embed="rId6" cstate="screen">
            <a:extLst>
              <a:ext uri="{28A0092B-C50C-407E-A947-70E740481C1C}">
                <a14:useLocalDpi xmlns:a14="http://schemas.microsoft.com/office/drawing/2010/main"/>
              </a:ext>
            </a:extLst>
          </a:blip>
          <a:srcRect t="-40233" b="-40233"/>
          <a:stretch/>
        </p:blipFill>
        <p:spPr/>
      </p:pic>
      <p:pic>
        <p:nvPicPr>
          <p:cNvPr id="18" name="Picture Placeholder 17" descr="Logo&#10;&#10;Description automatically generated with medium confidence">
            <a:hlinkClick r:id="rId4"/>
            <a:extLst>
              <a:ext uri="{FF2B5EF4-FFF2-40B4-BE49-F238E27FC236}">
                <a16:creationId xmlns:a16="http://schemas.microsoft.com/office/drawing/2014/main" id="{F03A9AD0-6DF2-4BA6-8918-D3475DBB6DD4}"/>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t="-63230" b="-63230"/>
          <a:stretch/>
        </p:blipFill>
        <p:spPr/>
      </p:pic>
    </p:spTree>
    <p:extLst>
      <p:ext uri="{BB962C8B-B14F-4D97-AF65-F5344CB8AC3E}">
        <p14:creationId xmlns:p14="http://schemas.microsoft.com/office/powerpoint/2010/main" val="2471965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9A0EA-AC45-4660-9953-B2C11EBCC9AB}"/>
              </a:ext>
            </a:extLst>
          </p:cNvPr>
          <p:cNvSpPr>
            <a:spLocks noGrp="1"/>
          </p:cNvSpPr>
          <p:nvPr>
            <p:ph type="body" sz="quarter" idx="13"/>
          </p:nvPr>
        </p:nvSpPr>
        <p:spPr>
          <a:xfrm>
            <a:off x="3304032" y="751463"/>
            <a:ext cx="8383092" cy="844269"/>
          </a:xfrm>
        </p:spPr>
        <p:txBody>
          <a:bodyPr>
            <a:normAutofit fontScale="92500" lnSpcReduction="20000"/>
          </a:bodyPr>
          <a:lstStyle/>
          <a:p>
            <a:pPr algn="r"/>
            <a:r>
              <a:rPr lang="pt" dirty="0">
                <a:solidFill>
                  <a:srgbClr val="DD1B50"/>
                </a:solidFill>
              </a:rPr>
              <a:t>MELHOR DICA! </a:t>
            </a:r>
            <a:r>
              <a:rPr lang="pt" dirty="0"/>
              <a:t>– Se gostaria de ajudar o meio ambiente enquanto navega – use ECOSIA</a:t>
            </a:r>
            <a:endParaRPr lang="en-US" dirty="0"/>
          </a:p>
        </p:txBody>
      </p:sp>
      <p:sp>
        <p:nvSpPr>
          <p:cNvPr id="3" name="Text Placeholder 2">
            <a:extLst>
              <a:ext uri="{FF2B5EF4-FFF2-40B4-BE49-F238E27FC236}">
                <a16:creationId xmlns:a16="http://schemas.microsoft.com/office/drawing/2014/main" id="{857C8991-099C-4815-B749-052C4ED89803}"/>
              </a:ext>
            </a:extLst>
          </p:cNvPr>
          <p:cNvSpPr>
            <a:spLocks noGrp="1"/>
          </p:cNvSpPr>
          <p:nvPr>
            <p:ph type="body" sz="quarter" idx="14"/>
          </p:nvPr>
        </p:nvSpPr>
        <p:spPr>
          <a:xfrm>
            <a:off x="698781" y="2670048"/>
            <a:ext cx="11156987" cy="3108960"/>
          </a:xfrm>
        </p:spPr>
        <p:txBody>
          <a:bodyPr/>
          <a:lstStyle/>
          <a:p>
            <a:pPr marL="342900" indent="-342900">
              <a:buFont typeface="Wingdings" panose="05000000000000000000" pitchFamily="2" charset="2"/>
              <a:buChar char="ü"/>
            </a:pPr>
            <a:r>
              <a:rPr lang="pt" b="1" dirty="0">
                <a:solidFill>
                  <a:srgbClr val="00ACA7"/>
                </a:solidFill>
              </a:rPr>
              <a:t>O motor de busca que planta árvores.</a:t>
            </a:r>
            <a:endParaRPr lang="hr-BA" b="1" dirty="0">
              <a:solidFill>
                <a:srgbClr val="00ACA7"/>
              </a:solidFill>
            </a:endParaRPr>
          </a:p>
          <a:p>
            <a:pPr marL="342900" indent="-342900">
              <a:buFont typeface="Wingdings" panose="05000000000000000000" pitchFamily="2" charset="2"/>
              <a:buChar char="ü"/>
            </a:pPr>
            <a:r>
              <a:rPr lang="pt" b="1" dirty="0">
                <a:solidFill>
                  <a:srgbClr val="00ACA7"/>
                </a:solidFill>
              </a:rPr>
              <a:t>O moto de busca Ecosia está a tentar desacelerar as alterações climáticas canalizando os lucros para organizações que plantam árvores em áreas desmatadas.</a:t>
            </a:r>
            <a:endParaRPr lang="hr-BA" b="1" dirty="0">
              <a:solidFill>
                <a:srgbClr val="00ACA7"/>
              </a:solidFill>
            </a:endParaRPr>
          </a:p>
          <a:p>
            <a:pPr marL="342900" indent="-342900">
              <a:buFont typeface="Wingdings" panose="05000000000000000000" pitchFamily="2" charset="2"/>
              <a:buChar char="ü"/>
            </a:pPr>
            <a:r>
              <a:rPr lang="pt" b="1" dirty="0">
                <a:solidFill>
                  <a:srgbClr val="00ACA7"/>
                </a:solidFill>
              </a:rPr>
              <a:t>Como funciona... Você pesquisa na web com o Ecosia. Os anúncios geram receita para a Ecosia. A Ecosia usa essa “renda” para plantar árvores.</a:t>
            </a:r>
            <a:endParaRPr lang="hr-BA" b="1" dirty="0">
              <a:solidFill>
                <a:srgbClr val="00ACA7"/>
              </a:solidFill>
            </a:endParaRPr>
          </a:p>
          <a:p>
            <a:pPr marL="342900" indent="-342900">
              <a:buFont typeface="Wingdings" panose="05000000000000000000" pitchFamily="2" charset="2"/>
              <a:buChar char="ü"/>
            </a:pPr>
            <a:endParaRPr lang="hr-BA" b="1" dirty="0">
              <a:solidFill>
                <a:srgbClr val="00ACA7"/>
              </a:solidFill>
            </a:endParaRPr>
          </a:p>
          <a:p>
            <a:pPr algn="ctr"/>
            <a:r>
              <a:rPr lang="pt" sz="3200" b="1" dirty="0">
                <a:solidFill>
                  <a:srgbClr val="00ACA7"/>
                </a:solidFill>
                <a:hlinkClick r:id="rId2">
                  <a:extLst>
                    <a:ext uri="{A12FA001-AC4F-418D-AE19-62706E023703}">
                      <ahyp:hlinkClr xmlns:ahyp="http://schemas.microsoft.com/office/drawing/2018/hyperlinkcolor" val="tx"/>
                    </a:ext>
                  </a:extLst>
                </a:hlinkClick>
              </a:rPr>
              <a:t>www.ecosia.org</a:t>
            </a:r>
            <a:r>
              <a:rPr lang="pt" sz="3200" b="1" dirty="0">
                <a:solidFill>
                  <a:srgbClr val="00ACA7"/>
                </a:solidFill>
              </a:rPr>
              <a:t> </a:t>
            </a:r>
            <a:endParaRPr lang="en-US" sz="3200" b="1" dirty="0">
              <a:solidFill>
                <a:srgbClr val="00ACA7"/>
              </a:solidFill>
            </a:endParaRPr>
          </a:p>
        </p:txBody>
      </p:sp>
      <p:pic>
        <p:nvPicPr>
          <p:cNvPr id="4" name="Picture 3">
            <a:extLst>
              <a:ext uri="{FF2B5EF4-FFF2-40B4-BE49-F238E27FC236}">
                <a16:creationId xmlns:a16="http://schemas.microsoft.com/office/drawing/2014/main" id="{179A6E2C-1924-4790-ACDE-4EA46435BD88}"/>
              </a:ext>
            </a:extLst>
          </p:cNvPr>
          <p:cNvPicPr>
            <a:picLocks noChangeAspect="1"/>
          </p:cNvPicPr>
          <p:nvPr/>
        </p:nvPicPr>
        <p:blipFill>
          <a:blip r:embed="rId3"/>
          <a:stretch>
            <a:fillRect/>
          </a:stretch>
        </p:blipFill>
        <p:spPr>
          <a:xfrm>
            <a:off x="956881" y="402717"/>
            <a:ext cx="2524125" cy="1809750"/>
          </a:xfrm>
          <a:prstGeom prst="rect">
            <a:avLst/>
          </a:prstGeom>
        </p:spPr>
      </p:pic>
    </p:spTree>
    <p:extLst>
      <p:ext uri="{BB962C8B-B14F-4D97-AF65-F5344CB8AC3E}">
        <p14:creationId xmlns:p14="http://schemas.microsoft.com/office/powerpoint/2010/main" val="803508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458FC-EE27-4F87-B707-AB17FFEFCEB8}"/>
              </a:ext>
            </a:extLst>
          </p:cNvPr>
          <p:cNvSpPr>
            <a:spLocks noGrp="1"/>
          </p:cNvSpPr>
          <p:nvPr>
            <p:ph type="body" sz="quarter" idx="13"/>
          </p:nvPr>
        </p:nvSpPr>
        <p:spPr/>
        <p:txBody>
          <a:bodyPr>
            <a:normAutofit fontScale="92500"/>
          </a:bodyPr>
          <a:lstStyle/>
          <a:p>
            <a:pPr algn="l"/>
            <a:r>
              <a:rPr lang="pt" b="1" i="0" dirty="0">
                <a:solidFill>
                  <a:srgbClr val="333333"/>
                </a:solidFill>
                <a:effectLst/>
              </a:rPr>
              <a:t>Ferramentas de tradução online recomendadas por tradutores</a:t>
            </a:r>
          </a:p>
        </p:txBody>
      </p:sp>
      <p:sp>
        <p:nvSpPr>
          <p:cNvPr id="3" name="Text Placeholder 2">
            <a:extLst>
              <a:ext uri="{FF2B5EF4-FFF2-40B4-BE49-F238E27FC236}">
                <a16:creationId xmlns:a16="http://schemas.microsoft.com/office/drawing/2014/main" id="{0A9842D9-C9E3-4492-9179-E21B6313A262}"/>
              </a:ext>
            </a:extLst>
          </p:cNvPr>
          <p:cNvSpPr>
            <a:spLocks noGrp="1"/>
          </p:cNvSpPr>
          <p:nvPr>
            <p:ph type="body" sz="quarter" idx="14"/>
          </p:nvPr>
        </p:nvSpPr>
        <p:spPr>
          <a:xfrm>
            <a:off x="530137" y="1588150"/>
            <a:ext cx="11156987" cy="3537886"/>
          </a:xfrm>
        </p:spPr>
        <p:txBody>
          <a:bodyPr/>
          <a:lstStyle/>
          <a:p>
            <a:pPr algn="just"/>
            <a:r>
              <a:rPr lang="pt" i="0" dirty="0">
                <a:solidFill>
                  <a:srgbClr val="333333"/>
                </a:solidFill>
                <a:effectLst/>
              </a:rPr>
              <a:t>O processo de tradução muitas vezes pode ser um pouco tedioso – às vezes cobrindo uma infinidade de tópicos, exigindo uma extensa pesquisa e conhecimento contextual. Felizmente, a revolução digital desencadeou a criação de ferramentas, software e recursos que ajudam a aliviar o fardo da tradução e melhorar a eficiência, consistência e qualidade. Abaixo está uma lista de ferramentas de tradução que são recomendadas pelos tradutores:</a:t>
            </a:r>
          </a:p>
          <a:p>
            <a:pPr marL="342900" indent="-342900">
              <a:buFont typeface="Arial" panose="020B0604020202020204" pitchFamily="34" charset="0"/>
              <a:buChar char="•"/>
            </a:pPr>
            <a:r>
              <a:rPr lang="pt" i="0" dirty="0">
                <a:solidFill>
                  <a:schemeClr val="tx1"/>
                </a:solidFill>
                <a:effectLst/>
                <a:hlinkClick r:id="rId2"/>
              </a:rPr>
              <a:t>Linguee</a:t>
            </a:r>
            <a:endParaRPr lang="en-IE" i="0" dirty="0">
              <a:solidFill>
                <a:schemeClr val="tx1"/>
              </a:solidFill>
              <a:effectLst/>
            </a:endParaRPr>
          </a:p>
          <a:p>
            <a:pPr marL="342900" indent="-342900">
              <a:buFont typeface="Arial" panose="020B0604020202020204" pitchFamily="34" charset="0"/>
              <a:buChar char="•"/>
            </a:pPr>
            <a:r>
              <a:rPr lang="pt" dirty="0">
                <a:solidFill>
                  <a:schemeClr val="tx1"/>
                </a:solidFill>
                <a:hlinkClick r:id="rId3"/>
              </a:rPr>
              <a:t>Reverso</a:t>
            </a:r>
            <a:endParaRPr lang="hr-BA" dirty="0">
              <a:solidFill>
                <a:schemeClr val="tx1"/>
              </a:solidFill>
            </a:endParaRPr>
          </a:p>
          <a:p>
            <a:pPr marL="342900" indent="-342900">
              <a:buFont typeface="Arial" panose="020B0604020202020204" pitchFamily="34" charset="0"/>
              <a:buChar char="•"/>
            </a:pPr>
            <a:r>
              <a:rPr lang="pt" dirty="0">
                <a:solidFill>
                  <a:schemeClr val="tx1"/>
                </a:solidFill>
                <a:hlinkClick r:id="rId4"/>
              </a:rPr>
              <a:t>Google Tradutor </a:t>
            </a:r>
            <a:r>
              <a:rPr lang="pt" dirty="0">
                <a:solidFill>
                  <a:schemeClr val="tx1"/>
                </a:solidFill>
              </a:rPr>
              <a:t>incluindo o plugin</a:t>
            </a:r>
          </a:p>
          <a:p>
            <a:pPr marL="342900" indent="-342900">
              <a:buFont typeface="Arial" panose="020B0604020202020204" pitchFamily="34" charset="0"/>
              <a:buChar char="•"/>
            </a:pPr>
            <a:r>
              <a:rPr lang="pt" dirty="0">
                <a:solidFill>
                  <a:schemeClr val="tx1"/>
                </a:solidFill>
                <a:hlinkClick r:id="rId5"/>
              </a:rPr>
              <a:t>Legendas no Youtube</a:t>
            </a:r>
            <a:endParaRPr lang="en-IE" dirty="0">
              <a:solidFill>
                <a:schemeClr val="tx1"/>
              </a:solidFill>
            </a:endParaRPr>
          </a:p>
          <a:p>
            <a:pPr marL="342900" indent="-342900">
              <a:buFont typeface="Arial" panose="020B0604020202020204" pitchFamily="34" charset="0"/>
              <a:buChar char="•"/>
            </a:pPr>
            <a:endParaRPr lang="en-IE" dirty="0">
              <a:solidFill>
                <a:schemeClr val="tx1"/>
              </a:solidFill>
            </a:endParaRPr>
          </a:p>
        </p:txBody>
      </p:sp>
      <p:pic>
        <p:nvPicPr>
          <p:cNvPr id="5" name="Picture 4" descr="Graphical user interface&#10;&#10;Description automatically generated">
            <a:extLst>
              <a:ext uri="{FF2B5EF4-FFF2-40B4-BE49-F238E27FC236}">
                <a16:creationId xmlns:a16="http://schemas.microsoft.com/office/drawing/2014/main" id="{765A3D52-1A9D-4E12-87E3-F08793036A30}"/>
              </a:ext>
            </a:extLst>
          </p:cNvPr>
          <p:cNvPicPr>
            <a:picLocks noChangeAspect="1"/>
          </p:cNvPicPr>
          <p:nvPr/>
        </p:nvPicPr>
        <p:blipFill>
          <a:blip r:embed="rId6"/>
          <a:stretch>
            <a:fillRect/>
          </a:stretch>
        </p:blipFill>
        <p:spPr>
          <a:xfrm>
            <a:off x="5929271" y="3371222"/>
            <a:ext cx="4591353" cy="2525987"/>
          </a:xfrm>
          <a:prstGeom prst="rect">
            <a:avLst/>
          </a:prstGeom>
          <a:ln>
            <a:solidFill>
              <a:schemeClr val="bg1"/>
            </a:solidFill>
          </a:ln>
        </p:spPr>
      </p:pic>
    </p:spTree>
    <p:extLst>
      <p:ext uri="{BB962C8B-B14F-4D97-AF65-F5344CB8AC3E}">
        <p14:creationId xmlns:p14="http://schemas.microsoft.com/office/powerpoint/2010/main" val="300096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pt" dirty="0"/>
              <a:t>NOME DA FERRAMENTA: </a:t>
            </a:r>
            <a:r>
              <a:rPr lang="pt" dirty="0">
                <a:hlinkClick r:id="rId2"/>
              </a:rPr>
              <a:t>Linguee</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355295"/>
            <a:ext cx="5798665" cy="4033652"/>
          </a:xfrm>
        </p:spPr>
        <p:txBody>
          <a:bodyPr/>
          <a:lstStyle/>
          <a:p>
            <a:pPr algn="just"/>
            <a:r>
              <a:rPr lang="pt" i="0" dirty="0">
                <a:solidFill>
                  <a:srgbClr val="5E5E5E"/>
                </a:solidFill>
                <a:effectLst/>
              </a:rPr>
              <a:t>Um favorito do público, esta ferramenta de tradução única combina um dicionário com um motor de busca, para que possa pesquisar </a:t>
            </a:r>
            <a:r>
              <a:rPr lang="pt" dirty="0">
                <a:solidFill>
                  <a:srgbClr val="5E5E5E"/>
                </a:solidFill>
              </a:rPr>
              <a:t>textos bilingues, </a:t>
            </a:r>
            <a:r>
              <a:rPr lang="pt" i="0" dirty="0">
                <a:solidFill>
                  <a:srgbClr val="5E5E5E"/>
                </a:solidFill>
                <a:effectLst/>
              </a:rPr>
              <a:t>palavras e expressões em diferentes idiomas para verificar significados e traduções contextuais. O </a:t>
            </a:r>
            <a:r>
              <a:rPr lang="pt" i="0" strike="noStrike" dirty="0">
                <a:solidFill>
                  <a:srgbClr val="5E5E5E"/>
                </a:solidFill>
                <a:effectLst/>
              </a:rPr>
              <a:t>Linguee </a:t>
            </a:r>
            <a:r>
              <a:rPr lang="pt" i="0" dirty="0">
                <a:solidFill>
                  <a:srgbClr val="5E5E5E"/>
                </a:solidFill>
                <a:effectLst/>
              </a:rPr>
              <a:t>também pesquisa na web por documentos traduzidos relevantes e mostra como uma palavra está a ser traduzida em toda a internet. É frequentemente usado em conjunto com o Imagens do Google para ajudar tanto tradutores </a:t>
            </a:r>
            <a:r>
              <a:rPr lang="pt" dirty="0">
                <a:solidFill>
                  <a:srgbClr val="5E5E5E"/>
                </a:solidFill>
              </a:rPr>
              <a:t>como</a:t>
            </a:r>
            <a:r>
              <a:rPr lang="pt" i="0" dirty="0">
                <a:solidFill>
                  <a:srgbClr val="5E5E5E"/>
                </a:solidFill>
                <a:effectLst/>
              </a:rPr>
              <a:t> alunos de línguas.</a:t>
            </a:r>
            <a:endParaRPr lang="en-IE" dirty="0">
              <a:solidFill>
                <a:srgbClr val="5E5E5E"/>
              </a:solidFill>
            </a:endParaRPr>
          </a:p>
        </p:txBody>
      </p:sp>
      <p:pic>
        <p:nvPicPr>
          <p:cNvPr id="6" name="Picture Placeholder 5" descr="Graphical user interface, text, application&#10;&#10;Description automatically generated">
            <a:extLst>
              <a:ext uri="{FF2B5EF4-FFF2-40B4-BE49-F238E27FC236}">
                <a16:creationId xmlns:a16="http://schemas.microsoft.com/office/drawing/2014/main" id="{8C55428B-4E61-4B8A-9550-F23EF9CC99ED}"/>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5064"/>
          <a:stretch/>
        </p:blipFill>
        <p:spPr>
          <a:xfrm>
            <a:off x="8802435" y="1223694"/>
            <a:ext cx="3389565" cy="4033653"/>
          </a:xfrm>
        </p:spPr>
      </p:pic>
    </p:spTree>
    <p:extLst>
      <p:ext uri="{BB962C8B-B14F-4D97-AF65-F5344CB8AC3E}">
        <p14:creationId xmlns:p14="http://schemas.microsoft.com/office/powerpoint/2010/main" val="361953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pt" dirty="0"/>
              <a:t>NOME DA FERRAMENTA: </a:t>
            </a:r>
            <a:r>
              <a:rPr lang="pt" dirty="0">
                <a:hlinkClick r:id="rId2"/>
              </a:rPr>
              <a:t>Reverso</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36649"/>
            <a:ext cx="5798665" cy="3850196"/>
          </a:xfrm>
        </p:spPr>
        <p:txBody>
          <a:bodyPr/>
          <a:lstStyle/>
          <a:p>
            <a:pPr algn="just"/>
            <a:r>
              <a:rPr lang="pt" b="1" i="0" dirty="0">
                <a:solidFill>
                  <a:srgbClr val="5E5E5E"/>
                </a:solidFill>
                <a:effectLst/>
              </a:rPr>
              <a:t>A Reverso </a:t>
            </a:r>
            <a:r>
              <a:rPr lang="pt" b="0" i="0" dirty="0">
                <a:solidFill>
                  <a:srgbClr val="5E5E5E"/>
                </a:solidFill>
                <a:effectLst/>
              </a:rPr>
              <a:t>é uma empresa especializada em ferramentas linguísticas baseadas em IA, </a:t>
            </a:r>
            <a:r>
              <a:rPr lang="pt" b="0" i="0" u="none" strike="noStrike" dirty="0">
                <a:solidFill>
                  <a:srgbClr val="5E5E5E"/>
                </a:solidFill>
                <a:effectLst/>
              </a:rPr>
              <a:t>auxiliares de tradução </a:t>
            </a:r>
            <a:r>
              <a:rPr lang="pt" b="0" i="0" dirty="0">
                <a:solidFill>
                  <a:srgbClr val="5E5E5E"/>
                </a:solidFill>
                <a:effectLst/>
              </a:rPr>
              <a:t>e </a:t>
            </a:r>
            <a:r>
              <a:rPr lang="pt" b="0" i="0" u="none" strike="noStrike" dirty="0">
                <a:solidFill>
                  <a:srgbClr val="5E5E5E"/>
                </a:solidFill>
                <a:effectLst/>
              </a:rPr>
              <a:t>serviços linguísticos</a:t>
            </a:r>
            <a:r>
              <a:rPr lang="pt" b="0" i="0" dirty="0">
                <a:solidFill>
                  <a:srgbClr val="5E5E5E"/>
                </a:solidFill>
                <a:effectLst/>
              </a:rPr>
              <a:t>. Estes incluem tradução online baseada em NMT (Neural Machine Translation), dicionários contextuais, </a:t>
            </a:r>
            <a:r>
              <a:rPr lang="pt" b="0" i="0" u="none" strike="noStrike" dirty="0">
                <a:solidFill>
                  <a:srgbClr val="5E5E5E"/>
                </a:solidFill>
                <a:effectLst/>
              </a:rPr>
              <a:t>concordâncias bilingues online</a:t>
            </a:r>
            <a:r>
              <a:rPr lang="pt" dirty="0">
                <a:solidFill>
                  <a:srgbClr val="5E5E5E"/>
                </a:solidFill>
              </a:rPr>
              <a:t>, verificação gramatical </a:t>
            </a:r>
            <a:r>
              <a:rPr lang="pt" b="0" i="0" dirty="0">
                <a:solidFill>
                  <a:srgbClr val="5E5E5E"/>
                </a:solidFill>
                <a:effectLst/>
              </a:rPr>
              <a:t>e ortográfica e ferramentas de conjugação.</a:t>
            </a:r>
            <a:endParaRPr lang="en-IE" dirty="0">
              <a:solidFill>
                <a:srgbClr val="5E5E5E"/>
              </a:solidFill>
            </a:endParaRPr>
          </a:p>
        </p:txBody>
      </p:sp>
      <p:pic>
        <p:nvPicPr>
          <p:cNvPr id="8" name="Picture Placeholder 7" descr="Text&#10;&#10;Description automatically generated">
            <a:extLst>
              <a:ext uri="{FF2B5EF4-FFF2-40B4-BE49-F238E27FC236}">
                <a16:creationId xmlns:a16="http://schemas.microsoft.com/office/drawing/2014/main" id="{5A12889D-78C5-4166-AF89-24CB56FC971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4740" b="28314"/>
          <a:stretch/>
        </p:blipFill>
        <p:spPr>
          <a:xfrm>
            <a:off x="8802435" y="1223694"/>
            <a:ext cx="3389565" cy="4033653"/>
          </a:xfrm>
        </p:spPr>
      </p:pic>
    </p:spTree>
    <p:extLst>
      <p:ext uri="{BB962C8B-B14F-4D97-AF65-F5344CB8AC3E}">
        <p14:creationId xmlns:p14="http://schemas.microsoft.com/office/powerpoint/2010/main" val="1252557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87C99-35DD-4121-A217-2DB02CE55733}"/>
              </a:ext>
            </a:extLst>
          </p:cNvPr>
          <p:cNvSpPr>
            <a:spLocks noGrp="1"/>
          </p:cNvSpPr>
          <p:nvPr>
            <p:ph type="body" sz="quarter" idx="15"/>
          </p:nvPr>
        </p:nvSpPr>
        <p:spPr/>
        <p:txBody>
          <a:bodyPr/>
          <a:lstStyle/>
          <a:p>
            <a:r>
              <a:rPr lang="pt" dirty="0"/>
              <a:t>NOME DA FERRAMENTA: </a:t>
            </a:r>
            <a:r>
              <a:rPr lang="pt" dirty="0">
                <a:hlinkClick r:id="rId2"/>
              </a:rPr>
              <a:t>Google Tradutor</a:t>
            </a:r>
            <a:endParaRPr lang="en-IE" dirty="0"/>
          </a:p>
        </p:txBody>
      </p:sp>
      <p:sp>
        <p:nvSpPr>
          <p:cNvPr id="3" name="Text Placeholder 2">
            <a:extLst>
              <a:ext uri="{FF2B5EF4-FFF2-40B4-BE49-F238E27FC236}">
                <a16:creationId xmlns:a16="http://schemas.microsoft.com/office/drawing/2014/main" id="{3E2305B6-9E62-4DD3-A420-C631AC2F9ADB}"/>
              </a:ext>
            </a:extLst>
          </p:cNvPr>
          <p:cNvSpPr>
            <a:spLocks noGrp="1"/>
          </p:cNvSpPr>
          <p:nvPr>
            <p:ph type="body" sz="quarter" idx="16"/>
          </p:nvPr>
        </p:nvSpPr>
        <p:spPr>
          <a:xfrm>
            <a:off x="571313" y="2686891"/>
            <a:ext cx="5798665" cy="3850196"/>
          </a:xfrm>
        </p:spPr>
        <p:txBody>
          <a:bodyPr/>
          <a:lstStyle/>
          <a:p>
            <a:pPr algn="just"/>
            <a:r>
              <a:rPr lang="pt" b="1" i="0" dirty="0">
                <a:solidFill>
                  <a:srgbClr val="5E5E5E"/>
                </a:solidFill>
                <a:effectLst/>
              </a:rPr>
              <a:t>O Google Translate é um serviço de </a:t>
            </a:r>
            <a:r>
              <a:rPr lang="pt" i="0" u="none" strike="noStrike" dirty="0">
                <a:solidFill>
                  <a:srgbClr val="5E5E5E"/>
                </a:solidFill>
                <a:effectLst/>
              </a:rPr>
              <a:t>tradução automática neural </a:t>
            </a:r>
            <a:r>
              <a:rPr lang="pt" i="0" dirty="0">
                <a:solidFill>
                  <a:srgbClr val="5E5E5E"/>
                </a:solidFill>
                <a:effectLst/>
              </a:rPr>
              <a:t>multilíngue desenvolvido pelo </a:t>
            </a:r>
            <a:r>
              <a:rPr lang="pt" i="0" u="none" strike="noStrike" dirty="0">
                <a:solidFill>
                  <a:srgbClr val="5E5E5E"/>
                </a:solidFill>
                <a:effectLst/>
              </a:rPr>
              <a:t>Google</a:t>
            </a:r>
            <a:r>
              <a:rPr lang="pt" i="0" dirty="0">
                <a:solidFill>
                  <a:srgbClr val="5E5E5E"/>
                </a:solidFill>
                <a:effectLst/>
              </a:rPr>
              <a:t>, para traduzir textos, documentos e sites de um idioma para outro. Oferece uma </a:t>
            </a:r>
            <a:r>
              <a:rPr lang="pt" i="0" u="none" strike="noStrike" dirty="0">
                <a:solidFill>
                  <a:srgbClr val="5E5E5E"/>
                </a:solidFill>
                <a:effectLst/>
              </a:rPr>
              <a:t>interface de site </a:t>
            </a:r>
            <a:r>
              <a:rPr lang="pt" i="0" dirty="0">
                <a:solidFill>
                  <a:srgbClr val="5E5E5E"/>
                </a:solidFill>
                <a:effectLst/>
              </a:rPr>
              <a:t>, um </a:t>
            </a:r>
            <a:r>
              <a:rPr lang="pt" i="0" u="none" strike="noStrike" dirty="0">
                <a:solidFill>
                  <a:srgbClr val="5E5E5E"/>
                </a:solidFill>
                <a:effectLst/>
              </a:rPr>
              <a:t>aplicativo móvel </a:t>
            </a:r>
            <a:r>
              <a:rPr lang="pt" i="0" dirty="0">
                <a:solidFill>
                  <a:srgbClr val="5E5E5E"/>
                </a:solidFill>
                <a:effectLst/>
              </a:rPr>
              <a:t>para </a:t>
            </a:r>
            <a:r>
              <a:rPr lang="pt" i="0" u="none" strike="noStrike" dirty="0">
                <a:solidFill>
                  <a:srgbClr val="5E5E5E"/>
                </a:solidFill>
                <a:effectLst/>
              </a:rPr>
              <a:t>Android </a:t>
            </a:r>
            <a:r>
              <a:rPr lang="pt" i="0" dirty="0">
                <a:solidFill>
                  <a:srgbClr val="5E5E5E"/>
                </a:solidFill>
                <a:effectLst/>
              </a:rPr>
              <a:t>e </a:t>
            </a:r>
            <a:r>
              <a:rPr lang="pt" i="0" u="none" strike="noStrike" dirty="0">
                <a:solidFill>
                  <a:srgbClr val="5E5E5E"/>
                </a:solidFill>
                <a:effectLst/>
              </a:rPr>
              <a:t>iOS</a:t>
            </a:r>
            <a:endParaRPr lang="en-IE" dirty="0">
              <a:solidFill>
                <a:srgbClr val="5E5E5E"/>
              </a:solidFill>
            </a:endParaRPr>
          </a:p>
        </p:txBody>
      </p:sp>
      <p:pic>
        <p:nvPicPr>
          <p:cNvPr id="10" name="Picture Placeholder 9" descr="Graphical user interface, text, application, chat or text message, email&#10;&#10;Description automatically generated">
            <a:extLst>
              <a:ext uri="{FF2B5EF4-FFF2-40B4-BE49-F238E27FC236}">
                <a16:creationId xmlns:a16="http://schemas.microsoft.com/office/drawing/2014/main" id="{3D5B7A74-66B1-4A96-AAAA-8334C4C241B5}"/>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7549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266831" y="1596644"/>
            <a:ext cx="5229094" cy="1348096"/>
          </a:xfrm>
        </p:spPr>
        <p:txBody>
          <a:bodyPr>
            <a:normAutofit lnSpcReduction="10000"/>
          </a:bodyPr>
          <a:lstStyle/>
          <a:p>
            <a:r>
              <a:rPr lang="pt" dirty="0"/>
              <a:t>Leia e aprenda</a:t>
            </a:r>
          </a:p>
          <a:p>
            <a:r>
              <a:rPr lang="pt" sz="2400" b="0" dirty="0"/>
              <a:t>Artigo MEDICI (Mapeamento da Inclusão Digital)</a:t>
            </a:r>
            <a:endParaRPr lang="en-US" sz="2400" b="0" dirty="0"/>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35709" y="4334060"/>
            <a:ext cx="5975043" cy="2464770"/>
          </a:xfrm>
        </p:spPr>
        <p:txBody>
          <a:bodyPr/>
          <a:lstStyle/>
          <a:p>
            <a:r>
              <a:rPr lang="pt" dirty="0">
                <a:solidFill>
                  <a:schemeClr val="tx1"/>
                </a:solidFill>
              </a:rPr>
              <a:t>Este artigo fornece uma ótima visão para explicar a lacuna digital dos migrantes. Fornece exemplos de boas práticas de como envolver os migrantes na formação em competências digitais.</a:t>
            </a:r>
          </a:p>
        </p:txBody>
      </p:sp>
      <p:sp>
        <p:nvSpPr>
          <p:cNvPr id="10" name="Arrow: Bent 9">
            <a:extLst>
              <a:ext uri="{FF2B5EF4-FFF2-40B4-BE49-F238E27FC236}">
                <a16:creationId xmlns:a16="http://schemas.microsoft.com/office/drawing/2014/main" id="{8E4366F7-D039-45C8-B496-30502490C0F0}"/>
              </a:ext>
            </a:extLst>
          </p:cNvPr>
          <p:cNvSpPr/>
          <p:nvPr/>
        </p:nvSpPr>
        <p:spPr>
          <a:xfrm flipV="1">
            <a:off x="4300249" y="2980183"/>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pic>
        <p:nvPicPr>
          <p:cNvPr id="12" name="Graphic 11" descr="Mouse outline">
            <a:extLst>
              <a:ext uri="{FF2B5EF4-FFF2-40B4-BE49-F238E27FC236}">
                <a16:creationId xmlns:a16="http://schemas.microsoft.com/office/drawing/2014/main" id="{2281BDC9-843A-4EE2-9322-BFF8F1AD3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99002">
            <a:off x="6020601" y="2522982"/>
            <a:ext cx="914400" cy="914400"/>
          </a:xfrm>
          <a:prstGeom prst="rect">
            <a:avLst/>
          </a:prstGeom>
        </p:spPr>
      </p:pic>
      <p:pic>
        <p:nvPicPr>
          <p:cNvPr id="5" name="Picture 4">
            <a:hlinkClick r:id="rId4"/>
            <a:extLst>
              <a:ext uri="{FF2B5EF4-FFF2-40B4-BE49-F238E27FC236}">
                <a16:creationId xmlns:a16="http://schemas.microsoft.com/office/drawing/2014/main" id="{ABCB34FA-5D0D-44DC-BBCC-04028D1DF388}"/>
              </a:ext>
            </a:extLst>
          </p:cNvPr>
          <p:cNvPicPr>
            <a:picLocks noChangeAspect="1"/>
          </p:cNvPicPr>
          <p:nvPr/>
        </p:nvPicPr>
        <p:blipFill>
          <a:blip r:embed="rId5"/>
          <a:stretch>
            <a:fillRect/>
          </a:stretch>
        </p:blipFill>
        <p:spPr>
          <a:xfrm>
            <a:off x="7121935" y="0"/>
            <a:ext cx="4803234"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777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A1967-B7BF-4A1E-9078-9F84A1EB2BAF}"/>
              </a:ext>
            </a:extLst>
          </p:cNvPr>
          <p:cNvSpPr>
            <a:spLocks noGrp="1"/>
          </p:cNvSpPr>
          <p:nvPr>
            <p:ph type="body" sz="quarter" idx="13"/>
          </p:nvPr>
        </p:nvSpPr>
        <p:spPr>
          <a:xfrm>
            <a:off x="1766517" y="246800"/>
            <a:ext cx="10600546" cy="953429"/>
          </a:xfrm>
        </p:spPr>
        <p:txBody>
          <a:bodyPr>
            <a:normAutofit fontScale="92500"/>
          </a:bodyPr>
          <a:lstStyle/>
          <a:p>
            <a:r>
              <a:rPr lang="pt" dirty="0"/>
              <a:t>Women In Language – junte-se a uma comunidade online</a:t>
            </a:r>
            <a:endParaRPr lang="en-US" dirty="0"/>
          </a:p>
        </p:txBody>
      </p:sp>
      <p:sp>
        <p:nvSpPr>
          <p:cNvPr id="3" name="Text Placeholder 2">
            <a:extLst>
              <a:ext uri="{FF2B5EF4-FFF2-40B4-BE49-F238E27FC236}">
                <a16:creationId xmlns:a16="http://schemas.microsoft.com/office/drawing/2014/main" id="{137314DA-41C2-4083-AD21-B1EFD71AC042}"/>
              </a:ext>
            </a:extLst>
          </p:cNvPr>
          <p:cNvSpPr>
            <a:spLocks noGrp="1"/>
          </p:cNvSpPr>
          <p:nvPr>
            <p:ph type="body" sz="quarter" idx="14"/>
          </p:nvPr>
        </p:nvSpPr>
        <p:spPr>
          <a:xfrm>
            <a:off x="1085850" y="974929"/>
            <a:ext cx="10587038" cy="2589642"/>
          </a:xfrm>
        </p:spPr>
        <p:txBody>
          <a:bodyPr/>
          <a:lstStyle/>
          <a:p>
            <a:pPr algn="just"/>
            <a:r>
              <a:rPr lang="pt" dirty="0"/>
              <a:t>Ultimamente, as mulheres têm tido mais oportunidades de participar de comunidades de redes online. Para superar quaisquer barreiras linguísticas, recomendamos que procure e participe das oportunidades de networking com suas colegas-alunas, mulheres empresárias ou mulheres na sua comunidade. Isso irá acelerar a progressão da sua língua.</a:t>
            </a:r>
          </a:p>
          <a:p>
            <a:r>
              <a:rPr lang="pt" dirty="0"/>
              <a:t>Aqui está um evento e uma comunidade que você pode participar: </a:t>
            </a:r>
            <a:r>
              <a:rPr lang="pt" dirty="0">
                <a:hlinkClick r:id="rId2"/>
              </a:rPr>
              <a:t>Women In Language</a:t>
            </a:r>
            <a:endParaRPr lang="hr-BA" dirty="0"/>
          </a:p>
          <a:p>
            <a:endParaRPr lang="en-US" dirty="0"/>
          </a:p>
        </p:txBody>
      </p:sp>
      <p:pic>
        <p:nvPicPr>
          <p:cNvPr id="5" name="Picture 4" descr="Text&#10;&#10;Description automatically generated">
            <a:extLst>
              <a:ext uri="{FF2B5EF4-FFF2-40B4-BE49-F238E27FC236}">
                <a16:creationId xmlns:a16="http://schemas.microsoft.com/office/drawing/2014/main" id="{6C925D2C-B13E-4148-A40E-3A9B194A8A00}"/>
              </a:ext>
            </a:extLst>
          </p:cNvPr>
          <p:cNvPicPr>
            <a:picLocks noChangeAspect="1"/>
          </p:cNvPicPr>
          <p:nvPr/>
        </p:nvPicPr>
        <p:blipFill>
          <a:blip r:embed="rId3"/>
          <a:stretch>
            <a:fillRect/>
          </a:stretch>
        </p:blipFill>
        <p:spPr>
          <a:xfrm>
            <a:off x="7665033" y="3597151"/>
            <a:ext cx="4007855" cy="2128064"/>
          </a:xfrm>
          <a:prstGeom prst="rect">
            <a:avLst/>
          </a:prstGeom>
        </p:spPr>
      </p:pic>
      <p:sp>
        <p:nvSpPr>
          <p:cNvPr id="6" name="TextBox 5">
            <a:extLst>
              <a:ext uri="{FF2B5EF4-FFF2-40B4-BE49-F238E27FC236}">
                <a16:creationId xmlns:a16="http://schemas.microsoft.com/office/drawing/2014/main" id="{C110A11A-0B67-4500-91BF-782A93235248}"/>
              </a:ext>
            </a:extLst>
          </p:cNvPr>
          <p:cNvSpPr txBox="1"/>
          <p:nvPr/>
        </p:nvSpPr>
        <p:spPr>
          <a:xfrm>
            <a:off x="1064573" y="3518730"/>
            <a:ext cx="6726877" cy="2677656"/>
          </a:xfrm>
          <a:custGeom>
            <a:avLst/>
            <a:gdLst>
              <a:gd name="connsiteX0" fmla="*/ 0 w 6726877"/>
              <a:gd name="connsiteY0" fmla="*/ 0 h 2677656"/>
              <a:gd name="connsiteX1" fmla="*/ 493304 w 6726877"/>
              <a:gd name="connsiteY1" fmla="*/ 0 h 2677656"/>
              <a:gd name="connsiteX2" fmla="*/ 852071 w 6726877"/>
              <a:gd name="connsiteY2" fmla="*/ 0 h 2677656"/>
              <a:gd name="connsiteX3" fmla="*/ 1547182 w 6726877"/>
              <a:gd name="connsiteY3" fmla="*/ 0 h 2677656"/>
              <a:gd name="connsiteX4" fmla="*/ 2040486 w 6726877"/>
              <a:gd name="connsiteY4" fmla="*/ 0 h 2677656"/>
              <a:gd name="connsiteX5" fmla="*/ 2533790 w 6726877"/>
              <a:gd name="connsiteY5" fmla="*/ 0 h 2677656"/>
              <a:gd name="connsiteX6" fmla="*/ 3228901 w 6726877"/>
              <a:gd name="connsiteY6" fmla="*/ 0 h 2677656"/>
              <a:gd name="connsiteX7" fmla="*/ 3654937 w 6726877"/>
              <a:gd name="connsiteY7" fmla="*/ 0 h 2677656"/>
              <a:gd name="connsiteX8" fmla="*/ 4350047 w 6726877"/>
              <a:gd name="connsiteY8" fmla="*/ 0 h 2677656"/>
              <a:gd name="connsiteX9" fmla="*/ 5045158 w 6726877"/>
              <a:gd name="connsiteY9" fmla="*/ 0 h 2677656"/>
              <a:gd name="connsiteX10" fmla="*/ 5605731 w 6726877"/>
              <a:gd name="connsiteY10" fmla="*/ 0 h 2677656"/>
              <a:gd name="connsiteX11" fmla="*/ 6726877 w 6726877"/>
              <a:gd name="connsiteY11" fmla="*/ 0 h 2677656"/>
              <a:gd name="connsiteX12" fmla="*/ 6726877 w 6726877"/>
              <a:gd name="connsiteY12" fmla="*/ 508755 h 2677656"/>
              <a:gd name="connsiteX13" fmla="*/ 6726877 w 6726877"/>
              <a:gd name="connsiteY13" fmla="*/ 963956 h 2677656"/>
              <a:gd name="connsiteX14" fmla="*/ 6726877 w 6726877"/>
              <a:gd name="connsiteY14" fmla="*/ 1499487 h 2677656"/>
              <a:gd name="connsiteX15" fmla="*/ 6726877 w 6726877"/>
              <a:gd name="connsiteY15" fmla="*/ 2035019 h 2677656"/>
              <a:gd name="connsiteX16" fmla="*/ 6726877 w 6726877"/>
              <a:gd name="connsiteY16" fmla="*/ 2677656 h 2677656"/>
              <a:gd name="connsiteX17" fmla="*/ 6099035 w 6726877"/>
              <a:gd name="connsiteY17" fmla="*/ 2677656 h 2677656"/>
              <a:gd name="connsiteX18" fmla="*/ 5538462 w 6726877"/>
              <a:gd name="connsiteY18" fmla="*/ 2677656 h 2677656"/>
              <a:gd name="connsiteX19" fmla="*/ 5179695 w 6726877"/>
              <a:gd name="connsiteY19" fmla="*/ 2677656 h 2677656"/>
              <a:gd name="connsiteX20" fmla="*/ 4753660 w 6726877"/>
              <a:gd name="connsiteY20" fmla="*/ 2677656 h 2677656"/>
              <a:gd name="connsiteX21" fmla="*/ 4058549 w 6726877"/>
              <a:gd name="connsiteY21" fmla="*/ 2677656 h 2677656"/>
              <a:gd name="connsiteX22" fmla="*/ 3497976 w 6726877"/>
              <a:gd name="connsiteY22" fmla="*/ 2677656 h 2677656"/>
              <a:gd name="connsiteX23" fmla="*/ 3071940 w 6726877"/>
              <a:gd name="connsiteY23" fmla="*/ 2677656 h 2677656"/>
              <a:gd name="connsiteX24" fmla="*/ 2511367 w 6726877"/>
              <a:gd name="connsiteY24" fmla="*/ 2677656 h 2677656"/>
              <a:gd name="connsiteX25" fmla="*/ 2152601 w 6726877"/>
              <a:gd name="connsiteY25" fmla="*/ 2677656 h 2677656"/>
              <a:gd name="connsiteX26" fmla="*/ 1793834 w 6726877"/>
              <a:gd name="connsiteY26" fmla="*/ 2677656 h 2677656"/>
              <a:gd name="connsiteX27" fmla="*/ 1233261 w 6726877"/>
              <a:gd name="connsiteY27" fmla="*/ 2677656 h 2677656"/>
              <a:gd name="connsiteX28" fmla="*/ 807225 w 6726877"/>
              <a:gd name="connsiteY28" fmla="*/ 2677656 h 2677656"/>
              <a:gd name="connsiteX29" fmla="*/ 0 w 6726877"/>
              <a:gd name="connsiteY29" fmla="*/ 2677656 h 2677656"/>
              <a:gd name="connsiteX30" fmla="*/ 0 w 6726877"/>
              <a:gd name="connsiteY30" fmla="*/ 2195678 h 2677656"/>
              <a:gd name="connsiteX31" fmla="*/ 0 w 6726877"/>
              <a:gd name="connsiteY31" fmla="*/ 1740476 h 2677656"/>
              <a:gd name="connsiteX32" fmla="*/ 0 w 6726877"/>
              <a:gd name="connsiteY32" fmla="*/ 1178169 h 2677656"/>
              <a:gd name="connsiteX33" fmla="*/ 0 w 6726877"/>
              <a:gd name="connsiteY33" fmla="*/ 696191 h 2677656"/>
              <a:gd name="connsiteX34" fmla="*/ 0 w 6726877"/>
              <a:gd name="connsiteY34"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26877" h="2677656" extrusionOk="0">
                <a:moveTo>
                  <a:pt x="0" y="0"/>
                </a:moveTo>
                <a:cubicBezTo>
                  <a:pt x="125068" y="-36473"/>
                  <a:pt x="297957" y="12887"/>
                  <a:pt x="493304" y="0"/>
                </a:cubicBezTo>
                <a:cubicBezTo>
                  <a:pt x="688651" y="-12887"/>
                  <a:pt x="694948" y="9297"/>
                  <a:pt x="852071" y="0"/>
                </a:cubicBezTo>
                <a:cubicBezTo>
                  <a:pt x="1009194" y="-9297"/>
                  <a:pt x="1273265" y="38297"/>
                  <a:pt x="1547182" y="0"/>
                </a:cubicBezTo>
                <a:cubicBezTo>
                  <a:pt x="1821099" y="-38297"/>
                  <a:pt x="1804503" y="34447"/>
                  <a:pt x="2040486" y="0"/>
                </a:cubicBezTo>
                <a:cubicBezTo>
                  <a:pt x="2276469" y="-34447"/>
                  <a:pt x="2370486" y="49780"/>
                  <a:pt x="2533790" y="0"/>
                </a:cubicBezTo>
                <a:cubicBezTo>
                  <a:pt x="2697094" y="-49780"/>
                  <a:pt x="3030887" y="81312"/>
                  <a:pt x="3228901" y="0"/>
                </a:cubicBezTo>
                <a:cubicBezTo>
                  <a:pt x="3426915" y="-81312"/>
                  <a:pt x="3472359" y="13274"/>
                  <a:pt x="3654937" y="0"/>
                </a:cubicBezTo>
                <a:cubicBezTo>
                  <a:pt x="3837515" y="-13274"/>
                  <a:pt x="4192467" y="75944"/>
                  <a:pt x="4350047" y="0"/>
                </a:cubicBezTo>
                <a:cubicBezTo>
                  <a:pt x="4507627" y="-75944"/>
                  <a:pt x="4808783" y="28745"/>
                  <a:pt x="5045158" y="0"/>
                </a:cubicBezTo>
                <a:cubicBezTo>
                  <a:pt x="5281533" y="-28745"/>
                  <a:pt x="5376670" y="19067"/>
                  <a:pt x="5605731" y="0"/>
                </a:cubicBezTo>
                <a:cubicBezTo>
                  <a:pt x="5834792" y="-19067"/>
                  <a:pt x="6205214" y="24594"/>
                  <a:pt x="6726877" y="0"/>
                </a:cubicBezTo>
                <a:cubicBezTo>
                  <a:pt x="6787163" y="230590"/>
                  <a:pt x="6711595" y="360394"/>
                  <a:pt x="6726877" y="508755"/>
                </a:cubicBezTo>
                <a:cubicBezTo>
                  <a:pt x="6742159" y="657116"/>
                  <a:pt x="6706870" y="836213"/>
                  <a:pt x="6726877" y="963956"/>
                </a:cubicBezTo>
                <a:cubicBezTo>
                  <a:pt x="6746884" y="1091699"/>
                  <a:pt x="6702469" y="1231770"/>
                  <a:pt x="6726877" y="1499487"/>
                </a:cubicBezTo>
                <a:cubicBezTo>
                  <a:pt x="6751285" y="1767204"/>
                  <a:pt x="6684633" y="1887929"/>
                  <a:pt x="6726877" y="2035019"/>
                </a:cubicBezTo>
                <a:cubicBezTo>
                  <a:pt x="6769121" y="2182109"/>
                  <a:pt x="6712233" y="2521885"/>
                  <a:pt x="6726877" y="2677656"/>
                </a:cubicBezTo>
                <a:cubicBezTo>
                  <a:pt x="6510600" y="2728509"/>
                  <a:pt x="6232683" y="2613242"/>
                  <a:pt x="6099035" y="2677656"/>
                </a:cubicBezTo>
                <a:cubicBezTo>
                  <a:pt x="5965387" y="2742070"/>
                  <a:pt x="5650920" y="2666792"/>
                  <a:pt x="5538462" y="2677656"/>
                </a:cubicBezTo>
                <a:cubicBezTo>
                  <a:pt x="5426004" y="2688520"/>
                  <a:pt x="5319073" y="2667668"/>
                  <a:pt x="5179695" y="2677656"/>
                </a:cubicBezTo>
                <a:cubicBezTo>
                  <a:pt x="5040317" y="2687644"/>
                  <a:pt x="4870317" y="2659089"/>
                  <a:pt x="4753660" y="2677656"/>
                </a:cubicBezTo>
                <a:cubicBezTo>
                  <a:pt x="4637004" y="2696223"/>
                  <a:pt x="4384858" y="2670605"/>
                  <a:pt x="4058549" y="2677656"/>
                </a:cubicBezTo>
                <a:cubicBezTo>
                  <a:pt x="3732240" y="2684707"/>
                  <a:pt x="3641450" y="2676757"/>
                  <a:pt x="3497976" y="2677656"/>
                </a:cubicBezTo>
                <a:cubicBezTo>
                  <a:pt x="3354502" y="2678555"/>
                  <a:pt x="3229209" y="2645585"/>
                  <a:pt x="3071940" y="2677656"/>
                </a:cubicBezTo>
                <a:cubicBezTo>
                  <a:pt x="2914671" y="2709727"/>
                  <a:pt x="2668927" y="2660719"/>
                  <a:pt x="2511367" y="2677656"/>
                </a:cubicBezTo>
                <a:cubicBezTo>
                  <a:pt x="2353807" y="2694593"/>
                  <a:pt x="2255880" y="2672431"/>
                  <a:pt x="2152601" y="2677656"/>
                </a:cubicBezTo>
                <a:cubicBezTo>
                  <a:pt x="2049322" y="2682881"/>
                  <a:pt x="1871466" y="2653310"/>
                  <a:pt x="1793834" y="2677656"/>
                </a:cubicBezTo>
                <a:cubicBezTo>
                  <a:pt x="1716202" y="2702002"/>
                  <a:pt x="1432346" y="2653267"/>
                  <a:pt x="1233261" y="2677656"/>
                </a:cubicBezTo>
                <a:cubicBezTo>
                  <a:pt x="1034176" y="2702045"/>
                  <a:pt x="977117" y="2629458"/>
                  <a:pt x="807225" y="2677656"/>
                </a:cubicBezTo>
                <a:cubicBezTo>
                  <a:pt x="637333" y="2725854"/>
                  <a:pt x="294689" y="2599111"/>
                  <a:pt x="0" y="2677656"/>
                </a:cubicBezTo>
                <a:cubicBezTo>
                  <a:pt x="-11977" y="2555709"/>
                  <a:pt x="33741" y="2305607"/>
                  <a:pt x="0" y="2195678"/>
                </a:cubicBezTo>
                <a:cubicBezTo>
                  <a:pt x="-33741" y="2085749"/>
                  <a:pt x="5743" y="1953313"/>
                  <a:pt x="0" y="1740476"/>
                </a:cubicBezTo>
                <a:cubicBezTo>
                  <a:pt x="-5743" y="1527639"/>
                  <a:pt x="998" y="1432039"/>
                  <a:pt x="0" y="1178169"/>
                </a:cubicBezTo>
                <a:cubicBezTo>
                  <a:pt x="-998" y="924299"/>
                  <a:pt x="38349" y="928340"/>
                  <a:pt x="0" y="696191"/>
                </a:cubicBezTo>
                <a:cubicBezTo>
                  <a:pt x="-38349" y="464042"/>
                  <a:pt x="36781" y="325933"/>
                  <a:pt x="0" y="0"/>
                </a:cubicBezTo>
                <a:close/>
              </a:path>
            </a:pathLst>
          </a:custGeom>
          <a:noFill/>
          <a:ln w="50800">
            <a:solidFill>
              <a:srgbClr val="00ACA7"/>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pt" sz="2400" i="1" dirty="0">
                <a:solidFill>
                  <a:srgbClr val="E78631"/>
                </a:solidFill>
                <a:effectLst/>
              </a:rPr>
              <a:t>Você ama idiomas?</a:t>
            </a:r>
            <a:r>
              <a:rPr lang="pt" sz="2400" i="1" dirty="0">
                <a:solidFill>
                  <a:srgbClr val="E78631"/>
                </a:solidFill>
              </a:rPr>
              <a:t> </a:t>
            </a:r>
          </a:p>
          <a:p>
            <a:pPr algn="ctr"/>
            <a:r>
              <a:rPr lang="pt" sz="2400" i="1" dirty="0">
                <a:solidFill>
                  <a:srgbClr val="E78631"/>
                </a:solidFill>
                <a:effectLst/>
              </a:rPr>
              <a:t>Quer saber mais sobre como estudar, como trabalhar e como conviver com idiomas? E adora conhecer outras pessoas e discutir a sua paixão por idiomas com especialistas de todo o mundo?</a:t>
            </a:r>
            <a:endParaRPr lang="en-US" sz="2400" i="1" dirty="0">
              <a:solidFill>
                <a:srgbClr val="E78631"/>
              </a:solidFill>
            </a:endParaRPr>
          </a:p>
          <a:p>
            <a:pPr algn="ctr"/>
            <a:r>
              <a:rPr lang="pt" sz="2400" i="1" dirty="0">
                <a:solidFill>
                  <a:srgbClr val="E78631"/>
                </a:solidFill>
                <a:effectLst/>
              </a:rPr>
              <a:t>Apresentamos Mulheres na Linguagem :</a:t>
            </a:r>
            <a:r>
              <a:rPr lang="pt" sz="2400" i="1" dirty="0">
                <a:solidFill>
                  <a:srgbClr val="E78631"/>
                </a:solidFill>
              </a:rPr>
              <a:t> </a:t>
            </a:r>
            <a:r>
              <a:rPr lang="pt" sz="2400" i="1" dirty="0">
                <a:solidFill>
                  <a:srgbClr val="E78631"/>
                </a:solidFill>
                <a:hlinkClick r:id="rId4"/>
              </a:rPr>
              <a:t>https://womeninlanguage.com/</a:t>
            </a:r>
            <a:r>
              <a:rPr lang="pt" sz="2400" i="1" dirty="0">
                <a:solidFill>
                  <a:srgbClr val="E78631"/>
                </a:solidFill>
              </a:rPr>
              <a:t> </a:t>
            </a:r>
            <a:endParaRPr lang="en-US" sz="2400" i="1" dirty="0">
              <a:solidFill>
                <a:srgbClr val="E78631"/>
              </a:solidFill>
            </a:endParaRPr>
          </a:p>
        </p:txBody>
      </p:sp>
    </p:spTree>
    <p:extLst>
      <p:ext uri="{BB962C8B-B14F-4D97-AF65-F5344CB8AC3E}">
        <p14:creationId xmlns:p14="http://schemas.microsoft.com/office/powerpoint/2010/main" val="394301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Definições importantes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741007" y="1350761"/>
            <a:ext cx="10709987" cy="4258187"/>
          </a:xfrm>
        </p:spPr>
        <p:txBody>
          <a:bodyPr/>
          <a:lstStyle/>
          <a:p>
            <a:pPr marL="285750" indent="-285750" algn="just">
              <a:buFont typeface="Arial" panose="020B0604020202020204" pitchFamily="34" charset="0"/>
              <a:buChar char="•"/>
            </a:pPr>
            <a:r>
              <a:rPr lang="pt" sz="2400" b="1" i="0" dirty="0">
                <a:effectLst/>
              </a:rPr>
              <a:t>Navegar </a:t>
            </a:r>
            <a:r>
              <a:rPr lang="pt" sz="2400" b="0" i="0" dirty="0">
                <a:effectLst/>
              </a:rPr>
              <a:t>é o ato de olhar através de um conjunto de informações rapidamente, sem um propósito específico. No contexto da internet, geralmente refere-se ao uso da rede mundial de computadores, uso de e-mail ou atualização de status num site da rede social.</a:t>
            </a:r>
            <a:endParaRPr lang="hr-BA" sz="6000" b="1" dirty="0"/>
          </a:p>
          <a:p>
            <a:pPr marL="285750" indent="-285750" algn="just">
              <a:buFont typeface="Arial" panose="020B0604020202020204" pitchFamily="34" charset="0"/>
              <a:buChar char="•"/>
            </a:pPr>
            <a:r>
              <a:rPr lang="pt" sz="2400" b="1" i="0" dirty="0">
                <a:effectLst/>
              </a:rPr>
              <a:t>A pesquisa na Internet </a:t>
            </a:r>
            <a:r>
              <a:rPr lang="pt" sz="2400" b="0" i="0" dirty="0">
                <a:effectLst/>
              </a:rPr>
              <a:t>é uma das maneiras mais fáceis e úteis de usar a Internet. As pessoas usam motores de busca comuns (como o Google) para encontrar páginas da Web, imagens, livros, conversões de moeda, definições, tipos de arquivo, notícias, informações locais, filmes e muito mais.</a:t>
            </a:r>
          </a:p>
          <a:p>
            <a:pPr marL="285750" indent="-285750" algn="just">
              <a:buFont typeface="Arial" panose="020B0604020202020204" pitchFamily="34" charset="0"/>
              <a:buChar char="•"/>
            </a:pPr>
            <a:r>
              <a:rPr lang="pt" sz="2400" b="1" dirty="0">
                <a:effectLst/>
              </a:rPr>
              <a:t>A filtragem de conteúdo </a:t>
            </a:r>
            <a:r>
              <a:rPr lang="pt" sz="2400" dirty="0">
                <a:effectLst/>
              </a:rPr>
              <a:t>é definida como a triagem e exclusão de acesso a e-mails ou páginas da web que são indesejáveis. A filtragem de conteúdo monitoriza e restringe o acesso a conteúdo que pode ser considerado inapropriado, ofensivo ou arriscado.</a:t>
            </a:r>
            <a:endParaRPr lang="en-US" sz="2400" dirty="0"/>
          </a:p>
        </p:txBody>
      </p:sp>
    </p:spTree>
    <p:extLst>
      <p:ext uri="{BB962C8B-B14F-4D97-AF65-F5344CB8AC3E}">
        <p14:creationId xmlns:p14="http://schemas.microsoft.com/office/powerpoint/2010/main" val="2755381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pt" dirty="0"/>
              <a:t>Conclusões deste módulo</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lgn="just">
              <a:buFont typeface="Wingdings" panose="05000000000000000000" pitchFamily="2" charset="2"/>
              <a:buChar char="ü"/>
            </a:pPr>
            <a:r>
              <a:rPr lang="pt" dirty="0"/>
              <a:t>Aptidões sociais, competências sociais, aptidões de comunicação estão no centro de nós como seres sociais, como indivíduos, grupos, como alunos.</a:t>
            </a:r>
          </a:p>
          <a:p>
            <a:pPr marL="342900" indent="-342900" algn="just">
              <a:buFont typeface="Wingdings" panose="05000000000000000000" pitchFamily="2" charset="2"/>
              <a:buChar char="ü"/>
            </a:pPr>
            <a:r>
              <a:rPr lang="pt" dirty="0"/>
              <a:t>O conteúdo digital é hoje o suporte básico da informação e a forma mais rápida e eficiente de comunicar uma ideia, encontrar informação, criar e partilhar conteúdo digital.</a:t>
            </a:r>
          </a:p>
          <a:p>
            <a:pPr marL="342900" indent="-342900" algn="just">
              <a:buFont typeface="Wingdings" panose="05000000000000000000" pitchFamily="2" charset="2"/>
              <a:buChar char="ü"/>
            </a:pPr>
            <a:r>
              <a:rPr lang="pt" dirty="0"/>
              <a:t>Há muito que se pensa, que um projeto centrado no estudante, e que termina com a criação de um artigo, envolve o aluno por causa do senso de propriedade da peça final. Isso não mudou hoje; no entanto, num mundo onde os alunos estão cercados por conteúdo digital e media, pode ser mais envolvente e motivador para eles criar projetos que sejam digitais e possam competir com o mundo digital em que vivem.</a:t>
            </a:r>
          </a:p>
        </p:txBody>
      </p:sp>
    </p:spTree>
    <p:extLst>
      <p:ext uri="{BB962C8B-B14F-4D97-AF65-F5344CB8AC3E}">
        <p14:creationId xmlns:p14="http://schemas.microsoft.com/office/powerpoint/2010/main" val="2119462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 dirty="0"/>
              <a:t>Principais conclusões deste módulo: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15901" y="1776830"/>
            <a:ext cx="11156987" cy="3842920"/>
          </a:xfrm>
        </p:spPr>
        <p:txBody>
          <a:bodyPr/>
          <a:lstStyle/>
          <a:p>
            <a:pPr marL="342900" indent="-342900">
              <a:lnSpc>
                <a:spcPct val="100000"/>
              </a:lnSpc>
              <a:buFont typeface="Wingdings" panose="05000000000000000000" pitchFamily="2" charset="2"/>
              <a:buChar char="ü"/>
            </a:pPr>
            <a:r>
              <a:rPr lang="pt" dirty="0"/>
              <a:t>Planear a sua busca online, e utilizar as ferramentas disponíveis para organizá-la, irá trazer melhores resultados para sua pesquisa</a:t>
            </a:r>
          </a:p>
          <a:p>
            <a:pPr marL="342900" indent="-342900">
              <a:lnSpc>
                <a:spcPct val="100000"/>
              </a:lnSpc>
              <a:buFont typeface="Wingdings" panose="05000000000000000000" pitchFamily="2" charset="2"/>
              <a:buChar char="ü"/>
            </a:pPr>
            <a:r>
              <a:rPr lang="pt" dirty="0"/>
              <a:t>Nem todos os resultados de pesquisa são confiáveis. Ao usar as ferramentas sugeridas aqui, podemos ter certeza de que sabe avaliar e escolher resultados confiáveis</a:t>
            </a:r>
          </a:p>
          <a:p>
            <a:pPr marL="342900" indent="-342900">
              <a:lnSpc>
                <a:spcPct val="100000"/>
              </a:lnSpc>
              <a:buFont typeface="Wingdings" panose="05000000000000000000" pitchFamily="2" charset="2"/>
              <a:buChar char="ü"/>
            </a:pPr>
            <a:r>
              <a:rPr lang="pt" dirty="0"/>
              <a:t>Gerir dados, conteúdos e informações, mais cedo ou mais tarde, significa que se tornará mais eficiente e economizará tempo a longo prazo</a:t>
            </a:r>
          </a:p>
          <a:p>
            <a:pPr marL="342900" indent="-342900">
              <a:lnSpc>
                <a:spcPct val="100000"/>
              </a:lnSpc>
              <a:buFont typeface="Wingdings" panose="05000000000000000000" pitchFamily="2" charset="2"/>
              <a:buChar char="ü"/>
            </a:pPr>
            <a:r>
              <a:rPr lang="pt" dirty="0"/>
              <a:t>As barreiras e diferenças linguísticas no mundo online são reais, conhecer diferentes fornecedores e ferramentas de busca, ajuda-o a superar as barreiras e multiplicar os seus resultados</a:t>
            </a:r>
          </a:p>
          <a:p>
            <a:pPr>
              <a:lnSpc>
                <a:spcPct val="100000"/>
              </a:lnSpc>
            </a:pPr>
            <a:endParaRPr lang="hr-BA" sz="1600" dirty="0">
              <a:solidFill>
                <a:srgbClr val="FF0000"/>
              </a:solidFill>
            </a:endParaRPr>
          </a:p>
          <a:p>
            <a:pPr>
              <a:lnSpc>
                <a:spcPct val="100000"/>
              </a:lnSpc>
            </a:pPr>
            <a:endParaRPr lang="en-US" sz="1600" dirty="0">
              <a:solidFill>
                <a:srgbClr val="FF0000"/>
              </a:solidFill>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2041886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 dirty="0"/>
              <a:t>No próximo módulo aprenda como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a:lnSpc>
                <a:spcPct val="100000"/>
              </a:lnSpc>
            </a:pPr>
            <a:r>
              <a:rPr lang="pt" dirty="0"/>
              <a:t>Comunicar e colaborar digitalmente, especificamente aprenderá sobre como:</a:t>
            </a:r>
          </a:p>
          <a:p>
            <a:pPr>
              <a:lnSpc>
                <a:spcPct val="100000"/>
              </a:lnSpc>
            </a:pPr>
            <a:endParaRPr lang="en-US" dirty="0"/>
          </a:p>
          <a:p>
            <a:pPr marL="285750" indent="-285750">
              <a:lnSpc>
                <a:spcPct val="100000"/>
              </a:lnSpc>
              <a:buFont typeface="Wingdings" panose="05000000000000000000" pitchFamily="2" charset="2"/>
              <a:buChar char="Ø"/>
            </a:pPr>
            <a:r>
              <a:rPr lang="pt" dirty="0">
                <a:effectLst/>
                <a:ea typeface="Calibri" panose="020F0502020204030204" pitchFamily="34" charset="0"/>
                <a:cs typeface="Times New Roman" panose="02020603050405020304" pitchFamily="18" charset="0"/>
              </a:rPr>
              <a:t>Interagir através tecnologias digitais</a:t>
            </a:r>
            <a:endParaRPr lang="hr-BA" dirty="0">
              <a:effectLs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pt" dirty="0">
                <a:ea typeface="Calibri" panose="020F0502020204030204" pitchFamily="34" charset="0"/>
                <a:cs typeface="Times New Roman" panose="02020603050405020304" pitchFamily="18" charset="0"/>
              </a:rPr>
              <a:t>P</a:t>
            </a:r>
            <a:r>
              <a:rPr lang="pt" dirty="0">
                <a:effectLst/>
                <a:ea typeface="Calibri" panose="020F0502020204030204" pitchFamily="34" charset="0"/>
                <a:cs typeface="Times New Roman" panose="02020603050405020304" pitchFamily="18" charset="0"/>
              </a:rPr>
              <a:t>artilha através de tecnologias digitais</a:t>
            </a:r>
            <a:endParaRPr lang="hr-BA" dirty="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pt" dirty="0">
                <a:ea typeface="Calibri" panose="020F0502020204030204" pitchFamily="34" charset="0"/>
                <a:cs typeface="Times New Roman" panose="02020603050405020304" pitchFamily="18" charset="0"/>
              </a:rPr>
              <a:t>Envolver</a:t>
            </a:r>
            <a:r>
              <a:rPr lang="pt" dirty="0">
                <a:effectLst/>
                <a:ea typeface="Calibri" panose="020F0502020204030204" pitchFamily="34" charset="0"/>
                <a:cs typeface="Times New Roman" panose="02020603050405020304" pitchFamily="18" charset="0"/>
              </a:rPr>
              <a:t>-se na cidadania através de tecnologias digitais</a:t>
            </a:r>
            <a:endParaRPr lang="hr-BA" dirty="0">
              <a:effectLst/>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pt" dirty="0">
                <a:effectLst/>
                <a:ea typeface="Calibri" panose="020F0502020204030204" pitchFamily="34" charset="0"/>
                <a:cs typeface="Times New Roman" panose="02020603050405020304" pitchFamily="18" charset="0"/>
              </a:rPr>
              <a:t>Colaboração através de tecnologias digitais</a:t>
            </a:r>
          </a:p>
          <a:p>
            <a:pPr marL="285750" indent="-285750">
              <a:lnSpc>
                <a:spcPct val="100000"/>
              </a:lnSpc>
              <a:buFont typeface="Wingdings" panose="05000000000000000000" pitchFamily="2" charset="2"/>
              <a:buChar char="Ø"/>
            </a:pPr>
            <a:r>
              <a:rPr lang="pt" dirty="0">
                <a:effectLst/>
                <a:ea typeface="Calibri" panose="020F0502020204030204" pitchFamily="34" charset="0"/>
                <a:cs typeface="Times New Roman" panose="02020603050405020304" pitchFamily="18" charset="0"/>
              </a:rPr>
              <a:t>“Net-etiqueta”</a:t>
            </a:r>
            <a:endParaRPr lang="hr-BA" dirty="0">
              <a:ea typeface="Calibri" panose="020F0502020204030204" pitchFamily="34" charset="0"/>
              <a:cs typeface="Times New Roman" panose="02020603050405020304" pitchFamily="18" charset="0"/>
            </a:endParaRPr>
          </a:p>
          <a:p>
            <a:pPr marL="285750" indent="-285750">
              <a:lnSpc>
                <a:spcPct val="100000"/>
              </a:lnSpc>
              <a:buFont typeface="Wingdings" panose="05000000000000000000" pitchFamily="2" charset="2"/>
              <a:buChar char="Ø"/>
            </a:pPr>
            <a:r>
              <a:rPr lang="pt" dirty="0">
                <a:effectLst/>
                <a:ea typeface="Calibri" panose="020F0502020204030204" pitchFamily="34" charset="0"/>
                <a:cs typeface="Times New Roman" panose="02020603050405020304" pitchFamily="18" charset="0"/>
              </a:rPr>
              <a:t>Gestão da identidade digital</a:t>
            </a: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3658979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pt" sz="4800" dirty="0">
                <a:solidFill>
                  <a:srgbClr val="00ACA7"/>
                </a:solidFill>
                <a:hlinkClick r:id="rId2">
                  <a:extLst>
                    <a:ext uri="{A12FA001-AC4F-418D-AE19-62706E023703}">
                      <ahyp:hlinkClr xmlns:ahyp="http://schemas.microsoft.com/office/drawing/2018/hyperlinkcolor" val="tx"/>
                    </a:ext>
                  </a:extLst>
                </a:hlinkClick>
              </a:rPr>
              <a:t>www.includeher.eu</a:t>
            </a:r>
            <a:r>
              <a:rPr lang="pt"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pt" sz="3200" dirty="0"/>
              <a:t>Obrigado e parabéns por terminar o Módulo 1!</a:t>
            </a:r>
          </a:p>
          <a:p>
            <a:pPr algn="ctr"/>
            <a:endParaRPr lang="hr-BA" sz="3200" dirty="0"/>
          </a:p>
          <a:p>
            <a:pPr algn="ctr"/>
            <a:endParaRPr lang="en-US" sz="3200" dirty="0"/>
          </a:p>
        </p:txBody>
      </p:sp>
    </p:spTree>
    <p:extLst>
      <p:ext uri="{BB962C8B-B14F-4D97-AF65-F5344CB8AC3E}">
        <p14:creationId xmlns:p14="http://schemas.microsoft.com/office/powerpoint/2010/main" val="370051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F1D1B6-1E30-43C6-8D49-C515FAF5282D}"/>
              </a:ext>
            </a:extLst>
          </p:cNvPr>
          <p:cNvSpPr>
            <a:spLocks noGrp="1"/>
          </p:cNvSpPr>
          <p:nvPr>
            <p:ph type="body" sz="quarter" idx="15"/>
          </p:nvPr>
        </p:nvSpPr>
        <p:spPr/>
        <p:txBody>
          <a:bodyPr/>
          <a:lstStyle/>
          <a:p>
            <a:r>
              <a:rPr lang="pt" i="0" dirty="0">
                <a:effectLst/>
              </a:rPr>
              <a:t>Como encontrar informações</a:t>
            </a:r>
          </a:p>
          <a:p>
            <a:endParaRPr lang="en-IE" dirty="0"/>
          </a:p>
        </p:txBody>
      </p:sp>
      <p:sp>
        <p:nvSpPr>
          <p:cNvPr id="5" name="Text Placeholder 4">
            <a:extLst>
              <a:ext uri="{FF2B5EF4-FFF2-40B4-BE49-F238E27FC236}">
                <a16:creationId xmlns:a16="http://schemas.microsoft.com/office/drawing/2014/main" id="{DC154D83-4118-4AE8-A62E-387FC162DC7D}"/>
              </a:ext>
            </a:extLst>
          </p:cNvPr>
          <p:cNvSpPr>
            <a:spLocks noGrp="1"/>
          </p:cNvSpPr>
          <p:nvPr>
            <p:ph type="body" sz="quarter" idx="16"/>
          </p:nvPr>
        </p:nvSpPr>
        <p:spPr>
          <a:xfrm>
            <a:off x="571313" y="2212768"/>
            <a:ext cx="7203360" cy="4033653"/>
          </a:xfrm>
        </p:spPr>
        <p:txBody>
          <a:bodyPr/>
          <a:lstStyle/>
          <a:p>
            <a:pPr algn="just"/>
            <a:r>
              <a:rPr lang="pt" i="0" dirty="0">
                <a:solidFill>
                  <a:srgbClr val="5E5E5E"/>
                </a:solidFill>
                <a:effectLst/>
              </a:rPr>
              <a:t>Desde o início de sua busca até </a:t>
            </a:r>
            <a:r>
              <a:rPr lang="pt" dirty="0">
                <a:solidFill>
                  <a:srgbClr val="5E5E5E"/>
                </a:solidFill>
              </a:rPr>
              <a:t>à</a:t>
            </a:r>
            <a:r>
              <a:rPr lang="pt" i="0" dirty="0">
                <a:solidFill>
                  <a:srgbClr val="5E5E5E"/>
                </a:solidFill>
                <a:effectLst/>
              </a:rPr>
              <a:t> verificação da informação encontrada, aqui estão algumas dicas para uma melhor pesquisa online :</a:t>
            </a:r>
          </a:p>
          <a:p>
            <a:pPr marL="342900" indent="-342900" algn="just">
              <a:buFont typeface="Arial" panose="020B0604020202020204" pitchFamily="34" charset="0"/>
              <a:buChar char="•"/>
            </a:pPr>
            <a:r>
              <a:rPr lang="pt" i="0" dirty="0">
                <a:solidFill>
                  <a:srgbClr val="5E5E5E"/>
                </a:solidFill>
                <a:effectLst/>
              </a:rPr>
              <a:t>Pense antes de começar</a:t>
            </a:r>
          </a:p>
          <a:p>
            <a:pPr marL="342900" indent="-342900" algn="just">
              <a:buFont typeface="Arial" panose="020B0604020202020204" pitchFamily="34" charset="0"/>
              <a:buChar char="•"/>
            </a:pPr>
            <a:r>
              <a:rPr lang="pt" i="0" dirty="0">
                <a:solidFill>
                  <a:srgbClr val="5E5E5E"/>
                </a:solidFill>
                <a:effectLst/>
              </a:rPr>
              <a:t>Onde começar a sua pesquisa?</a:t>
            </a:r>
          </a:p>
          <a:p>
            <a:pPr marL="342900" indent="-342900" algn="just">
              <a:buFont typeface="Arial" panose="020B0604020202020204" pitchFamily="34" charset="0"/>
              <a:buChar char="•"/>
            </a:pPr>
            <a:r>
              <a:rPr lang="pt" i="0" dirty="0">
                <a:solidFill>
                  <a:srgbClr val="5E5E5E"/>
                </a:solidFill>
                <a:effectLst/>
              </a:rPr>
              <a:t>Ao olhar para os resultados da pesquisa, mergulhe fundo – não pare na primeira página!</a:t>
            </a:r>
          </a:p>
          <a:p>
            <a:pPr marL="342900" indent="-342900" algn="just">
              <a:buFont typeface="Arial" panose="020B0604020202020204" pitchFamily="34" charset="0"/>
              <a:buChar char="•"/>
            </a:pPr>
            <a:r>
              <a:rPr lang="pt" i="0" dirty="0">
                <a:solidFill>
                  <a:srgbClr val="5E5E5E"/>
                </a:solidFill>
                <a:effectLst/>
              </a:rPr>
              <a:t>Use funções de busca especiais para fazer com que os motores de busca funcionem para você</a:t>
            </a:r>
          </a:p>
          <a:p>
            <a:pPr marL="342900" indent="-342900" algn="just">
              <a:buFont typeface="Arial" panose="020B0604020202020204" pitchFamily="34" charset="0"/>
              <a:buChar char="•"/>
            </a:pPr>
            <a:r>
              <a:rPr lang="pt" i="0" dirty="0">
                <a:solidFill>
                  <a:srgbClr val="5E5E5E"/>
                </a:solidFill>
                <a:effectLst/>
              </a:rPr>
              <a:t>Encontrar fontes primárias</a:t>
            </a:r>
          </a:p>
          <a:p>
            <a:pPr algn="just"/>
            <a:endParaRPr lang="en-US" sz="2800" b="0" i="0" dirty="0">
              <a:solidFill>
                <a:srgbClr val="5E5E5E"/>
              </a:solidFill>
              <a:effectLst/>
              <a:latin typeface="Montserrat" panose="00000500000000000000" pitchFamily="50" charset="0"/>
            </a:endParaRPr>
          </a:p>
          <a:p>
            <a:pPr algn="just"/>
            <a:endParaRPr lang="en-US" sz="2800" i="0" dirty="0">
              <a:solidFill>
                <a:srgbClr val="5E5E5E"/>
              </a:solidFill>
              <a:effectLst/>
            </a:endParaRPr>
          </a:p>
          <a:p>
            <a:pPr algn="just"/>
            <a:endParaRPr lang="en-IE" sz="2800" dirty="0">
              <a:solidFill>
                <a:srgbClr val="5E5E5E"/>
              </a:solidFill>
            </a:endParaRPr>
          </a:p>
        </p:txBody>
      </p:sp>
      <p:pic>
        <p:nvPicPr>
          <p:cNvPr id="8" name="Picture Placeholder 7" descr="A person with her hands on her face&#10;&#10;Description automatically generated with low confidence">
            <a:extLst>
              <a:ext uri="{FF2B5EF4-FFF2-40B4-BE49-F238E27FC236}">
                <a16:creationId xmlns:a16="http://schemas.microsoft.com/office/drawing/2014/main" id="{D8B0DE5D-C2BE-4EBE-A6C3-93A04006D0A2}"/>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123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BD031-B5B3-4284-B1D9-A392EA131394}"/>
              </a:ext>
            </a:extLst>
          </p:cNvPr>
          <p:cNvSpPr>
            <a:spLocks noGrp="1"/>
          </p:cNvSpPr>
          <p:nvPr>
            <p:ph type="body" sz="quarter" idx="13"/>
          </p:nvPr>
        </p:nvSpPr>
        <p:spPr>
          <a:xfrm>
            <a:off x="365511" y="721944"/>
            <a:ext cx="4755407" cy="950598"/>
          </a:xfrm>
        </p:spPr>
        <p:txBody>
          <a:bodyPr>
            <a:normAutofit/>
          </a:bodyPr>
          <a:lstStyle/>
          <a:p>
            <a:r>
              <a:rPr lang="pt" sz="5400" dirty="0"/>
              <a:t>Leia e aprenda</a:t>
            </a:r>
          </a:p>
        </p:txBody>
      </p:sp>
      <p:sp>
        <p:nvSpPr>
          <p:cNvPr id="3" name="Text Placeholder 2">
            <a:extLst>
              <a:ext uri="{FF2B5EF4-FFF2-40B4-BE49-F238E27FC236}">
                <a16:creationId xmlns:a16="http://schemas.microsoft.com/office/drawing/2014/main" id="{C6B86588-9B62-4390-9C40-530AAE8FE114}"/>
              </a:ext>
            </a:extLst>
          </p:cNvPr>
          <p:cNvSpPr>
            <a:spLocks noGrp="1"/>
          </p:cNvSpPr>
          <p:nvPr>
            <p:ph type="body" sz="quarter" idx="14"/>
          </p:nvPr>
        </p:nvSpPr>
        <p:spPr>
          <a:xfrm>
            <a:off x="5505561" y="7106"/>
            <a:ext cx="6686440" cy="5784094"/>
          </a:xfrm>
          <a:solidFill>
            <a:srgbClr val="E78631"/>
          </a:solidFill>
        </p:spPr>
        <p:txBody>
          <a:bodyPr/>
          <a:lstStyle/>
          <a:p>
            <a:pPr algn="just"/>
            <a:endParaRPr lang="hr-BA" dirty="0">
              <a:solidFill>
                <a:schemeClr val="bg1"/>
              </a:solidFill>
            </a:endParaRPr>
          </a:p>
          <a:p>
            <a:pPr algn="just"/>
            <a:r>
              <a:rPr lang="pt" dirty="0">
                <a:solidFill>
                  <a:schemeClr val="bg1"/>
                </a:solidFill>
              </a:rPr>
              <a:t>Este PDF é adequado para adultos com baixos níveis de competências de pesquisa digital e é um excelente guia para principiantes em busca online!</a:t>
            </a:r>
            <a:endParaRPr lang="en-US" dirty="0">
              <a:solidFill>
                <a:schemeClr val="bg1"/>
              </a:solidFill>
            </a:endParaRPr>
          </a:p>
          <a:p>
            <a:pPr algn="just"/>
            <a:r>
              <a:rPr lang="pt" dirty="0">
                <a:solidFill>
                  <a:schemeClr val="bg1"/>
                </a:solidFill>
              </a:rPr>
              <a:t>Orienta os alunos sobre como:</a:t>
            </a:r>
          </a:p>
          <a:p>
            <a:pPr marL="285750" indent="-285750" algn="just">
              <a:buFont typeface="Arial" panose="020B0604020202020204" pitchFamily="34" charset="0"/>
              <a:buChar char="•"/>
            </a:pPr>
            <a:r>
              <a:rPr lang="pt" dirty="0">
                <a:solidFill>
                  <a:schemeClr val="bg1"/>
                </a:solidFill>
              </a:rPr>
              <a:t>Esclarecer o que eles procuram online</a:t>
            </a:r>
          </a:p>
          <a:p>
            <a:pPr marL="285750" indent="-285750" algn="just">
              <a:buFont typeface="Arial" panose="020B0604020202020204" pitchFamily="34" charset="0"/>
              <a:buChar char="•"/>
            </a:pPr>
            <a:r>
              <a:rPr lang="pt" dirty="0">
                <a:solidFill>
                  <a:schemeClr val="bg1"/>
                </a:solidFill>
              </a:rPr>
              <a:t>Como procurar, quais palavras- chave a usar para obter os melhores resultados</a:t>
            </a:r>
          </a:p>
          <a:p>
            <a:pPr marL="285750" indent="-285750" algn="just">
              <a:buFont typeface="Arial" panose="020B0604020202020204" pitchFamily="34" charset="0"/>
              <a:buChar char="•"/>
            </a:pPr>
            <a:r>
              <a:rPr lang="pt" dirty="0">
                <a:solidFill>
                  <a:schemeClr val="bg1"/>
                </a:solidFill>
              </a:rPr>
              <a:t>Como aprofundar a busca, quais os links seguir</a:t>
            </a:r>
          </a:p>
          <a:p>
            <a:pPr marL="285750" indent="-285750" algn="just">
              <a:buFont typeface="Arial" panose="020B0604020202020204" pitchFamily="34" charset="0"/>
              <a:buChar char="•"/>
            </a:pPr>
            <a:r>
              <a:rPr lang="pt" dirty="0">
                <a:solidFill>
                  <a:schemeClr val="bg1"/>
                </a:solidFill>
              </a:rPr>
              <a:t>Como avaliar se um site é útil para sua investigação ou não</a:t>
            </a:r>
          </a:p>
          <a:p>
            <a:pPr marL="285750" indent="-285750" algn="just">
              <a:buFont typeface="Arial" panose="020B0604020202020204" pitchFamily="34" charset="0"/>
              <a:buChar char="•"/>
            </a:pPr>
            <a:r>
              <a:rPr lang="pt" dirty="0">
                <a:solidFill>
                  <a:schemeClr val="bg1"/>
                </a:solidFill>
              </a:rPr>
              <a:t>Como citar corretamente as informações que pretende usar</a:t>
            </a:r>
          </a:p>
        </p:txBody>
      </p:sp>
      <p:sp>
        <p:nvSpPr>
          <p:cNvPr id="10" name="TextBox 9">
            <a:extLst>
              <a:ext uri="{FF2B5EF4-FFF2-40B4-BE49-F238E27FC236}">
                <a16:creationId xmlns:a16="http://schemas.microsoft.com/office/drawing/2014/main" id="{B4DEC1F2-4ACB-432E-B873-131C62030DC2}"/>
              </a:ext>
            </a:extLst>
          </p:cNvPr>
          <p:cNvSpPr txBox="1"/>
          <p:nvPr/>
        </p:nvSpPr>
        <p:spPr>
          <a:xfrm>
            <a:off x="5712411" y="6211669"/>
            <a:ext cx="2763374" cy="646331"/>
          </a:xfrm>
          <a:prstGeom prst="rect">
            <a:avLst/>
          </a:prstGeom>
          <a:noFill/>
        </p:spPr>
        <p:txBody>
          <a:bodyPr wrap="square" rtlCol="0">
            <a:spAutoFit/>
          </a:bodyPr>
          <a:lstStyle/>
          <a:p>
            <a:r>
              <a:rPr lang="pt" sz="3600" b="1" dirty="0">
                <a:solidFill>
                  <a:srgbClr val="E78631"/>
                </a:solidFill>
              </a:rPr>
              <a:t>CTRL + clique</a:t>
            </a:r>
            <a:endParaRPr lang="en-US" sz="3600" b="1" dirty="0">
              <a:solidFill>
                <a:srgbClr val="E78631"/>
              </a:solidFill>
            </a:endParaRPr>
          </a:p>
        </p:txBody>
      </p:sp>
      <p:sp>
        <p:nvSpPr>
          <p:cNvPr id="11" name="TextBox 10">
            <a:hlinkClick r:id="rId2"/>
            <a:extLst>
              <a:ext uri="{FF2B5EF4-FFF2-40B4-BE49-F238E27FC236}">
                <a16:creationId xmlns:a16="http://schemas.microsoft.com/office/drawing/2014/main" id="{817BAC2A-D736-4F71-91A1-CF5C0714DF38}"/>
              </a:ext>
            </a:extLst>
          </p:cNvPr>
          <p:cNvSpPr txBox="1"/>
          <p:nvPr/>
        </p:nvSpPr>
        <p:spPr>
          <a:xfrm>
            <a:off x="496808" y="2490658"/>
            <a:ext cx="4239469" cy="3785652"/>
          </a:xfrm>
          <a:custGeom>
            <a:avLst/>
            <a:gdLst>
              <a:gd name="connsiteX0" fmla="*/ 0 w 4239469"/>
              <a:gd name="connsiteY0" fmla="*/ 0 h 3785652"/>
              <a:gd name="connsiteX1" fmla="*/ 402750 w 4239469"/>
              <a:gd name="connsiteY1" fmla="*/ 0 h 3785652"/>
              <a:gd name="connsiteX2" fmla="*/ 975078 w 4239469"/>
              <a:gd name="connsiteY2" fmla="*/ 0 h 3785652"/>
              <a:gd name="connsiteX3" fmla="*/ 1462617 w 4239469"/>
              <a:gd name="connsiteY3" fmla="*/ 0 h 3785652"/>
              <a:gd name="connsiteX4" fmla="*/ 1992550 w 4239469"/>
              <a:gd name="connsiteY4" fmla="*/ 0 h 3785652"/>
              <a:gd name="connsiteX5" fmla="*/ 2607273 w 4239469"/>
              <a:gd name="connsiteY5" fmla="*/ 0 h 3785652"/>
              <a:gd name="connsiteX6" fmla="*/ 3052418 w 4239469"/>
              <a:gd name="connsiteY6" fmla="*/ 0 h 3785652"/>
              <a:gd name="connsiteX7" fmla="*/ 3624746 w 4239469"/>
              <a:gd name="connsiteY7" fmla="*/ 0 h 3785652"/>
              <a:gd name="connsiteX8" fmla="*/ 4239469 w 4239469"/>
              <a:gd name="connsiteY8" fmla="*/ 0 h 3785652"/>
              <a:gd name="connsiteX9" fmla="*/ 4239469 w 4239469"/>
              <a:gd name="connsiteY9" fmla="*/ 540807 h 3785652"/>
              <a:gd name="connsiteX10" fmla="*/ 4239469 w 4239469"/>
              <a:gd name="connsiteY10" fmla="*/ 1081615 h 3785652"/>
              <a:gd name="connsiteX11" fmla="*/ 4239469 w 4239469"/>
              <a:gd name="connsiteY11" fmla="*/ 1546709 h 3785652"/>
              <a:gd name="connsiteX12" fmla="*/ 4239469 w 4239469"/>
              <a:gd name="connsiteY12" fmla="*/ 2163230 h 3785652"/>
              <a:gd name="connsiteX13" fmla="*/ 4239469 w 4239469"/>
              <a:gd name="connsiteY13" fmla="*/ 2704037 h 3785652"/>
              <a:gd name="connsiteX14" fmla="*/ 4239469 w 4239469"/>
              <a:gd name="connsiteY14" fmla="*/ 3320558 h 3785652"/>
              <a:gd name="connsiteX15" fmla="*/ 4239469 w 4239469"/>
              <a:gd name="connsiteY15" fmla="*/ 3785652 h 3785652"/>
              <a:gd name="connsiteX16" fmla="*/ 3751930 w 4239469"/>
              <a:gd name="connsiteY16" fmla="*/ 3785652 h 3785652"/>
              <a:gd name="connsiteX17" fmla="*/ 3264391 w 4239469"/>
              <a:gd name="connsiteY17" fmla="*/ 3785652 h 3785652"/>
              <a:gd name="connsiteX18" fmla="*/ 2692063 w 4239469"/>
              <a:gd name="connsiteY18" fmla="*/ 3785652 h 3785652"/>
              <a:gd name="connsiteX19" fmla="*/ 2162129 w 4239469"/>
              <a:gd name="connsiteY19" fmla="*/ 3785652 h 3785652"/>
              <a:gd name="connsiteX20" fmla="*/ 1547406 w 4239469"/>
              <a:gd name="connsiteY20" fmla="*/ 3785652 h 3785652"/>
              <a:gd name="connsiteX21" fmla="*/ 932683 w 4239469"/>
              <a:gd name="connsiteY21" fmla="*/ 3785652 h 3785652"/>
              <a:gd name="connsiteX22" fmla="*/ 0 w 4239469"/>
              <a:gd name="connsiteY22" fmla="*/ 3785652 h 3785652"/>
              <a:gd name="connsiteX23" fmla="*/ 0 w 4239469"/>
              <a:gd name="connsiteY23" fmla="*/ 3206988 h 3785652"/>
              <a:gd name="connsiteX24" fmla="*/ 0 w 4239469"/>
              <a:gd name="connsiteY24" fmla="*/ 2628324 h 3785652"/>
              <a:gd name="connsiteX25" fmla="*/ 0 w 4239469"/>
              <a:gd name="connsiteY25" fmla="*/ 2087517 h 3785652"/>
              <a:gd name="connsiteX26" fmla="*/ 0 w 4239469"/>
              <a:gd name="connsiteY26" fmla="*/ 1546709 h 3785652"/>
              <a:gd name="connsiteX27" fmla="*/ 0 w 4239469"/>
              <a:gd name="connsiteY27" fmla="*/ 1005902 h 3785652"/>
              <a:gd name="connsiteX28" fmla="*/ 0 w 4239469"/>
              <a:gd name="connsiteY28" fmla="*/ 578664 h 3785652"/>
              <a:gd name="connsiteX29" fmla="*/ 0 w 4239469"/>
              <a:gd name="connsiteY29"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39469" h="3785652" fill="none" extrusionOk="0">
                <a:moveTo>
                  <a:pt x="0" y="0"/>
                </a:moveTo>
                <a:cubicBezTo>
                  <a:pt x="93220" y="-38289"/>
                  <a:pt x="304019" y="43738"/>
                  <a:pt x="402750" y="0"/>
                </a:cubicBezTo>
                <a:cubicBezTo>
                  <a:pt x="501481" y="-43738"/>
                  <a:pt x="761589" y="30141"/>
                  <a:pt x="975078" y="0"/>
                </a:cubicBezTo>
                <a:cubicBezTo>
                  <a:pt x="1188567" y="-30141"/>
                  <a:pt x="1223644" y="11023"/>
                  <a:pt x="1462617" y="0"/>
                </a:cubicBezTo>
                <a:cubicBezTo>
                  <a:pt x="1701590" y="-11023"/>
                  <a:pt x="1781598" y="29058"/>
                  <a:pt x="1992550" y="0"/>
                </a:cubicBezTo>
                <a:cubicBezTo>
                  <a:pt x="2203502" y="-29058"/>
                  <a:pt x="2445632" y="45021"/>
                  <a:pt x="2607273" y="0"/>
                </a:cubicBezTo>
                <a:cubicBezTo>
                  <a:pt x="2768914" y="-45021"/>
                  <a:pt x="2893646" y="13158"/>
                  <a:pt x="3052418" y="0"/>
                </a:cubicBezTo>
                <a:cubicBezTo>
                  <a:pt x="3211191" y="-13158"/>
                  <a:pt x="3383926" y="54197"/>
                  <a:pt x="3624746" y="0"/>
                </a:cubicBezTo>
                <a:cubicBezTo>
                  <a:pt x="3865566" y="-54197"/>
                  <a:pt x="3950952" y="72245"/>
                  <a:pt x="4239469" y="0"/>
                </a:cubicBezTo>
                <a:cubicBezTo>
                  <a:pt x="4289288" y="179871"/>
                  <a:pt x="4193304" y="277300"/>
                  <a:pt x="4239469" y="540807"/>
                </a:cubicBezTo>
                <a:cubicBezTo>
                  <a:pt x="4285634" y="804314"/>
                  <a:pt x="4179812" y="894033"/>
                  <a:pt x="4239469" y="1081615"/>
                </a:cubicBezTo>
                <a:cubicBezTo>
                  <a:pt x="4299126" y="1269197"/>
                  <a:pt x="4199932" y="1373738"/>
                  <a:pt x="4239469" y="1546709"/>
                </a:cubicBezTo>
                <a:cubicBezTo>
                  <a:pt x="4279006" y="1719680"/>
                  <a:pt x="4221590" y="1991658"/>
                  <a:pt x="4239469" y="2163230"/>
                </a:cubicBezTo>
                <a:cubicBezTo>
                  <a:pt x="4257348" y="2334802"/>
                  <a:pt x="4237340" y="2546105"/>
                  <a:pt x="4239469" y="2704037"/>
                </a:cubicBezTo>
                <a:cubicBezTo>
                  <a:pt x="4241598" y="2861969"/>
                  <a:pt x="4214016" y="3095276"/>
                  <a:pt x="4239469" y="3320558"/>
                </a:cubicBezTo>
                <a:cubicBezTo>
                  <a:pt x="4264922" y="3545840"/>
                  <a:pt x="4203511" y="3691818"/>
                  <a:pt x="4239469" y="3785652"/>
                </a:cubicBezTo>
                <a:cubicBezTo>
                  <a:pt x="4030379" y="3807063"/>
                  <a:pt x="3885725" y="3757846"/>
                  <a:pt x="3751930" y="3785652"/>
                </a:cubicBezTo>
                <a:cubicBezTo>
                  <a:pt x="3618135" y="3813458"/>
                  <a:pt x="3398550" y="3752749"/>
                  <a:pt x="3264391" y="3785652"/>
                </a:cubicBezTo>
                <a:cubicBezTo>
                  <a:pt x="3130232" y="3818555"/>
                  <a:pt x="2873914" y="3778906"/>
                  <a:pt x="2692063" y="3785652"/>
                </a:cubicBezTo>
                <a:cubicBezTo>
                  <a:pt x="2510212" y="3792398"/>
                  <a:pt x="2383164" y="3775894"/>
                  <a:pt x="2162129" y="3785652"/>
                </a:cubicBezTo>
                <a:cubicBezTo>
                  <a:pt x="1941094" y="3795410"/>
                  <a:pt x="1712233" y="3751340"/>
                  <a:pt x="1547406" y="3785652"/>
                </a:cubicBezTo>
                <a:cubicBezTo>
                  <a:pt x="1382579" y="3819964"/>
                  <a:pt x="1141533" y="3735650"/>
                  <a:pt x="932683" y="3785652"/>
                </a:cubicBezTo>
                <a:cubicBezTo>
                  <a:pt x="723833" y="3835654"/>
                  <a:pt x="452729" y="3699235"/>
                  <a:pt x="0" y="3785652"/>
                </a:cubicBezTo>
                <a:cubicBezTo>
                  <a:pt x="-24570" y="3585827"/>
                  <a:pt x="33415" y="3335693"/>
                  <a:pt x="0" y="3206988"/>
                </a:cubicBezTo>
                <a:cubicBezTo>
                  <a:pt x="-33415" y="3078283"/>
                  <a:pt x="14506" y="2763741"/>
                  <a:pt x="0" y="2628324"/>
                </a:cubicBezTo>
                <a:cubicBezTo>
                  <a:pt x="-14506" y="2492907"/>
                  <a:pt x="40963" y="2271715"/>
                  <a:pt x="0" y="2087517"/>
                </a:cubicBezTo>
                <a:cubicBezTo>
                  <a:pt x="-40963" y="1903319"/>
                  <a:pt x="17254" y="1722467"/>
                  <a:pt x="0" y="1546709"/>
                </a:cubicBezTo>
                <a:cubicBezTo>
                  <a:pt x="-17254" y="1370951"/>
                  <a:pt x="3330" y="1119540"/>
                  <a:pt x="0" y="1005902"/>
                </a:cubicBezTo>
                <a:cubicBezTo>
                  <a:pt x="-3330" y="892264"/>
                  <a:pt x="37143" y="746348"/>
                  <a:pt x="0" y="578664"/>
                </a:cubicBezTo>
                <a:cubicBezTo>
                  <a:pt x="-37143" y="410980"/>
                  <a:pt x="11770" y="190683"/>
                  <a:pt x="0" y="0"/>
                </a:cubicBezTo>
                <a:close/>
              </a:path>
              <a:path w="4239469" h="3785652" stroke="0" extrusionOk="0">
                <a:moveTo>
                  <a:pt x="0" y="0"/>
                </a:moveTo>
                <a:cubicBezTo>
                  <a:pt x="225322" y="-12114"/>
                  <a:pt x="339269" y="54679"/>
                  <a:pt x="487539" y="0"/>
                </a:cubicBezTo>
                <a:cubicBezTo>
                  <a:pt x="635809" y="-54679"/>
                  <a:pt x="758838" y="37694"/>
                  <a:pt x="890288" y="0"/>
                </a:cubicBezTo>
                <a:cubicBezTo>
                  <a:pt x="1021738" y="-37694"/>
                  <a:pt x="1244480" y="66592"/>
                  <a:pt x="1505011" y="0"/>
                </a:cubicBezTo>
                <a:cubicBezTo>
                  <a:pt x="1765542" y="-66592"/>
                  <a:pt x="1863381" y="41961"/>
                  <a:pt x="1992550" y="0"/>
                </a:cubicBezTo>
                <a:cubicBezTo>
                  <a:pt x="2121719" y="-41961"/>
                  <a:pt x="2261405" y="13494"/>
                  <a:pt x="2480089" y="0"/>
                </a:cubicBezTo>
                <a:cubicBezTo>
                  <a:pt x="2698773" y="-13494"/>
                  <a:pt x="2957398" y="47554"/>
                  <a:pt x="3094812" y="0"/>
                </a:cubicBezTo>
                <a:cubicBezTo>
                  <a:pt x="3232226" y="-47554"/>
                  <a:pt x="3380196" y="24164"/>
                  <a:pt x="3539957" y="0"/>
                </a:cubicBezTo>
                <a:cubicBezTo>
                  <a:pt x="3699719" y="-24164"/>
                  <a:pt x="3969054" y="8232"/>
                  <a:pt x="4239469" y="0"/>
                </a:cubicBezTo>
                <a:cubicBezTo>
                  <a:pt x="4271386" y="254665"/>
                  <a:pt x="4168863" y="469000"/>
                  <a:pt x="4239469" y="616520"/>
                </a:cubicBezTo>
                <a:cubicBezTo>
                  <a:pt x="4310075" y="764040"/>
                  <a:pt x="4200671" y="885213"/>
                  <a:pt x="4239469" y="1081615"/>
                </a:cubicBezTo>
                <a:cubicBezTo>
                  <a:pt x="4278267" y="1278018"/>
                  <a:pt x="4226961" y="1480199"/>
                  <a:pt x="4239469" y="1622422"/>
                </a:cubicBezTo>
                <a:cubicBezTo>
                  <a:pt x="4251977" y="1764645"/>
                  <a:pt x="4237001" y="1978325"/>
                  <a:pt x="4239469" y="2201086"/>
                </a:cubicBezTo>
                <a:cubicBezTo>
                  <a:pt x="4241937" y="2423847"/>
                  <a:pt x="4219030" y="2519568"/>
                  <a:pt x="4239469" y="2628324"/>
                </a:cubicBezTo>
                <a:cubicBezTo>
                  <a:pt x="4259908" y="2737080"/>
                  <a:pt x="4212235" y="3060801"/>
                  <a:pt x="4239469" y="3169132"/>
                </a:cubicBezTo>
                <a:cubicBezTo>
                  <a:pt x="4266703" y="3277463"/>
                  <a:pt x="4196149" y="3606275"/>
                  <a:pt x="4239469" y="3785652"/>
                </a:cubicBezTo>
                <a:cubicBezTo>
                  <a:pt x="3988648" y="3793599"/>
                  <a:pt x="3872227" y="3745749"/>
                  <a:pt x="3709535" y="3785652"/>
                </a:cubicBezTo>
                <a:cubicBezTo>
                  <a:pt x="3546843" y="3825555"/>
                  <a:pt x="3327903" y="3771358"/>
                  <a:pt x="3094812" y="3785652"/>
                </a:cubicBezTo>
                <a:cubicBezTo>
                  <a:pt x="2861721" y="3799946"/>
                  <a:pt x="2816337" y="3753259"/>
                  <a:pt x="2564879" y="3785652"/>
                </a:cubicBezTo>
                <a:cubicBezTo>
                  <a:pt x="2313421" y="3818045"/>
                  <a:pt x="2281982" y="3780719"/>
                  <a:pt x="2162129" y="3785652"/>
                </a:cubicBezTo>
                <a:cubicBezTo>
                  <a:pt x="2042276" y="3790585"/>
                  <a:pt x="1898129" y="3781723"/>
                  <a:pt x="1716985" y="3785652"/>
                </a:cubicBezTo>
                <a:cubicBezTo>
                  <a:pt x="1535841" y="3789581"/>
                  <a:pt x="1352728" y="3782969"/>
                  <a:pt x="1102262" y="3785652"/>
                </a:cubicBezTo>
                <a:cubicBezTo>
                  <a:pt x="851796" y="3788335"/>
                  <a:pt x="709580" y="3764155"/>
                  <a:pt x="572328" y="3785652"/>
                </a:cubicBezTo>
                <a:cubicBezTo>
                  <a:pt x="435076" y="3807149"/>
                  <a:pt x="252305" y="3737703"/>
                  <a:pt x="0" y="3785652"/>
                </a:cubicBezTo>
                <a:cubicBezTo>
                  <a:pt x="-30670" y="3556592"/>
                  <a:pt x="27078" y="3409334"/>
                  <a:pt x="0" y="3244845"/>
                </a:cubicBezTo>
                <a:cubicBezTo>
                  <a:pt x="-27078" y="3080356"/>
                  <a:pt x="27124" y="2997984"/>
                  <a:pt x="0" y="2817607"/>
                </a:cubicBezTo>
                <a:cubicBezTo>
                  <a:pt x="-27124" y="2637230"/>
                  <a:pt x="14641" y="2509370"/>
                  <a:pt x="0" y="2390369"/>
                </a:cubicBezTo>
                <a:cubicBezTo>
                  <a:pt x="-14641" y="2271368"/>
                  <a:pt x="54179" y="1935427"/>
                  <a:pt x="0" y="1811705"/>
                </a:cubicBezTo>
                <a:cubicBezTo>
                  <a:pt x="-54179" y="1687983"/>
                  <a:pt x="13502" y="1530173"/>
                  <a:pt x="0" y="1346610"/>
                </a:cubicBezTo>
                <a:cubicBezTo>
                  <a:pt x="-13502" y="1163047"/>
                  <a:pt x="59865" y="987671"/>
                  <a:pt x="0" y="730090"/>
                </a:cubicBezTo>
                <a:cubicBezTo>
                  <a:pt x="-59865" y="472509"/>
                  <a:pt x="73835" y="249359"/>
                  <a:pt x="0" y="0"/>
                </a:cubicBezTo>
                <a:close/>
              </a:path>
            </a:pathLst>
          </a:custGeom>
          <a:solidFill>
            <a:schemeClr val="bg1"/>
          </a:solidFill>
          <a:ln w="60325">
            <a:solidFill>
              <a:srgbClr val="E7863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pPr algn="ctr"/>
            <a:r>
              <a:rPr lang="pt" sz="4000" dirty="0">
                <a:solidFill>
                  <a:srgbClr val="5E5E5E"/>
                </a:solidFill>
                <a:effectLst/>
              </a:rPr>
              <a:t>50 Mini-lições para </a:t>
            </a:r>
            <a:br>
              <a:rPr lang="en-US" sz="4000" dirty="0">
                <a:solidFill>
                  <a:srgbClr val="5E5E5E"/>
                </a:solidFill>
              </a:rPr>
            </a:br>
            <a:r>
              <a:rPr lang="pt" sz="4000" dirty="0">
                <a:solidFill>
                  <a:srgbClr val="5E5E5E"/>
                </a:solidFill>
                <a:effectLst/>
              </a:rPr>
              <a:t>ensino de </a:t>
            </a:r>
            <a:br>
              <a:rPr lang="en-US" sz="4000" dirty="0">
                <a:solidFill>
                  <a:srgbClr val="5E5E5E"/>
                </a:solidFill>
              </a:rPr>
            </a:br>
            <a:r>
              <a:rPr lang="pt" sz="4000" dirty="0">
                <a:solidFill>
                  <a:srgbClr val="5E5E5E"/>
                </a:solidFill>
                <a:effectLst/>
              </a:rPr>
              <a:t>competências de investigação aos alunos por </a:t>
            </a:r>
            <a:r>
              <a:rPr lang="pt" sz="4000" i="1" dirty="0">
                <a:solidFill>
                  <a:srgbClr val="5E5E5E"/>
                </a:solidFill>
                <a:effectLst/>
              </a:rPr>
              <a:t>Kathleen Morris</a:t>
            </a:r>
            <a:endParaRPr lang="en-US" sz="4000" i="1" dirty="0">
              <a:solidFill>
                <a:srgbClr val="5E5E5E"/>
              </a:solidFill>
            </a:endParaRPr>
          </a:p>
        </p:txBody>
      </p:sp>
      <p:pic>
        <p:nvPicPr>
          <p:cNvPr id="12" name="Graphic 11" descr="Arrow: Counter-clockwise curve with solid fill">
            <a:extLst>
              <a:ext uri="{FF2B5EF4-FFF2-40B4-BE49-F238E27FC236}">
                <a16:creationId xmlns:a16="http://schemas.microsoft.com/office/drawing/2014/main" id="{FD80676A-60C8-43DE-9B67-C5201FB41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39942">
            <a:off x="4448072" y="5469900"/>
            <a:ext cx="1460717" cy="1460717"/>
          </a:xfrm>
          <a:prstGeom prst="rect">
            <a:avLst/>
          </a:prstGeom>
        </p:spPr>
      </p:pic>
      <p:pic>
        <p:nvPicPr>
          <p:cNvPr id="14" name="Graphic 13" descr="Arrow: Rotate right with solid fill">
            <a:extLst>
              <a:ext uri="{FF2B5EF4-FFF2-40B4-BE49-F238E27FC236}">
                <a16:creationId xmlns:a16="http://schemas.microsoft.com/office/drawing/2014/main" id="{60CC7A71-9D32-4F58-B53A-9A11F4B04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41600">
            <a:off x="2286014" y="1429717"/>
            <a:ext cx="914400" cy="914400"/>
          </a:xfrm>
          <a:prstGeom prst="rect">
            <a:avLst/>
          </a:prstGeom>
        </p:spPr>
      </p:pic>
    </p:spTree>
    <p:extLst>
      <p:ext uri="{BB962C8B-B14F-4D97-AF65-F5344CB8AC3E}">
        <p14:creationId xmlns:p14="http://schemas.microsoft.com/office/powerpoint/2010/main" val="2642198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9B4B7-1561-4B2D-9E68-0E85DD61CB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D61D4F-B52B-4EE5-A8BF-F4E0A2BF397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9fc2bc09-c21d-4b3b-bb94-c480fd4f3cad"/>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A5D1936-63BF-4F1C-8A0F-929890A2F4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6900</TotalTime>
  <Words>6147</Words>
  <Application>Microsoft Office PowerPoint</Application>
  <PresentationFormat>Ecrã Panorâmico</PresentationFormat>
  <Paragraphs>424</Paragraphs>
  <Slides>73</Slides>
  <Notes>2</Notes>
  <HiddenSlides>0</HiddenSlides>
  <MMClips>6</MMClips>
  <ScaleCrop>false</ScaleCrop>
  <HeadingPairs>
    <vt:vector size="6" baseType="variant">
      <vt:variant>
        <vt:lpstr>Tipos de letra usados</vt:lpstr>
      </vt:variant>
      <vt:variant>
        <vt:i4>10</vt:i4>
      </vt:variant>
      <vt:variant>
        <vt:lpstr>Tema</vt:lpstr>
      </vt:variant>
      <vt:variant>
        <vt:i4>1</vt:i4>
      </vt:variant>
      <vt:variant>
        <vt:lpstr>Títulos dos diapositivos</vt:lpstr>
      </vt:variant>
      <vt:variant>
        <vt:i4>73</vt:i4>
      </vt:variant>
    </vt:vector>
  </HeadingPairs>
  <TitlesOfParts>
    <vt:vector size="84" baseType="lpstr">
      <vt:lpstr>Arial</vt:lpstr>
      <vt:lpstr>Calibri</vt:lpstr>
      <vt:lpstr>Calibri Light</vt:lpstr>
      <vt:lpstr>Montserrat</vt:lpstr>
      <vt:lpstr>myriad-pro-n6</vt:lpstr>
      <vt:lpstr>Quattrocento Sans</vt:lpstr>
      <vt:lpstr>Roboto</vt:lpstr>
      <vt:lpstr>Times New Roman</vt:lpstr>
      <vt:lpstr>verdana</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Lopes</cp:lastModifiedBy>
  <cp:revision>292</cp:revision>
  <dcterms:created xsi:type="dcterms:W3CDTF">2019-11-20T14:08:21Z</dcterms:created>
  <dcterms:modified xsi:type="dcterms:W3CDTF">2022-06-17T22:39:51Z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