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DA_76A4767.xml" ContentType="application/vnd.ms-powerpoint.comments+xml"/>
  <Override PartName="/ppt/comments/modernComment_2E4_9A57A98A.xml" ContentType="application/vnd.ms-powerpoint.comments+xml"/>
  <Override PartName="/ppt/comments/modernComment_2E6_E7459E0C.xml" ContentType="application/vnd.ms-powerpoint.comments+xml"/>
  <Override PartName="/ppt/comments/modernComment_2E9_23E9A4AE.xml" ContentType="application/vnd.ms-powerpoint.comments+xml"/>
  <Override PartName="/ppt/comments/modernComment_2EA_AD3C95D2.xml" ContentType="application/vnd.ms-powerpoint.comments+xml"/>
  <Override PartName="/ppt/comments/modernComment_2ED_D4E7DB20.xml" ContentType="application/vnd.ms-powerpoint.comments+xml"/>
  <Override PartName="/ppt/comments/modernComment_2F4_65CF40C5.xml" ContentType="application/vnd.ms-powerpoint.comments+xml"/>
  <Override PartName="/ppt/comments/modernComment_2FA_C25A5D76.xml" ContentType="application/vnd.ms-powerpoint.comments+xml"/>
  <Override PartName="/ppt/comments/modernComment_2F3_4770946.xml" ContentType="application/vnd.ms-powerpoint.comments+xml"/>
  <Override PartName="/ppt/comments/modernComment_123_DC273CCB.xml" ContentType="application/vnd.ms-powerpoint.comments+xml"/>
  <Override PartName="/ppt/comments/modernComment_2B0_63BAD0C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1"/>
  </p:notesMasterIdLst>
  <p:sldIdLst>
    <p:sldId id="309" r:id="rId5"/>
    <p:sldId id="768" r:id="rId6"/>
    <p:sldId id="276" r:id="rId7"/>
    <p:sldId id="279" r:id="rId8"/>
    <p:sldId id="639" r:id="rId9"/>
    <p:sldId id="706" r:id="rId10"/>
    <p:sldId id="707" r:id="rId11"/>
    <p:sldId id="708" r:id="rId12"/>
    <p:sldId id="643" r:id="rId13"/>
    <p:sldId id="300" r:id="rId14"/>
    <p:sldId id="640" r:id="rId15"/>
    <p:sldId id="284" r:id="rId16"/>
    <p:sldId id="713" r:id="rId17"/>
    <p:sldId id="646" r:id="rId18"/>
    <p:sldId id="714" r:id="rId19"/>
    <p:sldId id="716" r:id="rId20"/>
    <p:sldId id="715" r:id="rId21"/>
    <p:sldId id="281" r:id="rId22"/>
    <p:sldId id="718" r:id="rId23"/>
    <p:sldId id="694" r:id="rId24"/>
    <p:sldId id="699" r:id="rId25"/>
    <p:sldId id="310" r:id="rId26"/>
    <p:sldId id="638" r:id="rId27"/>
    <p:sldId id="695" r:id="rId28"/>
    <p:sldId id="720" r:id="rId29"/>
    <p:sldId id="722" r:id="rId30"/>
    <p:sldId id="721" r:id="rId31"/>
    <p:sldId id="725" r:id="rId32"/>
    <p:sldId id="280" r:id="rId33"/>
    <p:sldId id="767" r:id="rId34"/>
    <p:sldId id="728" r:id="rId35"/>
    <p:sldId id="732" r:id="rId36"/>
    <p:sldId id="733" r:id="rId37"/>
    <p:sldId id="735" r:id="rId38"/>
    <p:sldId id="734" r:id="rId39"/>
    <p:sldId id="736" r:id="rId40"/>
    <p:sldId id="769" r:id="rId41"/>
    <p:sldId id="770" r:id="rId42"/>
    <p:sldId id="772" r:id="rId43"/>
    <p:sldId id="697" r:id="rId44"/>
    <p:sldId id="730" r:id="rId45"/>
    <p:sldId id="737" r:id="rId46"/>
    <p:sldId id="738" r:id="rId47"/>
    <p:sldId id="739" r:id="rId48"/>
    <p:sldId id="740" r:id="rId49"/>
    <p:sldId id="741" r:id="rId50"/>
    <p:sldId id="742" r:id="rId51"/>
    <p:sldId id="743" r:id="rId52"/>
    <p:sldId id="744" r:id="rId53"/>
    <p:sldId id="745" r:id="rId54"/>
    <p:sldId id="746" r:id="rId55"/>
    <p:sldId id="308" r:id="rId56"/>
    <p:sldId id="642" r:id="rId57"/>
    <p:sldId id="771" r:id="rId58"/>
    <p:sldId id="766" r:id="rId59"/>
    <p:sldId id="748" r:id="rId60"/>
    <p:sldId id="750" r:id="rId61"/>
    <p:sldId id="752" r:id="rId62"/>
    <p:sldId id="753" r:id="rId63"/>
    <p:sldId id="751" r:id="rId64"/>
    <p:sldId id="749" r:id="rId65"/>
    <p:sldId id="641" r:id="rId66"/>
    <p:sldId id="644" r:id="rId67"/>
    <p:sldId id="645" r:id="rId68"/>
    <p:sldId id="756" r:id="rId69"/>
    <p:sldId id="702" r:id="rId70"/>
    <p:sldId id="762" r:id="rId71"/>
    <p:sldId id="755" r:id="rId72"/>
    <p:sldId id="758" r:id="rId73"/>
    <p:sldId id="763" r:id="rId74"/>
    <p:sldId id="764" r:id="rId75"/>
    <p:sldId id="291" r:id="rId76"/>
    <p:sldId id="288" r:id="rId77"/>
    <p:sldId id="307" r:id="rId78"/>
    <p:sldId id="688" r:id="rId79"/>
    <p:sldId id="30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7"/>
    <a:srgbClr val="E38330"/>
    <a:srgbClr val="5E5E5E"/>
    <a:srgbClr val="D6315A"/>
    <a:srgbClr val="DD1B50"/>
    <a:srgbClr val="E18130"/>
    <a:srgbClr val="4270C1"/>
    <a:srgbClr val="E58530"/>
    <a:srgbClr val="E78631"/>
    <a:srgbClr val="9A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3" autoAdjust="0"/>
    <p:restoredTop sz="94729"/>
  </p:normalViewPr>
  <p:slideViewPr>
    <p:cSldViewPr snapToGrid="0" snapToObjects="1">
      <p:cViewPr varScale="1">
        <p:scale>
          <a:sx n="72" d="100"/>
          <a:sy n="72" d="100"/>
        </p:scale>
        <p:origin x="516" y="5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377177062904311E-2"/>
          <c:y val="6.6425214304030339E-2"/>
          <c:w val="0.94124582816991265"/>
          <c:h val="0.93357487922705318"/>
        </c:manualLayout>
      </c:layout>
      <c:pie3DChart>
        <c:varyColors val="1"/>
        <c:ser>
          <c:idx val="0"/>
          <c:order val="0"/>
          <c:tx>
            <c:strRef>
              <c:f>Sheet1!$B$1</c:f>
              <c:strCache>
                <c:ptCount val="1"/>
                <c:pt idx="0">
                  <c:v>Sales</c:v>
                </c:pt>
              </c:strCache>
            </c:strRef>
          </c:tx>
          <c:dPt>
            <c:idx val="0"/>
            <c:bubble3D val="0"/>
            <c:spPr>
              <a:solidFill>
                <a:srgbClr val="00ACA7"/>
              </a:solidFill>
              <a:ln w="25400">
                <a:solidFill>
                  <a:schemeClr val="lt1"/>
                </a:solidFill>
              </a:ln>
              <a:effectLst/>
              <a:sp3d contourW="25400">
                <a:contourClr>
                  <a:schemeClr val="lt1"/>
                </a:contourClr>
              </a:sp3d>
            </c:spPr>
            <c:extLst>
              <c:ext xmlns:c16="http://schemas.microsoft.com/office/drawing/2014/chart" uri="{C3380CC4-5D6E-409C-BE32-E72D297353CC}">
                <c16:uniqueId val="{00000001-52AE-4217-8FE5-36A9B3ADEC4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2AE-4217-8FE5-36A9B3ADEC4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2AE-4217-8FE5-36A9B3ADEC40}"/>
              </c:ext>
            </c:extLst>
          </c:dPt>
          <c:dPt>
            <c:idx val="3"/>
            <c:bubble3D val="0"/>
            <c:spPr>
              <a:solidFill>
                <a:srgbClr val="D6315A"/>
              </a:solidFill>
              <a:ln w="25400">
                <a:solidFill>
                  <a:schemeClr val="lt1"/>
                </a:solidFill>
              </a:ln>
              <a:effectLst/>
              <a:sp3d contourW="25400">
                <a:contourClr>
                  <a:schemeClr val="lt1"/>
                </a:contourClr>
              </a:sp3d>
            </c:spPr>
            <c:extLst>
              <c:ext xmlns:c16="http://schemas.microsoft.com/office/drawing/2014/chart" uri="{C3380CC4-5D6E-409C-BE32-E72D297353CC}">
                <c16:uniqueId val="{00000007-52AE-4217-8FE5-36A9B3ADEC40}"/>
              </c:ext>
            </c:extLst>
          </c:dPt>
          <c:cat>
            <c:strRef>
              <c:f>Sheet1!$A$2:$A$5</c:f>
              <c:strCache>
                <c:ptCount val="1"/>
                <c:pt idx="0">
                  <c:v>1st Qtr</c:v>
                </c:pt>
              </c:strCache>
            </c:strRef>
          </c:cat>
          <c:val>
            <c:numRef>
              <c:f>Sheet1!$B$2:$B$5</c:f>
              <c:numCache>
                <c:formatCode>General</c:formatCode>
                <c:ptCount val="4"/>
                <c:pt idx="0">
                  <c:v>3</c:v>
                </c:pt>
                <c:pt idx="3">
                  <c:v>1.2</c:v>
                </c:pt>
              </c:numCache>
            </c:numRef>
          </c:val>
          <c:extLst>
            <c:ext xmlns:c16="http://schemas.microsoft.com/office/drawing/2014/chart" uri="{C3380CC4-5D6E-409C-BE32-E72D297353CC}">
              <c16:uniqueId val="{00000000-18F9-4297-87D3-7F47ACE4930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3_DC273CCB.xml><?xml version="1.0" encoding="utf-8"?>
<p188:cmLst xmlns:a="http://schemas.openxmlformats.org/drawingml/2006/main" xmlns:r="http://schemas.openxmlformats.org/officeDocument/2006/relationships" xmlns:p188="http://schemas.microsoft.com/office/powerpoint/2018/8/main">
  <p188:cm id="{31E06C5B-6DA4-494F-B020-D4D5B26EA7B0}" authorId="{3A646A2A-5463-31BB-24B8-887E45DDAF69}" created="2022-02-12T07:46:06.949">
    <ac:deMkLst xmlns:ac="http://schemas.microsoft.com/office/drawing/2013/main/command">
      <pc:docMk xmlns:pc="http://schemas.microsoft.com/office/powerpoint/2013/main/command"/>
      <pc:sldMk xmlns:pc="http://schemas.microsoft.com/office/powerpoint/2013/main/command" cId="3693558987" sldId="291"/>
      <ac:picMk id="4" creationId="{55A04B7B-D5C9-4845-85C5-862C60E73582}"/>
    </ac:deMkLst>
    <p188:txBody>
      <a:bodyPr/>
      <a:lstStyle/>
      <a:p>
        <a:r>
          <a:rPr lang="en-IE"/>
          <a:t>use of this image - I was clicking to play the video - so perhaps insert the video itself/hyperlink this image?</a:t>
        </a:r>
      </a:p>
    </p188:txBody>
  </p188:cm>
</p188:cmLst>
</file>

<file path=ppt/comments/modernComment_2B0_63BAD0C0.xml><?xml version="1.0" encoding="utf-8"?>
<p188:cmLst xmlns:a="http://schemas.openxmlformats.org/drawingml/2006/main" xmlns:r="http://schemas.openxmlformats.org/officeDocument/2006/relationships" xmlns:p188="http://schemas.microsoft.com/office/powerpoint/2018/8/main">
  <p188:cm id="{A297A8E7-5353-4EEE-A9BA-D7F4FDA16FB6}" authorId="{3A646A2A-5463-31BB-24B8-887E45DDAF69}" created="2022-02-12T07:50:01.416">
    <pc:sldMkLst xmlns:pc="http://schemas.microsoft.com/office/powerpoint/2013/main/command">
      <pc:docMk/>
      <pc:sldMk cId="1673187520" sldId="688"/>
    </pc:sldMkLst>
    <p188:txBody>
      <a:bodyPr/>
      <a:lstStyle/>
      <a:p>
        <a:r>
          <a:rPr lang="en-IE"/>
          <a:t>add an image</a:t>
        </a:r>
      </a:p>
    </p188:txBody>
  </p188:cm>
</p188:cmLst>
</file>

<file path=ppt/comments/modernComment_2DA_76A4767.xml><?xml version="1.0" encoding="utf-8"?>
<p188:cmLst xmlns:a="http://schemas.openxmlformats.org/drawingml/2006/main" xmlns:r="http://schemas.openxmlformats.org/officeDocument/2006/relationships" xmlns:p188="http://schemas.microsoft.com/office/powerpoint/2018/8/main">
  <p188:cm id="{81A0A4E9-5733-4E82-8047-6D4507478EAB}" authorId="{3A646A2A-5463-31BB-24B8-887E45DDAF69}" created="2022-02-12T07:26:52.732">
    <ac:deMkLst xmlns:ac="http://schemas.microsoft.com/office/drawing/2013/main/command">
      <pc:docMk xmlns:pc="http://schemas.microsoft.com/office/powerpoint/2013/main/command"/>
      <pc:sldMk xmlns:pc="http://schemas.microsoft.com/office/powerpoint/2013/main/command" cId="124405607" sldId="730"/>
      <ac:spMk id="8" creationId="{00000000-0000-0000-0000-000000000000}"/>
    </ac:deMkLst>
    <p188:replyLst>
      <p188:reply id="{142E9803-EDA6-4ED2-A987-C1A2C5B9DDE1}" authorId="{3A646A2A-5463-31BB-24B8-887E45DDAF69}" created="2022-02-12T07:27:31.646">
        <p188:txBody>
          <a:bodyPr/>
          <a:lstStyle/>
          <a:p>
            <a:r>
              <a:rPr lang="en-IE"/>
              <a:t>this applies to other slides also that have this approach. </a:t>
            </a:r>
          </a:p>
        </p188:txBody>
      </p188:reply>
      <p188:reply id="{2D65463D-D528-4382-B1B2-91CFBD306005}" authorId="{3A646A2A-5463-31BB-24B8-887E45DDAF69}" created="2022-02-12T07:28:25.660">
        <p188:txBody>
          <a:bodyPr/>
          <a:lstStyle/>
          <a:p>
            <a:r>
              <a:rPr lang="en-IE"/>
              <a:t>Is there a source for the 10 strategies?</a:t>
            </a:r>
          </a:p>
        </p188:txBody>
      </p188:reply>
    </p188:replyLst>
    <p188:txBody>
      <a:bodyPr/>
      <a:lstStyle/>
      <a:p>
        <a:r>
          <a:rPr lang="en-IE"/>
          <a:t>I think too much colour mix of the fonts makes it harder to read and may not be accessible.  I think we go plainer if thats OK.</a:t>
        </a:r>
      </a:p>
    </p188:txBody>
  </p188:cm>
</p188:cmLst>
</file>

<file path=ppt/comments/modernComment_2E4_9A57A98A.xml><?xml version="1.0" encoding="utf-8"?>
<p188:cmLst xmlns:a="http://schemas.openxmlformats.org/drawingml/2006/main" xmlns:r="http://schemas.openxmlformats.org/officeDocument/2006/relationships" xmlns:p188="http://schemas.microsoft.com/office/powerpoint/2018/8/main">
  <p188:cm id="{4844DBBC-82E7-418C-AD96-073BDD0D0860}" authorId="{3A646A2A-5463-31BB-24B8-887E45DDAF69}" created="2022-02-12T07:29:44.678">
    <ac:deMkLst xmlns:ac="http://schemas.microsoft.com/office/drawing/2013/main/command">
      <pc:docMk xmlns:pc="http://schemas.microsoft.com/office/powerpoint/2013/main/command"/>
      <pc:sldMk xmlns:pc="http://schemas.microsoft.com/office/powerpoint/2013/main/command" cId="2589436298" sldId="740"/>
      <ac:picMk id="3" creationId="{37893687-396B-444C-94C5-30CD78F498D3}"/>
    </ac:deMkLst>
    <p188:txBody>
      <a:bodyPr/>
      <a:lstStyle/>
      <a:p>
        <a:r>
          <a:rPr lang="en-IE"/>
          <a:t>change image, does it need to be a woman for our target group</a:t>
        </a:r>
      </a:p>
    </p188:txBody>
  </p188:cm>
</p188:cmLst>
</file>

<file path=ppt/comments/modernComment_2E6_E7459E0C.xml><?xml version="1.0" encoding="utf-8"?>
<p188:cmLst xmlns:a="http://schemas.openxmlformats.org/drawingml/2006/main" xmlns:r="http://schemas.openxmlformats.org/officeDocument/2006/relationships" xmlns:p188="http://schemas.microsoft.com/office/powerpoint/2018/8/main">
  <p188:cm id="{AC3EB528-1662-49BA-A130-6D9357BA4033}" authorId="{3A646A2A-5463-31BB-24B8-887E45DDAF69}" created="2022-02-12T07:30:34.532">
    <ac:deMkLst xmlns:ac="http://schemas.microsoft.com/office/drawing/2013/main/command">
      <pc:docMk xmlns:pc="http://schemas.microsoft.com/office/powerpoint/2013/main/command"/>
      <pc:sldMk xmlns:pc="http://schemas.microsoft.com/office/powerpoint/2013/main/command" cId="3880099340" sldId="742"/>
      <ac:spMk id="5" creationId="{24CB7E88-35B5-41FD-BF68-97F3CB3D2E55}"/>
    </ac:deMkLst>
    <p188:txBody>
      <a:bodyPr/>
      <a:lstStyle/>
      <a:p>
        <a:r>
          <a:rPr lang="en-IE"/>
          <a:t>too many colours, simplify please 😊</a:t>
        </a:r>
      </a:p>
    </p188:txBody>
  </p188:cm>
</p188:cmLst>
</file>

<file path=ppt/comments/modernComment_2E9_23E9A4AE.xml><?xml version="1.0" encoding="utf-8"?>
<p188:cmLst xmlns:a="http://schemas.openxmlformats.org/drawingml/2006/main" xmlns:r="http://schemas.openxmlformats.org/officeDocument/2006/relationships" xmlns:p188="http://schemas.microsoft.com/office/powerpoint/2018/8/main">
  <p188:cm id="{F469E696-2B1B-490F-8596-44ADCFE20868}" authorId="{3A646A2A-5463-31BB-24B8-887E45DDAF69}" created="2022-02-12T07:31:56.338">
    <ac:deMkLst xmlns:ac="http://schemas.microsoft.com/office/drawing/2013/main/command">
      <pc:docMk xmlns:pc="http://schemas.microsoft.com/office/powerpoint/2013/main/command"/>
      <pc:sldMk xmlns:pc="http://schemas.microsoft.com/office/powerpoint/2013/main/command" cId="602514606" sldId="745"/>
      <ac:picMk id="3" creationId="{2CC848B2-F1EF-4177-B342-F787D6B1ED3D}"/>
    </ac:deMkLst>
    <p188:txBody>
      <a:bodyPr/>
      <a:lstStyle/>
      <a:p>
        <a:r>
          <a:rPr lang="en-IE"/>
          <a:t>change photo to a female migrant taking a photo</a:t>
        </a:r>
      </a:p>
    </p188:txBody>
  </p188:cm>
</p188:cmLst>
</file>

<file path=ppt/comments/modernComment_2EA_AD3C95D2.xml><?xml version="1.0" encoding="utf-8"?>
<p188:cmLst xmlns:a="http://schemas.openxmlformats.org/drawingml/2006/main" xmlns:r="http://schemas.openxmlformats.org/officeDocument/2006/relationships" xmlns:p188="http://schemas.microsoft.com/office/powerpoint/2018/8/main">
  <p188:cm id="{6EADCDAE-978E-46A8-B463-88F5D8136E49}" authorId="{3A646A2A-5463-31BB-24B8-887E45DDAF69}" created="2022-02-12T07:33:24.132">
    <ac:txMkLst xmlns:ac="http://schemas.microsoft.com/office/drawing/2013/main/command">
      <pc:docMk xmlns:pc="http://schemas.microsoft.com/office/powerpoint/2013/main/command"/>
      <pc:sldMk xmlns:pc="http://schemas.microsoft.com/office/powerpoint/2013/main/command" cId="2906428882" sldId="746"/>
      <ac:spMk id="5" creationId="{24CB7E88-35B5-41FD-BF68-97F3CB3D2E55}"/>
      <ac:txMk cp="1" len="97">
        <ac:context len="352" hash="152950027"/>
      </ac:txMk>
    </ac:txMkLst>
    <p188:pos x="7267703" y="856069"/>
    <p188:txBody>
      <a:bodyPr/>
      <a:lstStyle/>
      <a:p>
        <a:r>
          <a:rPr lang="en-IE"/>
          <a:t>don't really like this quote, perhaps reword this slide. I also cropped out the men from the photo</a:t>
        </a:r>
      </a:p>
    </p188:txBody>
  </p188:cm>
</p188:cmLst>
</file>

<file path=ppt/comments/modernComment_2ED_D4E7DB20.xml><?xml version="1.0" encoding="utf-8"?>
<p188:cmLst xmlns:a="http://schemas.openxmlformats.org/drawingml/2006/main" xmlns:r="http://schemas.openxmlformats.org/officeDocument/2006/relationships" xmlns:p188="http://schemas.microsoft.com/office/powerpoint/2018/8/main">
  <p188:cm id="{197E427C-53C8-4B48-969A-44F99EF39130}" authorId="{3A646A2A-5463-31BB-24B8-887E45DDAF69}" created="2022-02-12T07:34:06.204">
    <ac:deMkLst xmlns:ac="http://schemas.microsoft.com/office/drawing/2013/main/command">
      <pc:docMk xmlns:pc="http://schemas.microsoft.com/office/powerpoint/2013/main/command"/>
      <pc:sldMk xmlns:pc="http://schemas.microsoft.com/office/powerpoint/2013/main/command" cId="3571964704" sldId="749"/>
      <ac:picMk id="5" creationId="{888C8A64-8FA5-4B5D-9A61-CF5EC64F411F}"/>
    </ac:deMkLst>
    <p188:replyLst>
      <p188:reply id="{A785B38D-D82B-4027-8AFA-5F7B9CFB0E53}" authorId="{3A646A2A-5463-31BB-24B8-887E45DDAF69}" created="2022-02-12T07:34:23.731">
        <p188:txBody>
          <a:bodyPr/>
          <a:lstStyle/>
          <a:p>
            <a:r>
              <a:rPr lang="en-IE"/>
              <a:t>plain text also 😊</a:t>
            </a:r>
          </a:p>
        </p188:txBody>
      </p188:reply>
    </p188:replyLst>
    <p188:txBody>
      <a:bodyPr/>
      <a:lstStyle/>
      <a:p>
        <a:r>
          <a:rPr lang="en-IE"/>
          <a:t>a female version of this photo ?</a:t>
        </a:r>
      </a:p>
    </p188:txBody>
  </p188:cm>
</p188:cmLst>
</file>

<file path=ppt/comments/modernComment_2F3_4770946.xml><?xml version="1.0" encoding="utf-8"?>
<p188:cmLst xmlns:a="http://schemas.openxmlformats.org/drawingml/2006/main" xmlns:r="http://schemas.openxmlformats.org/officeDocument/2006/relationships" xmlns:p188="http://schemas.microsoft.com/office/powerpoint/2018/8/main">
  <p188:cm id="{0429496E-1ECB-4CAA-BA24-591689851552}" authorId="{3A646A2A-5463-31BB-24B8-887E45DDAF69}" created="2022-02-12T07:42:12.929">
    <ac:deMkLst xmlns:ac="http://schemas.microsoft.com/office/drawing/2013/main/command">
      <pc:docMk xmlns:pc="http://schemas.microsoft.com/office/powerpoint/2013/main/command"/>
      <pc:sldMk xmlns:pc="http://schemas.microsoft.com/office/powerpoint/2013/main/command" cId="74910022" sldId="755"/>
      <ac:picMk id="10" creationId="{046188A6-0EFA-4137-91A1-A90DA8A57D3B}"/>
    </ac:deMkLst>
    <p188:txBody>
      <a:bodyPr/>
      <a:lstStyle/>
      <a:p>
        <a:r>
          <a:rPr lang="en-IE"/>
          <a:t>change photo to females </a:t>
        </a:r>
      </a:p>
    </p188:txBody>
  </p188:cm>
</p188:cmLst>
</file>

<file path=ppt/comments/modernComment_2F4_65CF40C5.xml><?xml version="1.0" encoding="utf-8"?>
<p188:cmLst xmlns:a="http://schemas.openxmlformats.org/drawingml/2006/main" xmlns:r="http://schemas.openxmlformats.org/officeDocument/2006/relationships" xmlns:p188="http://schemas.microsoft.com/office/powerpoint/2018/8/main">
  <p188:cm id="{FF639BE2-5180-4D95-BE2F-7462B4D248EB}" authorId="{3A646A2A-5463-31BB-24B8-887E45DDAF69}" created="2022-02-12T07:41:03.911">
    <ac:deMkLst xmlns:ac="http://schemas.microsoft.com/office/drawing/2013/main/command">
      <pc:docMk xmlns:pc="http://schemas.microsoft.com/office/powerpoint/2013/main/command"/>
      <pc:sldMk xmlns:pc="http://schemas.microsoft.com/office/powerpoint/2013/main/command" cId="1708081349" sldId="756"/>
      <ac:picMk id="8" creationId="{3C28C48B-43EF-4A85-8635-8DEB0C425723}"/>
    </ac:deMkLst>
    <p188:txBody>
      <a:bodyPr/>
      <a:lstStyle/>
      <a:p>
        <a:r>
          <a:rPr lang="en-IE"/>
          <a:t>wonder is there a female version of this photo</a:t>
        </a:r>
      </a:p>
    </p188:txBody>
  </p188:cm>
</p188:cmLst>
</file>

<file path=ppt/comments/modernComment_2FA_C25A5D76.xml><?xml version="1.0" encoding="utf-8"?>
<p188:cmLst xmlns:a="http://schemas.openxmlformats.org/drawingml/2006/main" xmlns:r="http://schemas.openxmlformats.org/officeDocument/2006/relationships" xmlns:p188="http://schemas.microsoft.com/office/powerpoint/2018/8/main">
  <p188:cm id="{5A8A26E2-0413-4E44-A230-5EE1C02917A4}" authorId="{3A646A2A-5463-31BB-24B8-887E45DDAF69}" created="2022-02-12T07:41:52.460">
    <ac:deMkLst xmlns:ac="http://schemas.microsoft.com/office/drawing/2013/main/command">
      <pc:docMk xmlns:pc="http://schemas.microsoft.com/office/powerpoint/2013/main/command"/>
      <pc:sldMk xmlns:pc="http://schemas.microsoft.com/office/powerpoint/2013/main/command" cId="3260702070" sldId="762"/>
      <ac:picMk id="8" creationId="{7B1058B1-79B7-46AB-BF2B-66A00730CE96}"/>
    </ac:deMkLst>
    <p188:txBody>
      <a:bodyPr/>
      <a:lstStyle/>
      <a:p>
        <a:r>
          <a:rPr lang="en-IE"/>
          <a:t>change photo to a female</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50941-0AD9-4D68-968F-3162E3514504}" type="doc">
      <dgm:prSet loTypeId="urn:microsoft.com/office/officeart/2005/8/layout/process1" loCatId="process" qsTypeId="urn:microsoft.com/office/officeart/2005/8/quickstyle/simple2" qsCatId="simple" csTypeId="urn:microsoft.com/office/officeart/2005/8/colors/colorful3" csCatId="colorful" phldr="1"/>
      <dgm:spPr/>
    </dgm:pt>
    <dgm:pt modelId="{0F0FA0C6-12BB-407A-BC48-11CF422D8831}">
      <dgm:prSet phldrT="[Text]" custT="1"/>
      <dgm:spPr>
        <a:solidFill>
          <a:srgbClr val="E18130"/>
        </a:solidFill>
      </dgm:spPr>
      <dgm:t>
        <a:bodyPr/>
        <a:lstStyle/>
        <a:p>
          <a:r>
            <a:rPr lang="de-DE" sz="3200" b="0" dirty="0"/>
            <a:t>DATEN-SICHERHEIT</a:t>
          </a:r>
          <a:endParaRPr lang="en-IE" sz="3200" b="0" dirty="0"/>
        </a:p>
      </dgm:t>
    </dgm:pt>
    <dgm:pt modelId="{F8298A18-AC5D-4C7E-AC81-B7ADC516E861}" type="parTrans" cxnId="{DADC19C6-9DCB-4A0B-882E-49BA8DF9891A}">
      <dgm:prSet/>
      <dgm:spPr/>
      <dgm:t>
        <a:bodyPr/>
        <a:lstStyle/>
        <a:p>
          <a:endParaRPr lang="en-IE"/>
        </a:p>
      </dgm:t>
    </dgm:pt>
    <dgm:pt modelId="{22BA2F39-52B7-4D47-8496-B8DF88E7C0A4}" type="sibTrans" cxnId="{DADC19C6-9DCB-4A0B-882E-49BA8DF9891A}">
      <dgm:prSet/>
      <dgm:spPr>
        <a:solidFill>
          <a:srgbClr val="D6315A"/>
        </a:solidFill>
      </dgm:spPr>
      <dgm:t>
        <a:bodyPr/>
        <a:lstStyle/>
        <a:p>
          <a:endParaRPr lang="en-IE" dirty="0"/>
        </a:p>
      </dgm:t>
    </dgm:pt>
    <dgm:pt modelId="{805E5EC1-F85C-4A14-B939-82170EC32DC7}">
      <dgm:prSet phldrT="[Text]" custT="1"/>
      <dgm:spPr>
        <a:solidFill>
          <a:srgbClr val="00ACA7"/>
        </a:solidFill>
      </dgm:spPr>
      <dgm:t>
        <a:bodyPr/>
        <a:lstStyle/>
        <a:p>
          <a:r>
            <a:rPr lang="de-DE" sz="3200" b="0" dirty="0"/>
            <a:t>DATEN-SCHUTZ</a:t>
          </a:r>
          <a:endParaRPr lang="en-IE" sz="3200" b="0" dirty="0"/>
        </a:p>
      </dgm:t>
    </dgm:pt>
    <dgm:pt modelId="{161332AF-96A2-4B29-8A73-6FE087CE2A38}" type="parTrans" cxnId="{E2E66321-EEB8-4368-944D-DE18A284FE3D}">
      <dgm:prSet/>
      <dgm:spPr/>
      <dgm:t>
        <a:bodyPr/>
        <a:lstStyle/>
        <a:p>
          <a:endParaRPr lang="en-IE"/>
        </a:p>
      </dgm:t>
    </dgm:pt>
    <dgm:pt modelId="{72AAAF70-14D2-43E7-8D46-00261BC0BBE8}" type="sibTrans" cxnId="{E2E66321-EEB8-4368-944D-DE18A284FE3D}">
      <dgm:prSet/>
      <dgm:spPr>
        <a:solidFill>
          <a:srgbClr val="E18130"/>
        </a:solidFill>
      </dgm:spPr>
      <dgm:t>
        <a:bodyPr/>
        <a:lstStyle/>
        <a:p>
          <a:endParaRPr lang="en-IE" dirty="0"/>
        </a:p>
      </dgm:t>
    </dgm:pt>
    <dgm:pt modelId="{D48CAEFC-2EC3-4AF2-A2FB-4505F4FFFCF7}">
      <dgm:prSet phldrT="[Text]"/>
      <dgm:spPr>
        <a:solidFill>
          <a:srgbClr val="D6315A"/>
        </a:solidFill>
      </dgm:spPr>
      <dgm:t>
        <a:bodyPr/>
        <a:lstStyle/>
        <a:p>
          <a:r>
            <a:rPr lang="de-DE" b="1" dirty="0"/>
            <a:t>GESCHÜTZTE </a:t>
          </a:r>
          <a:r>
            <a:rPr lang="de-DE" b="0" dirty="0"/>
            <a:t>VERWERTBARE DATEN</a:t>
          </a:r>
          <a:endParaRPr lang="en-IE" b="0" dirty="0"/>
        </a:p>
      </dgm:t>
    </dgm:pt>
    <dgm:pt modelId="{3D9D794F-62F4-4977-81EB-686D65235AB3}" type="parTrans" cxnId="{FF2A8A38-EBFB-4384-8414-B6C10DBEE3DA}">
      <dgm:prSet/>
      <dgm:spPr/>
      <dgm:t>
        <a:bodyPr/>
        <a:lstStyle/>
        <a:p>
          <a:endParaRPr lang="en-IE"/>
        </a:p>
      </dgm:t>
    </dgm:pt>
    <dgm:pt modelId="{9E27E2E1-3E4A-4D68-96E0-E95CF4ED063D}" type="sibTrans" cxnId="{FF2A8A38-EBFB-4384-8414-B6C10DBEE3DA}">
      <dgm:prSet/>
      <dgm:spPr/>
      <dgm:t>
        <a:bodyPr/>
        <a:lstStyle/>
        <a:p>
          <a:endParaRPr lang="en-IE"/>
        </a:p>
      </dgm:t>
    </dgm:pt>
    <dgm:pt modelId="{A352F00C-8A30-488E-B6CC-BC63C2F13461}" type="pres">
      <dgm:prSet presAssocID="{EAD50941-0AD9-4D68-968F-3162E3514504}" presName="Name0" presStyleCnt="0">
        <dgm:presLayoutVars>
          <dgm:dir/>
          <dgm:resizeHandles val="exact"/>
        </dgm:presLayoutVars>
      </dgm:prSet>
      <dgm:spPr/>
    </dgm:pt>
    <dgm:pt modelId="{4934606C-96C3-41AB-88F3-CD68DEE5B68D}" type="pres">
      <dgm:prSet presAssocID="{0F0FA0C6-12BB-407A-BC48-11CF422D8831}" presName="node" presStyleLbl="node1" presStyleIdx="0" presStyleCnt="3">
        <dgm:presLayoutVars>
          <dgm:bulletEnabled val="1"/>
        </dgm:presLayoutVars>
      </dgm:prSet>
      <dgm:spPr/>
    </dgm:pt>
    <dgm:pt modelId="{0ECE8C9F-99B6-490B-86DD-BAA570C9DAFC}" type="pres">
      <dgm:prSet presAssocID="{22BA2F39-52B7-4D47-8496-B8DF88E7C0A4}" presName="sibTrans" presStyleLbl="sibTrans2D1" presStyleIdx="0" presStyleCnt="2"/>
      <dgm:spPr/>
    </dgm:pt>
    <dgm:pt modelId="{873A802A-1DD4-44C1-AFC8-A217CE2EB512}" type="pres">
      <dgm:prSet presAssocID="{22BA2F39-52B7-4D47-8496-B8DF88E7C0A4}" presName="connectorText" presStyleLbl="sibTrans2D1" presStyleIdx="0" presStyleCnt="2"/>
      <dgm:spPr/>
    </dgm:pt>
    <dgm:pt modelId="{6BFD8DED-AD54-40FC-9A03-22B72909BE81}" type="pres">
      <dgm:prSet presAssocID="{805E5EC1-F85C-4A14-B939-82170EC32DC7}" presName="node" presStyleLbl="node1" presStyleIdx="1" presStyleCnt="3">
        <dgm:presLayoutVars>
          <dgm:bulletEnabled val="1"/>
        </dgm:presLayoutVars>
      </dgm:prSet>
      <dgm:spPr/>
    </dgm:pt>
    <dgm:pt modelId="{62A493B6-4333-4C06-9777-1BDBAB268A1A}" type="pres">
      <dgm:prSet presAssocID="{72AAAF70-14D2-43E7-8D46-00261BC0BBE8}" presName="sibTrans" presStyleLbl="sibTrans2D1" presStyleIdx="1" presStyleCnt="2"/>
      <dgm:spPr/>
    </dgm:pt>
    <dgm:pt modelId="{6622D28C-8351-4F42-BD67-2D30B0B4854C}" type="pres">
      <dgm:prSet presAssocID="{72AAAF70-14D2-43E7-8D46-00261BC0BBE8}" presName="connectorText" presStyleLbl="sibTrans2D1" presStyleIdx="1" presStyleCnt="2"/>
      <dgm:spPr/>
    </dgm:pt>
    <dgm:pt modelId="{314620FF-9F77-47A7-910F-C53C5A8616DA}" type="pres">
      <dgm:prSet presAssocID="{D48CAEFC-2EC3-4AF2-A2FB-4505F4FFFCF7}" presName="node" presStyleLbl="node1" presStyleIdx="2" presStyleCnt="3">
        <dgm:presLayoutVars>
          <dgm:bulletEnabled val="1"/>
        </dgm:presLayoutVars>
      </dgm:prSet>
      <dgm:spPr/>
    </dgm:pt>
  </dgm:ptLst>
  <dgm:cxnLst>
    <dgm:cxn modelId="{739EB50F-4D1D-48ED-B9EC-F180BBBF6365}" type="presOf" srcId="{22BA2F39-52B7-4D47-8496-B8DF88E7C0A4}" destId="{0ECE8C9F-99B6-490B-86DD-BAA570C9DAFC}" srcOrd="0" destOrd="0" presId="urn:microsoft.com/office/officeart/2005/8/layout/process1"/>
    <dgm:cxn modelId="{E2E66321-EEB8-4368-944D-DE18A284FE3D}" srcId="{EAD50941-0AD9-4D68-968F-3162E3514504}" destId="{805E5EC1-F85C-4A14-B939-82170EC32DC7}" srcOrd="1" destOrd="0" parTransId="{161332AF-96A2-4B29-8A73-6FE087CE2A38}" sibTransId="{72AAAF70-14D2-43E7-8D46-00261BC0BBE8}"/>
    <dgm:cxn modelId="{8FAD9E34-8E2E-4AD6-A3E8-668C7D4B1942}" type="presOf" srcId="{EAD50941-0AD9-4D68-968F-3162E3514504}" destId="{A352F00C-8A30-488E-B6CC-BC63C2F13461}" srcOrd="0" destOrd="0" presId="urn:microsoft.com/office/officeart/2005/8/layout/process1"/>
    <dgm:cxn modelId="{FF2A8A38-EBFB-4384-8414-B6C10DBEE3DA}" srcId="{EAD50941-0AD9-4D68-968F-3162E3514504}" destId="{D48CAEFC-2EC3-4AF2-A2FB-4505F4FFFCF7}" srcOrd="2" destOrd="0" parTransId="{3D9D794F-62F4-4977-81EB-686D65235AB3}" sibTransId="{9E27E2E1-3E4A-4D68-96E0-E95CF4ED063D}"/>
    <dgm:cxn modelId="{572C6039-0687-4E0D-BAAE-1D7AD729AB9A}" type="presOf" srcId="{D48CAEFC-2EC3-4AF2-A2FB-4505F4FFFCF7}" destId="{314620FF-9F77-47A7-910F-C53C5A8616DA}" srcOrd="0" destOrd="0" presId="urn:microsoft.com/office/officeart/2005/8/layout/process1"/>
    <dgm:cxn modelId="{80F95657-832D-4CBF-AF81-A90A3E389A6E}" type="presOf" srcId="{22BA2F39-52B7-4D47-8496-B8DF88E7C0A4}" destId="{873A802A-1DD4-44C1-AFC8-A217CE2EB512}" srcOrd="1" destOrd="0" presId="urn:microsoft.com/office/officeart/2005/8/layout/process1"/>
    <dgm:cxn modelId="{5D5C3CA3-1595-436F-8774-5377EADA151A}" type="presOf" srcId="{72AAAF70-14D2-43E7-8D46-00261BC0BBE8}" destId="{62A493B6-4333-4C06-9777-1BDBAB268A1A}" srcOrd="0" destOrd="0" presId="urn:microsoft.com/office/officeart/2005/8/layout/process1"/>
    <dgm:cxn modelId="{C7C799A9-1370-4300-8AFF-4D1299A0F9A0}" type="presOf" srcId="{0F0FA0C6-12BB-407A-BC48-11CF422D8831}" destId="{4934606C-96C3-41AB-88F3-CD68DEE5B68D}" srcOrd="0" destOrd="0" presId="urn:microsoft.com/office/officeart/2005/8/layout/process1"/>
    <dgm:cxn modelId="{DADC19C6-9DCB-4A0B-882E-49BA8DF9891A}" srcId="{EAD50941-0AD9-4D68-968F-3162E3514504}" destId="{0F0FA0C6-12BB-407A-BC48-11CF422D8831}" srcOrd="0" destOrd="0" parTransId="{F8298A18-AC5D-4C7E-AC81-B7ADC516E861}" sibTransId="{22BA2F39-52B7-4D47-8496-B8DF88E7C0A4}"/>
    <dgm:cxn modelId="{6A4FFED7-E595-46BD-9EF0-4889BCA243B3}" type="presOf" srcId="{72AAAF70-14D2-43E7-8D46-00261BC0BBE8}" destId="{6622D28C-8351-4F42-BD67-2D30B0B4854C}" srcOrd="1" destOrd="0" presId="urn:microsoft.com/office/officeart/2005/8/layout/process1"/>
    <dgm:cxn modelId="{5C03FCEA-9DB2-4CB4-A187-1785A5451F06}" type="presOf" srcId="{805E5EC1-F85C-4A14-B939-82170EC32DC7}" destId="{6BFD8DED-AD54-40FC-9A03-22B72909BE81}" srcOrd="0" destOrd="0" presId="urn:microsoft.com/office/officeart/2005/8/layout/process1"/>
    <dgm:cxn modelId="{BD8A348E-565B-4F39-9843-D0BC3660C3F6}" type="presParOf" srcId="{A352F00C-8A30-488E-B6CC-BC63C2F13461}" destId="{4934606C-96C3-41AB-88F3-CD68DEE5B68D}" srcOrd="0" destOrd="0" presId="urn:microsoft.com/office/officeart/2005/8/layout/process1"/>
    <dgm:cxn modelId="{70008842-12ED-4DBA-98BA-474D08CD00FE}" type="presParOf" srcId="{A352F00C-8A30-488E-B6CC-BC63C2F13461}" destId="{0ECE8C9F-99B6-490B-86DD-BAA570C9DAFC}" srcOrd="1" destOrd="0" presId="urn:microsoft.com/office/officeart/2005/8/layout/process1"/>
    <dgm:cxn modelId="{2EB38F2A-6CEA-450D-921A-0324251A6205}" type="presParOf" srcId="{0ECE8C9F-99B6-490B-86DD-BAA570C9DAFC}" destId="{873A802A-1DD4-44C1-AFC8-A217CE2EB512}" srcOrd="0" destOrd="0" presId="urn:microsoft.com/office/officeart/2005/8/layout/process1"/>
    <dgm:cxn modelId="{AE55053A-2D1D-4E59-8AE9-52C636C8BD5F}" type="presParOf" srcId="{A352F00C-8A30-488E-B6CC-BC63C2F13461}" destId="{6BFD8DED-AD54-40FC-9A03-22B72909BE81}" srcOrd="2" destOrd="0" presId="urn:microsoft.com/office/officeart/2005/8/layout/process1"/>
    <dgm:cxn modelId="{D725C437-9AC4-4077-A3DF-80C94BF4B551}" type="presParOf" srcId="{A352F00C-8A30-488E-B6CC-BC63C2F13461}" destId="{62A493B6-4333-4C06-9777-1BDBAB268A1A}" srcOrd="3" destOrd="0" presId="urn:microsoft.com/office/officeart/2005/8/layout/process1"/>
    <dgm:cxn modelId="{09FDC63C-87D7-40AF-AFD4-BE1E2A13E745}" type="presParOf" srcId="{62A493B6-4333-4C06-9777-1BDBAB268A1A}" destId="{6622D28C-8351-4F42-BD67-2D30B0B4854C}" srcOrd="0" destOrd="0" presId="urn:microsoft.com/office/officeart/2005/8/layout/process1"/>
    <dgm:cxn modelId="{E33FC8CA-5FEE-448A-8D77-2269BEE6455A}" type="presParOf" srcId="{A352F00C-8A30-488E-B6CC-BC63C2F13461}" destId="{314620FF-9F77-47A7-910F-C53C5A8616DA}"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B15F6-EA3F-4111-9BBE-4B759C2AF41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IE"/>
        </a:p>
      </dgm:t>
    </dgm:pt>
    <dgm:pt modelId="{42926EE1-654C-46A8-AAFA-17EA66368890}">
      <dgm:prSet phldrT="[Text]" custT="1"/>
      <dgm:spPr>
        <a:solidFill>
          <a:srgbClr val="00ACA7"/>
        </a:solidFill>
      </dgm:spPr>
      <dgm:t>
        <a:bodyPr/>
        <a:lstStyle/>
        <a:p>
          <a:r>
            <a:rPr lang="de-DE" sz="2400" b="1" dirty="0"/>
            <a:t>wichtige Schlüssel-wörter </a:t>
          </a:r>
          <a:endParaRPr lang="en-IE" sz="2400" b="1" dirty="0"/>
        </a:p>
      </dgm:t>
    </dgm:pt>
    <dgm:pt modelId="{D047D2F6-6884-4EAE-ADA4-E0471EB6812B}" type="parTrans" cxnId="{77E7709E-A1CD-467F-82F2-DDD2F9424CA2}">
      <dgm:prSet/>
      <dgm:spPr/>
      <dgm:t>
        <a:bodyPr/>
        <a:lstStyle/>
        <a:p>
          <a:endParaRPr lang="en-IE"/>
        </a:p>
      </dgm:t>
    </dgm:pt>
    <dgm:pt modelId="{EEF7DCC8-9290-4C9C-806C-EC8192353703}" type="sibTrans" cxnId="{77E7709E-A1CD-467F-82F2-DDD2F9424CA2}">
      <dgm:prSet/>
      <dgm:spPr/>
      <dgm:t>
        <a:bodyPr/>
        <a:lstStyle/>
        <a:p>
          <a:endParaRPr lang="en-IE"/>
        </a:p>
      </dgm:t>
    </dgm:pt>
    <dgm:pt modelId="{4356CA18-FF47-4C52-B590-A3DEAD8E69D4}">
      <dgm:prSet phldrT="[Text]" custT="1"/>
      <dgm:spPr>
        <a:solidFill>
          <a:srgbClr val="D6315A"/>
        </a:solidFill>
      </dgm:spPr>
      <dgm:t>
        <a:bodyPr/>
        <a:lstStyle/>
        <a:p>
          <a:pPr>
            <a:buFont typeface="Arial" panose="020B0604020202020204" pitchFamily="34" charset="0"/>
            <a:buChar char="•"/>
          </a:pPr>
          <a:r>
            <a:rPr lang="de-DE" sz="2400" b="1" i="0" noProof="0" dirty="0"/>
            <a:t>teilen</a:t>
          </a:r>
          <a:endParaRPr lang="de-DE" sz="2400" b="1" noProof="0" dirty="0"/>
        </a:p>
      </dgm:t>
    </dgm:pt>
    <dgm:pt modelId="{2A37BE6A-D10A-4BED-B6B8-EDA762C36280}" type="parTrans" cxnId="{26A81E4B-CEED-4849-ADCE-9D34530ABFE0}">
      <dgm:prSet/>
      <dgm:spPr/>
      <dgm:t>
        <a:bodyPr/>
        <a:lstStyle/>
        <a:p>
          <a:endParaRPr lang="en-IE"/>
        </a:p>
      </dgm:t>
    </dgm:pt>
    <dgm:pt modelId="{479F2093-8D9A-418C-95F6-EEF6CA0E74A0}" type="sibTrans" cxnId="{26A81E4B-CEED-4849-ADCE-9D34530ABFE0}">
      <dgm:prSet/>
      <dgm:spPr/>
      <dgm:t>
        <a:bodyPr/>
        <a:lstStyle/>
        <a:p>
          <a:endParaRPr lang="en-IE"/>
        </a:p>
      </dgm:t>
    </dgm:pt>
    <dgm:pt modelId="{4C16E2AE-A38B-4A28-81DF-8C1DC7AEC969}">
      <dgm:prSet phldrT="[Text]" custT="1"/>
      <dgm:spPr>
        <a:solidFill>
          <a:srgbClr val="E18130"/>
        </a:solidFill>
      </dgm:spPr>
      <dgm:t>
        <a:bodyPr/>
        <a:lstStyle/>
        <a:p>
          <a:pPr>
            <a:buFont typeface="Arial" panose="020B0604020202020204" pitchFamily="34" charset="0"/>
            <a:buChar char="•"/>
          </a:pPr>
          <a:r>
            <a:rPr lang="de-DE" sz="1600" b="1" dirty="0"/>
            <a:t>kontrollieren</a:t>
          </a:r>
          <a:endParaRPr lang="en-IE" sz="1650" b="1" dirty="0"/>
        </a:p>
      </dgm:t>
    </dgm:pt>
    <dgm:pt modelId="{3127DE2E-1D03-4DFC-A788-8EE8FCA77BF0}" type="parTrans" cxnId="{EE01C777-5974-4E03-870B-4D9B1C00974D}">
      <dgm:prSet/>
      <dgm:spPr/>
      <dgm:t>
        <a:bodyPr/>
        <a:lstStyle/>
        <a:p>
          <a:endParaRPr lang="en-IE"/>
        </a:p>
      </dgm:t>
    </dgm:pt>
    <dgm:pt modelId="{BAA70CD9-C908-4EFB-8D99-A47E35211EE6}" type="sibTrans" cxnId="{EE01C777-5974-4E03-870B-4D9B1C00974D}">
      <dgm:prSet/>
      <dgm:spPr/>
      <dgm:t>
        <a:bodyPr/>
        <a:lstStyle/>
        <a:p>
          <a:endParaRPr lang="en-IE"/>
        </a:p>
      </dgm:t>
    </dgm:pt>
    <dgm:pt modelId="{6ED1569A-44EA-4A95-A7BF-633CD92D14B7}">
      <dgm:prSet phldrT="[Text]" custT="1"/>
      <dgm:spPr>
        <a:solidFill>
          <a:srgbClr val="D6315A"/>
        </a:solidFill>
      </dgm:spPr>
      <dgm:t>
        <a:bodyPr/>
        <a:lstStyle/>
        <a:p>
          <a:pPr>
            <a:buFont typeface="Arial" panose="020B0604020202020204" pitchFamily="34" charset="0"/>
            <a:buChar char="•"/>
          </a:pPr>
          <a:r>
            <a:rPr lang="de-DE" sz="2400" b="1" dirty="0"/>
            <a:t>löschen</a:t>
          </a:r>
          <a:endParaRPr lang="en-IE" sz="2400" b="1" dirty="0"/>
        </a:p>
      </dgm:t>
    </dgm:pt>
    <dgm:pt modelId="{B37EF798-6FC5-464F-8E7A-A50425CA8E55}" type="parTrans" cxnId="{4BB57BA5-74E1-49A6-9567-23B6E3597AAD}">
      <dgm:prSet/>
      <dgm:spPr/>
      <dgm:t>
        <a:bodyPr/>
        <a:lstStyle/>
        <a:p>
          <a:endParaRPr lang="en-IE"/>
        </a:p>
      </dgm:t>
    </dgm:pt>
    <dgm:pt modelId="{3B1222AC-2695-4D63-B60C-BB4303D56FCE}" type="sibTrans" cxnId="{4BB57BA5-74E1-49A6-9567-23B6E3597AAD}">
      <dgm:prSet/>
      <dgm:spPr/>
      <dgm:t>
        <a:bodyPr/>
        <a:lstStyle/>
        <a:p>
          <a:endParaRPr lang="en-IE"/>
        </a:p>
      </dgm:t>
    </dgm:pt>
    <dgm:pt modelId="{7B759D0D-7B7A-4FFE-82AE-552BD2E24CBB}">
      <dgm:prSet phldrT="[Text]" custT="1"/>
      <dgm:spPr>
        <a:solidFill>
          <a:srgbClr val="E18130"/>
        </a:solidFill>
      </dgm:spPr>
      <dgm:t>
        <a:bodyPr/>
        <a:lstStyle/>
        <a:p>
          <a:r>
            <a:rPr lang="de-DE" sz="2200" b="1" dirty="0"/>
            <a:t>Auswahl</a:t>
          </a:r>
          <a:endParaRPr lang="en-IE" sz="2200" b="1" dirty="0"/>
        </a:p>
      </dgm:t>
    </dgm:pt>
    <dgm:pt modelId="{E1EEE69D-59BF-42E9-957A-0119DF9BED70}" type="parTrans" cxnId="{90BC5CC7-2F98-4110-965C-918CAB63EEF4}">
      <dgm:prSet/>
      <dgm:spPr/>
      <dgm:t>
        <a:bodyPr/>
        <a:lstStyle/>
        <a:p>
          <a:endParaRPr lang="en-IE"/>
        </a:p>
      </dgm:t>
    </dgm:pt>
    <dgm:pt modelId="{1988784A-ED21-48CC-9E7C-FC387A3CD6F6}" type="sibTrans" cxnId="{90BC5CC7-2F98-4110-965C-918CAB63EEF4}">
      <dgm:prSet/>
      <dgm:spPr/>
      <dgm:t>
        <a:bodyPr/>
        <a:lstStyle/>
        <a:p>
          <a:endParaRPr lang="en-IE"/>
        </a:p>
      </dgm:t>
    </dgm:pt>
    <dgm:pt modelId="{6D35868B-0F78-4532-83DA-540A00F0D43A}">
      <dgm:prSet phldrT="[Text]" custT="1"/>
      <dgm:spPr>
        <a:solidFill>
          <a:srgbClr val="D6315A"/>
        </a:solidFill>
      </dgm:spPr>
      <dgm:t>
        <a:bodyPr/>
        <a:lstStyle/>
        <a:p>
          <a:r>
            <a:rPr lang="de-DE" sz="2400" b="1" i="0" noProof="0" dirty="0"/>
            <a:t>Dritte</a:t>
          </a:r>
          <a:endParaRPr lang="de-DE" sz="2400" b="1" noProof="0" dirty="0"/>
        </a:p>
      </dgm:t>
    </dgm:pt>
    <dgm:pt modelId="{5207D558-E52C-4DB6-82DC-159166AF4F44}" type="parTrans" cxnId="{AB1F5C99-5999-4B4C-9718-3C03A4D695E9}">
      <dgm:prSet/>
      <dgm:spPr/>
      <dgm:t>
        <a:bodyPr/>
        <a:lstStyle/>
        <a:p>
          <a:endParaRPr lang="en-IE"/>
        </a:p>
      </dgm:t>
    </dgm:pt>
    <dgm:pt modelId="{12F593AC-ED3E-47E1-9095-73DC2C597C3F}" type="sibTrans" cxnId="{AB1F5C99-5999-4B4C-9718-3C03A4D695E9}">
      <dgm:prSet/>
      <dgm:spPr/>
      <dgm:t>
        <a:bodyPr/>
        <a:lstStyle/>
        <a:p>
          <a:endParaRPr lang="en-IE"/>
        </a:p>
      </dgm:t>
    </dgm:pt>
    <dgm:pt modelId="{DF04E815-C11E-4379-B2A7-348FF8A181ED}">
      <dgm:prSet phldrT="[Text]" custT="1"/>
      <dgm:spPr>
        <a:solidFill>
          <a:srgbClr val="E18130"/>
        </a:solidFill>
      </dgm:spPr>
      <dgm:t>
        <a:bodyPr/>
        <a:lstStyle/>
        <a:p>
          <a:pPr>
            <a:buFont typeface="Arial" panose="020B0604020202020204" pitchFamily="34" charset="0"/>
            <a:buChar char="•"/>
          </a:pPr>
          <a:r>
            <a:rPr lang="de-DE" sz="2400" b="1" i="0" dirty="0"/>
            <a:t>ab-schalten</a:t>
          </a:r>
          <a:endParaRPr lang="en-IE" sz="2400" b="1" dirty="0"/>
        </a:p>
      </dgm:t>
    </dgm:pt>
    <dgm:pt modelId="{5908FC65-F9F0-43DC-BC73-2E80DAD8953C}" type="parTrans" cxnId="{32B4FEA5-4D58-496C-BE90-D86FCB53420B}">
      <dgm:prSet/>
      <dgm:spPr/>
      <dgm:t>
        <a:bodyPr/>
        <a:lstStyle/>
        <a:p>
          <a:endParaRPr lang="en-IE"/>
        </a:p>
      </dgm:t>
    </dgm:pt>
    <dgm:pt modelId="{42B2C102-90BC-4835-8175-F01A8BABF337}" type="sibTrans" cxnId="{32B4FEA5-4D58-496C-BE90-D86FCB53420B}">
      <dgm:prSet/>
      <dgm:spPr/>
      <dgm:t>
        <a:bodyPr/>
        <a:lstStyle/>
        <a:p>
          <a:endParaRPr lang="en-IE"/>
        </a:p>
      </dgm:t>
    </dgm:pt>
    <dgm:pt modelId="{4D6FB63E-517D-45DC-B55A-80A0201CCD08}" type="pres">
      <dgm:prSet presAssocID="{693B15F6-EA3F-4111-9BBE-4B759C2AF41C}" presName="Name0" presStyleCnt="0">
        <dgm:presLayoutVars>
          <dgm:chMax val="1"/>
          <dgm:chPref val="1"/>
          <dgm:dir/>
          <dgm:animOne val="branch"/>
          <dgm:animLvl val="lvl"/>
        </dgm:presLayoutVars>
      </dgm:prSet>
      <dgm:spPr/>
    </dgm:pt>
    <dgm:pt modelId="{2A040ADC-A302-4B8F-B1FB-C9EB957ACF5A}" type="pres">
      <dgm:prSet presAssocID="{42926EE1-654C-46A8-AAFA-17EA66368890}" presName="Parent" presStyleLbl="node0" presStyleIdx="0" presStyleCnt="1" custLinFactNeighborX="12" custLinFactNeighborY="14">
        <dgm:presLayoutVars>
          <dgm:chMax val="6"/>
          <dgm:chPref val="6"/>
        </dgm:presLayoutVars>
      </dgm:prSet>
      <dgm:spPr/>
    </dgm:pt>
    <dgm:pt modelId="{606FC1EF-946A-452D-A9CC-63524009C7DA}" type="pres">
      <dgm:prSet presAssocID="{4356CA18-FF47-4C52-B590-A3DEAD8E69D4}" presName="Accent1" presStyleCnt="0"/>
      <dgm:spPr/>
    </dgm:pt>
    <dgm:pt modelId="{5C8E8441-B188-49D4-90AE-A8CD8B6CACFD}" type="pres">
      <dgm:prSet presAssocID="{4356CA18-FF47-4C52-B590-A3DEAD8E69D4}" presName="Accent" presStyleLbl="bgShp" presStyleIdx="0" presStyleCnt="6"/>
      <dgm:spPr/>
    </dgm:pt>
    <dgm:pt modelId="{F54BDE0F-7A0B-49C5-AC2B-A800EDFDEA45}" type="pres">
      <dgm:prSet presAssocID="{4356CA18-FF47-4C52-B590-A3DEAD8E69D4}" presName="Child1" presStyleLbl="node1" presStyleIdx="0" presStyleCnt="6">
        <dgm:presLayoutVars>
          <dgm:chMax val="0"/>
          <dgm:chPref val="0"/>
          <dgm:bulletEnabled val="1"/>
        </dgm:presLayoutVars>
      </dgm:prSet>
      <dgm:spPr/>
    </dgm:pt>
    <dgm:pt modelId="{AC91E874-4FB0-4879-863C-DEA55F6D68C9}" type="pres">
      <dgm:prSet presAssocID="{4C16E2AE-A38B-4A28-81DF-8C1DC7AEC969}" presName="Accent2" presStyleCnt="0"/>
      <dgm:spPr/>
    </dgm:pt>
    <dgm:pt modelId="{979BE9A8-B54D-405D-B04E-7F0629F13590}" type="pres">
      <dgm:prSet presAssocID="{4C16E2AE-A38B-4A28-81DF-8C1DC7AEC969}" presName="Accent" presStyleLbl="bgShp" presStyleIdx="1" presStyleCnt="6"/>
      <dgm:spPr/>
    </dgm:pt>
    <dgm:pt modelId="{5CC014F8-1AB1-47EB-937C-BBC1613A91A4}" type="pres">
      <dgm:prSet presAssocID="{4C16E2AE-A38B-4A28-81DF-8C1DC7AEC969}" presName="Child2" presStyleLbl="node1" presStyleIdx="1" presStyleCnt="6">
        <dgm:presLayoutVars>
          <dgm:chMax val="0"/>
          <dgm:chPref val="0"/>
          <dgm:bulletEnabled val="1"/>
        </dgm:presLayoutVars>
      </dgm:prSet>
      <dgm:spPr/>
    </dgm:pt>
    <dgm:pt modelId="{34B665C1-4864-4E30-822C-8F104897AB79}" type="pres">
      <dgm:prSet presAssocID="{6ED1569A-44EA-4A95-A7BF-633CD92D14B7}" presName="Accent3" presStyleCnt="0"/>
      <dgm:spPr/>
    </dgm:pt>
    <dgm:pt modelId="{FDF45E5A-60E3-48B2-A47E-89960EF1670C}" type="pres">
      <dgm:prSet presAssocID="{6ED1569A-44EA-4A95-A7BF-633CD92D14B7}" presName="Accent" presStyleLbl="bgShp" presStyleIdx="2" presStyleCnt="6"/>
      <dgm:spPr/>
    </dgm:pt>
    <dgm:pt modelId="{E8C23593-2EEF-44FB-8A2D-85EB7061C3E0}" type="pres">
      <dgm:prSet presAssocID="{6ED1569A-44EA-4A95-A7BF-633CD92D14B7}" presName="Child3" presStyleLbl="node1" presStyleIdx="2" presStyleCnt="6">
        <dgm:presLayoutVars>
          <dgm:chMax val="0"/>
          <dgm:chPref val="0"/>
          <dgm:bulletEnabled val="1"/>
        </dgm:presLayoutVars>
      </dgm:prSet>
      <dgm:spPr/>
    </dgm:pt>
    <dgm:pt modelId="{205230D1-8514-4A21-9288-26A3FB2A6486}" type="pres">
      <dgm:prSet presAssocID="{7B759D0D-7B7A-4FFE-82AE-552BD2E24CBB}" presName="Accent4" presStyleCnt="0"/>
      <dgm:spPr/>
    </dgm:pt>
    <dgm:pt modelId="{559C4E6A-9CD4-4C33-9EDA-792F79FC37F5}" type="pres">
      <dgm:prSet presAssocID="{7B759D0D-7B7A-4FFE-82AE-552BD2E24CBB}" presName="Accent" presStyleLbl="bgShp" presStyleIdx="3" presStyleCnt="6"/>
      <dgm:spPr/>
    </dgm:pt>
    <dgm:pt modelId="{32BB7655-1357-4D2C-8A1E-5366241FFD9F}" type="pres">
      <dgm:prSet presAssocID="{7B759D0D-7B7A-4FFE-82AE-552BD2E24CBB}" presName="Child4" presStyleLbl="node1" presStyleIdx="3" presStyleCnt="6">
        <dgm:presLayoutVars>
          <dgm:chMax val="0"/>
          <dgm:chPref val="0"/>
          <dgm:bulletEnabled val="1"/>
        </dgm:presLayoutVars>
      </dgm:prSet>
      <dgm:spPr/>
    </dgm:pt>
    <dgm:pt modelId="{D7CEBDE5-CD03-42C2-9347-EA776D1B344F}" type="pres">
      <dgm:prSet presAssocID="{6D35868B-0F78-4532-83DA-540A00F0D43A}" presName="Accent5" presStyleCnt="0"/>
      <dgm:spPr/>
    </dgm:pt>
    <dgm:pt modelId="{96099205-C402-4384-9C85-461C96AB3257}" type="pres">
      <dgm:prSet presAssocID="{6D35868B-0F78-4532-83DA-540A00F0D43A}" presName="Accent" presStyleLbl="bgShp" presStyleIdx="4" presStyleCnt="6"/>
      <dgm:spPr/>
    </dgm:pt>
    <dgm:pt modelId="{99DCBF35-4CE1-4BB4-98FF-F165D3D4459B}" type="pres">
      <dgm:prSet presAssocID="{6D35868B-0F78-4532-83DA-540A00F0D43A}" presName="Child5" presStyleLbl="node1" presStyleIdx="4" presStyleCnt="6">
        <dgm:presLayoutVars>
          <dgm:chMax val="0"/>
          <dgm:chPref val="0"/>
          <dgm:bulletEnabled val="1"/>
        </dgm:presLayoutVars>
      </dgm:prSet>
      <dgm:spPr/>
    </dgm:pt>
    <dgm:pt modelId="{5649A143-5EFC-491E-9DF3-49A544FE40D6}" type="pres">
      <dgm:prSet presAssocID="{DF04E815-C11E-4379-B2A7-348FF8A181ED}" presName="Accent6" presStyleCnt="0"/>
      <dgm:spPr/>
    </dgm:pt>
    <dgm:pt modelId="{0851C221-F6DA-44ED-8065-96726E2EDD44}" type="pres">
      <dgm:prSet presAssocID="{DF04E815-C11E-4379-B2A7-348FF8A181ED}" presName="Accent" presStyleLbl="bgShp" presStyleIdx="5" presStyleCnt="6"/>
      <dgm:spPr/>
    </dgm:pt>
    <dgm:pt modelId="{679046D8-E011-470A-8E07-6A720EC65F4E}" type="pres">
      <dgm:prSet presAssocID="{DF04E815-C11E-4379-B2A7-348FF8A181ED}" presName="Child6" presStyleLbl="node1" presStyleIdx="5" presStyleCnt="6" custLinFactNeighborX="66">
        <dgm:presLayoutVars>
          <dgm:chMax val="0"/>
          <dgm:chPref val="0"/>
          <dgm:bulletEnabled val="1"/>
        </dgm:presLayoutVars>
      </dgm:prSet>
      <dgm:spPr/>
    </dgm:pt>
  </dgm:ptLst>
  <dgm:cxnLst>
    <dgm:cxn modelId="{513E7741-B0F1-47C1-9DA1-F797B7AA5C78}" type="presOf" srcId="{4C16E2AE-A38B-4A28-81DF-8C1DC7AEC969}" destId="{5CC014F8-1AB1-47EB-937C-BBC1613A91A4}" srcOrd="0" destOrd="0" presId="urn:microsoft.com/office/officeart/2011/layout/HexagonRadial"/>
    <dgm:cxn modelId="{26A81E4B-CEED-4849-ADCE-9D34530ABFE0}" srcId="{42926EE1-654C-46A8-AAFA-17EA66368890}" destId="{4356CA18-FF47-4C52-B590-A3DEAD8E69D4}" srcOrd="0" destOrd="0" parTransId="{2A37BE6A-D10A-4BED-B6B8-EDA762C36280}" sibTransId="{479F2093-8D9A-418C-95F6-EEF6CA0E74A0}"/>
    <dgm:cxn modelId="{93ED7C6C-967B-4641-AB08-503B694037A7}" type="presOf" srcId="{42926EE1-654C-46A8-AAFA-17EA66368890}" destId="{2A040ADC-A302-4B8F-B1FB-C9EB957ACF5A}" srcOrd="0" destOrd="0" presId="urn:microsoft.com/office/officeart/2011/layout/HexagonRadial"/>
    <dgm:cxn modelId="{C9931E57-065F-4BCC-B391-C023CDFE994C}" type="presOf" srcId="{DF04E815-C11E-4379-B2A7-348FF8A181ED}" destId="{679046D8-E011-470A-8E07-6A720EC65F4E}" srcOrd="0" destOrd="0" presId="urn:microsoft.com/office/officeart/2011/layout/HexagonRadial"/>
    <dgm:cxn modelId="{EE01C777-5974-4E03-870B-4D9B1C00974D}" srcId="{42926EE1-654C-46A8-AAFA-17EA66368890}" destId="{4C16E2AE-A38B-4A28-81DF-8C1DC7AEC969}" srcOrd="1" destOrd="0" parTransId="{3127DE2E-1D03-4DFC-A788-8EE8FCA77BF0}" sibTransId="{BAA70CD9-C908-4EFB-8D99-A47E35211EE6}"/>
    <dgm:cxn modelId="{2ED0CB8B-B385-47FC-9269-554EFAEFBB6C}" type="presOf" srcId="{4356CA18-FF47-4C52-B590-A3DEAD8E69D4}" destId="{F54BDE0F-7A0B-49C5-AC2B-A800EDFDEA45}" srcOrd="0" destOrd="0" presId="urn:microsoft.com/office/officeart/2011/layout/HexagonRadial"/>
    <dgm:cxn modelId="{AB1F5C99-5999-4B4C-9718-3C03A4D695E9}" srcId="{42926EE1-654C-46A8-AAFA-17EA66368890}" destId="{6D35868B-0F78-4532-83DA-540A00F0D43A}" srcOrd="4" destOrd="0" parTransId="{5207D558-E52C-4DB6-82DC-159166AF4F44}" sibTransId="{12F593AC-ED3E-47E1-9095-73DC2C597C3F}"/>
    <dgm:cxn modelId="{77E7709E-A1CD-467F-82F2-DDD2F9424CA2}" srcId="{693B15F6-EA3F-4111-9BBE-4B759C2AF41C}" destId="{42926EE1-654C-46A8-AAFA-17EA66368890}" srcOrd="0" destOrd="0" parTransId="{D047D2F6-6884-4EAE-ADA4-E0471EB6812B}" sibTransId="{EEF7DCC8-9290-4C9C-806C-EC8192353703}"/>
    <dgm:cxn modelId="{4BB57BA5-74E1-49A6-9567-23B6E3597AAD}" srcId="{42926EE1-654C-46A8-AAFA-17EA66368890}" destId="{6ED1569A-44EA-4A95-A7BF-633CD92D14B7}" srcOrd="2" destOrd="0" parTransId="{B37EF798-6FC5-464F-8E7A-A50425CA8E55}" sibTransId="{3B1222AC-2695-4D63-B60C-BB4303D56FCE}"/>
    <dgm:cxn modelId="{32B4FEA5-4D58-496C-BE90-D86FCB53420B}" srcId="{42926EE1-654C-46A8-AAFA-17EA66368890}" destId="{DF04E815-C11E-4379-B2A7-348FF8A181ED}" srcOrd="5" destOrd="0" parTransId="{5908FC65-F9F0-43DC-BC73-2E80DAD8953C}" sibTransId="{42B2C102-90BC-4835-8175-F01A8BABF337}"/>
    <dgm:cxn modelId="{8D84E8C2-9E2E-49E6-8E62-A8BE7FD4C196}" type="presOf" srcId="{6ED1569A-44EA-4A95-A7BF-633CD92D14B7}" destId="{E8C23593-2EEF-44FB-8A2D-85EB7061C3E0}" srcOrd="0" destOrd="0" presId="urn:microsoft.com/office/officeart/2011/layout/HexagonRadial"/>
    <dgm:cxn modelId="{90BC5CC7-2F98-4110-965C-918CAB63EEF4}" srcId="{42926EE1-654C-46A8-AAFA-17EA66368890}" destId="{7B759D0D-7B7A-4FFE-82AE-552BD2E24CBB}" srcOrd="3" destOrd="0" parTransId="{E1EEE69D-59BF-42E9-957A-0119DF9BED70}" sibTransId="{1988784A-ED21-48CC-9E7C-FC387A3CD6F6}"/>
    <dgm:cxn modelId="{988B6ECA-0855-4F82-A1D5-0125B69B1586}" type="presOf" srcId="{693B15F6-EA3F-4111-9BBE-4B759C2AF41C}" destId="{4D6FB63E-517D-45DC-B55A-80A0201CCD08}" srcOrd="0" destOrd="0" presId="urn:microsoft.com/office/officeart/2011/layout/HexagonRadial"/>
    <dgm:cxn modelId="{1411F4D6-0DCD-480B-A6D4-246E9F3EFC2F}" type="presOf" srcId="{6D35868B-0F78-4532-83DA-540A00F0D43A}" destId="{99DCBF35-4CE1-4BB4-98FF-F165D3D4459B}" srcOrd="0" destOrd="0" presId="urn:microsoft.com/office/officeart/2011/layout/HexagonRadial"/>
    <dgm:cxn modelId="{EDEC37FB-58EE-4556-A2E8-1B46E6FA72DE}" type="presOf" srcId="{7B759D0D-7B7A-4FFE-82AE-552BD2E24CBB}" destId="{32BB7655-1357-4D2C-8A1E-5366241FFD9F}" srcOrd="0" destOrd="0" presId="urn:microsoft.com/office/officeart/2011/layout/HexagonRadial"/>
    <dgm:cxn modelId="{4475F548-D40E-45BB-BB6C-B05467472063}" type="presParOf" srcId="{4D6FB63E-517D-45DC-B55A-80A0201CCD08}" destId="{2A040ADC-A302-4B8F-B1FB-C9EB957ACF5A}" srcOrd="0" destOrd="0" presId="urn:microsoft.com/office/officeart/2011/layout/HexagonRadial"/>
    <dgm:cxn modelId="{EC12C43F-5B20-4035-AC24-19EED971E02A}" type="presParOf" srcId="{4D6FB63E-517D-45DC-B55A-80A0201CCD08}" destId="{606FC1EF-946A-452D-A9CC-63524009C7DA}" srcOrd="1" destOrd="0" presId="urn:microsoft.com/office/officeart/2011/layout/HexagonRadial"/>
    <dgm:cxn modelId="{DB86C4FF-4FF4-4164-ABD0-B3C043A77AD1}" type="presParOf" srcId="{606FC1EF-946A-452D-A9CC-63524009C7DA}" destId="{5C8E8441-B188-49D4-90AE-A8CD8B6CACFD}" srcOrd="0" destOrd="0" presId="urn:microsoft.com/office/officeart/2011/layout/HexagonRadial"/>
    <dgm:cxn modelId="{D56DDE46-CCAD-49A6-82C2-785E59C55299}" type="presParOf" srcId="{4D6FB63E-517D-45DC-B55A-80A0201CCD08}" destId="{F54BDE0F-7A0B-49C5-AC2B-A800EDFDEA45}" srcOrd="2" destOrd="0" presId="urn:microsoft.com/office/officeart/2011/layout/HexagonRadial"/>
    <dgm:cxn modelId="{F76032A8-6A19-4CB0-B7F5-BADFE695C55B}" type="presParOf" srcId="{4D6FB63E-517D-45DC-B55A-80A0201CCD08}" destId="{AC91E874-4FB0-4879-863C-DEA55F6D68C9}" srcOrd="3" destOrd="0" presId="urn:microsoft.com/office/officeart/2011/layout/HexagonRadial"/>
    <dgm:cxn modelId="{BD5DC4C6-8332-4F26-BBE4-D015279BEA4E}" type="presParOf" srcId="{AC91E874-4FB0-4879-863C-DEA55F6D68C9}" destId="{979BE9A8-B54D-405D-B04E-7F0629F13590}" srcOrd="0" destOrd="0" presId="urn:microsoft.com/office/officeart/2011/layout/HexagonRadial"/>
    <dgm:cxn modelId="{A539811E-7395-4E14-BB01-6D83FC6A8DB7}" type="presParOf" srcId="{4D6FB63E-517D-45DC-B55A-80A0201CCD08}" destId="{5CC014F8-1AB1-47EB-937C-BBC1613A91A4}" srcOrd="4" destOrd="0" presId="urn:microsoft.com/office/officeart/2011/layout/HexagonRadial"/>
    <dgm:cxn modelId="{9407F654-15DC-4C8E-8AAE-01849910EB89}" type="presParOf" srcId="{4D6FB63E-517D-45DC-B55A-80A0201CCD08}" destId="{34B665C1-4864-4E30-822C-8F104897AB79}" srcOrd="5" destOrd="0" presId="urn:microsoft.com/office/officeart/2011/layout/HexagonRadial"/>
    <dgm:cxn modelId="{7307D7CE-44D3-41F8-B4E6-1D7FCEA67B38}" type="presParOf" srcId="{34B665C1-4864-4E30-822C-8F104897AB79}" destId="{FDF45E5A-60E3-48B2-A47E-89960EF1670C}" srcOrd="0" destOrd="0" presId="urn:microsoft.com/office/officeart/2011/layout/HexagonRadial"/>
    <dgm:cxn modelId="{62CF21AE-9D47-4F09-BE4D-D6734CC85B29}" type="presParOf" srcId="{4D6FB63E-517D-45DC-B55A-80A0201CCD08}" destId="{E8C23593-2EEF-44FB-8A2D-85EB7061C3E0}" srcOrd="6" destOrd="0" presId="urn:microsoft.com/office/officeart/2011/layout/HexagonRadial"/>
    <dgm:cxn modelId="{B331A904-0572-4608-945D-0C051110AAD1}" type="presParOf" srcId="{4D6FB63E-517D-45DC-B55A-80A0201CCD08}" destId="{205230D1-8514-4A21-9288-26A3FB2A6486}" srcOrd="7" destOrd="0" presId="urn:microsoft.com/office/officeart/2011/layout/HexagonRadial"/>
    <dgm:cxn modelId="{0AE5BC58-170B-4DFE-8A91-CF561CD7AF89}" type="presParOf" srcId="{205230D1-8514-4A21-9288-26A3FB2A6486}" destId="{559C4E6A-9CD4-4C33-9EDA-792F79FC37F5}" srcOrd="0" destOrd="0" presId="urn:microsoft.com/office/officeart/2011/layout/HexagonRadial"/>
    <dgm:cxn modelId="{886B15C5-E6B7-4476-BC44-74E3C037C84E}" type="presParOf" srcId="{4D6FB63E-517D-45DC-B55A-80A0201CCD08}" destId="{32BB7655-1357-4D2C-8A1E-5366241FFD9F}" srcOrd="8" destOrd="0" presId="urn:microsoft.com/office/officeart/2011/layout/HexagonRadial"/>
    <dgm:cxn modelId="{D1DCC542-48EE-4794-B292-D101BC0FADDA}" type="presParOf" srcId="{4D6FB63E-517D-45DC-B55A-80A0201CCD08}" destId="{D7CEBDE5-CD03-42C2-9347-EA776D1B344F}" srcOrd="9" destOrd="0" presId="urn:microsoft.com/office/officeart/2011/layout/HexagonRadial"/>
    <dgm:cxn modelId="{3D9EADDA-C330-4267-9F65-450E62397ED6}" type="presParOf" srcId="{D7CEBDE5-CD03-42C2-9347-EA776D1B344F}" destId="{96099205-C402-4384-9C85-461C96AB3257}" srcOrd="0" destOrd="0" presId="urn:microsoft.com/office/officeart/2011/layout/HexagonRadial"/>
    <dgm:cxn modelId="{9872A155-CF59-4CB9-9907-DFB6D2E8A692}" type="presParOf" srcId="{4D6FB63E-517D-45DC-B55A-80A0201CCD08}" destId="{99DCBF35-4CE1-4BB4-98FF-F165D3D4459B}" srcOrd="10" destOrd="0" presId="urn:microsoft.com/office/officeart/2011/layout/HexagonRadial"/>
    <dgm:cxn modelId="{E9C34CF6-D51F-43B3-960B-EC07AFDE57A8}" type="presParOf" srcId="{4D6FB63E-517D-45DC-B55A-80A0201CCD08}" destId="{5649A143-5EFC-491E-9DF3-49A544FE40D6}" srcOrd="11" destOrd="0" presId="urn:microsoft.com/office/officeart/2011/layout/HexagonRadial"/>
    <dgm:cxn modelId="{BD565780-048D-4181-8566-CA196FA920DB}" type="presParOf" srcId="{5649A143-5EFC-491E-9DF3-49A544FE40D6}" destId="{0851C221-F6DA-44ED-8065-96726E2EDD44}" srcOrd="0" destOrd="0" presId="urn:microsoft.com/office/officeart/2011/layout/HexagonRadial"/>
    <dgm:cxn modelId="{3D38555C-053E-4D10-95BF-4AA4203B7900}" type="presParOf" srcId="{4D6FB63E-517D-45DC-B55A-80A0201CCD08}" destId="{679046D8-E011-470A-8E07-6A720EC65F4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812FED-799E-4E92-8113-8F4BCE4CB743}" type="doc">
      <dgm:prSet loTypeId="urn:microsoft.com/office/officeart/2005/8/layout/gear1" loCatId="process" qsTypeId="urn:microsoft.com/office/officeart/2005/8/quickstyle/simple1" qsCatId="simple" csTypeId="urn:microsoft.com/office/officeart/2005/8/colors/accent1_2" csCatId="accent1" phldr="1"/>
      <dgm:spPr/>
    </dgm:pt>
    <dgm:pt modelId="{785D6CCC-46AE-48EC-B2D0-1675EF74DCD4}">
      <dgm:prSet phldrT="[Text]" custT="1"/>
      <dgm:spPr>
        <a:solidFill>
          <a:srgbClr val="D6315A"/>
        </a:solidFill>
      </dgm:spPr>
      <dgm:t>
        <a:bodyPr/>
        <a:lstStyle/>
        <a:p>
          <a:r>
            <a:rPr lang="en-IE" sz="2800" b="1" dirty="0"/>
            <a:t>Cookies</a:t>
          </a:r>
        </a:p>
      </dgm:t>
    </dgm:pt>
    <dgm:pt modelId="{932C983F-24DE-481B-9C26-D170D2E39F14}" type="parTrans" cxnId="{CB01D350-D2BA-457F-922C-8F0F5DCA09DC}">
      <dgm:prSet/>
      <dgm:spPr/>
      <dgm:t>
        <a:bodyPr/>
        <a:lstStyle/>
        <a:p>
          <a:endParaRPr lang="en-IE"/>
        </a:p>
      </dgm:t>
    </dgm:pt>
    <dgm:pt modelId="{08400BB1-2473-4F1D-8A58-6316C8608023}" type="sibTrans" cxnId="{CB01D350-D2BA-457F-922C-8F0F5DCA09DC}">
      <dgm:prSet/>
      <dgm:spPr>
        <a:solidFill>
          <a:schemeClr val="bg2">
            <a:lumMod val="75000"/>
          </a:schemeClr>
        </a:solidFill>
      </dgm:spPr>
      <dgm:t>
        <a:bodyPr/>
        <a:lstStyle/>
        <a:p>
          <a:endParaRPr lang="en-IE"/>
        </a:p>
      </dgm:t>
    </dgm:pt>
    <dgm:pt modelId="{D5CF041C-D2A9-4A5A-BBCB-426A9E1EDA91}">
      <dgm:prSet phldrT="[Text]" custT="1"/>
      <dgm:spPr>
        <a:solidFill>
          <a:srgbClr val="00ACA7"/>
        </a:solidFill>
      </dgm:spPr>
      <dgm:t>
        <a:bodyPr/>
        <a:lstStyle/>
        <a:p>
          <a:r>
            <a:rPr lang="en-IE" sz="2000" b="1" dirty="0"/>
            <a:t>verfolgt</a:t>
          </a:r>
        </a:p>
      </dgm:t>
    </dgm:pt>
    <dgm:pt modelId="{D62A555A-C7D0-49FB-8755-997384F97045}" type="parTrans" cxnId="{F76CE9F9-CDDE-4632-8D09-4FF164B2B095}">
      <dgm:prSet/>
      <dgm:spPr/>
      <dgm:t>
        <a:bodyPr/>
        <a:lstStyle/>
        <a:p>
          <a:endParaRPr lang="en-IE"/>
        </a:p>
      </dgm:t>
    </dgm:pt>
    <dgm:pt modelId="{5DECD305-4931-482A-99C9-4A6E86D6ED4F}" type="sibTrans" cxnId="{F76CE9F9-CDDE-4632-8D09-4FF164B2B095}">
      <dgm:prSet/>
      <dgm:spPr>
        <a:solidFill>
          <a:schemeClr val="bg2">
            <a:lumMod val="75000"/>
          </a:schemeClr>
        </a:solidFill>
      </dgm:spPr>
      <dgm:t>
        <a:bodyPr/>
        <a:lstStyle/>
        <a:p>
          <a:endParaRPr lang="en-IE"/>
        </a:p>
      </dgm:t>
    </dgm:pt>
    <dgm:pt modelId="{D6BDFFA5-EDB8-4C54-816D-6D4FB16A7053}">
      <dgm:prSet phldrT="[Text]" custT="1"/>
      <dgm:spPr>
        <a:solidFill>
          <a:srgbClr val="E18130"/>
        </a:solidFill>
      </dgm:spPr>
      <dgm:t>
        <a:bodyPr/>
        <a:lstStyle/>
        <a:p>
          <a:r>
            <a:rPr lang="en-IE" sz="2000" b="1" dirty="0"/>
            <a:t>teilen</a:t>
          </a:r>
          <a:endParaRPr lang="en-IE" sz="1000" b="1" dirty="0"/>
        </a:p>
      </dgm:t>
    </dgm:pt>
    <dgm:pt modelId="{5D66713C-E49E-41AB-90B2-51EBAD3712DC}" type="sibTrans" cxnId="{F99C45BD-96C5-4DC8-A2A5-CD215E7EA565}">
      <dgm:prSet/>
      <dgm:spPr>
        <a:solidFill>
          <a:schemeClr val="bg2">
            <a:lumMod val="75000"/>
          </a:schemeClr>
        </a:solidFill>
      </dgm:spPr>
      <dgm:t>
        <a:bodyPr/>
        <a:lstStyle/>
        <a:p>
          <a:endParaRPr lang="en-IE"/>
        </a:p>
      </dgm:t>
    </dgm:pt>
    <dgm:pt modelId="{0F9F1C93-5DA2-409F-9A2A-24EBC4DAD31B}" type="parTrans" cxnId="{F99C45BD-96C5-4DC8-A2A5-CD215E7EA565}">
      <dgm:prSet/>
      <dgm:spPr/>
      <dgm:t>
        <a:bodyPr/>
        <a:lstStyle/>
        <a:p>
          <a:endParaRPr lang="en-IE"/>
        </a:p>
      </dgm:t>
    </dgm:pt>
    <dgm:pt modelId="{22312E9E-C364-4389-8490-44D64280C4AB}" type="pres">
      <dgm:prSet presAssocID="{BD812FED-799E-4E92-8113-8F4BCE4CB743}" presName="composite" presStyleCnt="0">
        <dgm:presLayoutVars>
          <dgm:chMax val="3"/>
          <dgm:animLvl val="lvl"/>
          <dgm:resizeHandles val="exact"/>
        </dgm:presLayoutVars>
      </dgm:prSet>
      <dgm:spPr/>
    </dgm:pt>
    <dgm:pt modelId="{CE806FFD-58B4-4FD4-86EA-ACF6E00537DC}" type="pres">
      <dgm:prSet presAssocID="{785D6CCC-46AE-48EC-B2D0-1675EF74DCD4}" presName="gear1" presStyleLbl="node1" presStyleIdx="0" presStyleCnt="3">
        <dgm:presLayoutVars>
          <dgm:chMax val="1"/>
          <dgm:bulletEnabled val="1"/>
        </dgm:presLayoutVars>
      </dgm:prSet>
      <dgm:spPr/>
    </dgm:pt>
    <dgm:pt modelId="{B5095598-327C-495F-A154-0627FCD6A755}" type="pres">
      <dgm:prSet presAssocID="{785D6CCC-46AE-48EC-B2D0-1675EF74DCD4}" presName="gear1srcNode" presStyleLbl="node1" presStyleIdx="0" presStyleCnt="3"/>
      <dgm:spPr/>
    </dgm:pt>
    <dgm:pt modelId="{80781E5E-8366-4573-AA2E-8DC9F87B220C}" type="pres">
      <dgm:prSet presAssocID="{785D6CCC-46AE-48EC-B2D0-1675EF74DCD4}" presName="gear1dstNode" presStyleLbl="node1" presStyleIdx="0" presStyleCnt="3"/>
      <dgm:spPr/>
    </dgm:pt>
    <dgm:pt modelId="{87AC9D14-5832-422E-BC0B-17ED84AA8A35}" type="pres">
      <dgm:prSet presAssocID="{D5CF041C-D2A9-4A5A-BBCB-426A9E1EDA91}" presName="gear2" presStyleLbl="node1" presStyleIdx="1" presStyleCnt="3" custScaleX="109873" custScaleY="110394">
        <dgm:presLayoutVars>
          <dgm:chMax val="1"/>
          <dgm:bulletEnabled val="1"/>
        </dgm:presLayoutVars>
      </dgm:prSet>
      <dgm:spPr/>
    </dgm:pt>
    <dgm:pt modelId="{022F88F0-CD23-4567-BFDB-3E9597A0ADC5}" type="pres">
      <dgm:prSet presAssocID="{D5CF041C-D2A9-4A5A-BBCB-426A9E1EDA91}" presName="gear2srcNode" presStyleLbl="node1" presStyleIdx="1" presStyleCnt="3"/>
      <dgm:spPr/>
    </dgm:pt>
    <dgm:pt modelId="{A2D746F5-4609-4C3D-BC6F-BDF147F58CF3}" type="pres">
      <dgm:prSet presAssocID="{D5CF041C-D2A9-4A5A-BBCB-426A9E1EDA91}" presName="gear2dstNode" presStyleLbl="node1" presStyleIdx="1" presStyleCnt="3"/>
      <dgm:spPr/>
    </dgm:pt>
    <dgm:pt modelId="{8EA5E6DD-24DF-4433-971C-8CF1F1508457}" type="pres">
      <dgm:prSet presAssocID="{D6BDFFA5-EDB8-4C54-816D-6D4FB16A7053}" presName="gear3" presStyleLbl="node1" presStyleIdx="2" presStyleCnt="3"/>
      <dgm:spPr/>
    </dgm:pt>
    <dgm:pt modelId="{24A83A2B-242E-4544-94B2-960A2EE6106D}" type="pres">
      <dgm:prSet presAssocID="{D6BDFFA5-EDB8-4C54-816D-6D4FB16A7053}" presName="gear3tx" presStyleLbl="node1" presStyleIdx="2" presStyleCnt="3">
        <dgm:presLayoutVars>
          <dgm:chMax val="1"/>
          <dgm:bulletEnabled val="1"/>
        </dgm:presLayoutVars>
      </dgm:prSet>
      <dgm:spPr/>
    </dgm:pt>
    <dgm:pt modelId="{490B9A28-1A72-4457-9A6E-E81EF24A77B0}" type="pres">
      <dgm:prSet presAssocID="{D6BDFFA5-EDB8-4C54-816D-6D4FB16A7053}" presName="gear3srcNode" presStyleLbl="node1" presStyleIdx="2" presStyleCnt="3"/>
      <dgm:spPr/>
    </dgm:pt>
    <dgm:pt modelId="{BC8316BA-ABD2-4E8A-B78D-773FA19567BC}" type="pres">
      <dgm:prSet presAssocID="{D6BDFFA5-EDB8-4C54-816D-6D4FB16A7053}" presName="gear3dstNode" presStyleLbl="node1" presStyleIdx="2" presStyleCnt="3"/>
      <dgm:spPr/>
    </dgm:pt>
    <dgm:pt modelId="{D0AE65B3-84C9-46C2-BD1B-496AE7745F09}" type="pres">
      <dgm:prSet presAssocID="{08400BB1-2473-4F1D-8A58-6316C8608023}" presName="connector1" presStyleLbl="sibTrans2D1" presStyleIdx="0" presStyleCnt="3" custScaleX="103662" custScaleY="99027"/>
      <dgm:spPr/>
    </dgm:pt>
    <dgm:pt modelId="{EEC7C223-4ACB-4C5D-A03B-C72953491439}" type="pres">
      <dgm:prSet presAssocID="{5DECD305-4931-482A-99C9-4A6E86D6ED4F}" presName="connector2" presStyleLbl="sibTrans2D1" presStyleIdx="1" presStyleCnt="3"/>
      <dgm:spPr/>
    </dgm:pt>
    <dgm:pt modelId="{EFCAA0D5-2C8C-474E-B26C-B77905A39D2C}" type="pres">
      <dgm:prSet presAssocID="{5D66713C-E49E-41AB-90B2-51EBAD3712DC}" presName="connector3" presStyleLbl="sibTrans2D1" presStyleIdx="2" presStyleCnt="3"/>
      <dgm:spPr/>
    </dgm:pt>
  </dgm:ptLst>
  <dgm:cxnLst>
    <dgm:cxn modelId="{9A640F04-1AD7-486A-8E32-678E94C89B18}" type="presOf" srcId="{D6BDFFA5-EDB8-4C54-816D-6D4FB16A7053}" destId="{490B9A28-1A72-4457-9A6E-E81EF24A77B0}" srcOrd="2" destOrd="0" presId="urn:microsoft.com/office/officeart/2005/8/layout/gear1"/>
    <dgm:cxn modelId="{28815909-6229-49F4-9D96-9759025AB5B2}" type="presOf" srcId="{08400BB1-2473-4F1D-8A58-6316C8608023}" destId="{D0AE65B3-84C9-46C2-BD1B-496AE7745F09}" srcOrd="0" destOrd="0" presId="urn:microsoft.com/office/officeart/2005/8/layout/gear1"/>
    <dgm:cxn modelId="{EBF79E37-D7D9-48D1-B3E7-FB379BEFDC80}" type="presOf" srcId="{D6BDFFA5-EDB8-4C54-816D-6D4FB16A7053}" destId="{BC8316BA-ABD2-4E8A-B78D-773FA19567BC}" srcOrd="3" destOrd="0" presId="urn:microsoft.com/office/officeart/2005/8/layout/gear1"/>
    <dgm:cxn modelId="{A988B539-878A-46E5-8C23-B36A6CE5914E}" type="presOf" srcId="{D6BDFFA5-EDB8-4C54-816D-6D4FB16A7053}" destId="{8EA5E6DD-24DF-4433-971C-8CF1F1508457}" srcOrd="0" destOrd="0" presId="urn:microsoft.com/office/officeart/2005/8/layout/gear1"/>
    <dgm:cxn modelId="{136A355B-33C2-4AA1-9A26-6123464BC626}" type="presOf" srcId="{5DECD305-4931-482A-99C9-4A6E86D6ED4F}" destId="{EEC7C223-4ACB-4C5D-A03B-C72953491439}" srcOrd="0" destOrd="0" presId="urn:microsoft.com/office/officeart/2005/8/layout/gear1"/>
    <dgm:cxn modelId="{8F50FD44-9A59-4945-B50F-4DA60F0898AC}" type="presOf" srcId="{D6BDFFA5-EDB8-4C54-816D-6D4FB16A7053}" destId="{24A83A2B-242E-4544-94B2-960A2EE6106D}" srcOrd="1" destOrd="0" presId="urn:microsoft.com/office/officeart/2005/8/layout/gear1"/>
    <dgm:cxn modelId="{CB01D350-D2BA-457F-922C-8F0F5DCA09DC}" srcId="{BD812FED-799E-4E92-8113-8F4BCE4CB743}" destId="{785D6CCC-46AE-48EC-B2D0-1675EF74DCD4}" srcOrd="0" destOrd="0" parTransId="{932C983F-24DE-481B-9C26-D170D2E39F14}" sibTransId="{08400BB1-2473-4F1D-8A58-6316C8608023}"/>
    <dgm:cxn modelId="{B1458EAE-8442-42BB-9479-CD58C924ED86}" type="presOf" srcId="{785D6CCC-46AE-48EC-B2D0-1675EF74DCD4}" destId="{CE806FFD-58B4-4FD4-86EA-ACF6E00537DC}" srcOrd="0" destOrd="0" presId="urn:microsoft.com/office/officeart/2005/8/layout/gear1"/>
    <dgm:cxn modelId="{539174BC-605F-4854-9DB5-BEA78754A1CF}" type="presOf" srcId="{785D6CCC-46AE-48EC-B2D0-1675EF74DCD4}" destId="{80781E5E-8366-4573-AA2E-8DC9F87B220C}" srcOrd="2" destOrd="0" presId="urn:microsoft.com/office/officeart/2005/8/layout/gear1"/>
    <dgm:cxn modelId="{F99C45BD-96C5-4DC8-A2A5-CD215E7EA565}" srcId="{BD812FED-799E-4E92-8113-8F4BCE4CB743}" destId="{D6BDFFA5-EDB8-4C54-816D-6D4FB16A7053}" srcOrd="2" destOrd="0" parTransId="{0F9F1C93-5DA2-409F-9A2A-24EBC4DAD31B}" sibTransId="{5D66713C-E49E-41AB-90B2-51EBAD3712DC}"/>
    <dgm:cxn modelId="{1D8BAEC1-0CDC-499C-8498-2891EF566208}" type="presOf" srcId="{5D66713C-E49E-41AB-90B2-51EBAD3712DC}" destId="{EFCAA0D5-2C8C-474E-B26C-B77905A39D2C}" srcOrd="0" destOrd="0" presId="urn:microsoft.com/office/officeart/2005/8/layout/gear1"/>
    <dgm:cxn modelId="{4DA350D2-D672-4D3E-B671-D0988470742A}" type="presOf" srcId="{D5CF041C-D2A9-4A5A-BBCB-426A9E1EDA91}" destId="{A2D746F5-4609-4C3D-BC6F-BDF147F58CF3}" srcOrd="2" destOrd="0" presId="urn:microsoft.com/office/officeart/2005/8/layout/gear1"/>
    <dgm:cxn modelId="{FD6644D7-870D-4C66-9623-774288D2620F}" type="presOf" srcId="{D5CF041C-D2A9-4A5A-BBCB-426A9E1EDA91}" destId="{022F88F0-CD23-4567-BFDB-3E9597A0ADC5}" srcOrd="1" destOrd="0" presId="urn:microsoft.com/office/officeart/2005/8/layout/gear1"/>
    <dgm:cxn modelId="{879C08D8-2D40-4664-8FB1-D790FEC21310}" type="presOf" srcId="{785D6CCC-46AE-48EC-B2D0-1675EF74DCD4}" destId="{B5095598-327C-495F-A154-0627FCD6A755}" srcOrd="1" destOrd="0" presId="urn:microsoft.com/office/officeart/2005/8/layout/gear1"/>
    <dgm:cxn modelId="{9DAC70D9-D21E-40F2-9A39-4E78F46A3964}" type="presOf" srcId="{BD812FED-799E-4E92-8113-8F4BCE4CB743}" destId="{22312E9E-C364-4389-8490-44D64280C4AB}" srcOrd="0" destOrd="0" presId="urn:microsoft.com/office/officeart/2005/8/layout/gear1"/>
    <dgm:cxn modelId="{481669DE-5D46-42BB-8635-616293FA9F20}" type="presOf" srcId="{D5CF041C-D2A9-4A5A-BBCB-426A9E1EDA91}" destId="{87AC9D14-5832-422E-BC0B-17ED84AA8A35}" srcOrd="0" destOrd="0" presId="urn:microsoft.com/office/officeart/2005/8/layout/gear1"/>
    <dgm:cxn modelId="{F76CE9F9-CDDE-4632-8D09-4FF164B2B095}" srcId="{BD812FED-799E-4E92-8113-8F4BCE4CB743}" destId="{D5CF041C-D2A9-4A5A-BBCB-426A9E1EDA91}" srcOrd="1" destOrd="0" parTransId="{D62A555A-C7D0-49FB-8755-997384F97045}" sibTransId="{5DECD305-4931-482A-99C9-4A6E86D6ED4F}"/>
    <dgm:cxn modelId="{EBAA1B01-8BE0-47B4-97B7-863DA0B1413E}" type="presParOf" srcId="{22312E9E-C364-4389-8490-44D64280C4AB}" destId="{CE806FFD-58B4-4FD4-86EA-ACF6E00537DC}" srcOrd="0" destOrd="0" presId="urn:microsoft.com/office/officeart/2005/8/layout/gear1"/>
    <dgm:cxn modelId="{1DC6FE75-F42F-430E-9036-22E4520EB0BE}" type="presParOf" srcId="{22312E9E-C364-4389-8490-44D64280C4AB}" destId="{B5095598-327C-495F-A154-0627FCD6A755}" srcOrd="1" destOrd="0" presId="urn:microsoft.com/office/officeart/2005/8/layout/gear1"/>
    <dgm:cxn modelId="{BCDE7D6E-936C-4F31-A7E0-9469654EFAD3}" type="presParOf" srcId="{22312E9E-C364-4389-8490-44D64280C4AB}" destId="{80781E5E-8366-4573-AA2E-8DC9F87B220C}" srcOrd="2" destOrd="0" presId="urn:microsoft.com/office/officeart/2005/8/layout/gear1"/>
    <dgm:cxn modelId="{C155BBAA-8F4C-41F3-A795-28F741B08C72}" type="presParOf" srcId="{22312E9E-C364-4389-8490-44D64280C4AB}" destId="{87AC9D14-5832-422E-BC0B-17ED84AA8A35}" srcOrd="3" destOrd="0" presId="urn:microsoft.com/office/officeart/2005/8/layout/gear1"/>
    <dgm:cxn modelId="{B7AB37AB-7889-4582-9BFB-ACD2B8F2427E}" type="presParOf" srcId="{22312E9E-C364-4389-8490-44D64280C4AB}" destId="{022F88F0-CD23-4567-BFDB-3E9597A0ADC5}" srcOrd="4" destOrd="0" presId="urn:microsoft.com/office/officeart/2005/8/layout/gear1"/>
    <dgm:cxn modelId="{46041E1E-4CAF-4C68-A89F-4EF244E6FBE6}" type="presParOf" srcId="{22312E9E-C364-4389-8490-44D64280C4AB}" destId="{A2D746F5-4609-4C3D-BC6F-BDF147F58CF3}" srcOrd="5" destOrd="0" presId="urn:microsoft.com/office/officeart/2005/8/layout/gear1"/>
    <dgm:cxn modelId="{FDF15B78-C575-4548-B56A-445A0BE0F770}" type="presParOf" srcId="{22312E9E-C364-4389-8490-44D64280C4AB}" destId="{8EA5E6DD-24DF-4433-971C-8CF1F1508457}" srcOrd="6" destOrd="0" presId="urn:microsoft.com/office/officeart/2005/8/layout/gear1"/>
    <dgm:cxn modelId="{275C241F-38F0-4A20-A666-4B06BFA6D94D}" type="presParOf" srcId="{22312E9E-C364-4389-8490-44D64280C4AB}" destId="{24A83A2B-242E-4544-94B2-960A2EE6106D}" srcOrd="7" destOrd="0" presId="urn:microsoft.com/office/officeart/2005/8/layout/gear1"/>
    <dgm:cxn modelId="{76C16979-153B-47BE-8FFF-B339AC5CA279}" type="presParOf" srcId="{22312E9E-C364-4389-8490-44D64280C4AB}" destId="{490B9A28-1A72-4457-9A6E-E81EF24A77B0}" srcOrd="8" destOrd="0" presId="urn:microsoft.com/office/officeart/2005/8/layout/gear1"/>
    <dgm:cxn modelId="{6C2FC622-F2E2-48A0-8B14-6BD9AA94884D}" type="presParOf" srcId="{22312E9E-C364-4389-8490-44D64280C4AB}" destId="{BC8316BA-ABD2-4E8A-B78D-773FA19567BC}" srcOrd="9" destOrd="0" presId="urn:microsoft.com/office/officeart/2005/8/layout/gear1"/>
    <dgm:cxn modelId="{33A7BA09-A741-4EC5-821F-DF5DB2717A5D}" type="presParOf" srcId="{22312E9E-C364-4389-8490-44D64280C4AB}" destId="{D0AE65B3-84C9-46C2-BD1B-496AE7745F09}" srcOrd="10" destOrd="0" presId="urn:microsoft.com/office/officeart/2005/8/layout/gear1"/>
    <dgm:cxn modelId="{BEB4E031-640F-4D0D-8C80-BCF1FDF23DC7}" type="presParOf" srcId="{22312E9E-C364-4389-8490-44D64280C4AB}" destId="{EEC7C223-4ACB-4C5D-A03B-C72953491439}" srcOrd="11" destOrd="0" presId="urn:microsoft.com/office/officeart/2005/8/layout/gear1"/>
    <dgm:cxn modelId="{110B5A87-010E-4334-8386-9194D8A4DEF0}" type="presParOf" srcId="{22312E9E-C364-4389-8490-44D64280C4AB}" destId="{EFCAA0D5-2C8C-474E-B26C-B77905A39D2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812FED-799E-4E92-8113-8F4BCE4CB743}" type="doc">
      <dgm:prSet loTypeId="urn:microsoft.com/office/officeart/2005/8/layout/gear1" loCatId="process" qsTypeId="urn:microsoft.com/office/officeart/2005/8/quickstyle/simple1" qsCatId="simple" csTypeId="urn:microsoft.com/office/officeart/2005/8/colors/accent1_2" csCatId="accent1" phldr="1"/>
      <dgm:spPr/>
    </dgm:pt>
    <dgm:pt modelId="{785D6CCC-46AE-48EC-B2D0-1675EF74DCD4}">
      <dgm:prSet phldrT="[Text]" custT="1"/>
      <dgm:spPr>
        <a:solidFill>
          <a:srgbClr val="D6315A"/>
        </a:solidFill>
      </dgm:spPr>
      <dgm:t>
        <a:bodyPr/>
        <a:lstStyle/>
        <a:p>
          <a:r>
            <a:rPr lang="en-IE" sz="2300" b="1" dirty="0"/>
            <a:t>Digitaler Fußabdruck</a:t>
          </a:r>
        </a:p>
      </dgm:t>
    </dgm:pt>
    <dgm:pt modelId="{932C983F-24DE-481B-9C26-D170D2E39F14}" type="parTrans" cxnId="{CB01D350-D2BA-457F-922C-8F0F5DCA09DC}">
      <dgm:prSet/>
      <dgm:spPr/>
      <dgm:t>
        <a:bodyPr/>
        <a:lstStyle/>
        <a:p>
          <a:endParaRPr lang="en-IE"/>
        </a:p>
      </dgm:t>
    </dgm:pt>
    <dgm:pt modelId="{08400BB1-2473-4F1D-8A58-6316C8608023}" type="sibTrans" cxnId="{CB01D350-D2BA-457F-922C-8F0F5DCA09DC}">
      <dgm:prSet/>
      <dgm:spPr>
        <a:solidFill>
          <a:schemeClr val="bg2">
            <a:lumMod val="75000"/>
          </a:schemeClr>
        </a:solidFill>
      </dgm:spPr>
      <dgm:t>
        <a:bodyPr/>
        <a:lstStyle/>
        <a:p>
          <a:endParaRPr lang="en-IE"/>
        </a:p>
      </dgm:t>
    </dgm:pt>
    <dgm:pt modelId="{D5CF041C-D2A9-4A5A-BBCB-426A9E1EDA91}">
      <dgm:prSet phldrT="[Text]" custT="1"/>
      <dgm:spPr>
        <a:solidFill>
          <a:srgbClr val="00ACA7"/>
        </a:solidFill>
      </dgm:spPr>
      <dgm:t>
        <a:bodyPr/>
        <a:lstStyle/>
        <a:p>
          <a:r>
            <a:rPr lang="en-IE" sz="2000" b="1" dirty="0"/>
            <a:t>be-grenzen</a:t>
          </a:r>
          <a:endParaRPr lang="en-IE" sz="1000" b="1" dirty="0"/>
        </a:p>
      </dgm:t>
    </dgm:pt>
    <dgm:pt modelId="{D62A555A-C7D0-49FB-8755-997384F97045}" type="parTrans" cxnId="{F76CE9F9-CDDE-4632-8D09-4FF164B2B095}">
      <dgm:prSet/>
      <dgm:spPr/>
      <dgm:t>
        <a:bodyPr/>
        <a:lstStyle/>
        <a:p>
          <a:endParaRPr lang="en-IE"/>
        </a:p>
      </dgm:t>
    </dgm:pt>
    <dgm:pt modelId="{5DECD305-4931-482A-99C9-4A6E86D6ED4F}" type="sibTrans" cxnId="{F76CE9F9-CDDE-4632-8D09-4FF164B2B095}">
      <dgm:prSet/>
      <dgm:spPr>
        <a:solidFill>
          <a:schemeClr val="bg2">
            <a:lumMod val="75000"/>
          </a:schemeClr>
        </a:solidFill>
      </dgm:spPr>
      <dgm:t>
        <a:bodyPr/>
        <a:lstStyle/>
        <a:p>
          <a:endParaRPr lang="en-IE"/>
        </a:p>
      </dgm:t>
    </dgm:pt>
    <dgm:pt modelId="{D6BDFFA5-EDB8-4C54-816D-6D4FB16A7053}">
      <dgm:prSet phldrT="[Text]" custT="1"/>
      <dgm:spPr>
        <a:solidFill>
          <a:srgbClr val="E18130"/>
        </a:solidFill>
      </dgm:spPr>
      <dgm:t>
        <a:bodyPr/>
        <a:lstStyle/>
        <a:p>
          <a:r>
            <a:rPr lang="en-IE" sz="2000" b="1" dirty="0"/>
            <a:t>Gewinne</a:t>
          </a:r>
        </a:p>
      </dgm:t>
    </dgm:pt>
    <dgm:pt modelId="{5D66713C-E49E-41AB-90B2-51EBAD3712DC}" type="sibTrans" cxnId="{F99C45BD-96C5-4DC8-A2A5-CD215E7EA565}">
      <dgm:prSet/>
      <dgm:spPr>
        <a:solidFill>
          <a:schemeClr val="bg2">
            <a:lumMod val="75000"/>
          </a:schemeClr>
        </a:solidFill>
      </dgm:spPr>
      <dgm:t>
        <a:bodyPr/>
        <a:lstStyle/>
        <a:p>
          <a:endParaRPr lang="en-IE"/>
        </a:p>
      </dgm:t>
    </dgm:pt>
    <dgm:pt modelId="{0F9F1C93-5DA2-409F-9A2A-24EBC4DAD31B}" type="parTrans" cxnId="{F99C45BD-96C5-4DC8-A2A5-CD215E7EA565}">
      <dgm:prSet/>
      <dgm:spPr/>
      <dgm:t>
        <a:bodyPr/>
        <a:lstStyle/>
        <a:p>
          <a:endParaRPr lang="en-IE"/>
        </a:p>
      </dgm:t>
    </dgm:pt>
    <dgm:pt modelId="{22312E9E-C364-4389-8490-44D64280C4AB}" type="pres">
      <dgm:prSet presAssocID="{BD812FED-799E-4E92-8113-8F4BCE4CB743}" presName="composite" presStyleCnt="0">
        <dgm:presLayoutVars>
          <dgm:chMax val="3"/>
          <dgm:animLvl val="lvl"/>
          <dgm:resizeHandles val="exact"/>
        </dgm:presLayoutVars>
      </dgm:prSet>
      <dgm:spPr/>
    </dgm:pt>
    <dgm:pt modelId="{CE806FFD-58B4-4FD4-86EA-ACF6E00537DC}" type="pres">
      <dgm:prSet presAssocID="{785D6CCC-46AE-48EC-B2D0-1675EF74DCD4}" presName="gear1" presStyleLbl="node1" presStyleIdx="0" presStyleCnt="3">
        <dgm:presLayoutVars>
          <dgm:chMax val="1"/>
          <dgm:bulletEnabled val="1"/>
        </dgm:presLayoutVars>
      </dgm:prSet>
      <dgm:spPr/>
    </dgm:pt>
    <dgm:pt modelId="{B5095598-327C-495F-A154-0627FCD6A755}" type="pres">
      <dgm:prSet presAssocID="{785D6CCC-46AE-48EC-B2D0-1675EF74DCD4}" presName="gear1srcNode" presStyleLbl="node1" presStyleIdx="0" presStyleCnt="3"/>
      <dgm:spPr/>
    </dgm:pt>
    <dgm:pt modelId="{80781E5E-8366-4573-AA2E-8DC9F87B220C}" type="pres">
      <dgm:prSet presAssocID="{785D6CCC-46AE-48EC-B2D0-1675EF74DCD4}" presName="gear1dstNode" presStyleLbl="node1" presStyleIdx="0" presStyleCnt="3"/>
      <dgm:spPr/>
    </dgm:pt>
    <dgm:pt modelId="{87AC9D14-5832-422E-BC0B-17ED84AA8A35}" type="pres">
      <dgm:prSet presAssocID="{D5CF041C-D2A9-4A5A-BBCB-426A9E1EDA91}" presName="gear2" presStyleLbl="node1" presStyleIdx="1" presStyleCnt="3">
        <dgm:presLayoutVars>
          <dgm:chMax val="1"/>
          <dgm:bulletEnabled val="1"/>
        </dgm:presLayoutVars>
      </dgm:prSet>
      <dgm:spPr/>
    </dgm:pt>
    <dgm:pt modelId="{022F88F0-CD23-4567-BFDB-3E9597A0ADC5}" type="pres">
      <dgm:prSet presAssocID="{D5CF041C-D2A9-4A5A-BBCB-426A9E1EDA91}" presName="gear2srcNode" presStyleLbl="node1" presStyleIdx="1" presStyleCnt="3"/>
      <dgm:spPr/>
    </dgm:pt>
    <dgm:pt modelId="{A2D746F5-4609-4C3D-BC6F-BDF147F58CF3}" type="pres">
      <dgm:prSet presAssocID="{D5CF041C-D2A9-4A5A-BBCB-426A9E1EDA91}" presName="gear2dstNode" presStyleLbl="node1" presStyleIdx="1" presStyleCnt="3"/>
      <dgm:spPr/>
    </dgm:pt>
    <dgm:pt modelId="{8EA5E6DD-24DF-4433-971C-8CF1F1508457}" type="pres">
      <dgm:prSet presAssocID="{D6BDFFA5-EDB8-4C54-816D-6D4FB16A7053}" presName="gear3" presStyleLbl="node1" presStyleIdx="2" presStyleCnt="3"/>
      <dgm:spPr/>
    </dgm:pt>
    <dgm:pt modelId="{24A83A2B-242E-4544-94B2-960A2EE6106D}" type="pres">
      <dgm:prSet presAssocID="{D6BDFFA5-EDB8-4C54-816D-6D4FB16A7053}" presName="gear3tx" presStyleLbl="node1" presStyleIdx="2" presStyleCnt="3">
        <dgm:presLayoutVars>
          <dgm:chMax val="1"/>
          <dgm:bulletEnabled val="1"/>
        </dgm:presLayoutVars>
      </dgm:prSet>
      <dgm:spPr/>
    </dgm:pt>
    <dgm:pt modelId="{490B9A28-1A72-4457-9A6E-E81EF24A77B0}" type="pres">
      <dgm:prSet presAssocID="{D6BDFFA5-EDB8-4C54-816D-6D4FB16A7053}" presName="gear3srcNode" presStyleLbl="node1" presStyleIdx="2" presStyleCnt="3"/>
      <dgm:spPr/>
    </dgm:pt>
    <dgm:pt modelId="{BC8316BA-ABD2-4E8A-B78D-773FA19567BC}" type="pres">
      <dgm:prSet presAssocID="{D6BDFFA5-EDB8-4C54-816D-6D4FB16A7053}" presName="gear3dstNode" presStyleLbl="node1" presStyleIdx="2" presStyleCnt="3"/>
      <dgm:spPr/>
    </dgm:pt>
    <dgm:pt modelId="{D0AE65B3-84C9-46C2-BD1B-496AE7745F09}" type="pres">
      <dgm:prSet presAssocID="{08400BB1-2473-4F1D-8A58-6316C8608023}" presName="connector1" presStyleLbl="sibTrans2D1" presStyleIdx="0" presStyleCnt="3" custScaleX="103662" custScaleY="99027"/>
      <dgm:spPr/>
    </dgm:pt>
    <dgm:pt modelId="{EEC7C223-4ACB-4C5D-A03B-C72953491439}" type="pres">
      <dgm:prSet presAssocID="{5DECD305-4931-482A-99C9-4A6E86D6ED4F}" presName="connector2" presStyleLbl="sibTrans2D1" presStyleIdx="1" presStyleCnt="3"/>
      <dgm:spPr/>
    </dgm:pt>
    <dgm:pt modelId="{EFCAA0D5-2C8C-474E-B26C-B77905A39D2C}" type="pres">
      <dgm:prSet presAssocID="{5D66713C-E49E-41AB-90B2-51EBAD3712DC}" presName="connector3" presStyleLbl="sibTrans2D1" presStyleIdx="2" presStyleCnt="3"/>
      <dgm:spPr/>
    </dgm:pt>
  </dgm:ptLst>
  <dgm:cxnLst>
    <dgm:cxn modelId="{9A640F04-1AD7-486A-8E32-678E94C89B18}" type="presOf" srcId="{D6BDFFA5-EDB8-4C54-816D-6D4FB16A7053}" destId="{490B9A28-1A72-4457-9A6E-E81EF24A77B0}" srcOrd="2" destOrd="0" presId="urn:microsoft.com/office/officeart/2005/8/layout/gear1"/>
    <dgm:cxn modelId="{28815909-6229-49F4-9D96-9759025AB5B2}" type="presOf" srcId="{08400BB1-2473-4F1D-8A58-6316C8608023}" destId="{D0AE65B3-84C9-46C2-BD1B-496AE7745F09}" srcOrd="0" destOrd="0" presId="urn:microsoft.com/office/officeart/2005/8/layout/gear1"/>
    <dgm:cxn modelId="{EBF79E37-D7D9-48D1-B3E7-FB379BEFDC80}" type="presOf" srcId="{D6BDFFA5-EDB8-4C54-816D-6D4FB16A7053}" destId="{BC8316BA-ABD2-4E8A-B78D-773FA19567BC}" srcOrd="3" destOrd="0" presId="urn:microsoft.com/office/officeart/2005/8/layout/gear1"/>
    <dgm:cxn modelId="{A988B539-878A-46E5-8C23-B36A6CE5914E}" type="presOf" srcId="{D6BDFFA5-EDB8-4C54-816D-6D4FB16A7053}" destId="{8EA5E6DD-24DF-4433-971C-8CF1F1508457}" srcOrd="0" destOrd="0" presId="urn:microsoft.com/office/officeart/2005/8/layout/gear1"/>
    <dgm:cxn modelId="{136A355B-33C2-4AA1-9A26-6123464BC626}" type="presOf" srcId="{5DECD305-4931-482A-99C9-4A6E86D6ED4F}" destId="{EEC7C223-4ACB-4C5D-A03B-C72953491439}" srcOrd="0" destOrd="0" presId="urn:microsoft.com/office/officeart/2005/8/layout/gear1"/>
    <dgm:cxn modelId="{8F50FD44-9A59-4945-B50F-4DA60F0898AC}" type="presOf" srcId="{D6BDFFA5-EDB8-4C54-816D-6D4FB16A7053}" destId="{24A83A2B-242E-4544-94B2-960A2EE6106D}" srcOrd="1" destOrd="0" presId="urn:microsoft.com/office/officeart/2005/8/layout/gear1"/>
    <dgm:cxn modelId="{CB01D350-D2BA-457F-922C-8F0F5DCA09DC}" srcId="{BD812FED-799E-4E92-8113-8F4BCE4CB743}" destId="{785D6CCC-46AE-48EC-B2D0-1675EF74DCD4}" srcOrd="0" destOrd="0" parTransId="{932C983F-24DE-481B-9C26-D170D2E39F14}" sibTransId="{08400BB1-2473-4F1D-8A58-6316C8608023}"/>
    <dgm:cxn modelId="{B1458EAE-8442-42BB-9479-CD58C924ED86}" type="presOf" srcId="{785D6CCC-46AE-48EC-B2D0-1675EF74DCD4}" destId="{CE806FFD-58B4-4FD4-86EA-ACF6E00537DC}" srcOrd="0" destOrd="0" presId="urn:microsoft.com/office/officeart/2005/8/layout/gear1"/>
    <dgm:cxn modelId="{539174BC-605F-4854-9DB5-BEA78754A1CF}" type="presOf" srcId="{785D6CCC-46AE-48EC-B2D0-1675EF74DCD4}" destId="{80781E5E-8366-4573-AA2E-8DC9F87B220C}" srcOrd="2" destOrd="0" presId="urn:microsoft.com/office/officeart/2005/8/layout/gear1"/>
    <dgm:cxn modelId="{F99C45BD-96C5-4DC8-A2A5-CD215E7EA565}" srcId="{BD812FED-799E-4E92-8113-8F4BCE4CB743}" destId="{D6BDFFA5-EDB8-4C54-816D-6D4FB16A7053}" srcOrd="2" destOrd="0" parTransId="{0F9F1C93-5DA2-409F-9A2A-24EBC4DAD31B}" sibTransId="{5D66713C-E49E-41AB-90B2-51EBAD3712DC}"/>
    <dgm:cxn modelId="{1D8BAEC1-0CDC-499C-8498-2891EF566208}" type="presOf" srcId="{5D66713C-E49E-41AB-90B2-51EBAD3712DC}" destId="{EFCAA0D5-2C8C-474E-B26C-B77905A39D2C}" srcOrd="0" destOrd="0" presId="urn:microsoft.com/office/officeart/2005/8/layout/gear1"/>
    <dgm:cxn modelId="{4DA350D2-D672-4D3E-B671-D0988470742A}" type="presOf" srcId="{D5CF041C-D2A9-4A5A-BBCB-426A9E1EDA91}" destId="{A2D746F5-4609-4C3D-BC6F-BDF147F58CF3}" srcOrd="2" destOrd="0" presId="urn:microsoft.com/office/officeart/2005/8/layout/gear1"/>
    <dgm:cxn modelId="{FD6644D7-870D-4C66-9623-774288D2620F}" type="presOf" srcId="{D5CF041C-D2A9-4A5A-BBCB-426A9E1EDA91}" destId="{022F88F0-CD23-4567-BFDB-3E9597A0ADC5}" srcOrd="1" destOrd="0" presId="urn:microsoft.com/office/officeart/2005/8/layout/gear1"/>
    <dgm:cxn modelId="{879C08D8-2D40-4664-8FB1-D790FEC21310}" type="presOf" srcId="{785D6CCC-46AE-48EC-B2D0-1675EF74DCD4}" destId="{B5095598-327C-495F-A154-0627FCD6A755}" srcOrd="1" destOrd="0" presId="urn:microsoft.com/office/officeart/2005/8/layout/gear1"/>
    <dgm:cxn modelId="{9DAC70D9-D21E-40F2-9A39-4E78F46A3964}" type="presOf" srcId="{BD812FED-799E-4E92-8113-8F4BCE4CB743}" destId="{22312E9E-C364-4389-8490-44D64280C4AB}" srcOrd="0" destOrd="0" presId="urn:microsoft.com/office/officeart/2005/8/layout/gear1"/>
    <dgm:cxn modelId="{481669DE-5D46-42BB-8635-616293FA9F20}" type="presOf" srcId="{D5CF041C-D2A9-4A5A-BBCB-426A9E1EDA91}" destId="{87AC9D14-5832-422E-BC0B-17ED84AA8A35}" srcOrd="0" destOrd="0" presId="urn:microsoft.com/office/officeart/2005/8/layout/gear1"/>
    <dgm:cxn modelId="{F76CE9F9-CDDE-4632-8D09-4FF164B2B095}" srcId="{BD812FED-799E-4E92-8113-8F4BCE4CB743}" destId="{D5CF041C-D2A9-4A5A-BBCB-426A9E1EDA91}" srcOrd="1" destOrd="0" parTransId="{D62A555A-C7D0-49FB-8755-997384F97045}" sibTransId="{5DECD305-4931-482A-99C9-4A6E86D6ED4F}"/>
    <dgm:cxn modelId="{EBAA1B01-8BE0-47B4-97B7-863DA0B1413E}" type="presParOf" srcId="{22312E9E-C364-4389-8490-44D64280C4AB}" destId="{CE806FFD-58B4-4FD4-86EA-ACF6E00537DC}" srcOrd="0" destOrd="0" presId="urn:microsoft.com/office/officeart/2005/8/layout/gear1"/>
    <dgm:cxn modelId="{1DC6FE75-F42F-430E-9036-22E4520EB0BE}" type="presParOf" srcId="{22312E9E-C364-4389-8490-44D64280C4AB}" destId="{B5095598-327C-495F-A154-0627FCD6A755}" srcOrd="1" destOrd="0" presId="urn:microsoft.com/office/officeart/2005/8/layout/gear1"/>
    <dgm:cxn modelId="{BCDE7D6E-936C-4F31-A7E0-9469654EFAD3}" type="presParOf" srcId="{22312E9E-C364-4389-8490-44D64280C4AB}" destId="{80781E5E-8366-4573-AA2E-8DC9F87B220C}" srcOrd="2" destOrd="0" presId="urn:microsoft.com/office/officeart/2005/8/layout/gear1"/>
    <dgm:cxn modelId="{C155BBAA-8F4C-41F3-A795-28F741B08C72}" type="presParOf" srcId="{22312E9E-C364-4389-8490-44D64280C4AB}" destId="{87AC9D14-5832-422E-BC0B-17ED84AA8A35}" srcOrd="3" destOrd="0" presId="urn:microsoft.com/office/officeart/2005/8/layout/gear1"/>
    <dgm:cxn modelId="{B7AB37AB-7889-4582-9BFB-ACD2B8F2427E}" type="presParOf" srcId="{22312E9E-C364-4389-8490-44D64280C4AB}" destId="{022F88F0-CD23-4567-BFDB-3E9597A0ADC5}" srcOrd="4" destOrd="0" presId="urn:microsoft.com/office/officeart/2005/8/layout/gear1"/>
    <dgm:cxn modelId="{46041E1E-4CAF-4C68-A89F-4EF244E6FBE6}" type="presParOf" srcId="{22312E9E-C364-4389-8490-44D64280C4AB}" destId="{A2D746F5-4609-4C3D-BC6F-BDF147F58CF3}" srcOrd="5" destOrd="0" presId="urn:microsoft.com/office/officeart/2005/8/layout/gear1"/>
    <dgm:cxn modelId="{FDF15B78-C575-4548-B56A-445A0BE0F770}" type="presParOf" srcId="{22312E9E-C364-4389-8490-44D64280C4AB}" destId="{8EA5E6DD-24DF-4433-971C-8CF1F1508457}" srcOrd="6" destOrd="0" presId="urn:microsoft.com/office/officeart/2005/8/layout/gear1"/>
    <dgm:cxn modelId="{275C241F-38F0-4A20-A666-4B06BFA6D94D}" type="presParOf" srcId="{22312E9E-C364-4389-8490-44D64280C4AB}" destId="{24A83A2B-242E-4544-94B2-960A2EE6106D}" srcOrd="7" destOrd="0" presId="urn:microsoft.com/office/officeart/2005/8/layout/gear1"/>
    <dgm:cxn modelId="{76C16979-153B-47BE-8FFF-B339AC5CA279}" type="presParOf" srcId="{22312E9E-C364-4389-8490-44D64280C4AB}" destId="{490B9A28-1A72-4457-9A6E-E81EF24A77B0}" srcOrd="8" destOrd="0" presId="urn:microsoft.com/office/officeart/2005/8/layout/gear1"/>
    <dgm:cxn modelId="{6C2FC622-F2E2-48A0-8B14-6BD9AA94884D}" type="presParOf" srcId="{22312E9E-C364-4389-8490-44D64280C4AB}" destId="{BC8316BA-ABD2-4E8A-B78D-773FA19567BC}" srcOrd="9" destOrd="0" presId="urn:microsoft.com/office/officeart/2005/8/layout/gear1"/>
    <dgm:cxn modelId="{33A7BA09-A741-4EC5-821F-DF5DB2717A5D}" type="presParOf" srcId="{22312E9E-C364-4389-8490-44D64280C4AB}" destId="{D0AE65B3-84C9-46C2-BD1B-496AE7745F09}" srcOrd="10" destOrd="0" presId="urn:microsoft.com/office/officeart/2005/8/layout/gear1"/>
    <dgm:cxn modelId="{BEB4E031-640F-4D0D-8C80-BCF1FDF23DC7}" type="presParOf" srcId="{22312E9E-C364-4389-8490-44D64280C4AB}" destId="{EEC7C223-4ACB-4C5D-A03B-C72953491439}" srcOrd="11" destOrd="0" presId="urn:microsoft.com/office/officeart/2005/8/layout/gear1"/>
    <dgm:cxn modelId="{110B5A87-010E-4334-8386-9194D8A4DEF0}" type="presParOf" srcId="{22312E9E-C364-4389-8490-44D64280C4AB}" destId="{EFCAA0D5-2C8C-474E-B26C-B77905A39D2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606C-96C3-41AB-88F3-CD68DEE5B68D}">
      <dsp:nvSpPr>
        <dsp:cNvPr id="0" name=""/>
        <dsp:cNvSpPr/>
      </dsp:nvSpPr>
      <dsp:spPr>
        <a:xfrm>
          <a:off x="8040" y="1988336"/>
          <a:ext cx="2403324" cy="1441994"/>
        </a:xfrm>
        <a:prstGeom prst="roundRect">
          <a:avLst>
            <a:gd name="adj" fmla="val 10000"/>
          </a:avLst>
        </a:prstGeom>
        <a:solidFill>
          <a:srgbClr val="E181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b="0" kern="1200" dirty="0"/>
            <a:t>DATEN-SICHERHEIT</a:t>
          </a:r>
          <a:endParaRPr lang="en-IE" sz="3200" b="0" kern="1200" dirty="0"/>
        </a:p>
      </dsp:txBody>
      <dsp:txXfrm>
        <a:off x="50275" y="2030571"/>
        <a:ext cx="2318854" cy="1357524"/>
      </dsp:txXfrm>
    </dsp:sp>
    <dsp:sp modelId="{0ECE8C9F-99B6-490B-86DD-BAA570C9DAFC}">
      <dsp:nvSpPr>
        <dsp:cNvPr id="0" name=""/>
        <dsp:cNvSpPr/>
      </dsp:nvSpPr>
      <dsp:spPr>
        <a:xfrm>
          <a:off x="2651697" y="2411321"/>
          <a:ext cx="509504" cy="596024"/>
        </a:xfrm>
        <a:prstGeom prst="rightArrow">
          <a:avLst>
            <a:gd name="adj1" fmla="val 60000"/>
            <a:gd name="adj2" fmla="val 50000"/>
          </a:avLst>
        </a:prstGeom>
        <a:solidFill>
          <a:srgbClr val="D6315A"/>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E" sz="2100" kern="1200"/>
        </a:p>
      </dsp:txBody>
      <dsp:txXfrm>
        <a:off x="2651697" y="2530526"/>
        <a:ext cx="356653" cy="357614"/>
      </dsp:txXfrm>
    </dsp:sp>
    <dsp:sp modelId="{6BFD8DED-AD54-40FC-9A03-22B72909BE81}">
      <dsp:nvSpPr>
        <dsp:cNvPr id="0" name=""/>
        <dsp:cNvSpPr/>
      </dsp:nvSpPr>
      <dsp:spPr>
        <a:xfrm>
          <a:off x="3372694" y="1988336"/>
          <a:ext cx="2403324" cy="1441994"/>
        </a:xfrm>
        <a:prstGeom prst="roundRect">
          <a:avLst>
            <a:gd name="adj" fmla="val 10000"/>
          </a:avLst>
        </a:prstGeom>
        <a:solidFill>
          <a:srgbClr val="00ACA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b="0" kern="1200" dirty="0"/>
            <a:t>DATEN-SCHUTZ</a:t>
          </a:r>
          <a:endParaRPr lang="en-IE" sz="3200" b="0" kern="1200" dirty="0"/>
        </a:p>
      </dsp:txBody>
      <dsp:txXfrm>
        <a:off x="3414929" y="2030571"/>
        <a:ext cx="2318854" cy="1357524"/>
      </dsp:txXfrm>
    </dsp:sp>
    <dsp:sp modelId="{62A493B6-4333-4C06-9777-1BDBAB268A1A}">
      <dsp:nvSpPr>
        <dsp:cNvPr id="0" name=""/>
        <dsp:cNvSpPr/>
      </dsp:nvSpPr>
      <dsp:spPr>
        <a:xfrm>
          <a:off x="6016350" y="2411321"/>
          <a:ext cx="509504" cy="596024"/>
        </a:xfrm>
        <a:prstGeom prst="rightArrow">
          <a:avLst>
            <a:gd name="adj1" fmla="val 60000"/>
            <a:gd name="adj2" fmla="val 50000"/>
          </a:avLst>
        </a:prstGeom>
        <a:solidFill>
          <a:srgbClr val="E1813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E" sz="2100" kern="1200"/>
        </a:p>
      </dsp:txBody>
      <dsp:txXfrm>
        <a:off x="6016350" y="2530526"/>
        <a:ext cx="356653" cy="357614"/>
      </dsp:txXfrm>
    </dsp:sp>
    <dsp:sp modelId="{314620FF-9F77-47A7-910F-C53C5A8616DA}">
      <dsp:nvSpPr>
        <dsp:cNvPr id="0" name=""/>
        <dsp:cNvSpPr/>
      </dsp:nvSpPr>
      <dsp:spPr>
        <a:xfrm>
          <a:off x="6737348" y="1988336"/>
          <a:ext cx="2403324" cy="1441994"/>
        </a:xfrm>
        <a:prstGeom prst="roundRect">
          <a:avLst>
            <a:gd name="adj" fmla="val 10000"/>
          </a:avLst>
        </a:prstGeom>
        <a:solidFill>
          <a:srgbClr val="D6315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b="1" kern="1200" dirty="0"/>
            <a:t>GESCHÜTZTE </a:t>
          </a:r>
          <a:r>
            <a:rPr lang="de-DE" sz="2700" b="0" kern="1200" dirty="0"/>
            <a:t>VERWERTBARE DATEN</a:t>
          </a:r>
          <a:endParaRPr lang="en-IE" sz="2700" b="0" kern="1200" dirty="0"/>
        </a:p>
      </dsp:txBody>
      <dsp:txXfrm>
        <a:off x="6779583" y="2030571"/>
        <a:ext cx="2318854" cy="1357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0ADC-A302-4B8F-B1FB-C9EB957ACF5A}">
      <dsp:nvSpPr>
        <dsp:cNvPr id="0" name=""/>
        <dsp:cNvSpPr/>
      </dsp:nvSpPr>
      <dsp:spPr>
        <a:xfrm>
          <a:off x="2376633" y="1627753"/>
          <a:ext cx="2068626" cy="1789445"/>
        </a:xfrm>
        <a:prstGeom prst="hexagon">
          <a:avLst>
            <a:gd name="adj" fmla="val 28570"/>
            <a:gd name="vf" fmla="val 115470"/>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t>wichtige Schlüssel-wörter </a:t>
          </a:r>
          <a:endParaRPr lang="en-IE" sz="2400" b="1" kern="1200" dirty="0"/>
        </a:p>
      </dsp:txBody>
      <dsp:txXfrm>
        <a:off x="2719433" y="1924289"/>
        <a:ext cx="1383026" cy="1196373"/>
      </dsp:txXfrm>
    </dsp:sp>
    <dsp:sp modelId="{979BE9A8-B54D-405D-B04E-7F0629F13590}">
      <dsp:nvSpPr>
        <dsp:cNvPr id="0" name=""/>
        <dsp:cNvSpPr/>
      </dsp:nvSpPr>
      <dsp:spPr>
        <a:xfrm>
          <a:off x="3671743" y="771373"/>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BDE0F-7A0B-49C5-AC2B-A800EDFDEA45}">
      <dsp:nvSpPr>
        <dsp:cNvPr id="0" name=""/>
        <dsp:cNvSpPr/>
      </dsp:nvSpPr>
      <dsp:spPr>
        <a:xfrm>
          <a:off x="2566935" y="0"/>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de-DE" sz="2400" b="1" i="0" kern="1200" noProof="0" dirty="0"/>
            <a:t>teilen</a:t>
          </a:r>
          <a:endParaRPr lang="de-DE" sz="2400" b="1" kern="1200" noProof="0" dirty="0"/>
        </a:p>
      </dsp:txBody>
      <dsp:txXfrm>
        <a:off x="2847870" y="243042"/>
        <a:ext cx="1133354" cy="980484"/>
      </dsp:txXfrm>
    </dsp:sp>
    <dsp:sp modelId="{FDF45E5A-60E3-48B2-A47E-89960EF1670C}">
      <dsp:nvSpPr>
        <dsp:cNvPr id="0" name=""/>
        <dsp:cNvSpPr/>
      </dsp:nvSpPr>
      <dsp:spPr>
        <a:xfrm>
          <a:off x="4582632" y="2028576"/>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014F8-1AB1-47EB-937C-BBC1613A91A4}">
      <dsp:nvSpPr>
        <dsp:cNvPr id="0" name=""/>
        <dsp:cNvSpPr/>
      </dsp:nvSpPr>
      <dsp:spPr>
        <a:xfrm>
          <a:off x="4121654" y="902038"/>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b="1" kern="1200" dirty="0"/>
            <a:t>kontrollieren</a:t>
          </a:r>
          <a:endParaRPr lang="en-IE" sz="1650" b="1" kern="1200" dirty="0"/>
        </a:p>
      </dsp:txBody>
      <dsp:txXfrm>
        <a:off x="4402589" y="1145080"/>
        <a:ext cx="1133354" cy="980484"/>
      </dsp:txXfrm>
    </dsp:sp>
    <dsp:sp modelId="{559C4E6A-9CD4-4C33-9EDA-792F79FC37F5}">
      <dsp:nvSpPr>
        <dsp:cNvPr id="0" name=""/>
        <dsp:cNvSpPr/>
      </dsp:nvSpPr>
      <dsp:spPr>
        <a:xfrm>
          <a:off x="3949869" y="3447722"/>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23593-2EEF-44FB-8A2D-85EB7061C3E0}">
      <dsp:nvSpPr>
        <dsp:cNvPr id="0" name=""/>
        <dsp:cNvSpPr/>
      </dsp:nvSpPr>
      <dsp:spPr>
        <a:xfrm>
          <a:off x="4121654" y="2675340"/>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de-DE" sz="2400" b="1" kern="1200" dirty="0"/>
            <a:t>löschen</a:t>
          </a:r>
          <a:endParaRPr lang="en-IE" sz="2400" b="1" kern="1200" dirty="0"/>
        </a:p>
      </dsp:txBody>
      <dsp:txXfrm>
        <a:off x="4402589" y="2918382"/>
        <a:ext cx="1133354" cy="980484"/>
      </dsp:txXfrm>
    </dsp:sp>
    <dsp:sp modelId="{96099205-C402-4384-9C85-461C96AB3257}">
      <dsp:nvSpPr>
        <dsp:cNvPr id="0" name=""/>
        <dsp:cNvSpPr/>
      </dsp:nvSpPr>
      <dsp:spPr>
        <a:xfrm>
          <a:off x="2380235" y="3595035"/>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B7655-1357-4D2C-8A1E-5366241FFD9F}">
      <dsp:nvSpPr>
        <dsp:cNvPr id="0" name=""/>
        <dsp:cNvSpPr/>
      </dsp:nvSpPr>
      <dsp:spPr>
        <a:xfrm>
          <a:off x="2566935" y="3578387"/>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b="1" kern="1200" dirty="0"/>
            <a:t>Auswahl</a:t>
          </a:r>
          <a:endParaRPr lang="en-IE" sz="2200" b="1" kern="1200" dirty="0"/>
        </a:p>
      </dsp:txBody>
      <dsp:txXfrm>
        <a:off x="2847870" y="3821429"/>
        <a:ext cx="1133354" cy="980484"/>
      </dsp:txXfrm>
    </dsp:sp>
    <dsp:sp modelId="{0851C221-F6DA-44ED-8065-96726E2EDD44}">
      <dsp:nvSpPr>
        <dsp:cNvPr id="0" name=""/>
        <dsp:cNvSpPr/>
      </dsp:nvSpPr>
      <dsp:spPr>
        <a:xfrm>
          <a:off x="1454429" y="2338337"/>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CBF35-4CE1-4BB4-98FF-F165D3D4459B}">
      <dsp:nvSpPr>
        <dsp:cNvPr id="0" name=""/>
        <dsp:cNvSpPr/>
      </dsp:nvSpPr>
      <dsp:spPr>
        <a:xfrm>
          <a:off x="1004999" y="2676349"/>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i="0" kern="1200" noProof="0" dirty="0"/>
            <a:t>Dritte</a:t>
          </a:r>
          <a:endParaRPr lang="de-DE" sz="2400" b="1" kern="1200" noProof="0" dirty="0"/>
        </a:p>
      </dsp:txBody>
      <dsp:txXfrm>
        <a:off x="1285934" y="2919391"/>
        <a:ext cx="1133354" cy="980484"/>
      </dsp:txXfrm>
    </dsp:sp>
    <dsp:sp modelId="{679046D8-E011-470A-8E07-6A720EC65F4E}">
      <dsp:nvSpPr>
        <dsp:cNvPr id="0" name=""/>
        <dsp:cNvSpPr/>
      </dsp:nvSpPr>
      <dsp:spPr>
        <a:xfrm>
          <a:off x="1006118" y="900020"/>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de-DE" sz="2400" b="1" i="0" kern="1200" dirty="0"/>
            <a:t>ab-schalten</a:t>
          </a:r>
          <a:endParaRPr lang="en-IE" sz="2400" b="1" kern="1200" dirty="0"/>
        </a:p>
      </dsp:txBody>
      <dsp:txXfrm>
        <a:off x="1287053" y="1143062"/>
        <a:ext cx="1133354" cy="980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6FFD-58B4-4FD4-86EA-ACF6E00537DC}">
      <dsp:nvSpPr>
        <dsp:cNvPr id="0" name=""/>
        <dsp:cNvSpPr/>
      </dsp:nvSpPr>
      <dsp:spPr>
        <a:xfrm>
          <a:off x="3233996" y="1797893"/>
          <a:ext cx="2197425" cy="2197425"/>
        </a:xfrm>
        <a:prstGeom prst="gear9">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IE" sz="2800" b="1" kern="1200" dirty="0"/>
            <a:t>Cookies</a:t>
          </a:r>
        </a:p>
      </dsp:txBody>
      <dsp:txXfrm>
        <a:off x="3675776" y="2312629"/>
        <a:ext cx="1313865" cy="1129522"/>
      </dsp:txXfrm>
    </dsp:sp>
    <dsp:sp modelId="{87AC9D14-5832-422E-BC0B-17ED84AA8A35}">
      <dsp:nvSpPr>
        <dsp:cNvPr id="0" name=""/>
        <dsp:cNvSpPr/>
      </dsp:nvSpPr>
      <dsp:spPr>
        <a:xfrm>
          <a:off x="1876602" y="1195447"/>
          <a:ext cx="1755910" cy="1764236"/>
        </a:xfrm>
        <a:prstGeom prst="gear6">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verfolgt</a:t>
          </a:r>
        </a:p>
      </dsp:txBody>
      <dsp:txXfrm>
        <a:off x="2318658" y="1641403"/>
        <a:ext cx="871798" cy="872324"/>
      </dsp:txXfrm>
    </dsp:sp>
    <dsp:sp modelId="{8EA5E6DD-24DF-4433-971C-8CF1F1508457}">
      <dsp:nvSpPr>
        <dsp:cNvPr id="0" name=""/>
        <dsp:cNvSpPr/>
      </dsp:nvSpPr>
      <dsp:spPr>
        <a:xfrm rot="20700000">
          <a:off x="2850608" y="175957"/>
          <a:ext cx="1565838" cy="1565838"/>
        </a:xfrm>
        <a:prstGeom prst="gear6">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teilen</a:t>
          </a:r>
          <a:endParaRPr lang="en-IE" sz="1000" b="1" kern="1200" dirty="0"/>
        </a:p>
      </dsp:txBody>
      <dsp:txXfrm rot="-20700000">
        <a:off x="3194042" y="519391"/>
        <a:ext cx="878970" cy="878970"/>
      </dsp:txXfrm>
    </dsp:sp>
    <dsp:sp modelId="{D0AE65B3-84C9-46C2-BD1B-496AE7745F09}">
      <dsp:nvSpPr>
        <dsp:cNvPr id="0" name=""/>
        <dsp:cNvSpPr/>
      </dsp:nvSpPr>
      <dsp:spPr>
        <a:xfrm>
          <a:off x="3011359" y="1481221"/>
          <a:ext cx="2915705" cy="2785336"/>
        </a:xfrm>
        <a:prstGeom prst="circularArrow">
          <a:avLst>
            <a:gd name="adj1" fmla="val 4688"/>
            <a:gd name="adj2" fmla="val 299029"/>
            <a:gd name="adj3" fmla="val 2511344"/>
            <a:gd name="adj4" fmla="val 15871702"/>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C7C223-4ACB-4C5D-A03B-C72953491439}">
      <dsp:nvSpPr>
        <dsp:cNvPr id="0" name=""/>
        <dsp:cNvSpPr/>
      </dsp:nvSpPr>
      <dsp:spPr>
        <a:xfrm>
          <a:off x="1672468" y="925750"/>
          <a:ext cx="2043605" cy="2043605"/>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FCAA0D5-2C8C-474E-B26C-B77905A39D2C}">
      <dsp:nvSpPr>
        <dsp:cNvPr id="0" name=""/>
        <dsp:cNvSpPr/>
      </dsp:nvSpPr>
      <dsp:spPr>
        <a:xfrm>
          <a:off x="2488413" y="-166166"/>
          <a:ext cx="2203418" cy="2203418"/>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6FFD-58B4-4FD4-86EA-ACF6E00537DC}">
      <dsp:nvSpPr>
        <dsp:cNvPr id="0" name=""/>
        <dsp:cNvSpPr/>
      </dsp:nvSpPr>
      <dsp:spPr>
        <a:xfrm>
          <a:off x="2521828" y="2078066"/>
          <a:ext cx="2539858" cy="2539858"/>
        </a:xfrm>
        <a:prstGeom prst="gear9">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IE" sz="2300" b="1" kern="1200" dirty="0"/>
            <a:t>Digitaler Fußabdruck</a:t>
          </a:r>
        </a:p>
      </dsp:txBody>
      <dsp:txXfrm>
        <a:off x="3032452" y="2673016"/>
        <a:ext cx="1518610" cy="1305539"/>
      </dsp:txXfrm>
    </dsp:sp>
    <dsp:sp modelId="{87AC9D14-5832-422E-BC0B-17ED84AA8A35}">
      <dsp:nvSpPr>
        <dsp:cNvPr id="0" name=""/>
        <dsp:cNvSpPr/>
      </dsp:nvSpPr>
      <dsp:spPr>
        <a:xfrm>
          <a:off x="1044092" y="1477735"/>
          <a:ext cx="1847170" cy="1847170"/>
        </a:xfrm>
        <a:prstGeom prst="gear6">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be-grenzen</a:t>
          </a:r>
          <a:endParaRPr lang="en-IE" sz="1000" b="1" kern="1200" dirty="0"/>
        </a:p>
      </dsp:txBody>
      <dsp:txXfrm>
        <a:off x="1509123" y="1945576"/>
        <a:ext cx="917108" cy="911488"/>
      </dsp:txXfrm>
    </dsp:sp>
    <dsp:sp modelId="{8EA5E6DD-24DF-4433-971C-8CF1F1508457}">
      <dsp:nvSpPr>
        <dsp:cNvPr id="0" name=""/>
        <dsp:cNvSpPr/>
      </dsp:nvSpPr>
      <dsp:spPr>
        <a:xfrm rot="20700000">
          <a:off x="2078695" y="203377"/>
          <a:ext cx="1809849" cy="1809849"/>
        </a:xfrm>
        <a:prstGeom prst="gear6">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Gewinne</a:t>
          </a:r>
        </a:p>
      </dsp:txBody>
      <dsp:txXfrm rot="-20700000">
        <a:off x="2475649" y="600330"/>
        <a:ext cx="1015943" cy="1015943"/>
      </dsp:txXfrm>
    </dsp:sp>
    <dsp:sp modelId="{D0AE65B3-84C9-46C2-BD1B-496AE7745F09}">
      <dsp:nvSpPr>
        <dsp:cNvPr id="0" name=""/>
        <dsp:cNvSpPr/>
      </dsp:nvSpPr>
      <dsp:spPr>
        <a:xfrm>
          <a:off x="2271678" y="1707958"/>
          <a:ext cx="3370071" cy="3219386"/>
        </a:xfrm>
        <a:prstGeom prst="circularArrow">
          <a:avLst>
            <a:gd name="adj1" fmla="val 4687"/>
            <a:gd name="adj2" fmla="val 299029"/>
            <a:gd name="adj3" fmla="val 2525440"/>
            <a:gd name="adj4" fmla="val 15841441"/>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C7C223-4ACB-4C5D-A03B-C72953491439}">
      <dsp:nvSpPr>
        <dsp:cNvPr id="0" name=""/>
        <dsp:cNvSpPr/>
      </dsp:nvSpPr>
      <dsp:spPr>
        <a:xfrm>
          <a:off x="716961" y="1067209"/>
          <a:ext cx="2362068" cy="2362068"/>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FCAA0D5-2C8C-474E-B26C-B77905A39D2C}">
      <dsp:nvSpPr>
        <dsp:cNvPr id="0" name=""/>
        <dsp:cNvSpPr/>
      </dsp:nvSpPr>
      <dsp:spPr>
        <a:xfrm>
          <a:off x="1660059" y="-194865"/>
          <a:ext cx="2546785" cy="2546785"/>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0.02325</cdr:y>
    </cdr:from>
    <cdr:to>
      <cdr:x>1</cdr:x>
      <cdr:y>0.27529</cdr:y>
    </cdr:to>
    <cdr:sp macro="" textlink="">
      <cdr:nvSpPr>
        <cdr:cNvPr id="2" name="TextBox 1">
          <a:extLst xmlns:a="http://schemas.openxmlformats.org/drawingml/2006/main">
            <a:ext uri="{FF2B5EF4-FFF2-40B4-BE49-F238E27FC236}">
              <a16:creationId xmlns:a16="http://schemas.microsoft.com/office/drawing/2014/main" id="{EDB1BF56-0A5B-424E-A3B7-913C8E4E73E8}"/>
            </a:ext>
          </a:extLst>
        </cdr:cNvPr>
        <cdr:cNvSpPr txBox="1"/>
      </cdr:nvSpPr>
      <cdr:spPr>
        <a:xfrm xmlns:a="http://schemas.openxmlformats.org/drawingml/2006/main">
          <a:off x="0" y="108067"/>
          <a:ext cx="5466080" cy="1171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E" sz="2800" b="1" dirty="0">
              <a:solidFill>
                <a:srgbClr val="E18130"/>
              </a:solidFill>
            </a:rPr>
            <a:t>73 % </a:t>
          </a:r>
          <a:r>
            <a:rPr lang="de-DE" sz="2000" b="1" dirty="0">
              <a:solidFill>
                <a:srgbClr val="E18130"/>
              </a:solidFill>
            </a:rPr>
            <a:t>DER KUND*INNEN SAGTEN, DASS VERTRAUEN WICHTIG IST</a:t>
          </a:r>
          <a:endParaRPr lang="en-IE" sz="2000" b="1" dirty="0">
            <a:solidFill>
              <a:srgbClr val="E18130"/>
            </a:solidFill>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1:10:36.488"/>
    </inkml:context>
    <inkml:brush xml:id="br0">
      <inkml:brushProperty name="width" value="0.1" units="cm"/>
      <inkml:brushProperty name="height" value="0.1" units="cm"/>
      <inkml:brushProperty name="color" value="#CC0066"/>
    </inkml:brush>
  </inkml:definitions>
  <inkml:trace contextRef="#ctx0" brushRef="#br0">1618 222 24575,'0'-2'0,"0"0"0,0 0 0,0-1 0,-1 1 0,1 0 0,0 0 0,-1 0 0,0 0 0,1 0 0,-1 0 0,0 0 0,0 0 0,0 0 0,-2-3 0,1 3 0,0 0 0,-1 0 0,1 1 0,-1-1 0,1 1 0,-1-1 0,1 1 0,-1 0 0,0 0 0,0 0 0,0 0 0,-4 0 0,-20-5 0,0 2 0,-1 1 0,-53 2 0,-92 14 0,113-7 0,-428 18 0,437-24 0,1 2 0,-68 11 0,100-10 0,1 1 0,0 0 0,1 1 0,-1 1 0,1 1 0,0 0 0,1 1 0,0 1 0,0 1 0,-20 16 0,-3 8 0,1 2 0,-51 64 0,75-83 0,1 1 0,1 0 0,0 1 0,2 0 0,0 1 0,1 0 0,1 0 0,-8 41 0,7 2 0,4 0 0,6 109 0,1-95 0,-2-28 0,2 0 0,2 0 0,2-1 0,2 1 0,3-2 0,2 1 0,1-2 0,3 0 0,31 58 0,-15-45 0,2-2 0,3-2 0,2-1 0,3-3 0,1-1 0,3-2 0,2-2 0,2-3 0,85 55 0,-54-47 0,157 71 0,-188-101 0,0-2 0,2-2 0,0-3 0,93 12 0,-45-17 0,-1-4 0,1-5 0,0-5 0,108-18 0,-156 13 0,-2-3 0,0-1 0,0-3 0,-2-3 0,0-1 0,-1-3 0,-1-1 0,-2-3 0,-1-2 0,-1-1 0,-1-3 0,68-70 0,118-119 174,-22 23-1132,-84 52-4303,-114 136 5183,-1-1 1,-1 0 0,1-1 0,-2 0-1,0 0 1,-1 0 0,0-1 0,-1 0-1,-1 0 1,3-27 0,-5 21 159,-1 0 0,-1 1 0,-1-1 1,-1 1-1,-1 0 0,0 0 0,-11-27 0,6 19 538,-2 1 0,-1 1 0,0 0 0,-2 1 0,-1 0 0,-2 1 0,0 1 0,-1 0 0,-22-20 0,-10-3-610,-3 3 1,0 2-1,-68-39 1,-196-90-15,-249-68 4,389 169 0,98 39 0,-1 4 0,-1 3 0,0 3 0,-2 4 0,0 4 0,-137-3 0,175 17-455,0 1 0,-58 12 0,-22 8-6371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dirty="0"/>
          </a:p>
        </p:txBody>
      </p:sp>
    </p:spTree>
    <p:extLst>
      <p:ext uri="{BB962C8B-B14F-4D97-AF65-F5344CB8AC3E}">
        <p14:creationId xmlns:p14="http://schemas.microsoft.com/office/powerpoint/2010/main" val="231305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grpSp>
        <p:nvGrpSpPr>
          <p:cNvPr id="16" name="Group 15">
            <a:extLst>
              <a:ext uri="{FF2B5EF4-FFF2-40B4-BE49-F238E27FC236}">
                <a16:creationId xmlns:a16="http://schemas.microsoft.com/office/drawing/2014/main" id="{41B601DD-5ECF-8247-97F0-A622C629FE95}"/>
              </a:ext>
            </a:extLst>
          </p:cNvPr>
          <p:cNvGrpSpPr/>
          <p:nvPr userDrawn="1"/>
        </p:nvGrpSpPr>
        <p:grpSpPr>
          <a:xfrm flipH="1">
            <a:off x="0" y="6110286"/>
            <a:ext cx="1877348" cy="396639"/>
            <a:chOff x="9324753" y="5969157"/>
            <a:chExt cx="1877348" cy="396639"/>
          </a:xfrm>
        </p:grpSpPr>
        <p:sp>
          <p:nvSpPr>
            <p:cNvPr id="17" name="TextBox 16">
              <a:extLst>
                <a:ext uri="{FF2B5EF4-FFF2-40B4-BE49-F238E27FC236}">
                  <a16:creationId xmlns:a16="http://schemas.microsoft.com/office/drawing/2014/main" id="{6C76BDD3-FFEB-BC4F-A47F-7AEEA431EB2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8" name="TextBox 17">
              <a:extLst>
                <a:ext uri="{FF2B5EF4-FFF2-40B4-BE49-F238E27FC236}">
                  <a16:creationId xmlns:a16="http://schemas.microsoft.com/office/drawing/2014/main" id="{A576F844-7B88-A743-9348-4805849E108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CBA0A84C-E267-BF46-82CB-C6A527ABDB9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1" name="TextBox 20">
              <a:extLst>
                <a:ext uri="{FF2B5EF4-FFF2-40B4-BE49-F238E27FC236}">
                  <a16:creationId xmlns:a16="http://schemas.microsoft.com/office/drawing/2014/main" id="{CE708A1F-1318-0149-A608-544C14A50EB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grpSp>
        <p:nvGrpSpPr>
          <p:cNvPr id="112" name="Group 111">
            <a:extLst>
              <a:ext uri="{FF2B5EF4-FFF2-40B4-BE49-F238E27FC236}">
                <a16:creationId xmlns:a16="http://schemas.microsoft.com/office/drawing/2014/main" id="{6FB4AA3B-A5EE-D347-81A8-7784C6074C6D}"/>
              </a:ext>
            </a:extLst>
          </p:cNvPr>
          <p:cNvGrpSpPr/>
          <p:nvPr userDrawn="1"/>
        </p:nvGrpSpPr>
        <p:grpSpPr>
          <a:xfrm flipH="1">
            <a:off x="0" y="6110286"/>
            <a:ext cx="1877348" cy="396639"/>
            <a:chOff x="9324753" y="5969157"/>
            <a:chExt cx="1877348" cy="396639"/>
          </a:xfrm>
        </p:grpSpPr>
        <p:sp>
          <p:nvSpPr>
            <p:cNvPr id="113" name="TextBox 112">
              <a:extLst>
                <a:ext uri="{FF2B5EF4-FFF2-40B4-BE49-F238E27FC236}">
                  <a16:creationId xmlns:a16="http://schemas.microsoft.com/office/drawing/2014/main" id="{26227DD2-95B8-EC42-B8F9-A84A1B8BC60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4" name="TextBox 113">
              <a:extLst>
                <a:ext uri="{FF2B5EF4-FFF2-40B4-BE49-F238E27FC236}">
                  <a16:creationId xmlns:a16="http://schemas.microsoft.com/office/drawing/2014/main" id="{8695AB97-5A11-EF48-BACA-A213598C73C0}"/>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5" name="TextBox 114">
              <a:extLst>
                <a:ext uri="{FF2B5EF4-FFF2-40B4-BE49-F238E27FC236}">
                  <a16:creationId xmlns:a16="http://schemas.microsoft.com/office/drawing/2014/main" id="{03ADDA1F-19CD-9D44-9B54-169BC3F6C7E7}"/>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16" name="TextBox 115">
              <a:extLst>
                <a:ext uri="{FF2B5EF4-FFF2-40B4-BE49-F238E27FC236}">
                  <a16:creationId xmlns:a16="http://schemas.microsoft.com/office/drawing/2014/main" id="{28134D3C-1D45-CD4B-A969-0E928206654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7"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grpSp>
        <p:nvGrpSpPr>
          <p:cNvPr id="42" name="Group 41">
            <a:extLst>
              <a:ext uri="{FF2B5EF4-FFF2-40B4-BE49-F238E27FC236}">
                <a16:creationId xmlns:a16="http://schemas.microsoft.com/office/drawing/2014/main" id="{4E0FE1A0-64F4-7B4E-A069-BEC4D524B0A2}"/>
              </a:ext>
            </a:extLst>
          </p:cNvPr>
          <p:cNvGrpSpPr/>
          <p:nvPr userDrawn="1"/>
        </p:nvGrpSpPr>
        <p:grpSpPr>
          <a:xfrm flipH="1">
            <a:off x="0" y="6110286"/>
            <a:ext cx="1877348" cy="396639"/>
            <a:chOff x="9324753" y="5969157"/>
            <a:chExt cx="1877348" cy="396639"/>
          </a:xfrm>
        </p:grpSpPr>
        <p:sp>
          <p:nvSpPr>
            <p:cNvPr id="43" name="TextBox 42">
              <a:extLst>
                <a:ext uri="{FF2B5EF4-FFF2-40B4-BE49-F238E27FC236}">
                  <a16:creationId xmlns:a16="http://schemas.microsoft.com/office/drawing/2014/main" id="{13C15C93-A3E9-A24B-B50C-5A2DC0D5CBA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44" name="TextBox 43">
              <a:extLst>
                <a:ext uri="{FF2B5EF4-FFF2-40B4-BE49-F238E27FC236}">
                  <a16:creationId xmlns:a16="http://schemas.microsoft.com/office/drawing/2014/main" id="{7BB07292-D6A7-E242-A1C9-65B483396C2A}"/>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45" name="TextBox 44">
              <a:extLst>
                <a:ext uri="{FF2B5EF4-FFF2-40B4-BE49-F238E27FC236}">
                  <a16:creationId xmlns:a16="http://schemas.microsoft.com/office/drawing/2014/main" id="{B253B337-0860-6C45-807F-7A06712CE69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46" name="TextBox 45">
              <a:extLst>
                <a:ext uri="{FF2B5EF4-FFF2-40B4-BE49-F238E27FC236}">
                  <a16:creationId xmlns:a16="http://schemas.microsoft.com/office/drawing/2014/main" id="{97E2E58E-D3AD-AA49-A344-4AEDBB780F5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543587" y="1917546"/>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538437" y="2518241"/>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543587" y="3584770"/>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538437" y="4185465"/>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622128"/>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10171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56734"/>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9856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815783"/>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9536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50389"/>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9222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95150"/>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74732"/>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29756"/>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715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88805"/>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68387"/>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23411"/>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6524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0.xml"/><Relationship Id="rId1" Type="http://schemas.openxmlformats.org/officeDocument/2006/relationships/video" Target="https://www.youtube.com/embed/3YIPQrEWOeY?feature=oembed" TargetMode="External"/><Relationship Id="rId4" Type="http://schemas.openxmlformats.org/officeDocument/2006/relationships/hyperlink" Target="https://www.youtube.com/watch?v=3YIPQrEWOeY&amp;feature=emb_log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pribot.org/"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digitalcityofrefuge.com/people/berlin/migration-matters"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6.sv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classroom.thenational.academy/lessons/how-the-online-world-is-different-to-real-life-c8vk4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studentspace.org.uk/wellbeing/student-story-digital-wellbeing" TargetMode="Externa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hatis.techtarget.com/definition/social-media" TargetMode="External"/><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hyperlink" Target="https://www.techtarget.com/searchcio/definition/Instagram" TargetMode="External"/><Relationship Id="rId4" Type="http://schemas.openxmlformats.org/officeDocument/2006/relationships/hyperlink" Target="https://whatis.techtarget.com/definition/Faceboo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techtarget.com/searchmobilecomputing/definition/Android-OS" TargetMode="External"/><Relationship Id="rId2" Type="http://schemas.openxmlformats.org/officeDocument/2006/relationships/hyperlink" Target="https://freedom.to/blog/8-website-blockers-for-studying-productivity-focus/" TargetMode="External"/><Relationship Id="rId1" Type="http://schemas.openxmlformats.org/officeDocument/2006/relationships/slideLayout" Target="../slideLayouts/slideLayout9.xml"/><Relationship Id="rId5" Type="http://schemas.openxmlformats.org/officeDocument/2006/relationships/hyperlink" Target="https://www.androidauthority.com/android-p-shush-feature-863086/" TargetMode="External"/><Relationship Id="rId4" Type="http://schemas.openxmlformats.org/officeDocument/2006/relationships/hyperlink" Target="https://www.pocket-lint.com/phones/news/google/144468-android-pie-digital-wellbeing-how-to-test-the-dashboard-right-no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ldstudent.com/" TargetMode="External"/><Relationship Id="rId2" Type="http://schemas.openxmlformats.org/officeDocument/2006/relationships/hyperlink" Target="https://findyourphonelifebalance.com/" TargetMode="External"/><Relationship Id="rId1" Type="http://schemas.openxmlformats.org/officeDocument/2006/relationships/slideLayout" Target="../slideLayouts/slideLayout9.xml"/><Relationship Id="rId5" Type="http://schemas.openxmlformats.org/officeDocument/2006/relationships/hyperlink" Target="https://www.digitaltrends.com/mobile/android-heads-up-feature-aims-to-prevent-distracted-walking/" TargetMode="External"/><Relationship Id="rId4" Type="http://schemas.openxmlformats.org/officeDocument/2006/relationships/hyperlink" Target="https://www.calm.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digital-wellbeing.eu/"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civilresilience.net/en/das-digitale-selbst-politische-bildung/"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arkpatterns.org/" TargetMode="External"/><Relationship Id="rId1" Type="http://schemas.openxmlformats.org/officeDocument/2006/relationships/slideLayout" Target="../slideLayouts/slideLayout11.xml"/><Relationship Id="rId5" Type="http://schemas.openxmlformats.org/officeDocument/2006/relationships/image" Target="../media/image300.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storycenter.org/stories" TargetMode="External"/><Relationship Id="rId1" Type="http://schemas.openxmlformats.org/officeDocument/2006/relationships/slideLayout" Target="../slideLayouts/slideLayout9.xml"/><Relationship Id="rId4" Type="http://schemas.openxmlformats.org/officeDocument/2006/relationships/image" Target="../media/image38.gif"/></Relationships>
</file>

<file path=ppt/slides/_rels/slide38.xml.rels><?xml version="1.0" encoding="UTF-8" standalone="yes"?>
<Relationships xmlns="http://schemas.openxmlformats.org/package/2006/relationships"><Relationship Id="rId3" Type="http://schemas.openxmlformats.org/officeDocument/2006/relationships/hyperlink" Target="https://msmagazine.com/2019/10/14/empowering-migrant-women-through-digital-storytelling/" TargetMode="External"/><Relationship Id="rId2" Type="http://schemas.openxmlformats.org/officeDocument/2006/relationships/image" Target="../media/image39.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eurostories.eu/toolbox/"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s://www.rrc.ca/coronavirus/2020/08/11/how-to-make-your-study-at-home-space-ergonomic/"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2DA_76A4767.xml"/><Relationship Id="rId2" Type="http://schemas.openxmlformats.org/officeDocument/2006/relationships/hyperlink" Target="https://www.calendar.com/blog/how-technology-influences-productivity/"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rescuetime.com/"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entrepreneur.com/article/251251"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calendar.com/blog/5-evening-routines/" TargetMode="External"/><Relationship Id="rId1" Type="http://schemas.openxmlformats.org/officeDocument/2006/relationships/slideLayout" Target="../slideLayouts/slideLayout12.xml"/><Relationship Id="rId4" Type="http://schemas.microsoft.com/office/2018/10/relationships/comments" Target="../comments/modernComment_2E4_9A57A98A.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2E6_E7459E0C.xml"/><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sciencedirect.com/science/article/abs/pii/S002210311730505X" TargetMode="External"/><Relationship Id="rId1" Type="http://schemas.openxmlformats.org/officeDocument/2006/relationships/slideLayout" Target="../slideLayouts/slideLayout12.xml"/><Relationship Id="rId4" Type="http://schemas.microsoft.com/office/2018/10/relationships/comments" Target="../comments/modernComment_2E9_23E9A4AE.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 Id="rId4" Type="http://schemas.microsoft.com/office/2018/10/relationships/comments" Target="../comments/modernComment_2EA_AD3C95D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1.xml"/><Relationship Id="rId4" Type="http://schemas.openxmlformats.org/officeDocument/2006/relationships/image" Target="../media/image54.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techradar.com/broadband/how-to-change-your-router-password" TargetMode="External"/><Relationship Id="rId2" Type="http://schemas.openxmlformats.org/officeDocument/2006/relationships/hyperlink" Target="https://www.netspotapp.com/blog/wifi-settings/how-to-change-wifi-name.html"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lifehacker.com/how-to-turn-your-computers-firewall-on-and-off-for-begi-5805326" TargetMode="External"/><Relationship Id="rId2" Type="http://schemas.openxmlformats.org/officeDocument/2006/relationships/hyperlink" Target="https://support.google.com/googlenest/answer/6327302?hl=en" TargetMode="Externa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nordvpn.com/what-is-a-vpn/" TargetMode="External"/><Relationship Id="rId1" Type="http://schemas.openxmlformats.org/officeDocument/2006/relationships/slideLayout" Target="../slideLayouts/slideLayout11.xml"/><Relationship Id="rId4" Type="http://schemas.openxmlformats.org/officeDocument/2006/relationships/image" Target="../media/image56.svg"/></Relationships>
</file>

<file path=ppt/slides/_rels/slide59.xml.rels><?xml version="1.0" encoding="UTF-8" standalone="yes"?>
<Relationships xmlns="http://schemas.openxmlformats.org/package/2006/relationships"><Relationship Id="rId2" Type="http://schemas.openxmlformats.org/officeDocument/2006/relationships/hyperlink" Target="https://www.f-secure.com/en/home/free-tools/identity-theft-checker"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microsoft.com/office/2018/10/relationships/comments" Target="../comments/modernComment_2ED_D4E7DB20.xml"/><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microsoft.com/office/2018/10/relationships/comments" Target="../comments/modernComment_2F4_65CF40C5.xml"/><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ictworks.org/tag/ict4d/" TargetMode="Externa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microsoft.com/office/2018/10/relationships/comments" Target="../comments/modernComment_2FA_C25A5D76.xml"/><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microsoft.com/office/2018/10/relationships/comments" Target="../comments/modernComment_2F3_4770946.xml"/><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6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salesforce.com/au/blog/2019/06/state-of-the-connected-customer--engagement-trends-you-need-to-k" TargetMode="Externa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1.xml"/><Relationship Id="rId6" Type="http://schemas.microsoft.com/office/2018/10/relationships/comments" Target="../comments/modernComment_123_DC273CCB.xml"/><Relationship Id="rId5" Type="http://schemas.openxmlformats.org/officeDocument/2006/relationships/hyperlink" Target="https://www.ecosia.org/" TargetMode="External"/><Relationship Id="rId4" Type="http://schemas.openxmlformats.org/officeDocument/2006/relationships/hyperlink" Target="http://www.ecosia.or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8.xml"/><Relationship Id="rId5" Type="http://schemas.openxmlformats.org/officeDocument/2006/relationships/hyperlink" Target="https://www.ecosia.org/" TargetMode="External"/><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microsoft.com/office/2018/10/relationships/comments" Target="../comments/modernComment_2B0_63BAD0C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artner.com/smarterwithgartner/gartner-predicts-for-the-future-of-privacy-2020/"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hyperlink" Target="https://gdpr-info.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91759" y="709438"/>
            <a:ext cx="4570242" cy="697353"/>
          </a:xfrm>
        </p:spPr>
        <p:txBody>
          <a:bodyPr/>
          <a:lstStyle/>
          <a:p>
            <a:r>
              <a:rPr lang="de-DE" dirty="0"/>
              <a:t>Willkommen zu	</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 4 </a:t>
            </a:r>
            <a:endParaRPr lang="en-IE" sz="3600" b="1" dirty="0">
              <a:solidFill>
                <a:srgbClr val="F5B020"/>
              </a:solidFill>
            </a:endParaRPr>
          </a:p>
          <a:p>
            <a:r>
              <a:rPr lang="de-DE" sz="4400" b="1" dirty="0">
                <a:solidFill>
                  <a:srgbClr val="F5B020"/>
                </a:solidFill>
              </a:rPr>
              <a:t>Digitale Sicherheit</a:t>
            </a:r>
          </a:p>
          <a:p>
            <a:r>
              <a:rPr lang="en-IE" sz="2400" dirty="0"/>
              <a:t>Teil </a:t>
            </a:r>
            <a:r>
              <a:rPr lang="de-DE" sz="2400" dirty="0"/>
              <a:t>unserer</a:t>
            </a:r>
          </a:p>
          <a:p>
            <a:r>
              <a:rPr lang="hr-BA" sz="2400" dirty="0"/>
              <a:t>INCLUDE HER </a:t>
            </a:r>
            <a:r>
              <a:rPr lang="de-DE" sz="2400" dirty="0"/>
              <a:t>digitalen Entwicklungsressourcen </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313793" y="6031883"/>
            <a:ext cx="3948209" cy="707886"/>
          </a:xfrm>
          <a:prstGeom prst="rect">
            <a:avLst/>
          </a:prstGeom>
          <a:solidFill>
            <a:schemeClr val="bg1"/>
          </a:solidFill>
        </p:spPr>
        <p:txBody>
          <a:bodyPr wrap="square">
            <a:spAutoFit/>
          </a:bodyPr>
          <a:lstStyle/>
          <a:p>
            <a:pPr algn="r"/>
            <a:r>
              <a:rPr lang="de-DE" sz="800" dirty="0">
                <a:solidFill>
                  <a:srgbClr val="5E5E5E"/>
                </a:solidFill>
                <a:latin typeface="+mj-lt"/>
              </a:rPr>
              <a:t>Dieses Programm wurde mit Unterstützung der Europäischen Kommission finanziert. Die Verantwortung für diese Veröffentlichung (Mitteilung) trägt allein der Verfasser; die Kommission übernimmt keine Verantwortung für die weitere Verwendung der darin enthaltenen Angaben.</a:t>
            </a:r>
          </a:p>
          <a:p>
            <a:pPr algn="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34" y="6082157"/>
            <a:ext cx="1301359" cy="484226"/>
          </a:xfrm>
          <a:prstGeom prst="rect">
            <a:avLst/>
          </a:prstGeom>
        </p:spPr>
      </p:pic>
    </p:spTree>
    <p:extLst>
      <p:ext uri="{BB962C8B-B14F-4D97-AF65-F5344CB8AC3E}">
        <p14:creationId xmlns:p14="http://schemas.microsoft.com/office/powerpoint/2010/main" val="232313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D527C-A337-A048-B71D-9165E140C845}"/>
              </a:ext>
            </a:extLst>
          </p:cNvPr>
          <p:cNvSpPr>
            <a:spLocks noGrp="1"/>
          </p:cNvSpPr>
          <p:nvPr>
            <p:ph type="body" sz="quarter" idx="13"/>
          </p:nvPr>
        </p:nvSpPr>
        <p:spPr>
          <a:xfrm>
            <a:off x="196611" y="402190"/>
            <a:ext cx="3735936" cy="4727266"/>
          </a:xfrm>
        </p:spPr>
        <p:txBody>
          <a:bodyPr/>
          <a:lstStyle/>
          <a:p>
            <a:r>
              <a:rPr lang="de-DE" dirty="0"/>
              <a:t>Erfahre mehr über digitalen Datenschutz und Sicherheit</a:t>
            </a:r>
          </a:p>
        </p:txBody>
      </p:sp>
      <p:sp>
        <p:nvSpPr>
          <p:cNvPr id="3" name="Picture Placeholder 2">
            <a:extLst>
              <a:ext uri="{FF2B5EF4-FFF2-40B4-BE49-F238E27FC236}">
                <a16:creationId xmlns:a16="http://schemas.microsoft.com/office/drawing/2014/main" id="{8D2D93ED-410F-A849-820A-1AAEC77682F6}"/>
              </a:ext>
            </a:extLst>
          </p:cNvPr>
          <p:cNvSpPr>
            <a:spLocks noGrp="1"/>
          </p:cNvSpPr>
          <p:nvPr>
            <p:ph type="pic" sz="quarter" idx="15"/>
          </p:nvPr>
        </p:nvSpPr>
        <p:spPr/>
      </p:sp>
      <p:sp>
        <p:nvSpPr>
          <p:cNvPr id="5" name="Arrow: Right 4">
            <a:extLst>
              <a:ext uri="{FF2B5EF4-FFF2-40B4-BE49-F238E27FC236}">
                <a16:creationId xmlns:a16="http://schemas.microsoft.com/office/drawing/2014/main" id="{48877317-F8CD-4278-8A77-061346AE5D2C}"/>
              </a:ext>
            </a:extLst>
          </p:cNvPr>
          <p:cNvSpPr/>
          <p:nvPr/>
        </p:nvSpPr>
        <p:spPr>
          <a:xfrm>
            <a:off x="3481431" y="3263317"/>
            <a:ext cx="1132514" cy="478173"/>
          </a:xfrm>
          <a:prstGeom prst="rightArrow">
            <a:avLst/>
          </a:prstGeom>
          <a:solidFill>
            <a:srgbClr val="D6315A"/>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DCA7D221-3654-4CA1-BD54-B2F1C3A0B7AF}"/>
              </a:ext>
            </a:extLst>
          </p:cNvPr>
          <p:cNvSpPr txBox="1"/>
          <p:nvPr/>
        </p:nvSpPr>
        <p:spPr>
          <a:xfrm>
            <a:off x="3317181" y="3716323"/>
            <a:ext cx="1638220" cy="369115"/>
          </a:xfrm>
          <a:prstGeom prst="rect">
            <a:avLst/>
          </a:prstGeom>
          <a:noFill/>
        </p:spPr>
        <p:txBody>
          <a:bodyPr wrap="square" rtlCol="0">
            <a:spAutoFit/>
          </a:bodyPr>
          <a:lstStyle/>
          <a:p>
            <a:r>
              <a:rPr lang="en-IE" b="1" dirty="0">
                <a:solidFill>
                  <a:srgbClr val="00ACA7"/>
                </a:solidFill>
              </a:rPr>
              <a:t>KLICKE HIER</a:t>
            </a:r>
          </a:p>
        </p:txBody>
      </p:sp>
      <p:pic>
        <p:nvPicPr>
          <p:cNvPr id="4" name="Online Media 3" title="Data Privacy Explained | Cybersecurity Insights #11">
            <a:hlinkClick r:id="" action="ppaction://media"/>
            <a:extLst>
              <a:ext uri="{FF2B5EF4-FFF2-40B4-BE49-F238E27FC236}">
                <a16:creationId xmlns:a16="http://schemas.microsoft.com/office/drawing/2014/main" id="{A7696122-87D3-4BAA-8B72-305E55C2EE93}"/>
              </a:ext>
            </a:extLst>
          </p:cNvPr>
          <p:cNvPicPr>
            <a:picLocks noRot="1" noChangeAspect="1"/>
          </p:cNvPicPr>
          <p:nvPr>
            <a:videoFile r:link="rId1"/>
          </p:nvPr>
        </p:nvPicPr>
        <p:blipFill>
          <a:blip r:embed="rId3"/>
          <a:stretch>
            <a:fillRect/>
          </a:stretch>
        </p:blipFill>
        <p:spPr>
          <a:xfrm>
            <a:off x="5176271" y="1403721"/>
            <a:ext cx="5928867" cy="3478212"/>
          </a:xfrm>
          <a:prstGeom prst="rect">
            <a:avLst/>
          </a:prstGeom>
        </p:spPr>
      </p:pic>
      <p:sp>
        <p:nvSpPr>
          <p:cNvPr id="7" name="TextBox 6">
            <a:extLst>
              <a:ext uri="{FF2B5EF4-FFF2-40B4-BE49-F238E27FC236}">
                <a16:creationId xmlns:a16="http://schemas.microsoft.com/office/drawing/2014/main" id="{8D4163DC-BA0B-4520-9BE1-92FF584F637D}"/>
              </a:ext>
            </a:extLst>
          </p:cNvPr>
          <p:cNvSpPr txBox="1"/>
          <p:nvPr/>
        </p:nvSpPr>
        <p:spPr>
          <a:xfrm>
            <a:off x="1998194" y="4052238"/>
            <a:ext cx="3067641" cy="1077218"/>
          </a:xfrm>
          <a:prstGeom prst="rect">
            <a:avLst/>
          </a:prstGeom>
          <a:noFill/>
        </p:spPr>
        <p:txBody>
          <a:bodyPr wrap="square" rtlCol="0">
            <a:spAutoFit/>
          </a:bodyPr>
          <a:lstStyle/>
          <a:p>
            <a:pPr algn="ctr"/>
            <a:r>
              <a:rPr lang="de-DE" sz="1600" dirty="0"/>
              <a:t>Oder schaue direkt auf Youtube</a:t>
            </a:r>
            <a:r>
              <a:rPr lang="hr-BA" sz="1600" dirty="0"/>
              <a:t>: </a:t>
            </a:r>
            <a:r>
              <a:rPr lang="hr-BA" sz="1600" dirty="0">
                <a:hlinkClick r:id="rId4"/>
              </a:rPr>
              <a:t>https://www.youtube.com/watch?v=3YIPQrEWOeY&amp;feature=emb_logo</a:t>
            </a:r>
            <a:r>
              <a:rPr lang="hr-BA" sz="1600" dirty="0"/>
              <a:t> </a:t>
            </a:r>
            <a:endParaRPr lang="en-IE" sz="1600" dirty="0"/>
          </a:p>
        </p:txBody>
      </p:sp>
      <p:sp>
        <p:nvSpPr>
          <p:cNvPr id="9" name="TextBox 8">
            <a:extLst>
              <a:ext uri="{FF2B5EF4-FFF2-40B4-BE49-F238E27FC236}">
                <a16:creationId xmlns:a16="http://schemas.microsoft.com/office/drawing/2014/main" id="{BE8F27E7-23BF-47E0-B4B5-FC6802FAA40B}"/>
              </a:ext>
            </a:extLst>
          </p:cNvPr>
          <p:cNvSpPr txBox="1"/>
          <p:nvPr/>
        </p:nvSpPr>
        <p:spPr>
          <a:xfrm>
            <a:off x="2183329" y="5657671"/>
            <a:ext cx="9200532" cy="1015663"/>
          </a:xfrm>
          <a:prstGeom prst="rect">
            <a:avLst/>
          </a:prstGeom>
          <a:noFill/>
        </p:spPr>
        <p:txBody>
          <a:bodyPr wrap="square" rtlCol="0">
            <a:spAutoFit/>
          </a:bodyPr>
          <a:lstStyle/>
          <a:p>
            <a:r>
              <a:rPr lang="de-DE" sz="2000" dirty="0">
                <a:solidFill>
                  <a:srgbClr val="00ACA7"/>
                </a:solidFill>
              </a:rPr>
              <a:t>Es ist leicht zu erkennen, wie sich unsere Welt im Hinblick auf die Technologie verändert hat - schau Dich in Deinem Zuhause um. Wir leben in einer digitalen Realität. Unser Leben wird entmaterialisiert - zusammengefasst in digitalen Daten.</a:t>
            </a:r>
          </a:p>
        </p:txBody>
      </p:sp>
    </p:spTree>
    <p:extLst>
      <p:ext uri="{BB962C8B-B14F-4D97-AF65-F5344CB8AC3E}">
        <p14:creationId xmlns:p14="http://schemas.microsoft.com/office/powerpoint/2010/main" val="16383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Verwendung und Weitergabe personenbezogener Daten </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15901" y="1416102"/>
            <a:ext cx="11156987" cy="1470409"/>
          </a:xfrm>
        </p:spPr>
        <p:txBody>
          <a:bodyPr/>
          <a:lstStyle/>
          <a:p>
            <a:r>
              <a:rPr lang="de-DE" b="0" i="0" dirty="0">
                <a:solidFill>
                  <a:schemeClr val="bg2">
                    <a:lumMod val="25000"/>
                  </a:schemeClr>
                </a:solidFill>
                <a:effectLst/>
              </a:rPr>
              <a:t>Persönlich identifizierbare Informationen (PII) bestehen aus Informationen, die allein oder in Kombination mit einer begrenzten Menge anderer Daten zur Identifizierung einer Person verwendet werden können. Einige Arten von Informationen gelten als sensibler als andere.</a:t>
            </a:r>
          </a:p>
          <a:p>
            <a:r>
              <a:rPr lang="de-DE" b="0" i="0" dirty="0">
                <a:solidFill>
                  <a:schemeClr val="bg2">
                    <a:lumMod val="25000"/>
                  </a:schemeClr>
                </a:solidFill>
                <a:effectLst/>
              </a:rPr>
              <a:t>Es gibt zwei Arten von PII:</a:t>
            </a:r>
            <a:endParaRPr lang="en-US" dirty="0">
              <a:solidFill>
                <a:schemeClr val="bg2">
                  <a:lumMod val="25000"/>
                </a:schemeClr>
              </a:solidFill>
            </a:endParaRPr>
          </a:p>
          <a:p>
            <a:endParaRPr lang="en-US" b="0" i="0" dirty="0">
              <a:solidFill>
                <a:srgbClr val="021836"/>
              </a:solidFill>
              <a:effectLst/>
            </a:endParaRPr>
          </a:p>
          <a:p>
            <a:endParaRPr lang="en-US" dirty="0"/>
          </a:p>
        </p:txBody>
      </p:sp>
      <p:pic>
        <p:nvPicPr>
          <p:cNvPr id="5" name="Graphic 4" descr="Shield Tick outline">
            <a:extLst>
              <a:ext uri="{FF2B5EF4-FFF2-40B4-BE49-F238E27FC236}">
                <a16:creationId xmlns:a16="http://schemas.microsoft.com/office/drawing/2014/main" id="{48A27505-172A-4F58-9267-3EEDB1CFBF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8096" y="3286587"/>
            <a:ext cx="1369806" cy="1369806"/>
          </a:xfrm>
          <a:prstGeom prst="rect">
            <a:avLst/>
          </a:prstGeom>
        </p:spPr>
      </p:pic>
      <p:pic>
        <p:nvPicPr>
          <p:cNvPr id="7" name="Graphic 6" descr="Shield Cross outline">
            <a:extLst>
              <a:ext uri="{FF2B5EF4-FFF2-40B4-BE49-F238E27FC236}">
                <a16:creationId xmlns:a16="http://schemas.microsoft.com/office/drawing/2014/main" id="{26B8C82D-3025-479C-8795-C8EF1ADC65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2764" y="3286587"/>
            <a:ext cx="1369806" cy="1369806"/>
          </a:xfrm>
          <a:prstGeom prst="rect">
            <a:avLst/>
          </a:prstGeom>
        </p:spPr>
      </p:pic>
      <p:sp>
        <p:nvSpPr>
          <p:cNvPr id="8" name="TextBox 7">
            <a:extLst>
              <a:ext uri="{FF2B5EF4-FFF2-40B4-BE49-F238E27FC236}">
                <a16:creationId xmlns:a16="http://schemas.microsoft.com/office/drawing/2014/main" id="{4AF1FE4A-0A0D-49CC-954B-AEF9DAB01091}"/>
              </a:ext>
            </a:extLst>
          </p:cNvPr>
          <p:cNvSpPr txBox="1"/>
          <p:nvPr/>
        </p:nvSpPr>
        <p:spPr>
          <a:xfrm>
            <a:off x="1073791" y="4572000"/>
            <a:ext cx="4546833" cy="1477328"/>
          </a:xfrm>
          <a:prstGeom prst="rect">
            <a:avLst/>
          </a:prstGeom>
          <a:noFill/>
        </p:spPr>
        <p:txBody>
          <a:bodyPr wrap="square" rtlCol="0">
            <a:spAutoFit/>
          </a:bodyPr>
          <a:lstStyle/>
          <a:p>
            <a:pPr algn="ctr"/>
            <a:r>
              <a:rPr lang="de-DE" sz="2400" b="0" i="0" dirty="0">
                <a:solidFill>
                  <a:srgbClr val="D6315A"/>
                </a:solidFill>
                <a:effectLst/>
              </a:rPr>
              <a:t>Sensible persönlich identifizierbare Informationen</a:t>
            </a:r>
          </a:p>
          <a:p>
            <a:pPr algn="ctr"/>
            <a:endParaRPr lang="en-IE" sz="2400" dirty="0">
              <a:solidFill>
                <a:srgbClr val="021836"/>
              </a:solidFill>
            </a:endParaRPr>
          </a:p>
          <a:p>
            <a:endParaRPr lang="en-IE" dirty="0"/>
          </a:p>
        </p:txBody>
      </p:sp>
      <p:sp>
        <p:nvSpPr>
          <p:cNvPr id="9" name="TextBox 8">
            <a:extLst>
              <a:ext uri="{FF2B5EF4-FFF2-40B4-BE49-F238E27FC236}">
                <a16:creationId xmlns:a16="http://schemas.microsoft.com/office/drawing/2014/main" id="{4A7D58B9-D7BD-4020-8B37-49D992E3829F}"/>
              </a:ext>
            </a:extLst>
          </p:cNvPr>
          <p:cNvSpPr txBox="1"/>
          <p:nvPr/>
        </p:nvSpPr>
        <p:spPr>
          <a:xfrm>
            <a:off x="6258187" y="4530055"/>
            <a:ext cx="5059821" cy="830997"/>
          </a:xfrm>
          <a:prstGeom prst="rect">
            <a:avLst/>
          </a:prstGeom>
          <a:noFill/>
        </p:spPr>
        <p:txBody>
          <a:bodyPr wrap="square" rtlCol="0">
            <a:spAutoFit/>
          </a:bodyPr>
          <a:lstStyle/>
          <a:p>
            <a:pPr algn="ctr"/>
            <a:r>
              <a:rPr lang="de-DE" sz="2400" b="0" i="0" dirty="0">
                <a:solidFill>
                  <a:srgbClr val="00ACA7"/>
                </a:solidFill>
                <a:effectLst/>
              </a:rPr>
              <a:t>Nicht-sensible personenbezogene Daten</a:t>
            </a:r>
          </a:p>
        </p:txBody>
      </p:sp>
      <p:sp>
        <p:nvSpPr>
          <p:cNvPr id="10" name="TextBox 9">
            <a:extLst>
              <a:ext uri="{FF2B5EF4-FFF2-40B4-BE49-F238E27FC236}">
                <a16:creationId xmlns:a16="http://schemas.microsoft.com/office/drawing/2014/main" id="{9FC7823C-3196-48E0-9B0F-7E8A38833B62}"/>
              </a:ext>
            </a:extLst>
          </p:cNvPr>
          <p:cNvSpPr txBox="1"/>
          <p:nvPr/>
        </p:nvSpPr>
        <p:spPr>
          <a:xfrm>
            <a:off x="3044270" y="6294077"/>
            <a:ext cx="6114485" cy="261610"/>
          </a:xfrm>
          <a:prstGeom prst="rect">
            <a:avLst/>
          </a:prstGeom>
          <a:noFill/>
        </p:spPr>
        <p:txBody>
          <a:bodyPr wrap="square" rtlCol="0">
            <a:spAutoFit/>
          </a:bodyPr>
          <a:lstStyle/>
          <a:p>
            <a:r>
              <a:rPr lang="en-IE" sz="1100" dirty="0"/>
              <a:t>QUELLE:</a:t>
            </a:r>
            <a:r>
              <a:rPr lang="en-IE" sz="1100" b="1" dirty="0"/>
              <a:t> </a:t>
            </a:r>
            <a:r>
              <a:rPr lang="en-IE" sz="1100" dirty="0"/>
              <a:t>https://usercentrics.com/knowledge-hub/personally-identifiable-information-vs-personal-data/</a:t>
            </a:r>
          </a:p>
        </p:txBody>
      </p:sp>
    </p:spTree>
    <p:extLst>
      <p:ext uri="{BB962C8B-B14F-4D97-AF65-F5344CB8AC3E}">
        <p14:creationId xmlns:p14="http://schemas.microsoft.com/office/powerpoint/2010/main" val="109268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B1EA0-BCFE-1244-9831-F349304DBC01}"/>
              </a:ext>
            </a:extLst>
          </p:cNvPr>
          <p:cNvSpPr>
            <a:spLocks noGrp="1"/>
          </p:cNvSpPr>
          <p:nvPr>
            <p:ph type="body" sz="quarter" idx="20"/>
          </p:nvPr>
        </p:nvSpPr>
        <p:spPr>
          <a:xfrm>
            <a:off x="5617827" y="224458"/>
            <a:ext cx="5616230" cy="6216359"/>
          </a:xfrm>
        </p:spPr>
        <p:txBody>
          <a:bodyPr/>
          <a:lstStyle/>
          <a:p>
            <a:pPr algn="l" fontAlgn="base">
              <a:lnSpc>
                <a:spcPct val="100000"/>
              </a:lnSpc>
              <a:spcBef>
                <a:spcPts val="0"/>
              </a:spcBef>
            </a:pPr>
            <a:r>
              <a:rPr lang="de-DE" b="0" i="0" dirty="0">
                <a:solidFill>
                  <a:schemeClr val="bg2">
                    <a:lumMod val="25000"/>
                  </a:schemeClr>
                </a:solidFill>
                <a:effectLst/>
              </a:rPr>
              <a:t>Einige Beispiele für verknüpfte/sensible PII:</a:t>
            </a:r>
          </a:p>
          <a:p>
            <a:pPr algn="l" fontAlgn="base">
              <a:lnSpc>
                <a:spcPct val="100000"/>
              </a:lnSpc>
              <a:spcBef>
                <a:spcPts val="0"/>
              </a:spcBef>
            </a:pPr>
            <a:r>
              <a:rPr lang="en-US" b="0" i="0" dirty="0">
                <a:solidFill>
                  <a:schemeClr val="bg2">
                    <a:lumMod val="25000"/>
                  </a:schemeClr>
                </a:solidFill>
                <a:effectLst/>
              </a:rPr>
              <a:t> </a:t>
            </a:r>
          </a:p>
          <a:p>
            <a:pPr lvl="1" algn="l" fontAlgn="base">
              <a:lnSpc>
                <a:spcPct val="100000"/>
              </a:lnSpc>
              <a:spcBef>
                <a:spcPts val="0"/>
              </a:spcBef>
              <a:buFont typeface="Arial" panose="020B0604020202020204" pitchFamily="34" charset="0"/>
              <a:buChar char="•"/>
            </a:pPr>
            <a:r>
              <a:rPr lang="en-US" b="0" i="0" dirty="0">
                <a:solidFill>
                  <a:schemeClr val="bg2">
                    <a:lumMod val="25000"/>
                  </a:schemeClr>
                </a:solidFill>
                <a:effectLst/>
              </a:rPr>
              <a:t> </a:t>
            </a:r>
            <a:r>
              <a:rPr lang="de-DE" b="0" i="0" dirty="0">
                <a:solidFill>
                  <a:schemeClr val="bg2">
                    <a:lumMod val="25000"/>
                  </a:schemeClr>
                </a:solidFill>
                <a:effectLst/>
              </a:rPr>
              <a:t>Vor- und Nachname</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Wohnanschrift</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E-Mail Adresse</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Telefonnummer</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Reisepassnummer</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Nummer des Führerscheins</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Sozialversicherungsnummer</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Foto eines Gesichts</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Kreditkartennummer </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Konto-Benutzername</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Fingerabdrücke</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Finanzunterlagen</a:t>
            </a:r>
          </a:p>
          <a:p>
            <a:pPr lvl="1" algn="l" fontAlgn="base">
              <a:lnSpc>
                <a:spcPct val="100000"/>
              </a:lnSpc>
              <a:spcBef>
                <a:spcPts val="0"/>
              </a:spcBef>
              <a:buFont typeface="Arial" panose="020B0604020202020204" pitchFamily="34" charset="0"/>
              <a:buChar char="•"/>
            </a:pPr>
            <a:r>
              <a:rPr lang="de-DE" b="0" i="0" dirty="0">
                <a:solidFill>
                  <a:schemeClr val="bg2">
                    <a:lumMod val="25000"/>
                  </a:schemeClr>
                </a:solidFill>
                <a:effectLst/>
              </a:rPr>
              <a:t> medizinische Daten</a:t>
            </a:r>
          </a:p>
          <a:p>
            <a:endParaRPr lang="en-US" dirty="0"/>
          </a:p>
        </p:txBody>
      </p:sp>
      <p:sp>
        <p:nvSpPr>
          <p:cNvPr id="3" name="Text Placeholder 2">
            <a:extLst>
              <a:ext uri="{FF2B5EF4-FFF2-40B4-BE49-F238E27FC236}">
                <a16:creationId xmlns:a16="http://schemas.microsoft.com/office/drawing/2014/main" id="{DF092222-AFDD-4244-BBED-74068814BF29}"/>
              </a:ext>
            </a:extLst>
          </p:cNvPr>
          <p:cNvSpPr>
            <a:spLocks noGrp="1"/>
          </p:cNvSpPr>
          <p:nvPr>
            <p:ph type="body" sz="quarter" idx="22"/>
          </p:nvPr>
        </p:nvSpPr>
        <p:spPr>
          <a:xfrm>
            <a:off x="192945" y="2321311"/>
            <a:ext cx="3892493" cy="3005701"/>
          </a:xfrm>
        </p:spPr>
        <p:txBody>
          <a:bodyPr>
            <a:normAutofit fontScale="25000" lnSpcReduction="20000"/>
          </a:bodyPr>
          <a:lstStyle/>
          <a:p>
            <a:pPr>
              <a:lnSpc>
                <a:spcPct val="120000"/>
              </a:lnSpc>
              <a:spcBef>
                <a:spcPts val="0"/>
              </a:spcBef>
            </a:pPr>
            <a:r>
              <a:rPr lang="de-DE" sz="8000" b="0" i="0" dirty="0">
                <a:solidFill>
                  <a:schemeClr val="bg2">
                    <a:lumMod val="25000"/>
                  </a:schemeClr>
                </a:solidFill>
                <a:effectLst/>
              </a:rPr>
              <a:t>Informationen, die direkt mit der Identität einer Person in Verbindung gebracht werden können. Das sind Daten wie Vor- und Nachname oder Kreditkartennummer und sensible personenbezogene Daten oder verknüpfte Daten. Dies liegt daran, dass diese Informationen direkt oder fast direkt mit der Identität einer Person verknüpft sind und diese preisgeben können.</a:t>
            </a:r>
          </a:p>
          <a:p>
            <a:endParaRPr lang="en-US" dirty="0"/>
          </a:p>
        </p:txBody>
      </p:sp>
      <p:sp>
        <p:nvSpPr>
          <p:cNvPr id="4" name="Text Placeholder 3">
            <a:extLst>
              <a:ext uri="{FF2B5EF4-FFF2-40B4-BE49-F238E27FC236}">
                <a16:creationId xmlns:a16="http://schemas.microsoft.com/office/drawing/2014/main" id="{C6C7CEED-4B3E-7D49-A8DE-D3583E9E509F}"/>
              </a:ext>
            </a:extLst>
          </p:cNvPr>
          <p:cNvSpPr>
            <a:spLocks noGrp="1"/>
          </p:cNvSpPr>
          <p:nvPr>
            <p:ph type="body" sz="quarter" idx="23"/>
          </p:nvPr>
        </p:nvSpPr>
        <p:spPr>
          <a:xfrm>
            <a:off x="266909" y="211886"/>
            <a:ext cx="3452394" cy="2237699"/>
          </a:xfrm>
        </p:spPr>
        <p:txBody>
          <a:bodyPr>
            <a:normAutofit/>
          </a:bodyPr>
          <a:lstStyle/>
          <a:p>
            <a:r>
              <a:rPr lang="de-DE" sz="3600" b="0" i="0" dirty="0">
                <a:solidFill>
                  <a:srgbClr val="D6315A"/>
                </a:solidFill>
                <a:effectLst/>
              </a:rPr>
              <a:t>Sensible persönlich identifizierbare Informationen</a:t>
            </a:r>
          </a:p>
        </p:txBody>
      </p:sp>
      <p:pic>
        <p:nvPicPr>
          <p:cNvPr id="6" name="Graphic 5" descr="Shield Tick outline">
            <a:extLst>
              <a:ext uri="{FF2B5EF4-FFF2-40B4-BE49-F238E27FC236}">
                <a16:creationId xmlns:a16="http://schemas.microsoft.com/office/drawing/2014/main" id="{F4334829-DF83-4036-8506-97032FC82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37616" y="4879996"/>
            <a:ext cx="1369806" cy="1369806"/>
          </a:xfrm>
          <a:prstGeom prst="rect">
            <a:avLst/>
          </a:prstGeom>
        </p:spPr>
      </p:pic>
    </p:spTree>
    <p:extLst>
      <p:ext uri="{BB962C8B-B14F-4D97-AF65-F5344CB8AC3E}">
        <p14:creationId xmlns:p14="http://schemas.microsoft.com/office/powerpoint/2010/main" val="96625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96E9B9-41D0-42FF-9D03-11C201C070B7}"/>
              </a:ext>
            </a:extLst>
          </p:cNvPr>
          <p:cNvSpPr>
            <a:spLocks noGrp="1"/>
          </p:cNvSpPr>
          <p:nvPr>
            <p:ph type="body" sz="quarter" idx="22"/>
          </p:nvPr>
        </p:nvSpPr>
        <p:spPr>
          <a:xfrm>
            <a:off x="5598162" y="265669"/>
            <a:ext cx="5385917" cy="5319845"/>
          </a:xfrm>
        </p:spPr>
        <p:txBody>
          <a:bodyPr>
            <a:normAutofit/>
          </a:bodyPr>
          <a:lstStyle/>
          <a:p>
            <a:pPr>
              <a:lnSpc>
                <a:spcPct val="100000"/>
              </a:lnSpc>
              <a:spcBef>
                <a:spcPts val="0"/>
              </a:spcBef>
            </a:pPr>
            <a:r>
              <a:rPr lang="de-DE" sz="2400" b="0" i="0" dirty="0">
                <a:solidFill>
                  <a:schemeClr val="bg2">
                    <a:lumMod val="25000"/>
                  </a:schemeClr>
                </a:solidFill>
                <a:effectLst/>
              </a:rPr>
              <a:t>Einige Beispiele für verknüpfbare oder </a:t>
            </a:r>
          </a:p>
          <a:p>
            <a:pPr>
              <a:lnSpc>
                <a:spcPct val="100000"/>
              </a:lnSpc>
              <a:spcBef>
                <a:spcPts val="0"/>
              </a:spcBef>
            </a:pPr>
            <a:r>
              <a:rPr lang="de-DE" sz="2400" b="0" i="0" dirty="0">
                <a:solidFill>
                  <a:schemeClr val="bg2">
                    <a:lumMod val="25000"/>
                  </a:schemeClr>
                </a:solidFill>
                <a:effectLst/>
              </a:rPr>
              <a:t>nicht sensible PII:</a:t>
            </a:r>
          </a:p>
          <a:p>
            <a:pPr>
              <a:lnSpc>
                <a:spcPct val="100000"/>
              </a:lnSpc>
              <a:spcBef>
                <a:spcPts val="0"/>
              </a:spcBef>
            </a:pPr>
            <a:endParaRPr lang="en-US" sz="2400" dirty="0">
              <a:solidFill>
                <a:schemeClr val="bg2">
                  <a:lumMod val="25000"/>
                </a:schemeClr>
              </a:solidFill>
            </a:endParaRPr>
          </a:p>
          <a:p>
            <a:pPr lvl="1" algn="l" fontAlgn="base">
              <a:buFont typeface="Arial" panose="020B0604020202020204" pitchFamily="34" charset="0"/>
              <a:buChar char="•"/>
            </a:pPr>
            <a:r>
              <a:rPr lang="de-DE" b="0" i="0" dirty="0">
                <a:solidFill>
                  <a:schemeClr val="bg2">
                    <a:lumMod val="25000"/>
                  </a:schemeClr>
                </a:solidFill>
                <a:effectLst/>
              </a:rPr>
              <a:t>Vor- oder Nachname (wenn er gebräuchlich ist)</a:t>
            </a:r>
          </a:p>
          <a:p>
            <a:pPr lvl="1" algn="l" fontAlgn="base">
              <a:buFont typeface="Arial" panose="020B0604020202020204" pitchFamily="34" charset="0"/>
              <a:buChar char="•"/>
            </a:pPr>
            <a:r>
              <a:rPr lang="de-DE" b="0" i="0" dirty="0">
                <a:solidFill>
                  <a:schemeClr val="bg2">
                    <a:lumMod val="25000"/>
                  </a:schemeClr>
                </a:solidFill>
                <a:effectLst/>
              </a:rPr>
              <a:t>Mädchenname der Mutter</a:t>
            </a:r>
          </a:p>
          <a:p>
            <a:pPr lvl="1" algn="l" fontAlgn="base">
              <a:buFont typeface="Arial" panose="020B0604020202020204" pitchFamily="34" charset="0"/>
              <a:buChar char="•"/>
            </a:pPr>
            <a:r>
              <a:rPr lang="de-DE" b="0" i="0" dirty="0">
                <a:solidFill>
                  <a:schemeClr val="bg2">
                    <a:lumMod val="25000"/>
                  </a:schemeClr>
                </a:solidFill>
                <a:effectLst/>
              </a:rPr>
              <a:t>Teiladresse, wie Land oder Postleitzahl</a:t>
            </a:r>
          </a:p>
          <a:p>
            <a:pPr lvl="1" algn="l" fontAlgn="base">
              <a:buFont typeface="Arial" panose="020B0604020202020204" pitchFamily="34" charset="0"/>
              <a:buChar char="•"/>
            </a:pPr>
            <a:r>
              <a:rPr lang="de-DE" b="0" i="0" dirty="0">
                <a:solidFill>
                  <a:schemeClr val="bg2">
                    <a:lumMod val="25000"/>
                  </a:schemeClr>
                </a:solidFill>
                <a:effectLst/>
              </a:rPr>
              <a:t>Altersspanne, z. B. 35-44</a:t>
            </a:r>
          </a:p>
          <a:p>
            <a:pPr lvl="1" algn="l" fontAlgn="base">
              <a:buFont typeface="Arial" panose="020B0604020202020204" pitchFamily="34" charset="0"/>
              <a:buChar char="•"/>
            </a:pPr>
            <a:r>
              <a:rPr lang="de-DE" b="0" i="0" dirty="0">
                <a:solidFill>
                  <a:schemeClr val="bg2">
                    <a:lumMod val="25000"/>
                  </a:schemeClr>
                </a:solidFill>
                <a:effectLst/>
              </a:rPr>
              <a:t>Geburtsdatum</a:t>
            </a:r>
          </a:p>
          <a:p>
            <a:pPr lvl="1" algn="l" fontAlgn="base">
              <a:buFont typeface="Arial" panose="020B0604020202020204" pitchFamily="34" charset="0"/>
              <a:buChar char="•"/>
            </a:pPr>
            <a:r>
              <a:rPr lang="de-DE" b="0" i="0" dirty="0">
                <a:solidFill>
                  <a:schemeClr val="bg2">
                    <a:lumMod val="25000"/>
                  </a:schemeClr>
                </a:solidFill>
                <a:effectLst/>
              </a:rPr>
              <a:t>Geschlecht</a:t>
            </a:r>
          </a:p>
          <a:p>
            <a:pPr lvl="1" algn="l" fontAlgn="base">
              <a:buFont typeface="Arial" panose="020B0604020202020204" pitchFamily="34" charset="0"/>
              <a:buChar char="•"/>
            </a:pPr>
            <a:r>
              <a:rPr lang="de-DE" b="0" i="0" dirty="0">
                <a:solidFill>
                  <a:schemeClr val="bg2">
                    <a:lumMod val="25000"/>
                  </a:schemeClr>
                </a:solidFill>
                <a:effectLst/>
              </a:rPr>
              <a:t>Arbeitgeber</a:t>
            </a:r>
            <a:endParaRPr lang="en-US" sz="2400" dirty="0"/>
          </a:p>
        </p:txBody>
      </p:sp>
      <p:sp>
        <p:nvSpPr>
          <p:cNvPr id="4" name="Text Placeholder 3">
            <a:extLst>
              <a:ext uri="{FF2B5EF4-FFF2-40B4-BE49-F238E27FC236}">
                <a16:creationId xmlns:a16="http://schemas.microsoft.com/office/drawing/2014/main" id="{1CC98D0E-99BE-4D49-A65A-F9D97CFD8182}"/>
              </a:ext>
            </a:extLst>
          </p:cNvPr>
          <p:cNvSpPr>
            <a:spLocks noGrp="1"/>
          </p:cNvSpPr>
          <p:nvPr>
            <p:ph type="body" sz="quarter" idx="23"/>
          </p:nvPr>
        </p:nvSpPr>
        <p:spPr>
          <a:xfrm>
            <a:off x="239265" y="265669"/>
            <a:ext cx="3719734" cy="2125193"/>
          </a:xfrm>
        </p:spPr>
        <p:txBody>
          <a:bodyPr>
            <a:normAutofit lnSpcReduction="10000"/>
          </a:bodyPr>
          <a:lstStyle/>
          <a:p>
            <a:endParaRPr lang="en-IE" sz="3600" b="0" i="0" dirty="0">
              <a:solidFill>
                <a:srgbClr val="00ACA7"/>
              </a:solidFill>
              <a:effectLst/>
            </a:endParaRPr>
          </a:p>
          <a:p>
            <a:r>
              <a:rPr lang="de-DE" sz="3600" b="0" i="0" dirty="0">
                <a:solidFill>
                  <a:srgbClr val="00ACA7"/>
                </a:solidFill>
                <a:effectLst/>
              </a:rPr>
              <a:t>Nicht-sensible personenbezogene Daten</a:t>
            </a:r>
          </a:p>
        </p:txBody>
      </p:sp>
      <p:sp>
        <p:nvSpPr>
          <p:cNvPr id="7" name="TextBox 6">
            <a:extLst>
              <a:ext uri="{FF2B5EF4-FFF2-40B4-BE49-F238E27FC236}">
                <a16:creationId xmlns:a16="http://schemas.microsoft.com/office/drawing/2014/main" id="{595A638F-80BC-4019-A4FB-E03D8E0B901E}"/>
              </a:ext>
            </a:extLst>
          </p:cNvPr>
          <p:cNvSpPr txBox="1"/>
          <p:nvPr/>
        </p:nvSpPr>
        <p:spPr>
          <a:xfrm>
            <a:off x="239870" y="2558209"/>
            <a:ext cx="3719734" cy="3477875"/>
          </a:xfrm>
          <a:prstGeom prst="rect">
            <a:avLst/>
          </a:prstGeom>
          <a:noFill/>
        </p:spPr>
        <p:txBody>
          <a:bodyPr wrap="square">
            <a:spAutoFit/>
          </a:bodyPr>
          <a:lstStyle/>
          <a:p>
            <a:r>
              <a:rPr lang="de-DE" sz="2000" b="0" i="0" dirty="0">
                <a:solidFill>
                  <a:schemeClr val="bg2">
                    <a:lumMod val="25000"/>
                  </a:schemeClr>
                </a:solidFill>
                <a:effectLst/>
              </a:rPr>
              <a:t>Diese Art von Informationen wird auch als verknüpfbare Daten bezeichnet. Mehrere Datenelemente </a:t>
            </a:r>
            <a:r>
              <a:rPr lang="de-DE" sz="2000" dirty="0">
                <a:solidFill>
                  <a:schemeClr val="bg2">
                    <a:lumMod val="25000"/>
                  </a:schemeClr>
                </a:solidFill>
              </a:rPr>
              <a:t>müssen </a:t>
            </a:r>
            <a:r>
              <a:rPr lang="de-DE" sz="2000" b="0" i="0" dirty="0">
                <a:solidFill>
                  <a:schemeClr val="bg2">
                    <a:lumMod val="25000"/>
                  </a:schemeClr>
                </a:solidFill>
                <a:effectLst/>
              </a:rPr>
              <a:t>miteinander verknüpft werden, um die Identität einer Person festzustellen. Sensible PII hingegen können die Identität allein oder mit sehr begrenzten kombinierten Informationsquellen aufdecken.</a:t>
            </a:r>
          </a:p>
        </p:txBody>
      </p:sp>
      <p:pic>
        <p:nvPicPr>
          <p:cNvPr id="8" name="Graphic 7" descr="Shield Cross outline">
            <a:extLst>
              <a:ext uri="{FF2B5EF4-FFF2-40B4-BE49-F238E27FC236}">
                <a16:creationId xmlns:a16="http://schemas.microsoft.com/office/drawing/2014/main" id="{6E65D71E-7725-462C-8F6E-2713D1E055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7899" y="5012627"/>
            <a:ext cx="1369806" cy="1369806"/>
          </a:xfrm>
          <a:prstGeom prst="rect">
            <a:avLst/>
          </a:prstGeom>
        </p:spPr>
      </p:pic>
    </p:spTree>
    <p:extLst>
      <p:ext uri="{BB962C8B-B14F-4D97-AF65-F5344CB8AC3E}">
        <p14:creationId xmlns:p14="http://schemas.microsoft.com/office/powerpoint/2010/main" val="92890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5F699D-3E60-4242-8A9C-AF3B24FBD438}"/>
              </a:ext>
            </a:extLst>
          </p:cNvPr>
          <p:cNvSpPr>
            <a:spLocks noGrp="1"/>
          </p:cNvSpPr>
          <p:nvPr>
            <p:ph type="body" sz="quarter" idx="13"/>
          </p:nvPr>
        </p:nvSpPr>
        <p:spPr>
          <a:xfrm>
            <a:off x="3186841" y="758857"/>
            <a:ext cx="8486047" cy="953429"/>
          </a:xfrm>
        </p:spPr>
        <p:txBody>
          <a:bodyPr/>
          <a:lstStyle/>
          <a:p>
            <a:r>
              <a:rPr lang="hr-BA" dirty="0"/>
              <a:t>Verständnis der Datenschutzerklärungen </a:t>
            </a:r>
          </a:p>
        </p:txBody>
      </p:sp>
      <p:sp>
        <p:nvSpPr>
          <p:cNvPr id="3" name="Text Placeholder 2">
            <a:extLst>
              <a:ext uri="{FF2B5EF4-FFF2-40B4-BE49-F238E27FC236}">
                <a16:creationId xmlns:a16="http://schemas.microsoft.com/office/drawing/2014/main" id="{FC981521-0B25-47C4-83D5-54321716D503}"/>
              </a:ext>
            </a:extLst>
          </p:cNvPr>
          <p:cNvSpPr>
            <a:spLocks noGrp="1"/>
          </p:cNvSpPr>
          <p:nvPr>
            <p:ph type="body" sz="quarter" idx="14"/>
          </p:nvPr>
        </p:nvSpPr>
        <p:spPr>
          <a:xfrm>
            <a:off x="1085850" y="2053829"/>
            <a:ext cx="10587038" cy="3995320"/>
          </a:xfrm>
        </p:spPr>
        <p:txBody>
          <a:bodyPr/>
          <a:lstStyle/>
          <a:p>
            <a:r>
              <a:rPr lang="de-DE" b="0" i="0" dirty="0">
                <a:solidFill>
                  <a:schemeClr val="bg2">
                    <a:lumMod val="25000"/>
                  </a:schemeClr>
                </a:solidFill>
                <a:effectLst/>
              </a:rPr>
              <a:t>Websites und Apps fordern Dich immer häufiger auf, ihre Datenschutzrichtlinien zu </a:t>
            </a:r>
            <a:r>
              <a:rPr lang="de-DE" b="0" i="0" dirty="0">
                <a:solidFill>
                  <a:srgbClr val="DD1B50"/>
                </a:solidFill>
                <a:effectLst/>
              </a:rPr>
              <a:t>lesen und zu bestätigen</a:t>
            </a:r>
            <a:r>
              <a:rPr lang="de-DE" dirty="0">
                <a:solidFill>
                  <a:schemeClr val="bg2">
                    <a:lumMod val="25000"/>
                  </a:schemeClr>
                </a:solidFill>
              </a:rPr>
              <a:t>. Das ist</a:t>
            </a:r>
            <a:r>
              <a:rPr lang="de-DE" b="0" i="0" dirty="0">
                <a:solidFill>
                  <a:schemeClr val="bg2">
                    <a:lumMod val="25000"/>
                  </a:schemeClr>
                </a:solidFill>
                <a:effectLst/>
              </a:rPr>
              <a:t> eine Erklärung, die angibt, wie ein Unternehmen mit Deinen Daten umgeht. </a:t>
            </a:r>
          </a:p>
          <a:p>
            <a:r>
              <a:rPr lang="de-DE" b="0" i="0" dirty="0">
                <a:solidFill>
                  <a:srgbClr val="DD1B50"/>
                </a:solidFill>
                <a:effectLst/>
              </a:rPr>
              <a:t>In einer guten Datenschutzerklärung </a:t>
            </a:r>
            <a:r>
              <a:rPr lang="de-DE" b="0" i="0" dirty="0">
                <a:solidFill>
                  <a:schemeClr val="bg2">
                    <a:lumMod val="25000"/>
                  </a:schemeClr>
                </a:solidFill>
                <a:effectLst/>
              </a:rPr>
              <a:t>wird ausführlich erläutert, welche Arten von Daten erfasst werden. Es sollte erklärt werden, wie diese Daten gesammelt werden und ob sie an </a:t>
            </a:r>
            <a:r>
              <a:rPr lang="de-DE" b="0" i="0" dirty="0">
                <a:solidFill>
                  <a:srgbClr val="DD1B50"/>
                </a:solidFill>
                <a:effectLst/>
              </a:rPr>
              <a:t>Dritte </a:t>
            </a:r>
            <a:r>
              <a:rPr lang="de-DE" b="0" i="0" dirty="0">
                <a:solidFill>
                  <a:schemeClr val="bg2">
                    <a:lumMod val="25000"/>
                  </a:schemeClr>
                </a:solidFill>
                <a:effectLst/>
              </a:rPr>
              <a:t>weitergegeben werden. In den Datenschutzrichtlinien sollte auch angegeben werden, ob und wie Deine Daten nachverfolgt werden. </a:t>
            </a:r>
          </a:p>
          <a:p>
            <a:r>
              <a:rPr lang="de-DE" b="0" i="0" dirty="0">
                <a:solidFill>
                  <a:schemeClr val="bg2">
                    <a:lumMod val="25000"/>
                  </a:schemeClr>
                </a:solidFill>
                <a:effectLst/>
              </a:rPr>
              <a:t>Um die Nachverfolgung von Informationen zu reduzieren, solltest </a:t>
            </a:r>
            <a:r>
              <a:rPr lang="de-DE" dirty="0">
                <a:solidFill>
                  <a:schemeClr val="bg2">
                    <a:lumMod val="25000"/>
                  </a:schemeClr>
                </a:solidFill>
              </a:rPr>
              <a:t>D</a:t>
            </a:r>
            <a:r>
              <a:rPr lang="de-DE" b="0" i="0" dirty="0">
                <a:solidFill>
                  <a:schemeClr val="bg2">
                    <a:lumMod val="25000"/>
                  </a:schemeClr>
                </a:solidFill>
                <a:effectLst/>
              </a:rPr>
              <a:t>u Dich gegen die Verwendung von Ad-Trackern entscheiden. Du solltest Deine </a:t>
            </a:r>
            <a:r>
              <a:rPr lang="de-DE" b="0" i="0" dirty="0">
                <a:solidFill>
                  <a:srgbClr val="DD1B50"/>
                </a:solidFill>
                <a:effectLst/>
              </a:rPr>
              <a:t>Cookies proaktiv verwalten</a:t>
            </a:r>
            <a:r>
              <a:rPr lang="de-DE" b="0" i="0" dirty="0">
                <a:solidFill>
                  <a:schemeClr val="bg2">
                    <a:lumMod val="25000"/>
                  </a:schemeClr>
                </a:solidFill>
                <a:effectLst/>
              </a:rPr>
              <a:t>, indem Du sie löschst. Lösche auch Deinen </a:t>
            </a:r>
            <a:r>
              <a:rPr lang="de-DE" b="0" i="0" dirty="0">
                <a:solidFill>
                  <a:srgbClr val="DD1B50"/>
                </a:solidFill>
                <a:effectLst/>
              </a:rPr>
              <a:t>Verlauf</a:t>
            </a:r>
            <a:r>
              <a:rPr lang="de-DE" b="0" i="0" dirty="0">
                <a:solidFill>
                  <a:schemeClr val="bg2">
                    <a:lumMod val="25000"/>
                  </a:schemeClr>
                </a:solidFill>
                <a:effectLst/>
              </a:rPr>
              <a:t> und Deinen </a:t>
            </a:r>
            <a:r>
              <a:rPr lang="de-DE" b="0" i="0" dirty="0">
                <a:solidFill>
                  <a:srgbClr val="DD1B50"/>
                </a:solidFill>
                <a:effectLst/>
              </a:rPr>
              <a:t>Cache</a:t>
            </a:r>
            <a:r>
              <a:rPr lang="de-DE" b="0" i="0" dirty="0">
                <a:solidFill>
                  <a:schemeClr val="bg2">
                    <a:lumMod val="25000"/>
                  </a:schemeClr>
                </a:solidFill>
                <a:effectLst/>
              </a:rPr>
              <a:t>. </a:t>
            </a:r>
            <a:endParaRPr lang="en-US" dirty="0">
              <a:solidFill>
                <a:schemeClr val="bg2">
                  <a:lumMod val="25000"/>
                </a:schemeClr>
              </a:solidFill>
            </a:endParaRPr>
          </a:p>
        </p:txBody>
      </p:sp>
      <p:sp>
        <p:nvSpPr>
          <p:cNvPr id="4" name="TextBox 3">
            <a:extLst>
              <a:ext uri="{FF2B5EF4-FFF2-40B4-BE49-F238E27FC236}">
                <a16:creationId xmlns:a16="http://schemas.microsoft.com/office/drawing/2014/main" id="{449BBDE3-6147-4F7F-AF08-3A02769E0E7E}"/>
              </a:ext>
            </a:extLst>
          </p:cNvPr>
          <p:cNvSpPr txBox="1"/>
          <p:nvPr/>
        </p:nvSpPr>
        <p:spPr>
          <a:xfrm>
            <a:off x="2289736" y="6571196"/>
            <a:ext cx="8179266" cy="276999"/>
          </a:xfrm>
          <a:prstGeom prst="rect">
            <a:avLst/>
          </a:prstGeom>
          <a:noFill/>
        </p:spPr>
        <p:txBody>
          <a:bodyPr wrap="square" rtlCol="0">
            <a:spAutoFit/>
          </a:bodyPr>
          <a:lstStyle/>
          <a:p>
            <a:r>
              <a:rPr lang="en-IE" sz="1200" dirty="0"/>
              <a:t>QUELLE: https://www.allstateidentityprotection.com/content-hub/beginners-guide-understanding-privacy-settings</a:t>
            </a:r>
          </a:p>
        </p:txBody>
      </p:sp>
      <p:pic>
        <p:nvPicPr>
          <p:cNvPr id="6" name="Graphic 5" descr="Comment Important with solid fill">
            <a:extLst>
              <a:ext uri="{FF2B5EF4-FFF2-40B4-BE49-F238E27FC236}">
                <a16:creationId xmlns:a16="http://schemas.microsoft.com/office/drawing/2014/main" id="{F614FD39-5C73-45EC-B720-64AD2625E0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2600" y="397836"/>
            <a:ext cx="1314450" cy="1314450"/>
          </a:xfrm>
          <a:prstGeom prst="rect">
            <a:avLst/>
          </a:prstGeom>
        </p:spPr>
      </p:pic>
    </p:spTree>
    <p:extLst>
      <p:ext uri="{BB962C8B-B14F-4D97-AF65-F5344CB8AC3E}">
        <p14:creationId xmlns:p14="http://schemas.microsoft.com/office/powerpoint/2010/main" val="4190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489251" y="180216"/>
            <a:ext cx="10600546" cy="953429"/>
          </a:xfrm>
        </p:spPr>
        <p:txBody>
          <a:bodyPr>
            <a:normAutofit fontScale="92500"/>
          </a:bodyPr>
          <a:lstStyle/>
          <a:p>
            <a:r>
              <a:rPr lang="de-DE" i="0" dirty="0">
                <a:solidFill>
                  <a:schemeClr val="bg2">
                    <a:lumMod val="50000"/>
                  </a:schemeClr>
                </a:solidFill>
                <a:effectLst/>
              </a:rPr>
              <a:t>Was sollte eine gute Datenschutzpolitik beinhalten?  (1/2)</a:t>
            </a:r>
          </a:p>
        </p:txBody>
      </p:sp>
      <p:sp>
        <p:nvSpPr>
          <p:cNvPr id="6" name="TextBox 5">
            <a:extLst>
              <a:ext uri="{FF2B5EF4-FFF2-40B4-BE49-F238E27FC236}">
                <a16:creationId xmlns:a16="http://schemas.microsoft.com/office/drawing/2014/main" id="{9E412937-EE42-4CE9-9ACD-FD88CF2A3316}"/>
              </a:ext>
            </a:extLst>
          </p:cNvPr>
          <p:cNvSpPr txBox="1"/>
          <p:nvPr/>
        </p:nvSpPr>
        <p:spPr>
          <a:xfrm>
            <a:off x="520117" y="2323750"/>
            <a:ext cx="2516698" cy="3323987"/>
          </a:xfrm>
          <a:prstGeom prst="rect">
            <a:avLst/>
          </a:prstGeom>
          <a:noFill/>
        </p:spPr>
        <p:txBody>
          <a:bodyPr wrap="square" rtlCol="0">
            <a:spAutoFit/>
          </a:bodyPr>
          <a:lstStyle/>
          <a:p>
            <a:r>
              <a:rPr lang="en-US" sz="2400" b="1" i="0" dirty="0">
                <a:solidFill>
                  <a:schemeClr val="bg1"/>
                </a:solidFill>
              </a:rPr>
              <a:t>Describe the types of information that’s collected, such as payment methods and IP addresses, and outline how they’re used</a:t>
            </a:r>
            <a:endParaRPr lang="en-IE" sz="2400" b="1" dirty="0">
              <a:solidFill>
                <a:schemeClr val="bg1"/>
              </a:solidFill>
            </a:endParaRPr>
          </a:p>
          <a:p>
            <a:endParaRPr lang="en-IE" dirty="0"/>
          </a:p>
        </p:txBody>
      </p:sp>
      <p:sp>
        <p:nvSpPr>
          <p:cNvPr id="7" name="Rectangle: Rounded Corners 6">
            <a:extLst>
              <a:ext uri="{FF2B5EF4-FFF2-40B4-BE49-F238E27FC236}">
                <a16:creationId xmlns:a16="http://schemas.microsoft.com/office/drawing/2014/main" id="{617C2FC3-20B4-47F5-ABFF-B86F74EE8EBE}"/>
              </a:ext>
            </a:extLst>
          </p:cNvPr>
          <p:cNvSpPr/>
          <p:nvPr/>
        </p:nvSpPr>
        <p:spPr>
          <a:xfrm>
            <a:off x="2099272" y="3001734"/>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2CE1A0D6-923D-49AB-956A-87293D81D509}"/>
              </a:ext>
            </a:extLst>
          </p:cNvPr>
          <p:cNvSpPr txBox="1"/>
          <p:nvPr/>
        </p:nvSpPr>
        <p:spPr>
          <a:xfrm>
            <a:off x="2183162" y="3177902"/>
            <a:ext cx="2323749" cy="3600986"/>
          </a:xfrm>
          <a:prstGeom prst="rect">
            <a:avLst/>
          </a:prstGeom>
          <a:noFill/>
        </p:spPr>
        <p:txBody>
          <a:bodyPr wrap="square" rtlCol="0">
            <a:spAutoFit/>
          </a:bodyPr>
          <a:lstStyle/>
          <a:p>
            <a:pPr algn="ctr"/>
            <a:r>
              <a:rPr lang="de-DE" sz="2050" b="1" i="0" dirty="0">
                <a:solidFill>
                  <a:schemeClr val="bg1"/>
                </a:solidFill>
              </a:rPr>
              <a:t>Beschreibung der Arten von Informationen, die gesammelt werden, wie z. B. Zahlungsmethoden und IP-Adressen, und legt dar, wie sie verwendet werden</a:t>
            </a:r>
          </a:p>
          <a:p>
            <a:endParaRPr lang="en-IE" dirty="0"/>
          </a:p>
        </p:txBody>
      </p:sp>
      <p:sp>
        <p:nvSpPr>
          <p:cNvPr id="9" name="Rectangle: Rounded Corners 8">
            <a:extLst>
              <a:ext uri="{FF2B5EF4-FFF2-40B4-BE49-F238E27FC236}">
                <a16:creationId xmlns:a16="http://schemas.microsoft.com/office/drawing/2014/main" id="{818E59B8-2FB1-4C02-9D6A-71491D85F853}"/>
              </a:ext>
            </a:extLst>
          </p:cNvPr>
          <p:cNvSpPr/>
          <p:nvPr/>
        </p:nvSpPr>
        <p:spPr>
          <a:xfrm>
            <a:off x="4699860" y="3001734"/>
            <a:ext cx="2516698" cy="3323987"/>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Rectangle: Rounded Corners 9">
            <a:extLst>
              <a:ext uri="{FF2B5EF4-FFF2-40B4-BE49-F238E27FC236}">
                <a16:creationId xmlns:a16="http://schemas.microsoft.com/office/drawing/2014/main" id="{A845A314-D751-45D4-B864-E4D2366743BF}"/>
              </a:ext>
            </a:extLst>
          </p:cNvPr>
          <p:cNvSpPr/>
          <p:nvPr/>
        </p:nvSpPr>
        <p:spPr>
          <a:xfrm>
            <a:off x="7300448" y="3001734"/>
            <a:ext cx="2516698" cy="332398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A1A626D1-B6F8-459D-B000-B88A8E84F14F}"/>
              </a:ext>
            </a:extLst>
          </p:cNvPr>
          <p:cNvSpPr txBox="1"/>
          <p:nvPr/>
        </p:nvSpPr>
        <p:spPr>
          <a:xfrm>
            <a:off x="4790658" y="3176468"/>
            <a:ext cx="2323749" cy="2616101"/>
          </a:xfrm>
          <a:prstGeom prst="rect">
            <a:avLst/>
          </a:prstGeom>
          <a:noFill/>
        </p:spPr>
        <p:txBody>
          <a:bodyPr wrap="square" rtlCol="0">
            <a:spAutoFit/>
          </a:bodyPr>
          <a:lstStyle/>
          <a:p>
            <a:pPr algn="ctr"/>
            <a:r>
              <a:rPr lang="de-DE" sz="2050" b="1" i="0" dirty="0">
                <a:solidFill>
                  <a:schemeClr val="bg1"/>
                </a:solidFill>
                <a:effectLst/>
              </a:rPr>
              <a:t>Offenlegung der Art und Weise, wie Informationen gesammelt werden, einschließlich der Verwendung von Browser-Cookies</a:t>
            </a:r>
            <a:endParaRPr lang="en-IE" sz="2050" dirty="0"/>
          </a:p>
        </p:txBody>
      </p:sp>
      <p:sp>
        <p:nvSpPr>
          <p:cNvPr id="12" name="TextBox 11">
            <a:extLst>
              <a:ext uri="{FF2B5EF4-FFF2-40B4-BE49-F238E27FC236}">
                <a16:creationId xmlns:a16="http://schemas.microsoft.com/office/drawing/2014/main" id="{D0D581BF-B7EF-4621-9948-F7EE93F39161}"/>
              </a:ext>
            </a:extLst>
          </p:cNvPr>
          <p:cNvSpPr txBox="1"/>
          <p:nvPr/>
        </p:nvSpPr>
        <p:spPr>
          <a:xfrm>
            <a:off x="7396922" y="3178410"/>
            <a:ext cx="2323749" cy="1985159"/>
          </a:xfrm>
          <a:prstGeom prst="rect">
            <a:avLst/>
          </a:prstGeom>
          <a:noFill/>
        </p:spPr>
        <p:txBody>
          <a:bodyPr wrap="square" rtlCol="0">
            <a:spAutoFit/>
          </a:bodyPr>
          <a:lstStyle/>
          <a:p>
            <a:pPr algn="ctr"/>
            <a:r>
              <a:rPr lang="de-DE" sz="2050" b="1" i="0" dirty="0">
                <a:solidFill>
                  <a:schemeClr val="bg1"/>
                </a:solidFill>
                <a:effectLst/>
              </a:rPr>
              <a:t>Identifizierung von Dritten oder Organisationen, die Zugang zu Deinen Daten haben könnten</a:t>
            </a:r>
            <a:endParaRPr lang="en-IE" sz="2050" dirty="0"/>
          </a:p>
        </p:txBody>
      </p:sp>
      <p:sp>
        <p:nvSpPr>
          <p:cNvPr id="13" name="Arrow: Right 12">
            <a:extLst>
              <a:ext uri="{FF2B5EF4-FFF2-40B4-BE49-F238E27FC236}">
                <a16:creationId xmlns:a16="http://schemas.microsoft.com/office/drawing/2014/main" id="{75319ACB-F2FB-465C-AEE3-E6D573CA0D35}"/>
              </a:ext>
            </a:extLst>
          </p:cNvPr>
          <p:cNvSpPr/>
          <p:nvPr/>
        </p:nvSpPr>
        <p:spPr>
          <a:xfrm>
            <a:off x="4418826" y="5728156"/>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
        <p:nvSpPr>
          <p:cNvPr id="14" name="Arrow: Right 13">
            <a:extLst>
              <a:ext uri="{FF2B5EF4-FFF2-40B4-BE49-F238E27FC236}">
                <a16:creationId xmlns:a16="http://schemas.microsoft.com/office/drawing/2014/main" id="{AF5B8607-3EF5-4917-970B-4AE8178DCFDF}"/>
              </a:ext>
            </a:extLst>
          </p:cNvPr>
          <p:cNvSpPr/>
          <p:nvPr/>
        </p:nvSpPr>
        <p:spPr>
          <a:xfrm>
            <a:off x="7016617" y="5728156"/>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
        <p:nvSpPr>
          <p:cNvPr id="15" name="TextBox 14">
            <a:extLst>
              <a:ext uri="{FF2B5EF4-FFF2-40B4-BE49-F238E27FC236}">
                <a16:creationId xmlns:a16="http://schemas.microsoft.com/office/drawing/2014/main" id="{B9C5E308-3DAB-4B6F-A334-ECBC1434B17B}"/>
              </a:ext>
            </a:extLst>
          </p:cNvPr>
          <p:cNvSpPr txBox="1"/>
          <p:nvPr/>
        </p:nvSpPr>
        <p:spPr>
          <a:xfrm>
            <a:off x="820397" y="847484"/>
            <a:ext cx="11041166" cy="1846659"/>
          </a:xfrm>
          <a:prstGeom prst="rect">
            <a:avLst/>
          </a:prstGeom>
          <a:noFill/>
        </p:spPr>
        <p:txBody>
          <a:bodyPr wrap="square" rtlCol="0">
            <a:spAutoFit/>
          </a:bodyPr>
          <a:lstStyle/>
          <a:p>
            <a:pPr algn="l"/>
            <a:r>
              <a:rPr lang="de-DE" sz="2400" b="0" i="0" dirty="0">
                <a:solidFill>
                  <a:schemeClr val="bg2">
                    <a:lumMod val="25000"/>
                  </a:schemeClr>
                </a:solidFill>
                <a:effectLst/>
              </a:rPr>
              <a:t>Bevor </a:t>
            </a:r>
            <a:r>
              <a:rPr lang="de-DE" sz="2400" dirty="0">
                <a:solidFill>
                  <a:schemeClr val="bg2">
                    <a:lumMod val="25000"/>
                  </a:schemeClr>
                </a:solidFill>
              </a:rPr>
              <a:t>Du </a:t>
            </a:r>
            <a:r>
              <a:rPr lang="de-DE" sz="2400" b="0" i="0" dirty="0">
                <a:solidFill>
                  <a:schemeClr val="bg2">
                    <a:lumMod val="25000"/>
                  </a:schemeClr>
                </a:solidFill>
                <a:effectLst/>
              </a:rPr>
              <a:t>Informationen an eine Website weitergibst, informiere Dich, wie das Unternehmen </a:t>
            </a:r>
            <a:r>
              <a:rPr lang="de-DE" sz="2400" b="0" i="0" dirty="0">
                <a:solidFill>
                  <a:srgbClr val="DD1B50"/>
                </a:solidFill>
                <a:effectLst/>
              </a:rPr>
              <a:t>mit Deinen Daten umgeht</a:t>
            </a:r>
            <a:r>
              <a:rPr lang="de-DE" sz="2400" b="0" i="0" dirty="0">
                <a:solidFill>
                  <a:schemeClr val="bg2">
                    <a:lumMod val="25000"/>
                  </a:schemeClr>
                </a:solidFill>
                <a:effectLst/>
              </a:rPr>
              <a:t>. Datenschutzerklärungen sind sehr umfangreich. Es ist hilfreich zu wissen, was darin enthalten sein </a:t>
            </a:r>
            <a:r>
              <a:rPr lang="de-DE" sz="2400" b="0" i="0" dirty="0">
                <a:solidFill>
                  <a:srgbClr val="DD1B50"/>
                </a:solidFill>
                <a:effectLst/>
              </a:rPr>
              <a:t>sollte</a:t>
            </a:r>
            <a:r>
              <a:rPr lang="de-DE" sz="2400" b="0" i="0" dirty="0">
                <a:solidFill>
                  <a:schemeClr val="bg2">
                    <a:lumMod val="25000"/>
                  </a:schemeClr>
                </a:solidFill>
                <a:effectLst/>
              </a:rPr>
              <a:t>.</a:t>
            </a:r>
          </a:p>
          <a:p>
            <a:pPr algn="l"/>
            <a:r>
              <a:rPr lang="de-DE" sz="2400" b="0" i="0" dirty="0">
                <a:solidFill>
                  <a:schemeClr val="bg2">
                    <a:lumMod val="25000"/>
                  </a:schemeClr>
                </a:solidFill>
                <a:effectLst/>
              </a:rPr>
              <a:t>Eine gute Datenschutzrichtlinie enthält:</a:t>
            </a:r>
          </a:p>
          <a:p>
            <a:endParaRPr lang="en-IE" dirty="0"/>
          </a:p>
        </p:txBody>
      </p:sp>
    </p:spTree>
    <p:extLst>
      <p:ext uri="{BB962C8B-B14F-4D97-AF65-F5344CB8AC3E}">
        <p14:creationId xmlns:p14="http://schemas.microsoft.com/office/powerpoint/2010/main" val="325994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412937-EE42-4CE9-9ACD-FD88CF2A3316}"/>
              </a:ext>
            </a:extLst>
          </p:cNvPr>
          <p:cNvSpPr txBox="1"/>
          <p:nvPr/>
        </p:nvSpPr>
        <p:spPr>
          <a:xfrm>
            <a:off x="1117133" y="1762663"/>
            <a:ext cx="2516698" cy="3323987"/>
          </a:xfrm>
          <a:prstGeom prst="rect">
            <a:avLst/>
          </a:prstGeom>
          <a:noFill/>
        </p:spPr>
        <p:txBody>
          <a:bodyPr wrap="square" rtlCol="0">
            <a:spAutoFit/>
          </a:bodyPr>
          <a:lstStyle/>
          <a:p>
            <a:r>
              <a:rPr lang="en-US" sz="2400" b="1" i="0" dirty="0">
                <a:solidFill>
                  <a:schemeClr val="bg1"/>
                </a:solidFill>
              </a:rPr>
              <a:t>Describe the types of information that’s collected, such as payment methods and IP addresses, and outline how they’re used</a:t>
            </a:r>
            <a:endParaRPr lang="en-IE" sz="2400" b="1" dirty="0">
              <a:solidFill>
                <a:schemeClr val="bg1"/>
              </a:solidFill>
            </a:endParaRPr>
          </a:p>
          <a:p>
            <a:endParaRPr lang="en-IE" dirty="0"/>
          </a:p>
        </p:txBody>
      </p:sp>
      <p:sp>
        <p:nvSpPr>
          <p:cNvPr id="7" name="Rectangle: Rounded Corners 6">
            <a:extLst>
              <a:ext uri="{FF2B5EF4-FFF2-40B4-BE49-F238E27FC236}">
                <a16:creationId xmlns:a16="http://schemas.microsoft.com/office/drawing/2014/main" id="{617C2FC3-20B4-47F5-ABFF-B86F74EE8EBE}"/>
              </a:ext>
            </a:extLst>
          </p:cNvPr>
          <p:cNvSpPr/>
          <p:nvPr/>
        </p:nvSpPr>
        <p:spPr>
          <a:xfrm>
            <a:off x="1128945" y="1324911"/>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2CE1A0D6-923D-49AB-956A-87293D81D509}"/>
              </a:ext>
            </a:extLst>
          </p:cNvPr>
          <p:cNvSpPr txBox="1"/>
          <p:nvPr/>
        </p:nvSpPr>
        <p:spPr>
          <a:xfrm>
            <a:off x="1212835" y="1417189"/>
            <a:ext cx="2323749" cy="3016210"/>
          </a:xfrm>
          <a:prstGeom prst="rect">
            <a:avLst/>
          </a:prstGeom>
          <a:noFill/>
        </p:spPr>
        <p:txBody>
          <a:bodyPr wrap="square" rtlCol="0">
            <a:spAutoFit/>
          </a:bodyPr>
          <a:lstStyle/>
          <a:p>
            <a:pPr algn="ctr"/>
            <a:r>
              <a:rPr lang="de-DE" sz="1900" b="1" i="0" dirty="0">
                <a:solidFill>
                  <a:schemeClr val="bg1"/>
                </a:solidFill>
                <a:effectLst/>
              </a:rPr>
              <a:t>Darstellung der verfügbaren Optionen zum Schutz der Privatsphäre mit Anweisungen, wie man die Weitergabe von Informationen ablehnen kann - und welche Folgen dies hat</a:t>
            </a:r>
          </a:p>
        </p:txBody>
      </p:sp>
      <p:sp>
        <p:nvSpPr>
          <p:cNvPr id="9" name="Rectangle: Rounded Corners 8">
            <a:extLst>
              <a:ext uri="{FF2B5EF4-FFF2-40B4-BE49-F238E27FC236}">
                <a16:creationId xmlns:a16="http://schemas.microsoft.com/office/drawing/2014/main" id="{818E59B8-2FB1-4C02-9D6A-71491D85F853}"/>
              </a:ext>
            </a:extLst>
          </p:cNvPr>
          <p:cNvSpPr/>
          <p:nvPr/>
        </p:nvSpPr>
        <p:spPr>
          <a:xfrm>
            <a:off x="3729533" y="1324911"/>
            <a:ext cx="2516698" cy="3323987"/>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Rectangle: Rounded Corners 9">
            <a:extLst>
              <a:ext uri="{FF2B5EF4-FFF2-40B4-BE49-F238E27FC236}">
                <a16:creationId xmlns:a16="http://schemas.microsoft.com/office/drawing/2014/main" id="{A845A314-D751-45D4-B864-E4D2366743BF}"/>
              </a:ext>
            </a:extLst>
          </p:cNvPr>
          <p:cNvSpPr/>
          <p:nvPr/>
        </p:nvSpPr>
        <p:spPr>
          <a:xfrm>
            <a:off x="6330121" y="1324911"/>
            <a:ext cx="2516698" cy="332398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A1A626D1-B6F8-459D-B000-B88A8E84F14F}"/>
              </a:ext>
            </a:extLst>
          </p:cNvPr>
          <p:cNvSpPr txBox="1"/>
          <p:nvPr/>
        </p:nvSpPr>
        <p:spPr>
          <a:xfrm>
            <a:off x="3826007" y="2533526"/>
            <a:ext cx="2323749" cy="1107996"/>
          </a:xfrm>
          <a:prstGeom prst="rect">
            <a:avLst/>
          </a:prstGeom>
          <a:noFill/>
        </p:spPr>
        <p:txBody>
          <a:bodyPr wrap="square" rtlCol="0">
            <a:spAutoFit/>
          </a:bodyPr>
          <a:lstStyle/>
          <a:p>
            <a:pPr algn="ctr"/>
            <a:r>
              <a:rPr lang="de-DE" sz="2200" b="1" i="0" dirty="0">
                <a:solidFill>
                  <a:schemeClr val="bg1"/>
                </a:solidFill>
                <a:effectLst/>
              </a:rPr>
              <a:t>Beschreibung der Sicherheitsprotokolle der Website</a:t>
            </a:r>
            <a:endParaRPr lang="en-IE" sz="2200" b="1" dirty="0">
              <a:solidFill>
                <a:schemeClr val="bg1"/>
              </a:solidFill>
            </a:endParaRPr>
          </a:p>
        </p:txBody>
      </p:sp>
      <p:sp>
        <p:nvSpPr>
          <p:cNvPr id="12" name="TextBox 11">
            <a:extLst>
              <a:ext uri="{FF2B5EF4-FFF2-40B4-BE49-F238E27FC236}">
                <a16:creationId xmlns:a16="http://schemas.microsoft.com/office/drawing/2014/main" id="{D0D581BF-B7EF-4621-9948-F7EE93F39161}"/>
              </a:ext>
            </a:extLst>
          </p:cNvPr>
          <p:cNvSpPr txBox="1"/>
          <p:nvPr/>
        </p:nvSpPr>
        <p:spPr>
          <a:xfrm>
            <a:off x="6409817" y="1545820"/>
            <a:ext cx="2323749" cy="2954655"/>
          </a:xfrm>
          <a:prstGeom prst="rect">
            <a:avLst/>
          </a:prstGeom>
          <a:noFill/>
        </p:spPr>
        <p:txBody>
          <a:bodyPr wrap="square" rtlCol="0">
            <a:spAutoFit/>
          </a:bodyPr>
          <a:lstStyle/>
          <a:p>
            <a:pPr algn="ctr"/>
            <a:r>
              <a:rPr lang="de-DE" sz="2100" b="1" i="0" dirty="0">
                <a:solidFill>
                  <a:schemeClr val="bg1"/>
                </a:solidFill>
                <a:effectLst/>
              </a:rPr>
              <a:t>Darlegung der Einhaltung des Children's Online Privacy Protection Act (COPPA), wenn die Website Daten von Kindern unter 13 Jahren sammelt</a:t>
            </a:r>
          </a:p>
          <a:p>
            <a:endParaRPr lang="en-IE" dirty="0"/>
          </a:p>
        </p:txBody>
      </p:sp>
      <p:sp>
        <p:nvSpPr>
          <p:cNvPr id="13" name="Arrow: Right 12">
            <a:extLst>
              <a:ext uri="{FF2B5EF4-FFF2-40B4-BE49-F238E27FC236}">
                <a16:creationId xmlns:a16="http://schemas.microsoft.com/office/drawing/2014/main" id="{75319ACB-F2FB-465C-AEE3-E6D573CA0D35}"/>
              </a:ext>
            </a:extLst>
          </p:cNvPr>
          <p:cNvSpPr/>
          <p:nvPr/>
        </p:nvSpPr>
        <p:spPr>
          <a:xfrm>
            <a:off x="3448499" y="4051333"/>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
        <p:nvSpPr>
          <p:cNvPr id="14" name="Arrow: Right 13">
            <a:extLst>
              <a:ext uri="{FF2B5EF4-FFF2-40B4-BE49-F238E27FC236}">
                <a16:creationId xmlns:a16="http://schemas.microsoft.com/office/drawing/2014/main" id="{AF5B8607-3EF5-4917-970B-4AE8178DCFDF}"/>
              </a:ext>
            </a:extLst>
          </p:cNvPr>
          <p:cNvSpPr/>
          <p:nvPr/>
        </p:nvSpPr>
        <p:spPr>
          <a:xfrm>
            <a:off x="6046290" y="4051333"/>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
        <p:nvSpPr>
          <p:cNvPr id="16" name="Rectangle: Rounded Corners 15">
            <a:extLst>
              <a:ext uri="{FF2B5EF4-FFF2-40B4-BE49-F238E27FC236}">
                <a16:creationId xmlns:a16="http://schemas.microsoft.com/office/drawing/2014/main" id="{2C289C23-60B3-4F23-A0C4-766312CA602E}"/>
              </a:ext>
            </a:extLst>
          </p:cNvPr>
          <p:cNvSpPr/>
          <p:nvPr/>
        </p:nvSpPr>
        <p:spPr>
          <a:xfrm>
            <a:off x="8950911" y="1324910"/>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7" name="TextBox 16">
            <a:extLst>
              <a:ext uri="{FF2B5EF4-FFF2-40B4-BE49-F238E27FC236}">
                <a16:creationId xmlns:a16="http://schemas.microsoft.com/office/drawing/2014/main" id="{48C69F00-FBCC-46B5-8C58-85C719C83D5A}"/>
              </a:ext>
            </a:extLst>
          </p:cNvPr>
          <p:cNvSpPr txBox="1"/>
          <p:nvPr/>
        </p:nvSpPr>
        <p:spPr>
          <a:xfrm>
            <a:off x="9047385" y="2337054"/>
            <a:ext cx="2323749" cy="1446550"/>
          </a:xfrm>
          <a:prstGeom prst="rect">
            <a:avLst/>
          </a:prstGeom>
          <a:noFill/>
        </p:spPr>
        <p:txBody>
          <a:bodyPr wrap="square" rtlCol="0">
            <a:spAutoFit/>
          </a:bodyPr>
          <a:lstStyle/>
          <a:p>
            <a:pPr algn="ctr"/>
            <a:r>
              <a:rPr lang="de-DE" sz="2200" b="1" i="0" dirty="0">
                <a:solidFill>
                  <a:schemeClr val="bg1"/>
                </a:solidFill>
                <a:effectLst/>
              </a:rPr>
              <a:t>Bereitstellung von Kontakt-informationen für Rückfragen</a:t>
            </a:r>
            <a:endParaRPr lang="en-IE" dirty="0"/>
          </a:p>
        </p:txBody>
      </p:sp>
      <p:sp>
        <p:nvSpPr>
          <p:cNvPr id="18" name="Arrow: Right 17">
            <a:extLst>
              <a:ext uri="{FF2B5EF4-FFF2-40B4-BE49-F238E27FC236}">
                <a16:creationId xmlns:a16="http://schemas.microsoft.com/office/drawing/2014/main" id="{5DC1F8D6-3F15-4D9C-93CC-6A757FA74D0B}"/>
              </a:ext>
            </a:extLst>
          </p:cNvPr>
          <p:cNvSpPr/>
          <p:nvPr/>
        </p:nvSpPr>
        <p:spPr>
          <a:xfrm>
            <a:off x="8683233" y="4051333"/>
            <a:ext cx="511731" cy="411060"/>
          </a:xfrm>
          <a:prstGeom prst="rightArrow">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
        <p:nvSpPr>
          <p:cNvPr id="19" name="TextBox 18">
            <a:extLst>
              <a:ext uri="{FF2B5EF4-FFF2-40B4-BE49-F238E27FC236}">
                <a16:creationId xmlns:a16="http://schemas.microsoft.com/office/drawing/2014/main" id="{B22036BD-0A29-483C-A824-CF221915FD43}"/>
              </a:ext>
            </a:extLst>
          </p:cNvPr>
          <p:cNvSpPr txBox="1"/>
          <p:nvPr/>
        </p:nvSpPr>
        <p:spPr>
          <a:xfrm>
            <a:off x="380301" y="5034763"/>
            <a:ext cx="11392249" cy="1200329"/>
          </a:xfrm>
          <a:prstGeom prst="rect">
            <a:avLst/>
          </a:prstGeom>
          <a:noFill/>
        </p:spPr>
        <p:txBody>
          <a:bodyPr wrap="square" rtlCol="0">
            <a:spAutoFit/>
          </a:bodyPr>
          <a:lstStyle/>
          <a:p>
            <a:r>
              <a:rPr lang="de-DE" sz="2400" b="0" i="0" dirty="0">
                <a:solidFill>
                  <a:schemeClr val="bg2">
                    <a:lumMod val="25000"/>
                  </a:schemeClr>
                </a:solidFill>
                <a:effectLst/>
              </a:rPr>
              <a:t>Wenn Du Probleme hast, eine Datenschutzrichtlinie zu verstehen, hilft Dir </a:t>
            </a:r>
            <a:r>
              <a:rPr lang="en-US" sz="2400" b="0" i="0" dirty="0">
                <a:solidFill>
                  <a:srgbClr val="00ACA7"/>
                </a:solidFill>
                <a:effectLst/>
                <a:hlinkClick r:id="rId2">
                  <a:extLst>
                    <a:ext uri="{A12FA001-AC4F-418D-AE19-62706E023703}">
                      <ahyp:hlinkClr xmlns:ahyp="http://schemas.microsoft.com/office/drawing/2018/hyperlinkcolor" val="tx"/>
                    </a:ext>
                  </a:extLst>
                </a:hlinkClick>
              </a:rPr>
              <a:t>pribot.org</a:t>
            </a:r>
            <a:r>
              <a:rPr lang="en-US" sz="2400" b="0" i="0" dirty="0">
                <a:solidFill>
                  <a:srgbClr val="00ACA7"/>
                </a:solidFill>
                <a:effectLst/>
              </a:rPr>
              <a:t> </a:t>
            </a:r>
            <a:r>
              <a:rPr lang="en-US" sz="2400" dirty="0">
                <a:solidFill>
                  <a:schemeClr val="bg2">
                    <a:lumMod val="25000"/>
                  </a:schemeClr>
                </a:solidFill>
              </a:rPr>
              <a:t>weiter</a:t>
            </a:r>
            <a:r>
              <a:rPr lang="en-US" sz="2400" b="0" i="0" dirty="0">
                <a:solidFill>
                  <a:schemeClr val="bg2">
                    <a:lumMod val="25000"/>
                  </a:schemeClr>
                </a:solidFill>
                <a:effectLst/>
              </a:rPr>
              <a:t>. </a:t>
            </a:r>
            <a:r>
              <a:rPr lang="de-DE" sz="2400" b="0" i="0" dirty="0">
                <a:solidFill>
                  <a:schemeClr val="bg2">
                    <a:lumMod val="25000"/>
                  </a:schemeClr>
                </a:solidFill>
                <a:effectLst/>
              </a:rPr>
              <a:t>Diese Website wurde von Forschern eingerichtet, um Datenschutzdokumente für den Durchschnittsverbraucher zu vereinfachen.</a:t>
            </a:r>
            <a:endParaRPr lang="en-IE" sz="2400" dirty="0">
              <a:solidFill>
                <a:schemeClr val="bg2">
                  <a:lumMod val="25000"/>
                </a:schemeClr>
              </a:solidFill>
            </a:endParaRPr>
          </a:p>
        </p:txBody>
      </p:sp>
      <p:sp>
        <p:nvSpPr>
          <p:cNvPr id="20" name="TextBox 19">
            <a:extLst>
              <a:ext uri="{FF2B5EF4-FFF2-40B4-BE49-F238E27FC236}">
                <a16:creationId xmlns:a16="http://schemas.microsoft.com/office/drawing/2014/main" id="{C040B399-6179-4636-86DA-8A09AE0A53DD}"/>
              </a:ext>
            </a:extLst>
          </p:cNvPr>
          <p:cNvSpPr txBox="1"/>
          <p:nvPr/>
        </p:nvSpPr>
        <p:spPr>
          <a:xfrm>
            <a:off x="1373934" y="184318"/>
            <a:ext cx="10398616" cy="600164"/>
          </a:xfrm>
          <a:prstGeom prst="rect">
            <a:avLst/>
          </a:prstGeom>
          <a:noFill/>
        </p:spPr>
        <p:txBody>
          <a:bodyPr wrap="square">
            <a:spAutoFit/>
          </a:bodyPr>
          <a:lstStyle/>
          <a:p>
            <a:r>
              <a:rPr lang="de-DE" sz="3300" b="1" i="0" dirty="0">
                <a:solidFill>
                  <a:schemeClr val="bg2">
                    <a:lumMod val="50000"/>
                  </a:schemeClr>
                </a:solidFill>
                <a:effectLst/>
              </a:rPr>
              <a:t>Was sollte eine gute Datenschutzpolitik beinhalten?  (1/2)</a:t>
            </a:r>
          </a:p>
        </p:txBody>
      </p:sp>
    </p:spTree>
    <p:extLst>
      <p:ext uri="{BB962C8B-B14F-4D97-AF65-F5344CB8AC3E}">
        <p14:creationId xmlns:p14="http://schemas.microsoft.com/office/powerpoint/2010/main" val="284382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420884" y="539688"/>
            <a:ext cx="10600546" cy="953429"/>
          </a:xfrm>
        </p:spPr>
        <p:txBody>
          <a:bodyPr/>
          <a:lstStyle/>
          <a:p>
            <a:pPr algn="l"/>
            <a:r>
              <a:rPr lang="de-DE" i="0" dirty="0">
                <a:solidFill>
                  <a:schemeClr val="bg2">
                    <a:lumMod val="50000"/>
                  </a:schemeClr>
                </a:solidFill>
                <a:effectLst/>
              </a:rPr>
              <a:t>Achte auf diese Schlüsselwörter</a:t>
            </a:r>
          </a:p>
        </p:txBody>
      </p:sp>
      <p:graphicFrame>
        <p:nvGraphicFramePr>
          <p:cNvPr id="4" name="Diagram 3">
            <a:extLst>
              <a:ext uri="{FF2B5EF4-FFF2-40B4-BE49-F238E27FC236}">
                <a16:creationId xmlns:a16="http://schemas.microsoft.com/office/drawing/2014/main" id="{90509073-4DB1-42F7-B90F-3D7978D625CE}"/>
              </a:ext>
            </a:extLst>
          </p:cNvPr>
          <p:cNvGraphicFramePr/>
          <p:nvPr>
            <p:extLst>
              <p:ext uri="{D42A27DB-BD31-4B8C-83A1-F6EECF244321}">
                <p14:modId xmlns:p14="http://schemas.microsoft.com/office/powerpoint/2010/main" val="3968003961"/>
              </p:ext>
            </p:extLst>
          </p:nvPr>
        </p:nvGraphicFramePr>
        <p:xfrm>
          <a:off x="5946166" y="1276460"/>
          <a:ext cx="6821879" cy="504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58A9E63-8120-4EE3-8075-26F96C157265}"/>
              </a:ext>
            </a:extLst>
          </p:cNvPr>
          <p:cNvSpPr txBox="1"/>
          <p:nvPr/>
        </p:nvSpPr>
        <p:spPr>
          <a:xfrm>
            <a:off x="414760" y="1915077"/>
            <a:ext cx="6537531" cy="4524315"/>
          </a:xfrm>
          <a:prstGeom prst="rect">
            <a:avLst/>
          </a:prstGeom>
          <a:noFill/>
        </p:spPr>
        <p:txBody>
          <a:bodyPr wrap="square" rtlCol="0">
            <a:spAutoFit/>
          </a:bodyPr>
          <a:lstStyle/>
          <a:p>
            <a:r>
              <a:rPr lang="de-DE" sz="2400" b="0" i="0" dirty="0">
                <a:solidFill>
                  <a:schemeClr val="tx1">
                    <a:lumMod val="75000"/>
                    <a:lumOff val="25000"/>
                  </a:schemeClr>
                </a:solidFill>
                <a:effectLst/>
              </a:rPr>
              <a:t>Es ist wichtig, dass Du fundierte Entscheidungen über die Daten triffst, die Du weitergibst. Achte also beim Überfliegen einer umfangreichen Richtlinie auf </a:t>
            </a:r>
            <a:r>
              <a:rPr lang="de-DE" sz="2400" b="0" i="0" dirty="0">
                <a:solidFill>
                  <a:srgbClr val="DD1B50"/>
                </a:solidFill>
                <a:effectLst/>
              </a:rPr>
              <a:t>Wörter</a:t>
            </a:r>
            <a:r>
              <a:rPr lang="de-DE" sz="2400" b="0" i="0" dirty="0">
                <a:solidFill>
                  <a:schemeClr val="tx1">
                    <a:lumMod val="75000"/>
                    <a:lumOff val="25000"/>
                  </a:schemeClr>
                </a:solidFill>
                <a:effectLst/>
              </a:rPr>
              <a:t> und </a:t>
            </a:r>
            <a:r>
              <a:rPr lang="de-DE" sz="2400" b="0" i="0" dirty="0">
                <a:solidFill>
                  <a:srgbClr val="DD1B50"/>
                </a:solidFill>
                <a:effectLst/>
              </a:rPr>
              <a:t>Formulierungen</a:t>
            </a:r>
            <a:r>
              <a:rPr lang="de-DE" sz="2400" b="0" i="0" dirty="0">
                <a:solidFill>
                  <a:schemeClr val="tx1">
                    <a:lumMod val="75000"/>
                    <a:lumOff val="25000"/>
                  </a:schemeClr>
                </a:solidFill>
                <a:effectLst/>
              </a:rPr>
              <a:t>, die auf wichtige Angaben hinweisen können.</a:t>
            </a:r>
          </a:p>
          <a:p>
            <a:endParaRPr lang="de-DE" sz="2400" b="0" i="0" dirty="0">
              <a:solidFill>
                <a:schemeClr val="tx1">
                  <a:lumMod val="75000"/>
                  <a:lumOff val="25000"/>
                </a:schemeClr>
              </a:solidFill>
              <a:effectLst/>
            </a:endParaRPr>
          </a:p>
          <a:p>
            <a:r>
              <a:rPr lang="de-DE" sz="2400" b="0" i="0" dirty="0">
                <a:solidFill>
                  <a:schemeClr val="tx1">
                    <a:lumMod val="75000"/>
                    <a:lumOff val="25000"/>
                  </a:schemeClr>
                </a:solidFill>
                <a:effectLst/>
              </a:rPr>
              <a:t>Wenn Du zum Beispiel die Worte "</a:t>
            </a:r>
            <a:r>
              <a:rPr lang="de-DE" sz="2400" b="0" i="0" dirty="0">
                <a:solidFill>
                  <a:srgbClr val="DD1B50"/>
                </a:solidFill>
                <a:effectLst/>
              </a:rPr>
              <a:t>Dritte</a:t>
            </a:r>
            <a:r>
              <a:rPr lang="de-DE" sz="2400" b="0" i="0" dirty="0">
                <a:solidFill>
                  <a:schemeClr val="tx1">
                    <a:lumMod val="75000"/>
                    <a:lumOff val="25000"/>
                  </a:schemeClr>
                </a:solidFill>
                <a:effectLst/>
              </a:rPr>
              <a:t>" siehst, überprüfe, ob Deine Daten an Werbetreibende verkauft werden oder ob es einen legitimen Grund für die Weitergabe Deiner Daten gibt, z. B. die Vereinfachung des Bestellvorgangs mit Hilfe einer vertrauenswürdigen Zahlungs-App.</a:t>
            </a:r>
          </a:p>
        </p:txBody>
      </p:sp>
      <p:sp>
        <p:nvSpPr>
          <p:cNvPr id="5" name="TextBox 4">
            <a:extLst>
              <a:ext uri="{FF2B5EF4-FFF2-40B4-BE49-F238E27FC236}">
                <a16:creationId xmlns:a16="http://schemas.microsoft.com/office/drawing/2014/main" id="{18B09562-076D-43CA-B583-CC82F1BB5853}"/>
              </a:ext>
            </a:extLst>
          </p:cNvPr>
          <p:cNvSpPr txBox="1"/>
          <p:nvPr/>
        </p:nvSpPr>
        <p:spPr>
          <a:xfrm>
            <a:off x="2685060" y="6596390"/>
            <a:ext cx="6821879" cy="261610"/>
          </a:xfrm>
          <a:prstGeom prst="rect">
            <a:avLst/>
          </a:prstGeom>
          <a:noFill/>
        </p:spPr>
        <p:txBody>
          <a:bodyPr wrap="square" rtlCol="0">
            <a:spAutoFit/>
          </a:bodyPr>
          <a:lstStyle/>
          <a:p>
            <a:r>
              <a:rPr lang="en-IE" sz="1100" dirty="0"/>
              <a:t>QUELLE: https://www.allstateidentityprotection.com/content-hub/beginners-guide-understanding-privacy-settings</a:t>
            </a:r>
          </a:p>
        </p:txBody>
      </p:sp>
    </p:spTree>
    <p:extLst>
      <p:ext uri="{BB962C8B-B14F-4D97-AF65-F5344CB8AC3E}">
        <p14:creationId xmlns:p14="http://schemas.microsoft.com/office/powerpoint/2010/main" val="327074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a:xfrm>
            <a:off x="1086578" y="751463"/>
            <a:ext cx="11046928" cy="953429"/>
          </a:xfrm>
        </p:spPr>
        <p:txBody>
          <a:bodyPr>
            <a:normAutofit/>
          </a:bodyPr>
          <a:lstStyle/>
          <a:p>
            <a:r>
              <a:rPr lang="de-DE" sz="3100" dirty="0"/>
              <a:t>Lektion zur Erinnerung an den digitalen Fußabdruck (aus Modul 2) </a:t>
            </a:r>
          </a:p>
          <a:p>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695152" y="1602263"/>
            <a:ext cx="6336269" cy="3995320"/>
          </a:xfrm>
        </p:spPr>
        <p:txBody>
          <a:bodyPr/>
          <a:lstStyle/>
          <a:p>
            <a:pPr algn="l"/>
            <a:r>
              <a:rPr lang="de-DE" sz="2200" b="0" i="0" dirty="0">
                <a:solidFill>
                  <a:schemeClr val="bg2">
                    <a:lumMod val="25000"/>
                  </a:schemeClr>
                </a:solidFill>
                <a:effectLst/>
              </a:rPr>
              <a:t>Wenn Du eine neue Webseite besuchst, sie dir die Datenschutzrichtlinien an. So kannst Du besser verstehen, wie Deine Daten </a:t>
            </a:r>
            <a:r>
              <a:rPr lang="de-DE" sz="2200" b="0" i="0" dirty="0">
                <a:solidFill>
                  <a:srgbClr val="DD1B50"/>
                </a:solidFill>
                <a:effectLst/>
              </a:rPr>
              <a:t>verfolgt</a:t>
            </a:r>
            <a:r>
              <a:rPr lang="de-DE" sz="2200" b="0" i="0" dirty="0">
                <a:solidFill>
                  <a:schemeClr val="bg2">
                    <a:lumMod val="25000"/>
                  </a:schemeClr>
                </a:solidFill>
                <a:effectLst/>
              </a:rPr>
              <a:t> werden und welche Wahlmöglichkeiten Du bezüglich der von Dir </a:t>
            </a:r>
            <a:r>
              <a:rPr lang="de-DE" sz="2200" b="0" i="0" dirty="0">
                <a:solidFill>
                  <a:srgbClr val="E18130"/>
                </a:solidFill>
                <a:effectLst/>
              </a:rPr>
              <a:t>weitergegebenen</a:t>
            </a:r>
            <a:r>
              <a:rPr lang="de-DE" sz="2200" b="0" i="0" dirty="0">
                <a:solidFill>
                  <a:schemeClr val="bg2">
                    <a:lumMod val="25000"/>
                  </a:schemeClr>
                </a:solidFill>
                <a:effectLst/>
              </a:rPr>
              <a:t> Informationen hast. </a:t>
            </a:r>
          </a:p>
          <a:p>
            <a:pPr algn="l"/>
            <a:r>
              <a:rPr lang="de-DE" sz="2200" b="0" i="0" dirty="0">
                <a:solidFill>
                  <a:schemeClr val="bg2">
                    <a:lumMod val="25000"/>
                  </a:schemeClr>
                </a:solidFill>
                <a:effectLst/>
              </a:rPr>
              <a:t>Da diese Aufmerksamkeit jedoch nicht immer möglich ist, kannst Du einigen </a:t>
            </a:r>
            <a:r>
              <a:rPr lang="de-DE" sz="2200" b="0" i="0" dirty="0">
                <a:solidFill>
                  <a:srgbClr val="DD1B50"/>
                </a:solidFill>
                <a:effectLst/>
              </a:rPr>
              <a:t>Datenschutzproblemen </a:t>
            </a:r>
            <a:r>
              <a:rPr lang="de-DE" sz="2200" b="0" i="0" dirty="0">
                <a:solidFill>
                  <a:schemeClr val="bg2">
                    <a:lumMod val="25000"/>
                  </a:schemeClr>
                </a:solidFill>
                <a:effectLst/>
              </a:rPr>
              <a:t>zuvorkommen. Steuere </a:t>
            </a:r>
            <a:r>
              <a:rPr lang="de-DE" sz="2200" dirty="0">
                <a:solidFill>
                  <a:schemeClr val="bg2">
                    <a:lumMod val="25000"/>
                  </a:schemeClr>
                </a:solidFill>
              </a:rPr>
              <a:t>D</a:t>
            </a:r>
            <a:r>
              <a:rPr lang="de-DE" sz="2200" b="0" i="0" dirty="0">
                <a:solidFill>
                  <a:schemeClr val="bg2">
                    <a:lumMod val="25000"/>
                  </a:schemeClr>
                </a:solidFill>
                <a:effectLst/>
              </a:rPr>
              <a:t>eine Interaktion mit </a:t>
            </a:r>
            <a:r>
              <a:rPr lang="de-DE" sz="2200" b="0" i="0" dirty="0">
                <a:solidFill>
                  <a:srgbClr val="00ACA7"/>
                </a:solidFill>
                <a:effectLst/>
              </a:rPr>
              <a:t>Cookies</a:t>
            </a:r>
            <a:r>
              <a:rPr lang="de-DE" sz="2200" b="0" i="0" dirty="0">
                <a:solidFill>
                  <a:schemeClr val="bg2">
                    <a:lumMod val="25000"/>
                  </a:schemeClr>
                </a:solidFill>
                <a:effectLst/>
              </a:rPr>
              <a:t> proaktiv.</a:t>
            </a:r>
          </a:p>
          <a:p>
            <a:pPr algn="l"/>
            <a:r>
              <a:rPr lang="de-DE" sz="2200" b="0" i="0" dirty="0">
                <a:solidFill>
                  <a:schemeClr val="bg2">
                    <a:lumMod val="25000"/>
                  </a:schemeClr>
                </a:solidFill>
                <a:effectLst/>
              </a:rPr>
              <a:t>Wenn Du im Internet surfst, können Websites </a:t>
            </a:r>
            <a:r>
              <a:rPr lang="de-DE" sz="2200" b="0" i="0" dirty="0">
                <a:solidFill>
                  <a:srgbClr val="00ACA7"/>
                </a:solidFill>
                <a:effectLst/>
              </a:rPr>
              <a:t>"Cookies" </a:t>
            </a:r>
            <a:r>
              <a:rPr lang="de-DE" sz="2200" b="0" i="0" dirty="0">
                <a:solidFill>
                  <a:schemeClr val="bg2">
                    <a:lumMod val="25000"/>
                  </a:schemeClr>
                </a:solidFill>
                <a:effectLst/>
              </a:rPr>
              <a:t>auf Deinem System hinterlassen. Sie sind wie virtuelle </a:t>
            </a:r>
            <a:r>
              <a:rPr lang="de-DE" sz="2200" b="0" i="0" dirty="0">
                <a:solidFill>
                  <a:srgbClr val="E18130"/>
                </a:solidFill>
                <a:effectLst/>
              </a:rPr>
              <a:t>Brotkrümel</a:t>
            </a:r>
            <a:r>
              <a:rPr lang="de-DE" sz="2200" b="0" i="0" dirty="0">
                <a:solidFill>
                  <a:schemeClr val="bg2">
                    <a:lumMod val="25000"/>
                  </a:schemeClr>
                </a:solidFill>
                <a:effectLst/>
              </a:rPr>
              <a:t>. Cookies sammeln Informationen und zeichnen Dein Surfverhalten auf, so dass eine Spur entsteht, wo Du online gewesen bist.</a:t>
            </a:r>
            <a:endParaRPr lang="en-US" sz="2200" b="0" i="0" dirty="0">
              <a:solidFill>
                <a:schemeClr val="bg2">
                  <a:lumMod val="25000"/>
                </a:schemeClr>
              </a:solidFill>
              <a:effectLst/>
            </a:endParaRPr>
          </a:p>
          <a:p>
            <a:endParaRPr lang="en-US" dirty="0"/>
          </a:p>
        </p:txBody>
      </p:sp>
      <p:graphicFrame>
        <p:nvGraphicFramePr>
          <p:cNvPr id="4" name="Diagram 3">
            <a:extLst>
              <a:ext uri="{FF2B5EF4-FFF2-40B4-BE49-F238E27FC236}">
                <a16:creationId xmlns:a16="http://schemas.microsoft.com/office/drawing/2014/main" id="{9F9EBEFF-BBCD-4797-83F1-B3E460DA8966}"/>
              </a:ext>
            </a:extLst>
          </p:cNvPr>
          <p:cNvGraphicFramePr/>
          <p:nvPr>
            <p:extLst>
              <p:ext uri="{D42A27DB-BD31-4B8C-83A1-F6EECF244321}">
                <p14:modId xmlns:p14="http://schemas.microsoft.com/office/powerpoint/2010/main" val="1943996906"/>
              </p:ext>
            </p:extLst>
          </p:nvPr>
        </p:nvGraphicFramePr>
        <p:xfrm>
          <a:off x="5797237" y="1431340"/>
          <a:ext cx="6867524" cy="3995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142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normAutofit/>
          </a:bodyPr>
          <a:lstStyle/>
          <a:p>
            <a:r>
              <a:rPr lang="de-DE" sz="3100" dirty="0"/>
              <a:t>Lektion zur Erinnerung an den digitalen Fußabdruck (Modul 2) </a:t>
            </a:r>
          </a:p>
          <a:p>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5035314" y="1707050"/>
            <a:ext cx="6281870" cy="3995320"/>
          </a:xfrm>
        </p:spPr>
        <p:txBody>
          <a:bodyPr/>
          <a:lstStyle/>
          <a:p>
            <a:pPr algn="r"/>
            <a:r>
              <a:rPr lang="de-DE" sz="2200" b="0" i="0" dirty="0">
                <a:solidFill>
                  <a:schemeClr val="bg2">
                    <a:lumMod val="25000"/>
                  </a:schemeClr>
                </a:solidFill>
                <a:effectLst/>
              </a:rPr>
              <a:t>Manchmal sind Cookies sehr nützlich. Sie können einer Website helfen, sich an Deine </a:t>
            </a:r>
            <a:r>
              <a:rPr lang="de-DE" sz="2200" b="0" i="0" dirty="0">
                <a:solidFill>
                  <a:srgbClr val="00ACA7"/>
                </a:solidFill>
                <a:effectLst/>
              </a:rPr>
              <a:t>Anmeldeinformationen</a:t>
            </a:r>
            <a:r>
              <a:rPr lang="de-DE" sz="2200" b="0" i="0" dirty="0">
                <a:solidFill>
                  <a:schemeClr val="bg2">
                    <a:lumMod val="25000"/>
                  </a:schemeClr>
                </a:solidFill>
                <a:effectLst/>
              </a:rPr>
              <a:t> zu erinnern oder Deine Präferenzen für einen zukünftigen Besuch zu speichern. Aber Unternehmen können sie auch verwenden, um Deine </a:t>
            </a:r>
            <a:r>
              <a:rPr lang="de-DE" sz="2200" b="0" i="0" dirty="0">
                <a:solidFill>
                  <a:srgbClr val="DD1B50"/>
                </a:solidFill>
                <a:effectLst/>
              </a:rPr>
              <a:t>Daten zu erfassen</a:t>
            </a:r>
            <a:r>
              <a:rPr lang="de-DE" sz="2200" b="0" i="0" dirty="0">
                <a:solidFill>
                  <a:schemeClr val="bg2">
                    <a:lumMod val="25000"/>
                  </a:schemeClr>
                </a:solidFill>
                <a:effectLst/>
              </a:rPr>
              <a:t>, was ihnen große </a:t>
            </a:r>
            <a:r>
              <a:rPr lang="de-DE" sz="2200" b="0" i="0" dirty="0">
                <a:solidFill>
                  <a:srgbClr val="E18130"/>
                </a:solidFill>
                <a:effectLst/>
              </a:rPr>
              <a:t>Gewinne</a:t>
            </a:r>
            <a:r>
              <a:rPr lang="de-DE" sz="2200" b="0" i="0" dirty="0">
                <a:solidFill>
                  <a:schemeClr val="bg2">
                    <a:lumMod val="25000"/>
                  </a:schemeClr>
                </a:solidFill>
                <a:effectLst/>
              </a:rPr>
              <a:t> bescheren kann - auf Deine</a:t>
            </a:r>
            <a:r>
              <a:rPr lang="de-DE" sz="2200" b="0" i="0" dirty="0">
                <a:solidFill>
                  <a:srgbClr val="00ACA7"/>
                </a:solidFill>
                <a:effectLst/>
              </a:rPr>
              <a:t> Kosten</a:t>
            </a:r>
            <a:r>
              <a:rPr lang="de-DE" sz="2200" b="0" i="0" dirty="0">
                <a:solidFill>
                  <a:schemeClr val="bg2">
                    <a:lumMod val="25000"/>
                  </a:schemeClr>
                </a:solidFill>
                <a:effectLst/>
              </a:rPr>
              <a:t>.</a:t>
            </a:r>
          </a:p>
          <a:p>
            <a:pPr algn="r"/>
            <a:r>
              <a:rPr lang="de-DE" sz="2200" b="0" i="0" dirty="0">
                <a:solidFill>
                  <a:schemeClr val="bg2">
                    <a:lumMod val="25000"/>
                  </a:schemeClr>
                </a:solidFill>
                <a:effectLst/>
              </a:rPr>
              <a:t>Die gute Nachricht ist, dass Du </a:t>
            </a:r>
            <a:r>
              <a:rPr lang="de-DE" sz="2200" b="0" i="0" dirty="0">
                <a:solidFill>
                  <a:srgbClr val="DD1B50"/>
                </a:solidFill>
                <a:effectLst/>
              </a:rPr>
              <a:t>einstellen kannst, was Du weitergibst</a:t>
            </a:r>
            <a:r>
              <a:rPr lang="de-DE" sz="2200" dirty="0">
                <a:solidFill>
                  <a:schemeClr val="bg2">
                    <a:lumMod val="25000"/>
                  </a:schemeClr>
                </a:solidFill>
              </a:rPr>
              <a:t> </a:t>
            </a:r>
            <a:r>
              <a:rPr lang="de-DE" sz="2200" b="0" i="0" dirty="0">
                <a:solidFill>
                  <a:schemeClr val="bg2">
                    <a:lumMod val="25000"/>
                  </a:schemeClr>
                </a:solidFill>
                <a:effectLst/>
              </a:rPr>
              <a:t>und Deinen </a:t>
            </a:r>
            <a:r>
              <a:rPr lang="de-DE" sz="2200" b="0" i="0" u="sng" dirty="0">
                <a:solidFill>
                  <a:srgbClr val="E18130"/>
                </a:solidFill>
                <a:effectLst/>
              </a:rPr>
              <a:t>digitalen Fußabdruck </a:t>
            </a:r>
            <a:r>
              <a:rPr lang="de-DE" sz="2200" b="0" i="0" dirty="0">
                <a:solidFill>
                  <a:schemeClr val="bg2">
                    <a:lumMod val="25000"/>
                  </a:schemeClr>
                </a:solidFill>
                <a:effectLst/>
              </a:rPr>
              <a:t>minimieren kannst. Selbst wenn Du keine Zeit hast, die Datenschutzrichtlinien einer Website zu lesen, bist Du dann teilweise abgesichert.</a:t>
            </a:r>
          </a:p>
          <a:p>
            <a:pPr algn="r"/>
            <a:endParaRPr lang="de-DE" sz="2200" b="0" i="0" dirty="0">
              <a:solidFill>
                <a:schemeClr val="bg2">
                  <a:lumMod val="25000"/>
                </a:schemeClr>
              </a:solidFill>
              <a:effectLst/>
            </a:endParaRPr>
          </a:p>
          <a:p>
            <a:pPr algn="r"/>
            <a:endParaRPr lang="en-US" dirty="0"/>
          </a:p>
        </p:txBody>
      </p:sp>
      <p:graphicFrame>
        <p:nvGraphicFramePr>
          <p:cNvPr id="4" name="Diagram 3">
            <a:extLst>
              <a:ext uri="{FF2B5EF4-FFF2-40B4-BE49-F238E27FC236}">
                <a16:creationId xmlns:a16="http://schemas.microsoft.com/office/drawing/2014/main" id="{4064980C-B47B-40CD-B6B8-137682BF1864}"/>
              </a:ext>
            </a:extLst>
          </p:cNvPr>
          <p:cNvGraphicFramePr/>
          <p:nvPr>
            <p:extLst>
              <p:ext uri="{D42A27DB-BD31-4B8C-83A1-F6EECF244321}">
                <p14:modId xmlns:p14="http://schemas.microsoft.com/office/powerpoint/2010/main" val="1563393987"/>
              </p:ext>
            </p:extLst>
          </p:nvPr>
        </p:nvGraphicFramePr>
        <p:xfrm>
          <a:off x="-590550" y="1704892"/>
          <a:ext cx="5505449" cy="461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914373"/>
            <a:ext cx="4369392" cy="4493975"/>
          </a:xfrm>
        </p:spPr>
        <p:txBody>
          <a:bodyPr>
            <a:normAutofit/>
          </a:bodyPr>
          <a:lstStyle/>
          <a:p>
            <a:r>
              <a:rPr lang="de-DE" sz="2400" dirty="0">
                <a:effectLst/>
              </a:rPr>
              <a:t>Die Digitalisierung in der Bildung kann wirklich viele benachteiligte Gruppen in der Gesellschaft unterstützen, nicht nur Geflüchtete</a:t>
            </a:r>
            <a:r>
              <a:rPr lang="de-DE" sz="2400" dirty="0"/>
              <a:t> </a:t>
            </a:r>
            <a:r>
              <a:rPr lang="de-DE" sz="2400" dirty="0">
                <a:effectLst/>
              </a:rPr>
              <a:t>und wir arbeiten jetzt mit der Regierung zusammen, um das Programm zu erweitern.</a:t>
            </a:r>
            <a:br>
              <a:rPr lang="de-DE" sz="2400" dirty="0">
                <a:effectLst/>
              </a:rPr>
            </a:br>
            <a:r>
              <a:rPr lang="de-DE" sz="2400" dirty="0">
                <a:effectLst/>
              </a:rPr>
              <a:t>SOPHIA, BERLIN</a:t>
            </a:r>
            <a:endParaRPr lang="en-US" sz="2400"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sp>
        <p:nvSpPr>
          <p:cNvPr id="5" name="TextBox 4">
            <a:extLst>
              <a:ext uri="{FF2B5EF4-FFF2-40B4-BE49-F238E27FC236}">
                <a16:creationId xmlns:a16="http://schemas.microsoft.com/office/drawing/2014/main" id="{41953819-BF86-4B5C-8D23-DCDCDD6D897A}"/>
              </a:ext>
            </a:extLst>
          </p:cNvPr>
          <p:cNvSpPr txBox="1"/>
          <p:nvPr/>
        </p:nvSpPr>
        <p:spPr>
          <a:xfrm>
            <a:off x="757250" y="6043250"/>
            <a:ext cx="4768575" cy="646331"/>
          </a:xfrm>
          <a:prstGeom prst="rect">
            <a:avLst/>
          </a:prstGeom>
          <a:noFill/>
        </p:spPr>
        <p:txBody>
          <a:bodyPr wrap="square" rtlCol="0">
            <a:spAutoFit/>
          </a:bodyPr>
          <a:lstStyle/>
          <a:p>
            <a:r>
              <a:rPr lang="en-IE" b="0" i="0" u="none" strike="noStrike" dirty="0">
                <a:solidFill>
                  <a:schemeClr val="bg1"/>
                </a:solidFill>
                <a:effectLst/>
                <a:hlinkClick r:id="rId2"/>
              </a:rPr>
              <a:t>https://www.digitalcityofrefuge.com/people/berlin/migration-matters</a:t>
            </a:r>
            <a:r>
              <a:rPr lang="hr-BA" b="0" i="0" u="none" strike="noStrike" dirty="0">
                <a:solidFill>
                  <a:schemeClr val="bg1"/>
                </a:solidFill>
                <a:effectLst/>
              </a:rPr>
              <a:t> </a:t>
            </a:r>
            <a:endParaRPr lang="en-IE" dirty="0">
              <a:solidFill>
                <a:schemeClr val="bg1"/>
              </a:solidFill>
            </a:endParaRPr>
          </a:p>
        </p:txBody>
      </p:sp>
      <p:pic>
        <p:nvPicPr>
          <p:cNvPr id="20" name="Picture Placeholder 19" descr="Two women looking at tablet laughing">
            <a:extLst>
              <a:ext uri="{FF2B5EF4-FFF2-40B4-BE49-F238E27FC236}">
                <a16:creationId xmlns:a16="http://schemas.microsoft.com/office/drawing/2014/main" id="{4C51B839-9303-4CA8-A6D6-586D4EFB673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xfrm>
            <a:off x="5825668" y="-1"/>
            <a:ext cx="5689601" cy="6858001"/>
          </a:xfrm>
        </p:spPr>
      </p:pic>
    </p:spTree>
    <p:extLst>
      <p:ext uri="{BB962C8B-B14F-4D97-AF65-F5344CB8AC3E}">
        <p14:creationId xmlns:p14="http://schemas.microsoft.com/office/powerpoint/2010/main" val="424267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E259E-BDC3-4C1F-A496-276244561534}"/>
              </a:ext>
            </a:extLst>
          </p:cNvPr>
          <p:cNvSpPr>
            <a:spLocks noGrp="1"/>
          </p:cNvSpPr>
          <p:nvPr>
            <p:ph type="body" sz="quarter" idx="13"/>
          </p:nvPr>
        </p:nvSpPr>
        <p:spPr/>
        <p:txBody>
          <a:bodyPr/>
          <a:lstStyle/>
          <a:p>
            <a:r>
              <a:rPr lang="de-DE" dirty="0"/>
              <a:t>Top-Tipps zum Verwalten Deines digitalen Fußabdrucks</a:t>
            </a:r>
            <a:endParaRPr lang="en-US" dirty="0"/>
          </a:p>
        </p:txBody>
      </p:sp>
      <p:sp>
        <p:nvSpPr>
          <p:cNvPr id="3" name="Text Placeholder 2">
            <a:extLst>
              <a:ext uri="{FF2B5EF4-FFF2-40B4-BE49-F238E27FC236}">
                <a16:creationId xmlns:a16="http://schemas.microsoft.com/office/drawing/2014/main" id="{AFFF70EC-FA6B-488F-9917-C31EF328246F}"/>
              </a:ext>
            </a:extLst>
          </p:cNvPr>
          <p:cNvSpPr>
            <a:spLocks noGrp="1"/>
          </p:cNvSpPr>
          <p:nvPr>
            <p:ph type="body" sz="quarter" idx="14"/>
          </p:nvPr>
        </p:nvSpPr>
        <p:spPr>
          <a:xfrm>
            <a:off x="954051" y="1839897"/>
            <a:ext cx="4379949" cy="3537886"/>
          </a:xfrm>
        </p:spPr>
        <p:txBody>
          <a:bodyPr/>
          <a:lstStyle/>
          <a:p>
            <a:pPr marL="457200" indent="-457200">
              <a:buFont typeface="+mj-lt"/>
              <a:buAutoNum type="arabicPeriod"/>
            </a:pPr>
            <a:r>
              <a:rPr lang="de-DE" dirty="0"/>
              <a:t>Schaue online nach Dir selbst</a:t>
            </a:r>
          </a:p>
          <a:p>
            <a:pPr marL="457200" indent="-457200">
              <a:buFont typeface="+mj-lt"/>
              <a:buAutoNum type="arabicPeriod"/>
            </a:pPr>
            <a:r>
              <a:rPr lang="de-DE" dirty="0"/>
              <a:t>Liste alle Deine Konten auf</a:t>
            </a:r>
          </a:p>
          <a:p>
            <a:pPr marL="457200" indent="-457200">
              <a:buFont typeface="+mj-lt"/>
              <a:buAutoNum type="arabicPeriod"/>
            </a:pPr>
            <a:r>
              <a:rPr lang="de-DE" dirty="0"/>
              <a:t>Privatsphäre-Einstellungen verwenden</a:t>
            </a:r>
          </a:p>
          <a:p>
            <a:pPr marL="457200" indent="-457200">
              <a:buFont typeface="+mj-lt"/>
              <a:buAutoNum type="arabicPeriod"/>
            </a:pPr>
            <a:r>
              <a:rPr lang="de-DE" dirty="0"/>
              <a:t>Halte die Dinge professionell</a:t>
            </a:r>
          </a:p>
          <a:p>
            <a:pPr marL="457200" indent="-457200">
              <a:buFont typeface="+mj-lt"/>
              <a:buAutoNum type="arabicPeriod"/>
            </a:pPr>
            <a:r>
              <a:rPr lang="de-DE" dirty="0"/>
              <a:t>Halte Dein Profil auf dem neuesten Stand</a:t>
            </a:r>
          </a:p>
          <a:p>
            <a:pPr marL="457200" indent="-457200">
              <a:buFont typeface="+mj-lt"/>
              <a:buAutoNum type="arabicPeriod"/>
            </a:pPr>
            <a:r>
              <a:rPr lang="de-DE" dirty="0"/>
              <a:t>Gib nicht zu viel preis</a:t>
            </a:r>
          </a:p>
          <a:p>
            <a:pPr marL="457200" indent="-457200">
              <a:buFont typeface="+mj-lt"/>
              <a:buAutoNum type="arabicPeriod"/>
            </a:pPr>
            <a:r>
              <a:rPr lang="de-DE" dirty="0"/>
              <a:t>Lösche unangebrachte Inhalte</a:t>
            </a:r>
            <a:r>
              <a:rPr lang="en-US" dirty="0"/>
              <a:t>     </a:t>
            </a:r>
          </a:p>
        </p:txBody>
      </p:sp>
      <p:sp>
        <p:nvSpPr>
          <p:cNvPr id="5" name="TextBox 4">
            <a:extLst>
              <a:ext uri="{FF2B5EF4-FFF2-40B4-BE49-F238E27FC236}">
                <a16:creationId xmlns:a16="http://schemas.microsoft.com/office/drawing/2014/main" id="{30913039-2D1B-4D05-AA28-4BD6475EBDF6}"/>
              </a:ext>
            </a:extLst>
          </p:cNvPr>
          <p:cNvSpPr txBox="1"/>
          <p:nvPr/>
        </p:nvSpPr>
        <p:spPr>
          <a:xfrm>
            <a:off x="5648276" y="1826764"/>
            <a:ext cx="6096000" cy="3188565"/>
          </a:xfrm>
          <a:prstGeom prst="rect">
            <a:avLst/>
          </a:prstGeom>
          <a:noFill/>
        </p:spPr>
        <p:txBody>
          <a:bodyPr wrap="square">
            <a:spAutoFit/>
          </a:bodyPr>
          <a:lstStyle/>
          <a:p>
            <a:pPr marL="457200" indent="-457200">
              <a:lnSpc>
                <a:spcPct val="90000"/>
              </a:lnSpc>
              <a:spcBef>
                <a:spcPts val="1000"/>
              </a:spcBef>
              <a:buFont typeface="+mj-lt"/>
              <a:buAutoNum type="arabicPeriod" startAt="8"/>
            </a:pPr>
            <a:r>
              <a:rPr lang="de-DE" sz="2400" dirty="0">
                <a:solidFill>
                  <a:srgbClr val="5E5E5E"/>
                </a:solidFill>
              </a:rPr>
              <a:t>Überprüfe Deinen Browser auf Cookies</a:t>
            </a:r>
          </a:p>
          <a:p>
            <a:pPr marL="457200" indent="-457200">
              <a:lnSpc>
                <a:spcPct val="90000"/>
              </a:lnSpc>
              <a:spcBef>
                <a:spcPts val="1000"/>
              </a:spcBef>
              <a:buFont typeface="+mj-lt"/>
              <a:buAutoNum type="arabicPeriod" startAt="8"/>
            </a:pPr>
            <a:r>
              <a:rPr lang="de-DE" sz="2400" dirty="0">
                <a:solidFill>
                  <a:srgbClr val="5E5E5E"/>
                </a:solidFill>
              </a:rPr>
              <a:t> Schütze Deine Passwörter</a:t>
            </a:r>
          </a:p>
          <a:p>
            <a:pPr marL="457200" indent="-457200">
              <a:lnSpc>
                <a:spcPct val="90000"/>
              </a:lnSpc>
              <a:spcBef>
                <a:spcPts val="1000"/>
              </a:spcBef>
              <a:buFont typeface="+mj-lt"/>
              <a:buAutoNum type="arabicPeriod" startAt="8"/>
            </a:pPr>
            <a:r>
              <a:rPr lang="de-DE" sz="2400" dirty="0">
                <a:solidFill>
                  <a:srgbClr val="5E5E5E"/>
                </a:solidFill>
              </a:rPr>
              <a:t> Verwende sichere Passwörter</a:t>
            </a:r>
          </a:p>
          <a:p>
            <a:pPr marL="457200" indent="-457200">
              <a:lnSpc>
                <a:spcPct val="90000"/>
              </a:lnSpc>
              <a:spcBef>
                <a:spcPts val="1000"/>
              </a:spcBef>
              <a:buFont typeface="+mj-lt"/>
              <a:buAutoNum type="arabicPeriod" startAt="8"/>
            </a:pPr>
            <a:r>
              <a:rPr lang="de-DE" sz="2400" dirty="0">
                <a:solidFill>
                  <a:srgbClr val="5E5E5E"/>
                </a:solidFill>
              </a:rPr>
              <a:t> Erstelle ein zweites E-Mail-Konto</a:t>
            </a:r>
          </a:p>
          <a:p>
            <a:pPr marL="457200" indent="-457200">
              <a:lnSpc>
                <a:spcPct val="90000"/>
              </a:lnSpc>
              <a:spcBef>
                <a:spcPts val="1000"/>
              </a:spcBef>
              <a:buFont typeface="+mj-lt"/>
              <a:buAutoNum type="arabicPeriod" startAt="8"/>
            </a:pPr>
            <a:r>
              <a:rPr lang="de-DE" sz="2400" dirty="0">
                <a:solidFill>
                  <a:srgbClr val="5E5E5E"/>
                </a:solidFill>
              </a:rPr>
              <a:t> Teile Deine Erfolge</a:t>
            </a:r>
          </a:p>
          <a:p>
            <a:pPr marL="457200" indent="-457200">
              <a:lnSpc>
                <a:spcPct val="90000"/>
              </a:lnSpc>
              <a:spcBef>
                <a:spcPts val="1000"/>
              </a:spcBef>
              <a:buFont typeface="+mj-lt"/>
              <a:buAutoNum type="arabicPeriod" startAt="8"/>
            </a:pPr>
            <a:r>
              <a:rPr lang="de-DE" sz="2400" dirty="0">
                <a:solidFill>
                  <a:srgbClr val="5E5E5E"/>
                </a:solidFill>
              </a:rPr>
              <a:t> Denke nach, bevor Du etwas postest</a:t>
            </a:r>
          </a:p>
          <a:p>
            <a:pPr marL="457200" indent="-457200">
              <a:lnSpc>
                <a:spcPct val="90000"/>
              </a:lnSpc>
              <a:spcBef>
                <a:spcPts val="1000"/>
              </a:spcBef>
              <a:buFont typeface="+mj-lt"/>
              <a:buAutoNum type="arabicPeriod" startAt="8"/>
            </a:pPr>
            <a:r>
              <a:rPr lang="de-DE" sz="2400" dirty="0">
                <a:solidFill>
                  <a:srgbClr val="5E5E5E"/>
                </a:solidFill>
              </a:rPr>
              <a:t> Aktualisiere immer Deine Software</a:t>
            </a:r>
            <a:endParaRPr lang="en-US" sz="2400" dirty="0">
              <a:solidFill>
                <a:srgbClr val="5E5E5E"/>
              </a:solidFill>
            </a:endParaRPr>
          </a:p>
        </p:txBody>
      </p:sp>
      <p:sp>
        <p:nvSpPr>
          <p:cNvPr id="7" name="TextBox 6">
            <a:extLst>
              <a:ext uri="{FF2B5EF4-FFF2-40B4-BE49-F238E27FC236}">
                <a16:creationId xmlns:a16="http://schemas.microsoft.com/office/drawing/2014/main" id="{E4AD7E6D-592A-4B8C-B0EE-1C8C2D65484C}"/>
              </a:ext>
            </a:extLst>
          </p:cNvPr>
          <p:cNvSpPr txBox="1"/>
          <p:nvPr/>
        </p:nvSpPr>
        <p:spPr>
          <a:xfrm>
            <a:off x="515902" y="6273086"/>
            <a:ext cx="8258175" cy="261610"/>
          </a:xfrm>
          <a:prstGeom prst="rect">
            <a:avLst/>
          </a:prstGeom>
          <a:noFill/>
        </p:spPr>
        <p:txBody>
          <a:bodyPr wrap="square">
            <a:spAutoFit/>
          </a:bodyPr>
          <a:lstStyle/>
          <a:p>
            <a:r>
              <a:rPr lang="de-DE" sz="1100" dirty="0">
                <a:solidFill>
                  <a:srgbClr val="5E5E5E"/>
                </a:solidFill>
              </a:rPr>
              <a:t>QUELLE</a:t>
            </a:r>
            <a:r>
              <a:rPr lang="hr-BA" sz="1100" dirty="0">
                <a:solidFill>
                  <a:srgbClr val="5E5E5E"/>
                </a:solidFill>
              </a:rPr>
              <a:t>: </a:t>
            </a:r>
            <a:r>
              <a:rPr lang="en-US" sz="1100" dirty="0">
                <a:solidFill>
                  <a:srgbClr val="5E5E5E"/>
                </a:solidFill>
              </a:rPr>
              <a:t>How To Manage Your Digital Footprint: 20 Tips for Students</a:t>
            </a:r>
            <a:r>
              <a:rPr lang="hr-BA" sz="1100" dirty="0">
                <a:solidFill>
                  <a:srgbClr val="5E5E5E"/>
                </a:solidFill>
              </a:rPr>
              <a:t>, </a:t>
            </a:r>
            <a:r>
              <a:rPr lang="en-US" sz="1100" dirty="0">
                <a:solidFill>
                  <a:srgbClr val="5E5E5E"/>
                </a:solidFill>
              </a:rPr>
              <a:t>by Imed Bouchrika</a:t>
            </a:r>
            <a:r>
              <a:rPr lang="hr-BA" sz="1100" dirty="0">
                <a:solidFill>
                  <a:srgbClr val="5E5E5E"/>
                </a:solidFill>
              </a:rPr>
              <a:t>, </a:t>
            </a:r>
            <a:r>
              <a:rPr lang="en-US" sz="1100" dirty="0">
                <a:solidFill>
                  <a:srgbClr val="5E5E5E"/>
                </a:solidFill>
              </a:rPr>
              <a:t>Chief Data Scientist &amp; Head of Content</a:t>
            </a:r>
          </a:p>
        </p:txBody>
      </p:sp>
    </p:spTree>
    <p:extLst>
      <p:ext uri="{BB962C8B-B14F-4D97-AF65-F5344CB8AC3E}">
        <p14:creationId xmlns:p14="http://schemas.microsoft.com/office/powerpoint/2010/main" val="422337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F9AA6-03BE-4BF9-9921-E869D4661562}"/>
              </a:ext>
            </a:extLst>
          </p:cNvPr>
          <p:cNvSpPr>
            <a:spLocks noGrp="1"/>
          </p:cNvSpPr>
          <p:nvPr>
            <p:ph type="body" sz="quarter" idx="13"/>
          </p:nvPr>
        </p:nvSpPr>
        <p:spPr>
          <a:xfrm>
            <a:off x="436935" y="710385"/>
            <a:ext cx="2744415" cy="3297980"/>
          </a:xfrm>
        </p:spPr>
        <p:txBody>
          <a:bodyPr/>
          <a:lstStyle/>
          <a:p>
            <a:r>
              <a:rPr lang="hr-BA" dirty="0"/>
              <a:t>Aktivität: </a:t>
            </a:r>
          </a:p>
          <a:p>
            <a:r>
              <a:rPr lang="hr-BA" dirty="0"/>
              <a:t>Das Quiz</a:t>
            </a:r>
            <a:endParaRPr lang="en-US" dirty="0"/>
          </a:p>
        </p:txBody>
      </p:sp>
      <p:sp>
        <p:nvSpPr>
          <p:cNvPr id="3" name="Text Placeholder 2">
            <a:extLst>
              <a:ext uri="{FF2B5EF4-FFF2-40B4-BE49-F238E27FC236}">
                <a16:creationId xmlns:a16="http://schemas.microsoft.com/office/drawing/2014/main" id="{A84A94D5-78C1-49F5-9273-690230D93950}"/>
              </a:ext>
            </a:extLst>
          </p:cNvPr>
          <p:cNvSpPr>
            <a:spLocks noGrp="1"/>
          </p:cNvSpPr>
          <p:nvPr>
            <p:ph type="body" sz="quarter" idx="14"/>
          </p:nvPr>
        </p:nvSpPr>
        <p:spPr>
          <a:xfrm>
            <a:off x="8531148" y="5306894"/>
            <a:ext cx="3413202" cy="928188"/>
          </a:xfrm>
        </p:spPr>
        <p:txBody>
          <a:bodyPr/>
          <a:lstStyle/>
          <a:p>
            <a:pPr>
              <a:lnSpc>
                <a:spcPct val="100000"/>
              </a:lnSpc>
              <a:spcBef>
                <a:spcPts val="0"/>
              </a:spcBef>
            </a:pPr>
            <a:r>
              <a:rPr lang="de-DE" sz="3200" b="1" dirty="0">
                <a:solidFill>
                  <a:srgbClr val="D6315A"/>
                </a:solidFill>
              </a:rPr>
              <a:t>STRG + Klick </a:t>
            </a:r>
          </a:p>
          <a:p>
            <a:pPr>
              <a:lnSpc>
                <a:spcPct val="100000"/>
              </a:lnSpc>
              <a:spcBef>
                <a:spcPts val="0"/>
              </a:spcBef>
            </a:pPr>
            <a:r>
              <a:rPr lang="de-DE" sz="2800" b="1" dirty="0">
                <a:solidFill>
                  <a:srgbClr val="00ACA7"/>
                </a:solidFill>
              </a:rPr>
              <a:t>zum Starten der Lektion</a:t>
            </a:r>
          </a:p>
        </p:txBody>
      </p:sp>
      <p:sp>
        <p:nvSpPr>
          <p:cNvPr id="4" name="Arrow: Up 3">
            <a:extLst>
              <a:ext uri="{FF2B5EF4-FFF2-40B4-BE49-F238E27FC236}">
                <a16:creationId xmlns:a16="http://schemas.microsoft.com/office/drawing/2014/main" id="{64930080-0F50-4236-990B-C05FDE78D2AA}"/>
              </a:ext>
            </a:extLst>
          </p:cNvPr>
          <p:cNvSpPr/>
          <p:nvPr/>
        </p:nvSpPr>
        <p:spPr>
          <a:xfrm>
            <a:off x="7264866" y="4415599"/>
            <a:ext cx="906011" cy="1140902"/>
          </a:xfrm>
          <a:prstGeom prst="up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7" name="Graphic 6" descr="Mouse outline">
            <a:extLst>
              <a:ext uri="{FF2B5EF4-FFF2-40B4-BE49-F238E27FC236}">
                <a16:creationId xmlns:a16="http://schemas.microsoft.com/office/drawing/2014/main" id="{AF9C0F08-B252-4F34-94C2-01AE0F0DAE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0130">
            <a:off x="8318591" y="4290178"/>
            <a:ext cx="914400" cy="792231"/>
          </a:xfrm>
          <a:prstGeom prst="rect">
            <a:avLst/>
          </a:prstGeom>
        </p:spPr>
      </p:pic>
      <p:grpSp>
        <p:nvGrpSpPr>
          <p:cNvPr id="8" name="Group 7">
            <a:extLst>
              <a:ext uri="{FF2B5EF4-FFF2-40B4-BE49-F238E27FC236}">
                <a16:creationId xmlns:a16="http://schemas.microsoft.com/office/drawing/2014/main" id="{74C69E91-3972-4401-BBDE-B28611888FAF}"/>
              </a:ext>
            </a:extLst>
          </p:cNvPr>
          <p:cNvGrpSpPr/>
          <p:nvPr/>
        </p:nvGrpSpPr>
        <p:grpSpPr>
          <a:xfrm>
            <a:off x="3438525" y="630587"/>
            <a:ext cx="8505825" cy="3457575"/>
            <a:chOff x="3438525" y="630587"/>
            <a:chExt cx="8505825" cy="3457575"/>
          </a:xfrm>
        </p:grpSpPr>
        <p:pic>
          <p:nvPicPr>
            <p:cNvPr id="6" name="Picture 5">
              <a:hlinkClick r:id="rId4"/>
              <a:extLst>
                <a:ext uri="{FF2B5EF4-FFF2-40B4-BE49-F238E27FC236}">
                  <a16:creationId xmlns:a16="http://schemas.microsoft.com/office/drawing/2014/main" id="{132ECF46-0B8E-4D2E-B0F1-4DA05AE11C9B}"/>
                </a:ext>
              </a:extLst>
            </p:cNvPr>
            <p:cNvPicPr>
              <a:picLocks noChangeAspect="1"/>
            </p:cNvPicPr>
            <p:nvPr/>
          </p:nvPicPr>
          <p:blipFill>
            <a:blip r:embed="rId5"/>
            <a:stretch>
              <a:fillRect/>
            </a:stretch>
          </p:blipFill>
          <p:spPr>
            <a:xfrm>
              <a:off x="3438525" y="630587"/>
              <a:ext cx="8505825" cy="345757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B6CDE9B-8AE7-4986-A26B-5FA6E36C29F5}"/>
                </a:ext>
              </a:extLst>
            </p:cNvPr>
            <p:cNvSpPr txBox="1"/>
            <p:nvPr/>
          </p:nvSpPr>
          <p:spPr>
            <a:xfrm>
              <a:off x="5934075" y="3102626"/>
              <a:ext cx="3651359" cy="954107"/>
            </a:xfrm>
            <a:prstGeom prst="rect">
              <a:avLst/>
            </a:prstGeom>
            <a:solidFill>
              <a:schemeClr val="bg1"/>
            </a:solidFill>
          </p:spPr>
          <p:txBody>
            <a:bodyPr wrap="square" rtlCol="0" anchor="ctr" anchorCtr="0">
              <a:spAutoFit/>
            </a:bodyPr>
            <a:lstStyle/>
            <a:p>
              <a:pPr algn="ctr"/>
              <a:r>
                <a:rPr lang="hr-BA" sz="2800" b="1" i="1" u="sng" dirty="0">
                  <a:solidFill>
                    <a:srgbClr val="00ACA7"/>
                  </a:solidFill>
                </a:rPr>
                <a:t>Do a self-assessment</a:t>
              </a:r>
            </a:p>
            <a:p>
              <a:pPr algn="ctr"/>
              <a:endParaRPr lang="en-US" sz="2800" dirty="0"/>
            </a:p>
          </p:txBody>
        </p:sp>
      </p:grpSp>
      <p:pic>
        <p:nvPicPr>
          <p:cNvPr id="10" name="Graphic 9" descr="Line arrow: Slight curve outline">
            <a:extLst>
              <a:ext uri="{FF2B5EF4-FFF2-40B4-BE49-F238E27FC236}">
                <a16:creationId xmlns:a16="http://schemas.microsoft.com/office/drawing/2014/main" id="{BA60ECE2-5849-4D14-A743-13115B6AA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3025" y="2292699"/>
            <a:ext cx="1447800" cy="1447800"/>
          </a:xfrm>
          <a:prstGeom prst="rect">
            <a:avLst/>
          </a:prstGeom>
        </p:spPr>
      </p:pic>
    </p:spTree>
    <p:extLst>
      <p:ext uri="{BB962C8B-B14F-4D97-AF65-F5344CB8AC3E}">
        <p14:creationId xmlns:p14="http://schemas.microsoft.com/office/powerpoint/2010/main" val="658515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802202" cy="697353"/>
          </a:xfrm>
        </p:spPr>
        <p:txBody>
          <a:bodyPr/>
          <a:lstStyle/>
          <a:p>
            <a:r>
              <a:rPr lang="en-US" dirty="0"/>
              <a:t>2. </a:t>
            </a:r>
            <a:r>
              <a:rPr lang="de-DE" dirty="0"/>
              <a:t>Schutz der Gesundheit </a:t>
            </a:r>
            <a:br>
              <a:rPr lang="de-DE" dirty="0"/>
            </a:br>
            <a:r>
              <a:rPr lang="de-DE" dirty="0"/>
              <a:t>und des Wohlbefindens</a:t>
            </a:r>
          </a:p>
          <a:p>
            <a:endParaRPr lang="en-US" dirty="0"/>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41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buFont typeface="Arial" panose="020B0604020202020204" pitchFamily="34" charset="0"/>
              <a:buChar char="•"/>
            </a:pPr>
            <a:r>
              <a:rPr lang="de-DE" sz="2400" b="1" i="0" dirty="0">
                <a:effectLst/>
              </a:rPr>
              <a:t>Digitales Wohlbefinden </a:t>
            </a:r>
            <a:r>
              <a:rPr lang="de-DE" sz="2400" i="0" dirty="0">
                <a:effectLst/>
              </a:rPr>
              <a:t>ist ein Begriff, der von Gesundheitsexpert*innen, Forscher*innen und Gerätehersteller*innen verwendet wird. Er beschreibt das Konzept, dass die Interaktion des Menschen mit der Technologie die geistige und/oder körperliche Gesundheit in messbarer Weise unterstützen sollte. </a:t>
            </a:r>
          </a:p>
          <a:p>
            <a:pPr marL="285750" indent="-285750">
              <a:buFont typeface="Arial" panose="020B0604020202020204" pitchFamily="34" charset="0"/>
              <a:buChar char="•"/>
            </a:pPr>
            <a:r>
              <a:rPr lang="de-DE" sz="2400" b="1" dirty="0"/>
              <a:t>Technostress </a:t>
            </a:r>
            <a:r>
              <a:rPr lang="de-DE" sz="2400" dirty="0"/>
              <a:t>ist ein Stress, der durch die Unfähigkeit entsteht, mit der modernen Technologie umzugehen.</a:t>
            </a:r>
            <a:endParaRPr lang="en-US" sz="5400" dirty="0"/>
          </a:p>
        </p:txBody>
      </p:sp>
    </p:spTree>
    <p:extLst>
      <p:ext uri="{BB962C8B-B14F-4D97-AF65-F5344CB8AC3E}">
        <p14:creationId xmlns:p14="http://schemas.microsoft.com/office/powerpoint/2010/main" val="388602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74BC5-DE5E-4FD0-9048-B9FCFB76D2AA}"/>
              </a:ext>
            </a:extLst>
          </p:cNvPr>
          <p:cNvSpPr>
            <a:spLocks noGrp="1"/>
          </p:cNvSpPr>
          <p:nvPr>
            <p:ph type="body" sz="quarter" idx="13"/>
          </p:nvPr>
        </p:nvSpPr>
        <p:spPr>
          <a:xfrm>
            <a:off x="1086578" y="543442"/>
            <a:ext cx="10600546" cy="953429"/>
          </a:xfrm>
        </p:spPr>
        <p:txBody>
          <a:bodyPr>
            <a:normAutofit fontScale="92500" lnSpcReduction="10000"/>
          </a:bodyPr>
          <a:lstStyle/>
          <a:p>
            <a:r>
              <a:rPr lang="de-DE" dirty="0">
                <a:solidFill>
                  <a:schemeClr val="tx1">
                    <a:lumMod val="65000"/>
                    <a:lumOff val="35000"/>
                  </a:schemeClr>
                </a:solidFill>
              </a:rPr>
              <a:t>Lernende dabei unterstützen, gesunde, digitale Gewohnheiten zu entwickeln</a:t>
            </a:r>
            <a:endParaRPr lang="en-US" b="1" i="0" dirty="0">
              <a:solidFill>
                <a:schemeClr val="tx1">
                  <a:lumMod val="65000"/>
                  <a:lumOff val="35000"/>
                </a:schemeClr>
              </a:solidFill>
              <a:effectLst/>
            </a:endParaRPr>
          </a:p>
        </p:txBody>
      </p:sp>
      <p:pic>
        <p:nvPicPr>
          <p:cNvPr id="6" name="Picture 5" descr="A picture containing diagram&#10;&#10;Description automatically generated">
            <a:extLst>
              <a:ext uri="{FF2B5EF4-FFF2-40B4-BE49-F238E27FC236}">
                <a16:creationId xmlns:a16="http://schemas.microsoft.com/office/drawing/2014/main" id="{2EEE8D73-9986-42E3-808E-9BC638FB57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1317" y="3297612"/>
            <a:ext cx="4422371" cy="3016946"/>
          </a:xfrm>
          <a:prstGeom prst="rect">
            <a:avLst/>
          </a:prstGeom>
        </p:spPr>
      </p:pic>
      <p:sp>
        <p:nvSpPr>
          <p:cNvPr id="3" name="Text Placeholder 2">
            <a:extLst>
              <a:ext uri="{FF2B5EF4-FFF2-40B4-BE49-F238E27FC236}">
                <a16:creationId xmlns:a16="http://schemas.microsoft.com/office/drawing/2014/main" id="{D3310B94-7FF3-4728-8865-644FB8456ABD}"/>
              </a:ext>
            </a:extLst>
          </p:cNvPr>
          <p:cNvSpPr>
            <a:spLocks noGrp="1"/>
          </p:cNvSpPr>
          <p:nvPr>
            <p:ph type="body" sz="quarter" idx="14"/>
          </p:nvPr>
        </p:nvSpPr>
        <p:spPr>
          <a:xfrm>
            <a:off x="1085850" y="1643822"/>
            <a:ext cx="10587038" cy="3995320"/>
          </a:xfrm>
        </p:spPr>
        <p:txBody>
          <a:bodyPr/>
          <a:lstStyle/>
          <a:p>
            <a:r>
              <a:rPr lang="de-DE" dirty="0">
                <a:solidFill>
                  <a:srgbClr val="D6315A"/>
                </a:solidFill>
              </a:rPr>
              <a:t>Digitale Technologien </a:t>
            </a:r>
            <a:r>
              <a:rPr lang="de-DE" dirty="0">
                <a:solidFill>
                  <a:schemeClr val="bg2">
                    <a:lumMod val="25000"/>
                  </a:schemeClr>
                </a:solidFill>
              </a:rPr>
              <a:t>sind aus dem täglichen Leben nicht mehr wegzudenken. Die Weltbevölkerung war noch nie so </a:t>
            </a:r>
            <a:r>
              <a:rPr lang="de-DE" dirty="0">
                <a:solidFill>
                  <a:srgbClr val="00ACA7"/>
                </a:solidFill>
              </a:rPr>
              <a:t>vernetzt </a:t>
            </a:r>
            <a:r>
              <a:rPr lang="de-DE" dirty="0">
                <a:solidFill>
                  <a:schemeClr val="bg2">
                    <a:lumMod val="25000"/>
                  </a:schemeClr>
                </a:solidFill>
              </a:rPr>
              <a:t>wie heute. Insbesondere im digitalen Bereich, findet die Innovation in einem noch nie dagewesenen Ausmaß statt (verstärkt durch die Auswirkungen von COVID). </a:t>
            </a:r>
          </a:p>
          <a:p>
            <a:r>
              <a:rPr lang="de-DE" dirty="0">
                <a:solidFill>
                  <a:schemeClr val="bg2">
                    <a:lumMod val="25000"/>
                  </a:schemeClr>
                </a:solidFill>
              </a:rPr>
              <a:t>Die</a:t>
            </a:r>
            <a:r>
              <a:rPr lang="de-DE" dirty="0">
                <a:solidFill>
                  <a:srgbClr val="D6315A"/>
                </a:solidFill>
              </a:rPr>
              <a:t> übermäßige Nutzung </a:t>
            </a:r>
            <a:r>
              <a:rPr lang="de-DE" dirty="0">
                <a:solidFill>
                  <a:schemeClr val="bg2">
                    <a:lumMod val="25000"/>
                  </a:schemeClr>
                </a:solidFill>
              </a:rPr>
              <a:t>digitaler Technologien kann zu Problemen mit dem emotionalen Wohlbefinden führen. Angstzuständen und Depressionen können auftreten.</a:t>
            </a:r>
            <a:endParaRPr lang="en-US" sz="1800" dirty="0"/>
          </a:p>
        </p:txBody>
      </p:sp>
      <p:sp>
        <p:nvSpPr>
          <p:cNvPr id="4" name="TextBox 3">
            <a:extLst>
              <a:ext uri="{FF2B5EF4-FFF2-40B4-BE49-F238E27FC236}">
                <a16:creationId xmlns:a16="http://schemas.microsoft.com/office/drawing/2014/main" id="{A47DDF36-E2A0-4EED-834D-015EE1656813}"/>
              </a:ext>
            </a:extLst>
          </p:cNvPr>
          <p:cNvSpPr txBox="1"/>
          <p:nvPr/>
        </p:nvSpPr>
        <p:spPr>
          <a:xfrm>
            <a:off x="1935480" y="6414314"/>
            <a:ext cx="8321040" cy="307777"/>
          </a:xfrm>
          <a:prstGeom prst="rect">
            <a:avLst/>
          </a:prstGeom>
          <a:noFill/>
        </p:spPr>
        <p:txBody>
          <a:bodyPr wrap="square" rtlCol="0">
            <a:spAutoFit/>
          </a:bodyPr>
          <a:lstStyle/>
          <a:p>
            <a:r>
              <a:rPr lang="en-IE" sz="1400" dirty="0"/>
              <a:t>https://www.tribalgroup.com/blog/digital-wellbeing-supporting-students-to-develop-healthy-digital-habits</a:t>
            </a:r>
          </a:p>
        </p:txBody>
      </p:sp>
    </p:spTree>
    <p:extLst>
      <p:ext uri="{BB962C8B-B14F-4D97-AF65-F5344CB8AC3E}">
        <p14:creationId xmlns:p14="http://schemas.microsoft.com/office/powerpoint/2010/main" val="380551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74BC5-DE5E-4FD0-9048-B9FCFB76D2AA}"/>
              </a:ext>
            </a:extLst>
          </p:cNvPr>
          <p:cNvSpPr>
            <a:spLocks noGrp="1"/>
          </p:cNvSpPr>
          <p:nvPr>
            <p:ph type="body" sz="quarter" idx="13"/>
          </p:nvPr>
        </p:nvSpPr>
        <p:spPr/>
        <p:txBody>
          <a:bodyPr>
            <a:normAutofit fontScale="92500" lnSpcReduction="10000"/>
          </a:bodyPr>
          <a:lstStyle/>
          <a:p>
            <a:r>
              <a:rPr lang="de-DE" dirty="0">
                <a:solidFill>
                  <a:schemeClr val="tx1">
                    <a:lumMod val="65000"/>
                    <a:lumOff val="35000"/>
                  </a:schemeClr>
                </a:solidFill>
              </a:rPr>
              <a:t>Lernende dabei unterstützen, gesunde, digitale Gewohnheiten zu entwickeln</a:t>
            </a:r>
            <a:endParaRPr lang="en-US" dirty="0">
              <a:solidFill>
                <a:schemeClr val="tx1">
                  <a:lumMod val="65000"/>
                  <a:lumOff val="35000"/>
                </a:schemeClr>
              </a:solidFill>
            </a:endParaRPr>
          </a:p>
        </p:txBody>
      </p:sp>
      <p:sp>
        <p:nvSpPr>
          <p:cNvPr id="3" name="Text Placeholder 2">
            <a:extLst>
              <a:ext uri="{FF2B5EF4-FFF2-40B4-BE49-F238E27FC236}">
                <a16:creationId xmlns:a16="http://schemas.microsoft.com/office/drawing/2014/main" id="{D3310B94-7FF3-4728-8865-644FB8456ABD}"/>
              </a:ext>
            </a:extLst>
          </p:cNvPr>
          <p:cNvSpPr>
            <a:spLocks noGrp="1"/>
          </p:cNvSpPr>
          <p:nvPr>
            <p:ph type="body" sz="quarter" idx="14"/>
          </p:nvPr>
        </p:nvSpPr>
        <p:spPr/>
        <p:txBody>
          <a:bodyPr/>
          <a:lstStyle/>
          <a:p>
            <a:pPr marL="342900" indent="-342900">
              <a:buFont typeface="Wingdings" panose="05000000000000000000" pitchFamily="2" charset="2"/>
              <a:buChar char="ü"/>
            </a:pPr>
            <a:r>
              <a:rPr lang="de-DE" sz="2300" dirty="0">
                <a:solidFill>
                  <a:srgbClr val="373737"/>
                </a:solidFill>
              </a:rPr>
              <a:t>Hochschulbildung, Online-Lernen und Fernstudentendienste sind seit dem Ausbruch von </a:t>
            </a:r>
            <a:r>
              <a:rPr lang="de-DE" sz="2300" dirty="0">
                <a:solidFill>
                  <a:srgbClr val="DD1B50"/>
                </a:solidFill>
              </a:rPr>
              <a:t>Covid-19</a:t>
            </a:r>
            <a:r>
              <a:rPr lang="de-DE" sz="2300" dirty="0">
                <a:solidFill>
                  <a:srgbClr val="373737"/>
                </a:solidFill>
              </a:rPr>
              <a:t> Anfang 2020 zu Synonymen geworden.</a:t>
            </a:r>
          </a:p>
          <a:p>
            <a:pPr marL="342900" indent="-342900">
              <a:buFont typeface="Wingdings" panose="05000000000000000000" pitchFamily="2" charset="2"/>
              <a:buChar char="ü"/>
            </a:pPr>
            <a:r>
              <a:rPr lang="de-DE" sz="2300" dirty="0">
                <a:solidFill>
                  <a:srgbClr val="373737"/>
                </a:solidFill>
              </a:rPr>
              <a:t>Die Welt des Online-Lernens und der virtuellen Umgebungen sowie die intellektuelle Stimulation, die sie bieten, können den Lernenden helfen, sich mit anderen </a:t>
            </a:r>
            <a:r>
              <a:rPr lang="de-DE" sz="2300" dirty="0">
                <a:solidFill>
                  <a:srgbClr val="00ACA7"/>
                </a:solidFill>
              </a:rPr>
              <a:t>verbunden</a:t>
            </a:r>
            <a:r>
              <a:rPr lang="de-DE" sz="2300" dirty="0">
                <a:solidFill>
                  <a:srgbClr val="373737"/>
                </a:solidFill>
              </a:rPr>
              <a:t>, </a:t>
            </a:r>
            <a:r>
              <a:rPr lang="de-DE" sz="2300" dirty="0">
                <a:solidFill>
                  <a:srgbClr val="00ACA7"/>
                </a:solidFill>
              </a:rPr>
              <a:t>produktiver</a:t>
            </a:r>
            <a:r>
              <a:rPr lang="de-DE" sz="2300" dirty="0">
                <a:solidFill>
                  <a:srgbClr val="373737"/>
                </a:solidFill>
              </a:rPr>
              <a:t> und </a:t>
            </a:r>
            <a:r>
              <a:rPr lang="de-DE" sz="2300" dirty="0">
                <a:solidFill>
                  <a:srgbClr val="00ACA7"/>
                </a:solidFill>
              </a:rPr>
              <a:t>engagierter</a:t>
            </a:r>
            <a:r>
              <a:rPr lang="de-DE" sz="2300" dirty="0">
                <a:solidFill>
                  <a:srgbClr val="373737"/>
                </a:solidFill>
              </a:rPr>
              <a:t> zu fühlen. </a:t>
            </a:r>
          </a:p>
          <a:p>
            <a:pPr marL="342900" indent="-342900">
              <a:buFont typeface="Wingdings" panose="05000000000000000000" pitchFamily="2" charset="2"/>
              <a:buChar char="ü"/>
            </a:pPr>
            <a:r>
              <a:rPr lang="de-DE" sz="2300" dirty="0">
                <a:solidFill>
                  <a:srgbClr val="373737"/>
                </a:solidFill>
              </a:rPr>
              <a:t>Das Lernen und die Erbringung von Dienstleistungen im Internet kann jedoch auch dazu führen, dass sich die Lernenden </a:t>
            </a:r>
            <a:r>
              <a:rPr lang="de-DE" sz="2300" dirty="0">
                <a:solidFill>
                  <a:srgbClr val="E18130"/>
                </a:solidFill>
              </a:rPr>
              <a:t>abgeschnitten und ermüdet </a:t>
            </a:r>
            <a:r>
              <a:rPr lang="de-DE" sz="2300" dirty="0">
                <a:solidFill>
                  <a:srgbClr val="373737"/>
                </a:solidFill>
              </a:rPr>
              <a:t>fühlen. Sie machen sich </a:t>
            </a:r>
            <a:r>
              <a:rPr lang="de-DE" sz="2300" dirty="0">
                <a:solidFill>
                  <a:srgbClr val="00ACA7"/>
                </a:solidFill>
              </a:rPr>
              <a:t>Sorgen</a:t>
            </a:r>
            <a:r>
              <a:rPr lang="de-DE" sz="2300" dirty="0">
                <a:solidFill>
                  <a:srgbClr val="373737"/>
                </a:solidFill>
              </a:rPr>
              <a:t>, ob sie motiviert bleiben und den Lernstoff aufnehmen können. Dies kann zu </a:t>
            </a:r>
            <a:r>
              <a:rPr lang="de-DE" sz="2300" dirty="0">
                <a:solidFill>
                  <a:srgbClr val="00ACA7"/>
                </a:solidFill>
              </a:rPr>
              <a:t>Angstzuständen</a:t>
            </a:r>
            <a:r>
              <a:rPr lang="de-DE" sz="2300" dirty="0">
                <a:solidFill>
                  <a:srgbClr val="373737"/>
                </a:solidFill>
              </a:rPr>
              <a:t> und </a:t>
            </a:r>
            <a:r>
              <a:rPr lang="de-DE" sz="2300" dirty="0">
                <a:solidFill>
                  <a:srgbClr val="E18130"/>
                </a:solidFill>
              </a:rPr>
              <a:t>schlechter Stimmung </a:t>
            </a:r>
            <a:r>
              <a:rPr lang="de-DE" sz="2300" dirty="0">
                <a:solidFill>
                  <a:srgbClr val="373737"/>
                </a:solidFill>
              </a:rPr>
              <a:t>führen. </a:t>
            </a:r>
          </a:p>
          <a:p>
            <a:pPr marL="342900" indent="-342900">
              <a:buFont typeface="Wingdings" panose="05000000000000000000" pitchFamily="2" charset="2"/>
              <a:buChar char="ü"/>
            </a:pPr>
            <a:r>
              <a:rPr lang="de-DE" sz="2300" dirty="0">
                <a:solidFill>
                  <a:srgbClr val="373737"/>
                </a:solidFill>
              </a:rPr>
              <a:t>Das liegt zum Teil daran, dass Bildschirme uns von anderen Aktivitäten abhalten, die gut für unser Wohlbefinden sind, wie Naturerlebnisse, tägliche Bewegung und soziale Unterstützung. </a:t>
            </a:r>
            <a:endParaRPr lang="en-US" sz="2300" dirty="0"/>
          </a:p>
        </p:txBody>
      </p:sp>
      <p:sp>
        <p:nvSpPr>
          <p:cNvPr id="4" name="TextBox 3">
            <a:extLst>
              <a:ext uri="{FF2B5EF4-FFF2-40B4-BE49-F238E27FC236}">
                <a16:creationId xmlns:a16="http://schemas.microsoft.com/office/drawing/2014/main" id="{A47DDF36-E2A0-4EED-834D-015EE1656813}"/>
              </a:ext>
            </a:extLst>
          </p:cNvPr>
          <p:cNvSpPr txBox="1"/>
          <p:nvPr/>
        </p:nvSpPr>
        <p:spPr>
          <a:xfrm>
            <a:off x="1935480" y="6414314"/>
            <a:ext cx="8321040" cy="307777"/>
          </a:xfrm>
          <a:prstGeom prst="rect">
            <a:avLst/>
          </a:prstGeom>
          <a:noFill/>
        </p:spPr>
        <p:txBody>
          <a:bodyPr wrap="square" rtlCol="0">
            <a:spAutoFit/>
          </a:bodyPr>
          <a:lstStyle/>
          <a:p>
            <a:r>
              <a:rPr lang="en-IE" sz="1400" dirty="0"/>
              <a:t>https://www.tribalgroup.com/blog/digital-wellbeing-supporting-students-to-develop-healthy-digital-habits</a:t>
            </a:r>
          </a:p>
        </p:txBody>
      </p:sp>
    </p:spTree>
    <p:extLst>
      <p:ext uri="{BB962C8B-B14F-4D97-AF65-F5344CB8AC3E}">
        <p14:creationId xmlns:p14="http://schemas.microsoft.com/office/powerpoint/2010/main" val="119306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914373"/>
            <a:ext cx="4369392" cy="4493975"/>
          </a:xfrm>
        </p:spPr>
        <p:txBody>
          <a:bodyPr>
            <a:normAutofit/>
          </a:bodyPr>
          <a:lstStyle/>
          <a:p>
            <a:r>
              <a:rPr lang="de-DE" sz="2400" dirty="0"/>
              <a:t>Ohne in die Universität zu gehen oder Menschen von Angesicht zu Angesicht zu treffen, verbringe ich die meiste Zeit meines Tages im selben Raum und bewege mich nur von Bildschirm zu Bildschirm. Dadurch fühle ich mich müde, isoliert und demotiviert, und mit der Zeit wirkt sich das wirklich auf meine Stimmung aus.</a:t>
            </a:r>
            <a:endParaRPr lang="en-US" sz="2400"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sp>
        <p:nvSpPr>
          <p:cNvPr id="5" name="TextBox 4">
            <a:extLst>
              <a:ext uri="{FF2B5EF4-FFF2-40B4-BE49-F238E27FC236}">
                <a16:creationId xmlns:a16="http://schemas.microsoft.com/office/drawing/2014/main" id="{41953819-BF86-4B5C-8D23-DCDCDD6D897A}"/>
              </a:ext>
            </a:extLst>
          </p:cNvPr>
          <p:cNvSpPr txBox="1"/>
          <p:nvPr/>
        </p:nvSpPr>
        <p:spPr>
          <a:xfrm>
            <a:off x="2236596" y="5136055"/>
            <a:ext cx="3300153" cy="646331"/>
          </a:xfrm>
          <a:prstGeom prst="rect">
            <a:avLst/>
          </a:prstGeom>
          <a:noFill/>
        </p:spPr>
        <p:txBody>
          <a:bodyPr wrap="square" rtlCol="0">
            <a:spAutoFit/>
          </a:bodyPr>
          <a:lstStyle/>
          <a:p>
            <a:r>
              <a:rPr lang="en-IE" b="0" i="0" u="none" strike="noStrike" dirty="0">
                <a:solidFill>
                  <a:schemeClr val="bg1"/>
                </a:solidFill>
                <a:effectLst/>
                <a:hlinkClick r:id="rId2">
                  <a:extLst>
                    <a:ext uri="{A12FA001-AC4F-418D-AE19-62706E023703}">
                      <ahyp:hlinkClr xmlns:ahyp="http://schemas.microsoft.com/office/drawing/2018/hyperlinkcolor" val="tx"/>
                    </a:ext>
                  </a:extLst>
                </a:hlinkClick>
              </a:rPr>
              <a:t>M</a:t>
            </a:r>
            <a:r>
              <a:rPr lang="hr-BA" b="0" i="0" u="none" strike="noStrike" dirty="0">
                <a:solidFill>
                  <a:schemeClr val="bg1"/>
                </a:solidFill>
                <a:effectLst/>
                <a:hlinkClick r:id="rId2">
                  <a:extLst>
                    <a:ext uri="{A12FA001-AC4F-418D-AE19-62706E023703}">
                      <ahyp:hlinkClr xmlns:ahyp="http://schemas.microsoft.com/office/drawing/2018/hyperlinkcolor" val="tx"/>
                    </a:ext>
                  </a:extLst>
                </a:hlinkClick>
              </a:rPr>
              <a:t>.</a:t>
            </a:r>
            <a:r>
              <a:rPr lang="en-IE" b="0" i="0" u="none" strike="noStrike" dirty="0">
                <a:solidFill>
                  <a:schemeClr val="bg1"/>
                </a:solidFill>
                <a:effectLst/>
                <a:hlinkClick r:id="rId2">
                  <a:extLst>
                    <a:ext uri="{A12FA001-AC4F-418D-AE19-62706E023703}">
                      <ahyp:hlinkClr xmlns:ahyp="http://schemas.microsoft.com/office/drawing/2018/hyperlinkcolor" val="tx"/>
                    </a:ext>
                  </a:extLst>
                </a:hlinkClick>
              </a:rPr>
              <a:t>Priestley, a PhD student at Durham University</a:t>
            </a:r>
            <a:endParaRPr lang="en-IE" dirty="0">
              <a:solidFill>
                <a:schemeClr val="bg1"/>
              </a:solidFill>
            </a:endParaRPr>
          </a:p>
        </p:txBody>
      </p:sp>
      <p:pic>
        <p:nvPicPr>
          <p:cNvPr id="20" name="Picture Placeholder 19" descr="Person using phone">
            <a:extLst>
              <a:ext uri="{FF2B5EF4-FFF2-40B4-BE49-F238E27FC236}">
                <a16:creationId xmlns:a16="http://schemas.microsoft.com/office/drawing/2014/main" id="{4C51B839-9303-4CA8-A6D6-586D4EFB673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xfrm>
            <a:off x="5825668" y="-1"/>
            <a:ext cx="5689601" cy="6858001"/>
          </a:xfrm>
        </p:spPr>
      </p:pic>
    </p:spTree>
    <p:extLst>
      <p:ext uri="{BB962C8B-B14F-4D97-AF65-F5344CB8AC3E}">
        <p14:creationId xmlns:p14="http://schemas.microsoft.com/office/powerpoint/2010/main" val="352618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086578" y="568582"/>
            <a:ext cx="10600546" cy="953429"/>
          </a:xfrm>
        </p:spPr>
        <p:txBody>
          <a:bodyPr/>
          <a:lstStyle/>
          <a:p>
            <a:r>
              <a:rPr lang="en-IE" b="1" i="0" dirty="0">
                <a:solidFill>
                  <a:schemeClr val="tx1">
                    <a:lumMod val="65000"/>
                    <a:lumOff val="35000"/>
                  </a:schemeClr>
                </a:solidFill>
                <a:effectLst/>
              </a:rPr>
              <a:t>Überlegungen zum digitalen Wohlbefinden</a:t>
            </a:r>
          </a:p>
          <a:p>
            <a:endParaRPr lang="en-US" dirty="0"/>
          </a:p>
        </p:txBody>
      </p:sp>
      <p:sp>
        <p:nvSpPr>
          <p:cNvPr id="3" name="Text Placeholder 2">
            <a:extLst>
              <a:ext uri="{FF2B5EF4-FFF2-40B4-BE49-F238E27FC236}">
                <a16:creationId xmlns:a16="http://schemas.microsoft.com/office/drawing/2014/main" id="{294E8F2A-09B5-43D1-A581-D14EB696D25A}"/>
              </a:ext>
            </a:extLst>
          </p:cNvPr>
          <p:cNvSpPr>
            <a:spLocks noGrp="1"/>
          </p:cNvSpPr>
          <p:nvPr>
            <p:ph type="body" sz="quarter" idx="14"/>
          </p:nvPr>
        </p:nvSpPr>
        <p:spPr>
          <a:xfrm>
            <a:off x="562876" y="1329241"/>
            <a:ext cx="11124248" cy="4524219"/>
          </a:xfrm>
        </p:spPr>
        <p:txBody>
          <a:bodyPr/>
          <a:lstStyle/>
          <a:p>
            <a:r>
              <a:rPr lang="de-DE" dirty="0">
                <a:solidFill>
                  <a:schemeClr val="bg2">
                    <a:lumMod val="25000"/>
                  </a:schemeClr>
                </a:solidFill>
              </a:rPr>
              <a:t>Bei der Optimierung der digitalen Gesundheit können mehrere gesundheitsbezogene Komponenten berücksichtigt werden. Dazu können zum Beispiel gehören:</a:t>
            </a:r>
          </a:p>
          <a:p>
            <a:pPr marL="342900" indent="-342900">
              <a:buFont typeface="Wingdings" panose="05000000000000000000" pitchFamily="2" charset="2"/>
              <a:buChar char="ü"/>
            </a:pPr>
            <a:r>
              <a:rPr lang="de-DE" dirty="0">
                <a:solidFill>
                  <a:srgbClr val="D6315A"/>
                </a:solidFill>
              </a:rPr>
              <a:t>Begrenzung der Bildschirmzeit </a:t>
            </a:r>
            <a:r>
              <a:rPr lang="de-DE" dirty="0">
                <a:solidFill>
                  <a:schemeClr val="bg2">
                    <a:lumMod val="25000"/>
                  </a:schemeClr>
                </a:solidFill>
              </a:rPr>
              <a:t>auf eine bestimmte Anzahl von Minuten oder Stunden im Laufe eines Tages oder einer Woche.</a:t>
            </a:r>
          </a:p>
          <a:p>
            <a:pPr marL="342900" indent="-342900">
              <a:buFont typeface="Wingdings" panose="05000000000000000000" pitchFamily="2" charset="2"/>
              <a:buChar char="ü"/>
            </a:pPr>
            <a:r>
              <a:rPr lang="de-DE" dirty="0">
                <a:solidFill>
                  <a:srgbClr val="D6315A"/>
                </a:solidFill>
              </a:rPr>
              <a:t>Verringerung der Augenbelastung </a:t>
            </a:r>
            <a:r>
              <a:rPr lang="de-DE" dirty="0">
                <a:solidFill>
                  <a:schemeClr val="bg2">
                    <a:lumMod val="25000"/>
                  </a:schemeClr>
                </a:solidFill>
              </a:rPr>
              <a:t>bei seltenem Nutzen von Geräten. Es wurden Produkte entwickelt, die die Belastung der Augen verringern können. Das sind zum Beispiel wie dunkle Panels, die den Bildschirm abdecken, oder spezielle Linsen, die über die Brille gestülpt werden. </a:t>
            </a:r>
          </a:p>
        </p:txBody>
      </p:sp>
      <p:pic>
        <p:nvPicPr>
          <p:cNvPr id="9" name="Picture 8" descr="A picture containing text, vector graphics&#10;&#10;Description automatically generated">
            <a:extLst>
              <a:ext uri="{FF2B5EF4-FFF2-40B4-BE49-F238E27FC236}">
                <a16:creationId xmlns:a16="http://schemas.microsoft.com/office/drawing/2014/main" id="{717A20D0-FB91-4167-8464-D71A0A51FE48}"/>
              </a:ext>
            </a:extLst>
          </p:cNvPr>
          <p:cNvPicPr>
            <a:picLocks noChangeAspect="1"/>
          </p:cNvPicPr>
          <p:nvPr/>
        </p:nvPicPr>
        <p:blipFill>
          <a:blip r:embed="rId2"/>
          <a:stretch>
            <a:fillRect/>
          </a:stretch>
        </p:blipFill>
        <p:spPr>
          <a:xfrm>
            <a:off x="4946388" y="3847414"/>
            <a:ext cx="2299224" cy="3010586"/>
          </a:xfrm>
          <a:prstGeom prst="rect">
            <a:avLst/>
          </a:prstGeom>
        </p:spPr>
      </p:pic>
    </p:spTree>
    <p:extLst>
      <p:ext uri="{BB962C8B-B14F-4D97-AF65-F5344CB8AC3E}">
        <p14:creationId xmlns:p14="http://schemas.microsoft.com/office/powerpoint/2010/main" val="242164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625A3B97-C60B-4311-87BD-0DC3CDA5B5D6}"/>
              </a:ext>
            </a:extLst>
          </p:cNvPr>
          <p:cNvPicPr>
            <a:picLocks noChangeAspect="1"/>
          </p:cNvPicPr>
          <p:nvPr/>
        </p:nvPicPr>
        <p:blipFill>
          <a:blip r:embed="rId2"/>
          <a:stretch>
            <a:fillRect/>
          </a:stretch>
        </p:blipFill>
        <p:spPr>
          <a:xfrm>
            <a:off x="9210060" y="2717384"/>
            <a:ext cx="2477064" cy="3417078"/>
          </a:xfrm>
          <a:prstGeom prst="rect">
            <a:avLst/>
          </a:prstGeom>
        </p:spPr>
      </p:pic>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086578" y="568582"/>
            <a:ext cx="10600546" cy="953429"/>
          </a:xfrm>
        </p:spPr>
        <p:txBody>
          <a:bodyPr/>
          <a:lstStyle/>
          <a:p>
            <a:r>
              <a:rPr lang="en-IE" b="1" i="0" dirty="0">
                <a:solidFill>
                  <a:schemeClr val="tx1">
                    <a:lumMod val="65000"/>
                    <a:lumOff val="35000"/>
                  </a:schemeClr>
                </a:solidFill>
                <a:effectLst/>
              </a:rPr>
              <a:t>Überlegungen zum digitalen Wohlbefinden</a:t>
            </a:r>
          </a:p>
          <a:p>
            <a:endParaRPr lang="en-US" dirty="0"/>
          </a:p>
        </p:txBody>
      </p:sp>
      <p:sp>
        <p:nvSpPr>
          <p:cNvPr id="3" name="Text Placeholder 2">
            <a:extLst>
              <a:ext uri="{FF2B5EF4-FFF2-40B4-BE49-F238E27FC236}">
                <a16:creationId xmlns:a16="http://schemas.microsoft.com/office/drawing/2014/main" id="{294E8F2A-09B5-43D1-A581-D14EB696D25A}"/>
              </a:ext>
            </a:extLst>
          </p:cNvPr>
          <p:cNvSpPr>
            <a:spLocks noGrp="1"/>
          </p:cNvSpPr>
          <p:nvPr>
            <p:ph type="body" sz="quarter" idx="14"/>
          </p:nvPr>
        </p:nvSpPr>
        <p:spPr>
          <a:xfrm>
            <a:off x="349128" y="1436006"/>
            <a:ext cx="11124248" cy="2213282"/>
          </a:xfrm>
        </p:spPr>
        <p:txBody>
          <a:bodyPr/>
          <a:lstStyle/>
          <a:p>
            <a:pPr marL="342900" indent="-342900">
              <a:buFont typeface="Wingdings" panose="05000000000000000000" pitchFamily="2" charset="2"/>
              <a:buChar char="ü"/>
            </a:pPr>
            <a:r>
              <a:rPr lang="en-US" b="0" i="0" dirty="0">
                <a:solidFill>
                  <a:srgbClr val="D6315A"/>
                </a:solidFill>
                <a:effectLst/>
              </a:rPr>
              <a:t>Sich der unvorhergesehenen Auswirkungen auf die psychische Gesundheit bewusst sein</a:t>
            </a:r>
            <a:r>
              <a:rPr lang="en-US" b="0" i="0" dirty="0">
                <a:solidFill>
                  <a:schemeClr val="bg2">
                    <a:lumMod val="25000"/>
                  </a:schemeClr>
                </a:solidFill>
                <a:effectLst/>
              </a:rPr>
              <a:t>. </a:t>
            </a:r>
            <a:r>
              <a:rPr lang="de-DE" dirty="0">
                <a:solidFill>
                  <a:schemeClr val="bg2">
                    <a:lumMod val="25000"/>
                  </a:schemeClr>
                </a:solidFill>
              </a:rPr>
              <a:t>Ein Beispiel für eine negative Auswirkung auf die psychische Gesundheit ist das endlose Scrollen auf </a:t>
            </a:r>
            <a:r>
              <a:rPr lang="en-US" b="0" i="0" dirty="0">
                <a:solidFill>
                  <a:schemeClr val="bg2">
                    <a:lumMod val="25000"/>
                  </a:schemeClr>
                </a:solidFill>
                <a:effectLst/>
              </a:rPr>
              <a:t> </a:t>
            </a:r>
            <a:r>
              <a:rPr lang="en-US" b="0" i="0" u="sng" dirty="0">
                <a:solidFill>
                  <a:schemeClr val="bg2">
                    <a:lumMod val="25000"/>
                  </a:schemeClr>
                </a:solidFill>
                <a:effectLst/>
                <a:hlinkClick r:id="rId3">
                  <a:extLst>
                    <a:ext uri="{A12FA001-AC4F-418D-AE19-62706E023703}">
                      <ahyp:hlinkClr xmlns:ahyp="http://schemas.microsoft.com/office/drawing/2018/hyperlinkcolor" val="tx"/>
                    </a:ext>
                  </a:extLst>
                </a:hlinkClick>
              </a:rPr>
              <a:t>Social-Media</a:t>
            </a:r>
            <a:r>
              <a:rPr lang="en-US" u="sng" dirty="0">
                <a:solidFill>
                  <a:schemeClr val="bg2">
                    <a:lumMod val="25000"/>
                  </a:schemeClr>
                </a:solidFill>
              </a:rPr>
              <a:t>-Plattformen</a:t>
            </a:r>
            <a:r>
              <a:rPr lang="en-US" b="0" i="0" dirty="0">
                <a:solidFill>
                  <a:schemeClr val="bg2">
                    <a:lumMod val="25000"/>
                  </a:schemeClr>
                </a:solidFill>
                <a:effectLst/>
              </a:rPr>
              <a:t> </a:t>
            </a:r>
            <a:r>
              <a:rPr lang="en-US" dirty="0">
                <a:solidFill>
                  <a:schemeClr val="bg2">
                    <a:lumMod val="25000"/>
                  </a:schemeClr>
                </a:solidFill>
              </a:rPr>
              <a:t>wie</a:t>
            </a:r>
            <a:r>
              <a:rPr lang="en-US" b="0" i="0" dirty="0">
                <a:solidFill>
                  <a:schemeClr val="bg2">
                    <a:lumMod val="25000"/>
                  </a:schemeClr>
                </a:solidFill>
                <a:effectLst/>
              </a:rPr>
              <a:t> </a:t>
            </a:r>
            <a:r>
              <a:rPr lang="en-US" b="0" i="0" u="sng" dirty="0">
                <a:solidFill>
                  <a:schemeClr val="bg2">
                    <a:lumMod val="25000"/>
                  </a:schemeClr>
                </a:solidFill>
                <a:effectLst/>
                <a:hlinkClick r:id="rId4">
                  <a:extLst>
                    <a:ext uri="{A12FA001-AC4F-418D-AE19-62706E023703}">
                      <ahyp:hlinkClr xmlns:ahyp="http://schemas.microsoft.com/office/drawing/2018/hyperlinkcolor" val="tx"/>
                    </a:ext>
                  </a:extLst>
                </a:hlinkClick>
              </a:rPr>
              <a:t>Facebook</a:t>
            </a:r>
            <a:r>
              <a:rPr lang="en-US" b="0" i="0" dirty="0">
                <a:solidFill>
                  <a:schemeClr val="bg2">
                    <a:lumMod val="25000"/>
                  </a:schemeClr>
                </a:solidFill>
                <a:effectLst/>
              </a:rPr>
              <a:t> </a:t>
            </a:r>
            <a:r>
              <a:rPr lang="en-US" dirty="0">
                <a:solidFill>
                  <a:schemeClr val="bg2">
                    <a:lumMod val="25000"/>
                  </a:schemeClr>
                </a:solidFill>
              </a:rPr>
              <a:t>u</a:t>
            </a:r>
            <a:r>
              <a:rPr lang="en-US" b="0" i="0" dirty="0">
                <a:solidFill>
                  <a:schemeClr val="bg2">
                    <a:lumMod val="25000"/>
                  </a:schemeClr>
                </a:solidFill>
                <a:effectLst/>
              </a:rPr>
              <a:t>nd </a:t>
            </a:r>
            <a:r>
              <a:rPr lang="en-US" b="0" i="0" u="sng" dirty="0">
                <a:solidFill>
                  <a:schemeClr val="bg2">
                    <a:lumMod val="25000"/>
                  </a:schemeClr>
                </a:solidFill>
                <a:effectLst/>
                <a:hlinkClick r:id="rId5">
                  <a:extLst>
                    <a:ext uri="{A12FA001-AC4F-418D-AE19-62706E023703}">
                      <ahyp:hlinkClr xmlns:ahyp="http://schemas.microsoft.com/office/drawing/2018/hyperlinkcolor" val="tx"/>
                    </a:ext>
                  </a:extLst>
                </a:hlinkClick>
              </a:rPr>
              <a:t>Instagram</a:t>
            </a:r>
            <a:r>
              <a:rPr lang="en-US" b="0" i="0" dirty="0">
                <a:solidFill>
                  <a:schemeClr val="bg2">
                    <a:lumMod val="25000"/>
                  </a:schemeClr>
                </a:solidFill>
                <a:effectLst/>
              </a:rPr>
              <a:t>. Dies wird mit Internetsucht in Verbindung gebracht. </a:t>
            </a:r>
          </a:p>
          <a:p>
            <a:pPr marL="342900" indent="-342900" algn="l">
              <a:buFont typeface="Wingdings" panose="05000000000000000000" pitchFamily="2" charset="2"/>
              <a:buChar char="ü"/>
            </a:pPr>
            <a:r>
              <a:rPr lang="en-US" b="0" i="0" dirty="0">
                <a:solidFill>
                  <a:srgbClr val="D6315A"/>
                </a:solidFill>
                <a:effectLst/>
              </a:rPr>
              <a:t>Zunehmende Betonung von körperlicher Aktivität und Ernährung</a:t>
            </a:r>
            <a:r>
              <a:rPr lang="en-US" b="0" i="0" dirty="0">
                <a:solidFill>
                  <a:schemeClr val="bg2">
                    <a:lumMod val="25000"/>
                  </a:schemeClr>
                </a:solidFill>
                <a:effectLst/>
              </a:rPr>
              <a:t>. Es wurden viele technische Geräte entwickelt, die den Nutzer*innen helfen, ihr Fitnessniveau zu steigern, die Herzfrequenz zu messen</a:t>
            </a:r>
            <a:r>
              <a:rPr lang="en-US" dirty="0">
                <a:solidFill>
                  <a:schemeClr val="bg2">
                    <a:lumMod val="25000"/>
                  </a:schemeClr>
                </a:solidFill>
              </a:rPr>
              <a:t>, die tägliche Schrittzahl zu melden und die Ernährung zu überwachen.</a:t>
            </a:r>
          </a:p>
          <a:p>
            <a:pPr algn="l"/>
            <a:endParaRPr lang="en-US" b="0" i="0" dirty="0">
              <a:solidFill>
                <a:schemeClr val="bg2">
                  <a:lumMod val="25000"/>
                </a:schemeClr>
              </a:solidFill>
              <a:effectLst/>
            </a:endParaRPr>
          </a:p>
        </p:txBody>
      </p:sp>
      <p:sp>
        <p:nvSpPr>
          <p:cNvPr id="5" name="TextBox 4">
            <a:extLst>
              <a:ext uri="{FF2B5EF4-FFF2-40B4-BE49-F238E27FC236}">
                <a16:creationId xmlns:a16="http://schemas.microsoft.com/office/drawing/2014/main" id="{5A0AA757-5FFC-4F26-A21E-D2713F18F59C}"/>
              </a:ext>
            </a:extLst>
          </p:cNvPr>
          <p:cNvSpPr txBox="1"/>
          <p:nvPr/>
        </p:nvSpPr>
        <p:spPr>
          <a:xfrm>
            <a:off x="349128" y="4364842"/>
            <a:ext cx="9053952" cy="2215991"/>
          </a:xfrm>
          <a:prstGeom prst="rect">
            <a:avLst/>
          </a:prstGeom>
          <a:noFill/>
        </p:spPr>
        <p:txBody>
          <a:bodyPr wrap="square" rtlCol="0">
            <a:spAutoFit/>
          </a:bodyPr>
          <a:lstStyle/>
          <a:p>
            <a:pPr marL="342900" indent="-342900">
              <a:lnSpc>
                <a:spcPct val="100000"/>
              </a:lnSpc>
              <a:spcBef>
                <a:spcPts val="0"/>
              </a:spcBef>
              <a:buFont typeface="Wingdings" panose="05000000000000000000" pitchFamily="2" charset="2"/>
              <a:buChar char="ü"/>
            </a:pPr>
            <a:r>
              <a:rPr lang="de-DE" sz="2400" dirty="0">
                <a:solidFill>
                  <a:srgbClr val="D6315A"/>
                </a:solidFill>
              </a:rPr>
              <a:t>Unterstützung gesunder Schlafgewohnheiten</a:t>
            </a:r>
            <a:r>
              <a:rPr lang="de-DE" sz="2400" dirty="0">
                <a:solidFill>
                  <a:schemeClr val="bg2">
                    <a:lumMod val="25000"/>
                  </a:schemeClr>
                </a:solidFill>
              </a:rPr>
              <a:t>, insbesondere für Nutzer*innen, die Geräte mit ins Bett nehmen. Die Nutzer*innen können ihre Geräte so einstellen, bestimmte Funktionen vor dem Schlafengehen abzuschalten oder den Bildschirm Kontrast zu ändern oder auf Graustufen umschalten, um die Augen zu entlasten. </a:t>
            </a:r>
          </a:p>
          <a:p>
            <a:endParaRPr lang="en-IE" dirty="0"/>
          </a:p>
        </p:txBody>
      </p:sp>
      <p:sp>
        <p:nvSpPr>
          <p:cNvPr id="6" name="TextBox 5">
            <a:extLst>
              <a:ext uri="{FF2B5EF4-FFF2-40B4-BE49-F238E27FC236}">
                <a16:creationId xmlns:a16="http://schemas.microsoft.com/office/drawing/2014/main" id="{DE49A26F-763D-4852-B69F-A5AD105F2A89}"/>
              </a:ext>
            </a:extLst>
          </p:cNvPr>
          <p:cNvSpPr txBox="1"/>
          <p:nvPr/>
        </p:nvSpPr>
        <p:spPr>
          <a:xfrm>
            <a:off x="3477420" y="6492239"/>
            <a:ext cx="7498087" cy="307777"/>
          </a:xfrm>
          <a:prstGeom prst="rect">
            <a:avLst/>
          </a:prstGeom>
          <a:noFill/>
        </p:spPr>
        <p:txBody>
          <a:bodyPr wrap="square" rtlCol="0">
            <a:spAutoFit/>
          </a:bodyPr>
          <a:lstStyle/>
          <a:p>
            <a:r>
              <a:rPr lang="en-IE" sz="1400" dirty="0"/>
              <a:t>https://whatis.techtarget.com/definition/digital-wellbeing</a:t>
            </a:r>
          </a:p>
        </p:txBody>
      </p:sp>
    </p:spTree>
    <p:extLst>
      <p:ext uri="{BB962C8B-B14F-4D97-AF65-F5344CB8AC3E}">
        <p14:creationId xmlns:p14="http://schemas.microsoft.com/office/powerpoint/2010/main" val="2866919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7FFEE46-4615-4685-BC13-8A124F112648}"/>
              </a:ext>
            </a:extLst>
          </p:cNvPr>
          <p:cNvSpPr/>
          <p:nvPr/>
        </p:nvSpPr>
        <p:spPr>
          <a:xfrm>
            <a:off x="8718155" y="1903623"/>
            <a:ext cx="2516698" cy="392506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a:xfrm>
            <a:off x="515902" y="422293"/>
            <a:ext cx="11171222" cy="844269"/>
          </a:xfrm>
        </p:spPr>
        <p:txBody>
          <a:bodyPr>
            <a:normAutofit/>
          </a:bodyPr>
          <a:lstStyle/>
          <a:p>
            <a:r>
              <a:rPr lang="de-DE" dirty="0">
                <a:solidFill>
                  <a:schemeClr val="tx1">
                    <a:lumMod val="65000"/>
                    <a:lumOff val="35000"/>
                  </a:schemeClr>
                </a:solidFill>
              </a:rPr>
              <a:t>Beispiele für digitale Tools zum Wohlbefinden</a:t>
            </a:r>
          </a:p>
          <a:p>
            <a:pPr algn="l"/>
            <a:endParaRPr lang="en-US" b="1"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04876" y="1018355"/>
            <a:ext cx="11156987" cy="475924"/>
          </a:xfrm>
        </p:spPr>
        <p:txBody>
          <a:bodyPr/>
          <a:lstStyle/>
          <a:p>
            <a:r>
              <a:rPr lang="de-DE" dirty="0">
                <a:solidFill>
                  <a:schemeClr val="bg2">
                    <a:lumMod val="25000"/>
                  </a:schemeClr>
                </a:solidFill>
              </a:rPr>
              <a:t>Es wurden verschiedene Instrumente geschaffen, um das digitale Wohlbefinden zu steigern, wie z. B:</a:t>
            </a:r>
          </a:p>
        </p:txBody>
      </p:sp>
      <p:sp>
        <p:nvSpPr>
          <p:cNvPr id="4" name="TextBox 3">
            <a:extLst>
              <a:ext uri="{FF2B5EF4-FFF2-40B4-BE49-F238E27FC236}">
                <a16:creationId xmlns:a16="http://schemas.microsoft.com/office/drawing/2014/main" id="{FDF06BC0-F46B-41DC-BF4F-37C6DB5FDA12}"/>
              </a:ext>
            </a:extLst>
          </p:cNvPr>
          <p:cNvSpPr txBox="1"/>
          <p:nvPr/>
        </p:nvSpPr>
        <p:spPr>
          <a:xfrm>
            <a:off x="884377" y="3051142"/>
            <a:ext cx="2516698" cy="3323987"/>
          </a:xfrm>
          <a:prstGeom prst="rect">
            <a:avLst/>
          </a:prstGeom>
          <a:noFill/>
        </p:spPr>
        <p:txBody>
          <a:bodyPr wrap="square" rtlCol="0">
            <a:spAutoFit/>
          </a:bodyPr>
          <a:lstStyle/>
          <a:p>
            <a:r>
              <a:rPr lang="en-US" sz="2400" b="1" i="0" dirty="0">
                <a:solidFill>
                  <a:schemeClr val="bg1"/>
                </a:solidFill>
              </a:rPr>
              <a:t>Describe the types of information that’s collected, such as payment methods and IP addresses, and outline how they’re used</a:t>
            </a:r>
            <a:endParaRPr lang="en-IE" sz="2400" b="1" dirty="0">
              <a:solidFill>
                <a:schemeClr val="bg1"/>
              </a:solidFill>
            </a:endParaRPr>
          </a:p>
          <a:p>
            <a:endParaRPr lang="en-IE" dirty="0"/>
          </a:p>
        </p:txBody>
      </p:sp>
      <p:sp>
        <p:nvSpPr>
          <p:cNvPr id="5" name="Rectangle: Rounded Corners 4">
            <a:extLst>
              <a:ext uri="{FF2B5EF4-FFF2-40B4-BE49-F238E27FC236}">
                <a16:creationId xmlns:a16="http://schemas.microsoft.com/office/drawing/2014/main" id="{90C74738-B1FD-46AE-8677-E0F5158A0C24}"/>
              </a:ext>
            </a:extLst>
          </p:cNvPr>
          <p:cNvSpPr/>
          <p:nvPr/>
        </p:nvSpPr>
        <p:spPr>
          <a:xfrm>
            <a:off x="896189" y="1903623"/>
            <a:ext cx="2516698" cy="392506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795E3CE0-8718-459C-95D9-8583BEFE458D}"/>
              </a:ext>
            </a:extLst>
          </p:cNvPr>
          <p:cNvSpPr txBox="1"/>
          <p:nvPr/>
        </p:nvSpPr>
        <p:spPr>
          <a:xfrm>
            <a:off x="1010839" y="2012261"/>
            <a:ext cx="2323749" cy="3477875"/>
          </a:xfrm>
          <a:prstGeom prst="rect">
            <a:avLst/>
          </a:prstGeom>
          <a:noFill/>
        </p:spPr>
        <p:txBody>
          <a:bodyPr wrap="square" rtlCol="0">
            <a:spAutoFit/>
          </a:bodyPr>
          <a:lstStyle/>
          <a:p>
            <a:pPr algn="ctr"/>
            <a:r>
              <a:rPr lang="en-US" sz="2200" b="0" i="0" dirty="0">
                <a:solidFill>
                  <a:schemeClr val="accent5">
                    <a:lumMod val="40000"/>
                    <a:lumOff val="60000"/>
                  </a:schemeClr>
                </a:solidFill>
                <a:effectLst/>
                <a:hlinkClick r:id="rId2"/>
              </a:rPr>
              <a:t>Website-Blocker</a:t>
            </a:r>
            <a:r>
              <a:rPr lang="en-US" sz="2200" b="0" i="0" dirty="0">
                <a:solidFill>
                  <a:schemeClr val="accent5">
                    <a:lumMod val="40000"/>
                    <a:lumOff val="60000"/>
                  </a:schemeClr>
                </a:solidFill>
                <a:effectLst/>
              </a:rPr>
              <a:t> </a:t>
            </a:r>
            <a:r>
              <a:rPr lang="de-DE" b="0" i="0" dirty="0">
                <a:solidFill>
                  <a:schemeClr val="bg1"/>
                </a:solidFill>
                <a:effectLst/>
              </a:rPr>
              <a:t>ermögl</a:t>
            </a:r>
            <a:r>
              <a:rPr lang="de-DE" dirty="0">
                <a:solidFill>
                  <a:schemeClr val="bg1"/>
                </a:solidFill>
              </a:rPr>
              <a:t>ichen den Nutzer*innen, bestimmte Websites entweder immer oder in bestimmten Zeitabständen zu blockieren. Die Ablenkung wird verringert und die Produktivität gesteigert.</a:t>
            </a:r>
            <a:endParaRPr lang="en-US" sz="2200" b="0" i="0" dirty="0">
              <a:solidFill>
                <a:schemeClr val="bg1"/>
              </a:solidFill>
              <a:effectLst/>
            </a:endParaRPr>
          </a:p>
        </p:txBody>
      </p:sp>
      <p:sp>
        <p:nvSpPr>
          <p:cNvPr id="7" name="Rectangle: Rounded Corners 6">
            <a:extLst>
              <a:ext uri="{FF2B5EF4-FFF2-40B4-BE49-F238E27FC236}">
                <a16:creationId xmlns:a16="http://schemas.microsoft.com/office/drawing/2014/main" id="{74DDFA17-0BED-4A9C-901B-518D366723E8}"/>
              </a:ext>
            </a:extLst>
          </p:cNvPr>
          <p:cNvSpPr/>
          <p:nvPr/>
        </p:nvSpPr>
        <p:spPr>
          <a:xfrm>
            <a:off x="3496777" y="1918705"/>
            <a:ext cx="2516698" cy="3909985"/>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Rectangle: Rounded Corners 7">
            <a:extLst>
              <a:ext uri="{FF2B5EF4-FFF2-40B4-BE49-F238E27FC236}">
                <a16:creationId xmlns:a16="http://schemas.microsoft.com/office/drawing/2014/main" id="{D9A6F315-1B6D-4BBE-9BCB-67DF5BF7DB16}"/>
              </a:ext>
            </a:extLst>
          </p:cNvPr>
          <p:cNvSpPr/>
          <p:nvPr/>
        </p:nvSpPr>
        <p:spPr>
          <a:xfrm>
            <a:off x="6097365" y="1903623"/>
            <a:ext cx="2516698" cy="392506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Box 8">
            <a:extLst>
              <a:ext uri="{FF2B5EF4-FFF2-40B4-BE49-F238E27FC236}">
                <a16:creationId xmlns:a16="http://schemas.microsoft.com/office/drawing/2014/main" id="{5A430C6E-284E-4951-8DB0-A72072A2477E}"/>
              </a:ext>
            </a:extLst>
          </p:cNvPr>
          <p:cNvSpPr txBox="1"/>
          <p:nvPr/>
        </p:nvSpPr>
        <p:spPr>
          <a:xfrm>
            <a:off x="3581439" y="2027350"/>
            <a:ext cx="2323749" cy="4154984"/>
          </a:xfrm>
          <a:prstGeom prst="rect">
            <a:avLst/>
          </a:prstGeom>
          <a:noFill/>
        </p:spPr>
        <p:txBody>
          <a:bodyPr wrap="square" rtlCol="0">
            <a:spAutoFit/>
          </a:bodyPr>
          <a:lstStyle/>
          <a:p>
            <a:pPr algn="ctr"/>
            <a:r>
              <a:rPr lang="de-DE" sz="2200" dirty="0">
                <a:solidFill>
                  <a:schemeClr val="bg1"/>
                </a:solidFill>
              </a:rPr>
              <a:t>Nutzungs-Dashboards, wie diese in</a:t>
            </a:r>
            <a:r>
              <a:rPr lang="en-US" sz="2200" b="0" i="0" dirty="0">
                <a:solidFill>
                  <a:schemeClr val="bg1"/>
                </a:solidFill>
                <a:effectLst/>
              </a:rPr>
              <a:t> </a:t>
            </a:r>
            <a:r>
              <a:rPr lang="en-US" sz="2200" b="0" i="0" u="sng" dirty="0">
                <a:solidFill>
                  <a:schemeClr val="bg1"/>
                </a:solidFill>
                <a:effectLst/>
                <a:hlinkClick r:id="rId3">
                  <a:extLst>
                    <a:ext uri="{A12FA001-AC4F-418D-AE19-62706E023703}">
                      <ahyp:hlinkClr xmlns:ahyp="http://schemas.microsoft.com/office/drawing/2018/hyperlinkcolor" val="tx"/>
                    </a:ext>
                  </a:extLst>
                </a:hlinkClick>
              </a:rPr>
              <a:t>Android OS</a:t>
            </a:r>
            <a:r>
              <a:rPr lang="en-US" sz="2200" u="sng" dirty="0">
                <a:solidFill>
                  <a:schemeClr val="bg1"/>
                </a:solidFill>
              </a:rPr>
              <a:t>. </a:t>
            </a:r>
            <a:r>
              <a:rPr lang="de-DE" sz="2200" u="sng" dirty="0">
                <a:solidFill>
                  <a:schemeClr val="bg1"/>
                </a:solidFill>
              </a:rPr>
              <a:t>S</a:t>
            </a:r>
            <a:r>
              <a:rPr lang="de-DE" sz="2200" dirty="0">
                <a:solidFill>
                  <a:schemeClr val="bg1"/>
                </a:solidFill>
              </a:rPr>
              <a:t>ie zeichnen auf, wie viele Stunden eine Person mit verschiedenen Anwendungen oder Websites verbringt.</a:t>
            </a:r>
          </a:p>
          <a:p>
            <a:pPr algn="ctr"/>
            <a:endParaRPr lang="en-IE" sz="2200" b="1" dirty="0">
              <a:solidFill>
                <a:schemeClr val="bg1"/>
              </a:solidFill>
            </a:endParaRPr>
          </a:p>
        </p:txBody>
      </p:sp>
      <p:sp>
        <p:nvSpPr>
          <p:cNvPr id="10" name="TextBox 9">
            <a:extLst>
              <a:ext uri="{FF2B5EF4-FFF2-40B4-BE49-F238E27FC236}">
                <a16:creationId xmlns:a16="http://schemas.microsoft.com/office/drawing/2014/main" id="{38C0E233-14DA-4600-9FAA-6725C2512D48}"/>
              </a:ext>
            </a:extLst>
          </p:cNvPr>
          <p:cNvSpPr txBox="1"/>
          <p:nvPr/>
        </p:nvSpPr>
        <p:spPr>
          <a:xfrm>
            <a:off x="6177061" y="2028730"/>
            <a:ext cx="2323749" cy="3816429"/>
          </a:xfrm>
          <a:prstGeom prst="rect">
            <a:avLst/>
          </a:prstGeom>
          <a:noFill/>
        </p:spPr>
        <p:txBody>
          <a:bodyPr wrap="square" rtlCol="0">
            <a:spAutoFit/>
          </a:bodyPr>
          <a:lstStyle/>
          <a:p>
            <a:pPr algn="ctr"/>
            <a:r>
              <a:rPr lang="en-US" sz="2200" b="0" i="0" dirty="0">
                <a:solidFill>
                  <a:schemeClr val="accent2">
                    <a:lumMod val="20000"/>
                    <a:lumOff val="80000"/>
                  </a:schemeClr>
                </a:solidFill>
                <a:effectLst/>
                <a:hlinkClick r:id="rId4">
                  <a:extLst>
                    <a:ext uri="{A12FA001-AC4F-418D-AE19-62706E023703}">
                      <ahyp:hlinkClr xmlns:ahyp="http://schemas.microsoft.com/office/drawing/2018/hyperlinkcolor" val="tx"/>
                    </a:ext>
                  </a:extLst>
                </a:hlinkClick>
              </a:rPr>
              <a:t>App timers </a:t>
            </a:r>
            <a:r>
              <a:rPr lang="de-DE" sz="2200" dirty="0">
                <a:solidFill>
                  <a:schemeClr val="bg1"/>
                </a:solidFill>
              </a:rPr>
              <a:t> begrenzen die Anzahl der Minuten oder Stunden, die eine Person pro Tag auf bestimmten Websites oder Anwendungen verbringen kann. </a:t>
            </a:r>
          </a:p>
          <a:p>
            <a:pPr algn="ctr"/>
            <a:endParaRPr lang="en-US" sz="2200" b="0" i="0" dirty="0">
              <a:solidFill>
                <a:schemeClr val="bg1"/>
              </a:solidFill>
              <a:effectLst/>
            </a:endParaRPr>
          </a:p>
        </p:txBody>
      </p:sp>
      <p:sp>
        <p:nvSpPr>
          <p:cNvPr id="11" name="Arrow: Right 10">
            <a:extLst>
              <a:ext uri="{FF2B5EF4-FFF2-40B4-BE49-F238E27FC236}">
                <a16:creationId xmlns:a16="http://schemas.microsoft.com/office/drawing/2014/main" id="{3E392D8B-1985-43F3-80CC-2A87F878EA25}"/>
              </a:ext>
            </a:extLst>
          </p:cNvPr>
          <p:cNvSpPr/>
          <p:nvPr/>
        </p:nvSpPr>
        <p:spPr>
          <a:xfrm>
            <a:off x="3215743" y="5040555"/>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
        <p:nvSpPr>
          <p:cNvPr id="12" name="Arrow: Right 11">
            <a:extLst>
              <a:ext uri="{FF2B5EF4-FFF2-40B4-BE49-F238E27FC236}">
                <a16:creationId xmlns:a16="http://schemas.microsoft.com/office/drawing/2014/main" id="{FB43C394-46F6-417D-8300-B195186F9495}"/>
              </a:ext>
            </a:extLst>
          </p:cNvPr>
          <p:cNvSpPr/>
          <p:nvPr/>
        </p:nvSpPr>
        <p:spPr>
          <a:xfrm>
            <a:off x="5813534" y="5040555"/>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
        <p:nvSpPr>
          <p:cNvPr id="14" name="TextBox 13">
            <a:extLst>
              <a:ext uri="{FF2B5EF4-FFF2-40B4-BE49-F238E27FC236}">
                <a16:creationId xmlns:a16="http://schemas.microsoft.com/office/drawing/2014/main" id="{BC813527-C1AE-4A9D-96C8-B53007332072}"/>
              </a:ext>
            </a:extLst>
          </p:cNvPr>
          <p:cNvSpPr txBox="1"/>
          <p:nvPr/>
        </p:nvSpPr>
        <p:spPr>
          <a:xfrm>
            <a:off x="8814629" y="2028730"/>
            <a:ext cx="2323749" cy="2800767"/>
          </a:xfrm>
          <a:prstGeom prst="rect">
            <a:avLst/>
          </a:prstGeom>
          <a:noFill/>
        </p:spPr>
        <p:txBody>
          <a:bodyPr wrap="square" rtlCol="0">
            <a:spAutoFit/>
          </a:bodyPr>
          <a:lstStyle/>
          <a:p>
            <a:pPr algn="ctr"/>
            <a:r>
              <a:rPr lang="en-US" sz="2200" b="0" i="0" dirty="0">
                <a:solidFill>
                  <a:schemeClr val="accent5">
                    <a:lumMod val="40000"/>
                    <a:lumOff val="60000"/>
                  </a:schemeClr>
                </a:solidFill>
                <a:effectLst/>
                <a:hlinkClick r:id="rId5">
                  <a:extLst>
                    <a:ext uri="{A12FA001-AC4F-418D-AE19-62706E023703}">
                      <ahyp:hlinkClr xmlns:ahyp="http://schemas.microsoft.com/office/drawing/2018/hyperlinkcolor" val="tx"/>
                    </a:ext>
                  </a:extLst>
                </a:hlinkClick>
              </a:rPr>
              <a:t>Google Shush </a:t>
            </a:r>
            <a:r>
              <a:rPr lang="en-US" sz="2200" b="0" i="0" dirty="0">
                <a:solidFill>
                  <a:schemeClr val="bg1"/>
                </a:solidFill>
                <a:effectLst/>
              </a:rPr>
              <a:t>ist </a:t>
            </a:r>
            <a:r>
              <a:rPr lang="de-DE" sz="2200" dirty="0">
                <a:solidFill>
                  <a:schemeClr val="bg1"/>
                </a:solidFill>
              </a:rPr>
              <a:t>eine Funktion, die ein Gerät in den "Bitte nicht stören"-Modus schaltet, wenn es auf den Bildschirm gelegt wird.</a:t>
            </a:r>
            <a:endParaRPr lang="en-IE" sz="2200" dirty="0">
              <a:solidFill>
                <a:schemeClr val="bg1"/>
              </a:solidFill>
            </a:endParaRPr>
          </a:p>
        </p:txBody>
      </p:sp>
      <p:sp>
        <p:nvSpPr>
          <p:cNvPr id="15" name="Arrow: Right 14">
            <a:extLst>
              <a:ext uri="{FF2B5EF4-FFF2-40B4-BE49-F238E27FC236}">
                <a16:creationId xmlns:a16="http://schemas.microsoft.com/office/drawing/2014/main" id="{39D4BE46-DEF0-4CC6-A807-58411ACE5702}"/>
              </a:ext>
            </a:extLst>
          </p:cNvPr>
          <p:cNvSpPr/>
          <p:nvPr/>
        </p:nvSpPr>
        <p:spPr>
          <a:xfrm>
            <a:off x="8450477" y="5040555"/>
            <a:ext cx="511731" cy="411060"/>
          </a:xfrm>
          <a:prstGeom prst="rightArrow">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solidFill>
                  <a:srgbClr val="FFC000"/>
                </a:solidFill>
              </a:ln>
              <a:solidFill>
                <a:srgbClr val="00ACA7"/>
              </a:solidFill>
            </a:endParaRPr>
          </a:p>
        </p:txBody>
      </p:sp>
    </p:spTree>
    <p:extLst>
      <p:ext uri="{BB962C8B-B14F-4D97-AF65-F5344CB8AC3E}">
        <p14:creationId xmlns:p14="http://schemas.microsoft.com/office/powerpoint/2010/main" val="9127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a:xfrm>
            <a:off x="88810" y="649379"/>
            <a:ext cx="4908281" cy="649186"/>
          </a:xfrm>
        </p:spPr>
        <p:txBody>
          <a:bodyPr/>
          <a:lstStyle/>
          <a:p>
            <a:r>
              <a:rPr lang="de-DE" dirty="0"/>
              <a:t>Überblick</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de-DE" dirty="0"/>
              <a:t>Schutz der persönlichen Daten und der Privatsphäre</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486930" y="1432880"/>
            <a:ext cx="4902027" cy="4676523"/>
          </a:xfrm>
        </p:spPr>
        <p:txBody>
          <a:bodyPr/>
          <a:lstStyle/>
          <a:p>
            <a:r>
              <a:rPr lang="de-DE" sz="2000" dirty="0"/>
              <a:t>In Modul 4 lernst Du</a:t>
            </a:r>
          </a:p>
          <a:p>
            <a:pPr marL="342900" indent="-342900">
              <a:buFont typeface="Arial" panose="020B0604020202020204" pitchFamily="34" charset="0"/>
              <a:buChar char="•"/>
            </a:pPr>
            <a:r>
              <a:rPr lang="de-DE" sz="2000" dirty="0"/>
              <a:t>, wie Du Deine persönlichen Daten, Privatsphäre, Gesundheit und Dein Wohlbefinden in digitalen Umgebungen schützen kannst. Sie sind wichtig, um etwaige digitale Lücken auf dem Bildungsweg zu schließen.</a:t>
            </a:r>
          </a:p>
          <a:p>
            <a:pPr marL="342900" indent="-342900">
              <a:buFont typeface="Arial" panose="020B0604020202020204" pitchFamily="34" charset="0"/>
              <a:buChar char="•"/>
            </a:pPr>
            <a:r>
              <a:rPr lang="de-DE" sz="2000" dirty="0"/>
              <a:t>über technisches Wissen und um den Schutz der eigenen Sicherheit im Internet.</a:t>
            </a:r>
          </a:p>
          <a:p>
            <a:pPr marL="342900" indent="-342900">
              <a:buFont typeface="Arial" panose="020B0604020202020204" pitchFamily="34" charset="0"/>
              <a:buChar char="•"/>
            </a:pPr>
            <a:r>
              <a:rPr lang="de-DE" sz="2000" dirty="0"/>
              <a:t> , wie Du Technologie so nutzen kannst, dass Deine körperliche und geistige Gesundheit geschützt wird und wie Du dabei auch Deine Umwelt schützt.</a:t>
            </a:r>
            <a:endParaRPr lang="en-US" sz="20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de-DE" dirty="0"/>
              <a:t>Schutz der Gesundheit und des Wohlbefindens</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de-DE" dirty="0"/>
              <a:t>Schutz von Geräten</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en-US" dirty="0"/>
              <a:t>Schutz der Umwelt</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EB8CF-DEB4-4A99-A3F2-9773F46E4617}"/>
              </a:ext>
            </a:extLst>
          </p:cNvPr>
          <p:cNvSpPr>
            <a:spLocks noGrp="1"/>
          </p:cNvSpPr>
          <p:nvPr>
            <p:ph type="body" sz="quarter" idx="13"/>
          </p:nvPr>
        </p:nvSpPr>
        <p:spPr/>
        <p:txBody>
          <a:bodyPr/>
          <a:lstStyle/>
          <a:p>
            <a:r>
              <a:rPr lang="en-IE" dirty="0"/>
              <a:t>Interessante Apps</a:t>
            </a:r>
          </a:p>
        </p:txBody>
      </p:sp>
      <p:sp>
        <p:nvSpPr>
          <p:cNvPr id="3" name="Text Placeholder 2">
            <a:extLst>
              <a:ext uri="{FF2B5EF4-FFF2-40B4-BE49-F238E27FC236}">
                <a16:creationId xmlns:a16="http://schemas.microsoft.com/office/drawing/2014/main" id="{1CBF3671-E6FC-45CE-80F0-C5D1037774E9}"/>
              </a:ext>
            </a:extLst>
          </p:cNvPr>
          <p:cNvSpPr>
            <a:spLocks noGrp="1"/>
          </p:cNvSpPr>
          <p:nvPr>
            <p:ph type="body" sz="quarter" idx="14"/>
          </p:nvPr>
        </p:nvSpPr>
        <p:spPr>
          <a:xfrm>
            <a:off x="515901" y="1776830"/>
            <a:ext cx="10772209" cy="3537886"/>
          </a:xfrm>
        </p:spPr>
        <p:txBody>
          <a:bodyPr/>
          <a:lstStyle/>
          <a:p>
            <a:pPr marL="342900" indent="-342900">
              <a:buFont typeface="Arial" panose="020B0604020202020204" pitchFamily="34" charset="0"/>
              <a:buChar char="•"/>
            </a:pPr>
            <a:r>
              <a:rPr lang="en-GB" b="0" i="0" u="none" strike="noStrike" dirty="0">
                <a:solidFill>
                  <a:schemeClr val="bg2">
                    <a:lumMod val="25000"/>
                  </a:schemeClr>
                </a:solidFill>
                <a:effectLst/>
                <a:latin typeface="GuardianTextEgyptian"/>
                <a:hlinkClick r:id="rId2">
                  <a:extLst>
                    <a:ext uri="{A12FA001-AC4F-418D-AE19-62706E023703}">
                      <ahyp:hlinkClr xmlns:ahyp="http://schemas.microsoft.com/office/drawing/2018/hyperlinkcolor" val="tx"/>
                    </a:ext>
                  </a:extLst>
                </a:hlinkClick>
              </a:rPr>
              <a:t>Space</a:t>
            </a:r>
            <a:r>
              <a:rPr lang="en-GB" b="0" i="0" dirty="0">
                <a:solidFill>
                  <a:schemeClr val="bg2">
                    <a:lumMod val="25000"/>
                  </a:schemeClr>
                </a:solidFill>
                <a:effectLst/>
                <a:latin typeface="GuardianTextEgyptian"/>
              </a:rPr>
              <a:t> </a:t>
            </a:r>
            <a:r>
              <a:rPr lang="de-DE" dirty="0">
                <a:solidFill>
                  <a:schemeClr val="bg2">
                    <a:lumMod val="25000"/>
                  </a:schemeClr>
                </a:solidFill>
                <a:latin typeface="GuardianTextEgyptian"/>
              </a:rPr>
              <a:t>verfolgt, wie oft Du Dein Telefon entsperrst und wie viel Zeit Du mit dem Telefon verbringst. Space hilft dir, Deine Nutzungszeit zu reduzieren.</a:t>
            </a:r>
          </a:p>
          <a:p>
            <a:pPr marL="342900" indent="-342900">
              <a:buFont typeface="Arial" panose="020B0604020202020204" pitchFamily="34" charset="0"/>
              <a:buChar char="•"/>
            </a:pPr>
            <a:r>
              <a:rPr lang="en-GB" b="0" i="0" dirty="0">
                <a:solidFill>
                  <a:schemeClr val="bg2">
                    <a:lumMod val="25000"/>
                  </a:schemeClr>
                </a:solidFill>
                <a:effectLst/>
                <a:latin typeface="GuardianTextEgyptian"/>
              </a:rPr>
              <a:t>Die norwegisch</a:t>
            </a:r>
            <a:r>
              <a:rPr lang="en-GB" dirty="0">
                <a:solidFill>
                  <a:schemeClr val="bg2">
                    <a:lumMod val="25000"/>
                  </a:schemeClr>
                </a:solidFill>
                <a:latin typeface="GuardianTextEgyptian"/>
              </a:rPr>
              <a:t>e App</a:t>
            </a:r>
            <a:r>
              <a:rPr lang="en-GB" b="0" i="0" dirty="0">
                <a:solidFill>
                  <a:schemeClr val="bg2">
                    <a:lumMod val="25000"/>
                  </a:schemeClr>
                </a:solidFill>
                <a:effectLst/>
                <a:latin typeface="GuardianTextEgyptian"/>
              </a:rPr>
              <a:t> </a:t>
            </a:r>
            <a:r>
              <a:rPr lang="en-GB" b="0" i="0" u="none" strike="noStrike" dirty="0">
                <a:solidFill>
                  <a:schemeClr val="bg2">
                    <a:lumMod val="25000"/>
                  </a:schemeClr>
                </a:solidFill>
                <a:effectLst/>
                <a:latin typeface="GuardianTextEgyptian"/>
                <a:hlinkClick r:id="rId3">
                  <a:extLst>
                    <a:ext uri="{A12FA001-AC4F-418D-AE19-62706E023703}">
                      <ahyp:hlinkClr xmlns:ahyp="http://schemas.microsoft.com/office/drawing/2018/hyperlinkcolor" val="tx"/>
                    </a:ext>
                  </a:extLst>
                </a:hlinkClick>
              </a:rPr>
              <a:t>Hold</a:t>
            </a:r>
            <a:r>
              <a:rPr lang="en-GB" u="none" strike="noStrike" dirty="0">
                <a:solidFill>
                  <a:schemeClr val="bg2">
                    <a:lumMod val="25000"/>
                  </a:schemeClr>
                </a:solidFill>
                <a:latin typeface="GuardianTextEgyptian"/>
              </a:rPr>
              <a:t> </a:t>
            </a:r>
            <a:r>
              <a:rPr lang="de-DE" dirty="0">
                <a:solidFill>
                  <a:schemeClr val="bg2">
                    <a:lumMod val="25000"/>
                  </a:schemeClr>
                </a:solidFill>
                <a:latin typeface="GuardianTextEgyptian"/>
              </a:rPr>
              <a:t>versucht, Anreize für ihre studentischen Nutzer*innen zu schaffen. Sie vergibt Punkte für die Reduzierung ihrer Smartphone-Gewohnheit. Die Punkte können</a:t>
            </a:r>
            <a:r>
              <a:rPr lang="en-GB" b="0" i="0" dirty="0">
                <a:solidFill>
                  <a:schemeClr val="bg2">
                    <a:lumMod val="25000"/>
                  </a:schemeClr>
                </a:solidFill>
                <a:effectLst/>
                <a:latin typeface="GuardianTextEgyptian"/>
              </a:rPr>
              <a:t> gegen Snacks oder Kinokarten umgetauscht werden. </a:t>
            </a:r>
          </a:p>
          <a:p>
            <a:pPr marL="342900" indent="-342900">
              <a:buFont typeface="Arial" panose="020B0604020202020204" pitchFamily="34" charset="0"/>
              <a:buChar char="•"/>
            </a:pPr>
            <a:r>
              <a:rPr lang="en-US" i="1" dirty="0">
                <a:solidFill>
                  <a:schemeClr val="bg2">
                    <a:lumMod val="25000"/>
                  </a:schemeClr>
                </a:solidFill>
                <a:hlinkClick r:id="rId4">
                  <a:extLst>
                    <a:ext uri="{A12FA001-AC4F-418D-AE19-62706E023703}">
                      <ahyp:hlinkClr xmlns:ahyp="http://schemas.microsoft.com/office/drawing/2018/hyperlinkcolor" val="tx"/>
                    </a:ext>
                  </a:extLst>
                </a:hlinkClick>
              </a:rPr>
              <a:t>Calm</a:t>
            </a:r>
            <a:r>
              <a:rPr lang="en-US" dirty="0">
                <a:solidFill>
                  <a:schemeClr val="bg2">
                    <a:lumMod val="25000"/>
                  </a:schemeClr>
                </a:solidFill>
              </a:rPr>
              <a:t> </a:t>
            </a:r>
            <a:r>
              <a:rPr lang="de-DE" dirty="0">
                <a:solidFill>
                  <a:schemeClr val="bg2">
                    <a:lumMod val="25000"/>
                  </a:schemeClr>
                </a:solidFill>
              </a:rPr>
              <a:t>ist ein App zum Schlafen und zur Mediation. Sie ist</a:t>
            </a:r>
            <a:r>
              <a:rPr lang="hr-BA" dirty="0">
                <a:solidFill>
                  <a:schemeClr val="bg2">
                    <a:lumMod val="25000"/>
                  </a:schemeClr>
                </a:solidFill>
              </a:rPr>
              <a:t> </a:t>
            </a:r>
            <a:r>
              <a:rPr lang="de-DE" dirty="0">
                <a:solidFill>
                  <a:schemeClr val="bg2">
                    <a:lumMod val="25000"/>
                  </a:schemeClr>
                </a:solidFill>
              </a:rPr>
              <a:t>für Menschen, die einen besseren Schlaf erfahren wollen</a:t>
            </a:r>
            <a:r>
              <a:rPr lang="en-US" dirty="0">
                <a:solidFill>
                  <a:schemeClr val="bg2">
                    <a:lumMod val="25000"/>
                  </a:schemeClr>
                </a:solidFill>
              </a:rPr>
              <a:t>. Calm kann</a:t>
            </a:r>
            <a:r>
              <a:rPr lang="de-DE" dirty="0">
                <a:solidFill>
                  <a:schemeClr val="bg2">
                    <a:lumMod val="25000"/>
                  </a:schemeClr>
                </a:solidFill>
              </a:rPr>
              <a:t> Stress und Angst reduzieren.</a:t>
            </a:r>
            <a:endParaRPr lang="hr-BA" dirty="0">
              <a:solidFill>
                <a:schemeClr val="bg2">
                  <a:lumMod val="25000"/>
                </a:schemeClr>
              </a:solidFill>
            </a:endParaRPr>
          </a:p>
          <a:p>
            <a:pPr marL="342900" indent="-342900">
              <a:buFont typeface="Arial" panose="020B0604020202020204" pitchFamily="34" charset="0"/>
              <a:buChar char="•"/>
            </a:pPr>
            <a:endParaRPr lang="hr-BA" dirty="0"/>
          </a:p>
          <a:p>
            <a:r>
              <a:rPr lang="hr-BA" dirty="0">
                <a:solidFill>
                  <a:srgbClr val="121212"/>
                </a:solidFill>
                <a:latin typeface="GuardianTextEgyptian"/>
              </a:rPr>
              <a:t>NE</a:t>
            </a:r>
            <a:r>
              <a:rPr lang="de-DE" dirty="0">
                <a:solidFill>
                  <a:srgbClr val="121212"/>
                </a:solidFill>
                <a:latin typeface="GuardianTextEgyptian"/>
              </a:rPr>
              <a:t>U</a:t>
            </a:r>
            <a:r>
              <a:rPr lang="hr-BA" dirty="0">
                <a:solidFill>
                  <a:srgbClr val="121212"/>
                </a:solidFill>
                <a:latin typeface="GuardianTextEgyptian"/>
              </a:rPr>
              <a:t>: </a:t>
            </a:r>
            <a:r>
              <a:rPr lang="de-DE" b="1" dirty="0"/>
              <a:t>Android Heads Up-Funktion soll ablenkendes Gehen verhindern: </a:t>
            </a:r>
            <a:r>
              <a:rPr lang="hr-BA" b="1" dirty="0">
                <a:hlinkClick r:id="rId5"/>
              </a:rPr>
              <a:t>https://www.digitaltrends.com/mobile/android-heads-up-feature-aims-to-prevent-distracted-walking/</a:t>
            </a:r>
            <a:r>
              <a:rPr lang="hr-BA" b="1" dirty="0"/>
              <a:t> </a:t>
            </a:r>
            <a:endParaRPr lang="en-US" b="1" dirty="0"/>
          </a:p>
          <a:p>
            <a:endParaRPr lang="en-GB" dirty="0">
              <a:solidFill>
                <a:srgbClr val="121212"/>
              </a:solidFill>
              <a:latin typeface="GuardianTextEgyptian"/>
            </a:endParaRPr>
          </a:p>
        </p:txBody>
      </p:sp>
      <p:sp>
        <p:nvSpPr>
          <p:cNvPr id="4" name="AutoShape 2" descr="Digital-Wellbeing.eu Logo">
            <a:extLst>
              <a:ext uri="{FF2B5EF4-FFF2-40B4-BE49-F238E27FC236}">
                <a16:creationId xmlns:a16="http://schemas.microsoft.com/office/drawing/2014/main" id="{07102C07-87B4-4736-93FA-91AB888D5E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743793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EB8CF-DEB4-4A99-A3F2-9773F46E4617}"/>
              </a:ext>
            </a:extLst>
          </p:cNvPr>
          <p:cNvSpPr>
            <a:spLocks noGrp="1"/>
          </p:cNvSpPr>
          <p:nvPr>
            <p:ph type="body" sz="quarter" idx="13"/>
          </p:nvPr>
        </p:nvSpPr>
        <p:spPr/>
        <p:txBody>
          <a:bodyPr/>
          <a:lstStyle/>
          <a:p>
            <a:r>
              <a:rPr lang="en-IE" dirty="0"/>
              <a:t>Mehr digitale Tools zum Wohlbefinden</a:t>
            </a:r>
          </a:p>
        </p:txBody>
      </p:sp>
      <p:sp>
        <p:nvSpPr>
          <p:cNvPr id="3" name="Text Placeholder 2">
            <a:extLst>
              <a:ext uri="{FF2B5EF4-FFF2-40B4-BE49-F238E27FC236}">
                <a16:creationId xmlns:a16="http://schemas.microsoft.com/office/drawing/2014/main" id="{1CBF3671-E6FC-45CE-80F0-C5D1037774E9}"/>
              </a:ext>
            </a:extLst>
          </p:cNvPr>
          <p:cNvSpPr>
            <a:spLocks noGrp="1"/>
          </p:cNvSpPr>
          <p:nvPr>
            <p:ph type="body" sz="quarter" idx="14"/>
          </p:nvPr>
        </p:nvSpPr>
        <p:spPr>
          <a:xfrm>
            <a:off x="515902" y="1559002"/>
            <a:ext cx="6866411" cy="3537886"/>
          </a:xfrm>
        </p:spPr>
        <p:txBody>
          <a:bodyPr/>
          <a:lstStyle/>
          <a:p>
            <a:r>
              <a:rPr lang="de-DE" dirty="0">
                <a:solidFill>
                  <a:schemeClr val="bg2">
                    <a:lumMod val="25000"/>
                  </a:schemeClr>
                </a:solidFill>
              </a:rPr>
              <a:t>Werfe einen Blick auf das Projekt Digital Wellbeing Educators. Dort gibt es viele Ressourcen und Tools, die auch für alle Lernenden nützlich sind. Sie unterstützen digitales Wohlbefinden.</a:t>
            </a:r>
          </a:p>
          <a:p>
            <a:r>
              <a:rPr lang="de-DE" dirty="0">
                <a:solidFill>
                  <a:schemeClr val="bg2">
                    <a:lumMod val="25000"/>
                  </a:schemeClr>
                </a:solidFill>
              </a:rPr>
              <a:t>Lehrende haben mehr Kapazitäten. Lernende verbessern ihre Fähigkeiten, ihre Online-Zeit zu verwalten und das Beste aus dem digitalen Lernen zu machen. Sie können bewusster die Medien konsumieren und erstellen. Sie können kritisch die Medien bewerten. Sie werden verantwortungsbewusste und selbstbewusste digitale Bürger*innen.</a:t>
            </a:r>
            <a:endParaRPr lang="en-IE" dirty="0"/>
          </a:p>
          <a:p>
            <a:r>
              <a:rPr lang="en-IE" dirty="0"/>
              <a:t>Finde mehr heraus: </a:t>
            </a:r>
            <a:r>
              <a:rPr lang="en-IE" dirty="0">
                <a:hlinkClick r:id="rId2"/>
              </a:rPr>
              <a:t>https://www.digital-wellbeing.eu/</a:t>
            </a:r>
            <a:r>
              <a:rPr lang="en-IE" dirty="0"/>
              <a:t> </a:t>
            </a:r>
          </a:p>
        </p:txBody>
      </p:sp>
      <p:sp>
        <p:nvSpPr>
          <p:cNvPr id="4" name="AutoShape 2" descr="Digital-Wellbeing.eu Logo">
            <a:extLst>
              <a:ext uri="{FF2B5EF4-FFF2-40B4-BE49-F238E27FC236}">
                <a16:creationId xmlns:a16="http://schemas.microsoft.com/office/drawing/2014/main" id="{07102C07-87B4-4736-93FA-91AB888D5E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6" name="Picture 5">
            <a:extLst>
              <a:ext uri="{FF2B5EF4-FFF2-40B4-BE49-F238E27FC236}">
                <a16:creationId xmlns:a16="http://schemas.microsoft.com/office/drawing/2014/main" id="{C671855B-1D5A-496F-A971-977A8CB84629}"/>
              </a:ext>
            </a:extLst>
          </p:cNvPr>
          <p:cNvPicPr>
            <a:picLocks noChangeAspect="1"/>
          </p:cNvPicPr>
          <p:nvPr/>
        </p:nvPicPr>
        <p:blipFill>
          <a:blip r:embed="rId3"/>
          <a:stretch>
            <a:fillRect/>
          </a:stretch>
        </p:blipFill>
        <p:spPr>
          <a:xfrm>
            <a:off x="7150734" y="2462955"/>
            <a:ext cx="4457357" cy="1627289"/>
          </a:xfrm>
          <a:prstGeom prst="rect">
            <a:avLst/>
          </a:prstGeom>
        </p:spPr>
      </p:pic>
    </p:spTree>
    <p:extLst>
      <p:ext uri="{BB962C8B-B14F-4D97-AF65-F5344CB8AC3E}">
        <p14:creationId xmlns:p14="http://schemas.microsoft.com/office/powerpoint/2010/main" val="365345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de-DE" sz="3900" dirty="0">
                <a:solidFill>
                  <a:schemeClr val="tx1">
                    <a:lumMod val="65000"/>
                    <a:lumOff val="35000"/>
                  </a:schemeClr>
                </a:solidFill>
              </a:rPr>
              <a:t>Das digitale Selbst - Auswirkungen der Digitalisierung auf die persönliche Identität</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7" y="1924912"/>
            <a:ext cx="5474341" cy="3995320"/>
          </a:xfrm>
        </p:spPr>
        <p:txBody>
          <a:bodyPr/>
          <a:lstStyle/>
          <a:p>
            <a:r>
              <a:rPr lang="de-DE" dirty="0">
                <a:solidFill>
                  <a:schemeClr val="bg2">
                    <a:lumMod val="25000"/>
                  </a:schemeClr>
                </a:solidFill>
              </a:rPr>
              <a:t>Nutzer*innen und Plattformen schaffen nicht nur persönliche Datenspuren oder Datenschatten. Sie schaffen auch ein digitales Selbst. Das digitale Selbst geht weit über eine bloße Verlängerung ihrer analogen Erscheinung hinausgeht.</a:t>
            </a:r>
          </a:p>
          <a:p>
            <a:r>
              <a:rPr lang="de-DE" dirty="0">
                <a:solidFill>
                  <a:schemeClr val="bg2">
                    <a:lumMod val="25000"/>
                  </a:schemeClr>
                </a:solidFill>
              </a:rPr>
              <a:t>Es gibt </a:t>
            </a:r>
            <a:r>
              <a:rPr lang="de-DE" b="1" dirty="0">
                <a:solidFill>
                  <a:schemeClr val="bg2">
                    <a:lumMod val="25000"/>
                  </a:schemeClr>
                </a:solidFill>
              </a:rPr>
              <a:t>4 Situationen</a:t>
            </a:r>
            <a:r>
              <a:rPr lang="de-DE" dirty="0">
                <a:solidFill>
                  <a:schemeClr val="bg2">
                    <a:lumMod val="25000"/>
                  </a:schemeClr>
                </a:solidFill>
              </a:rPr>
              <a:t>, in denen Deine persönliche Identität digitalisiert wird.</a:t>
            </a:r>
            <a:endParaRPr lang="en-US" dirty="0"/>
          </a:p>
        </p:txBody>
      </p:sp>
      <p:sp>
        <p:nvSpPr>
          <p:cNvPr id="4" name="TextBox 3">
            <a:extLst>
              <a:ext uri="{FF2B5EF4-FFF2-40B4-BE49-F238E27FC236}">
                <a16:creationId xmlns:a16="http://schemas.microsoft.com/office/drawing/2014/main" id="{7D9D919C-D30B-487A-8131-F3CDE48B7B02}"/>
              </a:ext>
            </a:extLst>
          </p:cNvPr>
          <p:cNvSpPr txBox="1"/>
          <p:nvPr/>
        </p:nvSpPr>
        <p:spPr>
          <a:xfrm>
            <a:off x="5410901" y="6581001"/>
            <a:ext cx="5808852" cy="276999"/>
          </a:xfrm>
          <a:prstGeom prst="rect">
            <a:avLst/>
          </a:prstGeom>
          <a:noFill/>
        </p:spPr>
        <p:txBody>
          <a:bodyPr wrap="square" rtlCol="0">
            <a:spAutoFit/>
          </a:bodyPr>
          <a:lstStyle/>
          <a:p>
            <a:r>
              <a:rPr lang="en-IE" sz="1200" dirty="0">
                <a:hlinkClick r:id="rId2"/>
              </a:rPr>
              <a:t>QUELLE:https://civilresilience.net/en/das-digitale-selbst-politische-bildung/</a:t>
            </a:r>
            <a:endParaRPr lang="en-IE" sz="1200" dirty="0"/>
          </a:p>
        </p:txBody>
      </p:sp>
      <p:sp>
        <p:nvSpPr>
          <p:cNvPr id="6" name="TextBox 5">
            <a:extLst>
              <a:ext uri="{FF2B5EF4-FFF2-40B4-BE49-F238E27FC236}">
                <a16:creationId xmlns:a16="http://schemas.microsoft.com/office/drawing/2014/main" id="{E5D609DB-9CBB-431A-A8CA-E2FB2AC615C3}"/>
              </a:ext>
            </a:extLst>
          </p:cNvPr>
          <p:cNvSpPr txBox="1"/>
          <p:nvPr/>
        </p:nvSpPr>
        <p:spPr>
          <a:xfrm>
            <a:off x="439898" y="5031362"/>
            <a:ext cx="4144162" cy="830997"/>
          </a:xfrm>
          <a:prstGeom prst="rect">
            <a:avLst/>
          </a:prstGeom>
          <a:noFill/>
        </p:spPr>
        <p:txBody>
          <a:bodyPr wrap="square" rtlCol="0">
            <a:spAutoFit/>
          </a:bodyPr>
          <a:lstStyle/>
          <a:p>
            <a:r>
              <a:rPr lang="en-IE" sz="2400" dirty="0"/>
              <a:t>Darüber mehr auf den folgenden Seiten</a:t>
            </a:r>
          </a:p>
        </p:txBody>
      </p:sp>
      <p:sp>
        <p:nvSpPr>
          <p:cNvPr id="7" name="Arrow: Down 6">
            <a:extLst>
              <a:ext uri="{FF2B5EF4-FFF2-40B4-BE49-F238E27FC236}">
                <a16:creationId xmlns:a16="http://schemas.microsoft.com/office/drawing/2014/main" id="{7068D41C-3491-4912-9DED-1BB6A783A72D}"/>
              </a:ext>
            </a:extLst>
          </p:cNvPr>
          <p:cNvSpPr/>
          <p:nvPr/>
        </p:nvSpPr>
        <p:spPr>
          <a:xfrm>
            <a:off x="2243531" y="5868948"/>
            <a:ext cx="402671" cy="461665"/>
          </a:xfrm>
          <a:prstGeom prst="down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Picture 7" descr="A person holding a phone&#10;&#10;Description automatically generated with low confidence">
            <a:extLst>
              <a:ext uri="{FF2B5EF4-FFF2-40B4-BE49-F238E27FC236}">
                <a16:creationId xmlns:a16="http://schemas.microsoft.com/office/drawing/2014/main" id="{DC33A8A0-D86D-426B-BC45-8D352A9A28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5645" y="1514532"/>
            <a:ext cx="6203677" cy="4076644"/>
          </a:xfrm>
          <a:prstGeom prst="rect">
            <a:avLst/>
          </a:prstGeom>
        </p:spPr>
      </p:pic>
    </p:spTree>
    <p:extLst>
      <p:ext uri="{BB962C8B-B14F-4D97-AF65-F5344CB8AC3E}">
        <p14:creationId xmlns:p14="http://schemas.microsoft.com/office/powerpoint/2010/main" val="36915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de-DE" sz="3900" dirty="0">
                <a:solidFill>
                  <a:schemeClr val="tx1">
                    <a:lumMod val="65000"/>
                    <a:lumOff val="35000"/>
                  </a:schemeClr>
                </a:solidFill>
              </a:rPr>
              <a:t>Das digitale Selbst - Auswirkungen der Digitalisierung auf die persönliche Identität</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624018" y="1569622"/>
            <a:ext cx="10943963" cy="4422634"/>
          </a:xfrm>
        </p:spPr>
        <p:txBody>
          <a:bodyPr/>
          <a:lstStyle/>
          <a:p>
            <a:pPr algn="l"/>
            <a:r>
              <a:rPr lang="en-IE" sz="2800" b="1" i="0" dirty="0">
                <a:solidFill>
                  <a:srgbClr val="00ACA7"/>
                </a:solidFill>
                <a:effectLst/>
              </a:rPr>
              <a:t>1. Technische Umwelt</a:t>
            </a:r>
          </a:p>
          <a:p>
            <a:r>
              <a:rPr lang="de-DE" dirty="0">
                <a:solidFill>
                  <a:srgbClr val="333333"/>
                </a:solidFill>
              </a:rPr>
              <a:t>Menschen installieren in der Regel zahlreiche Apps und nutzen im Durchschnitt zehn täglich und mehr als dreißig im Monat (AppAnnie, 2017).</a:t>
            </a:r>
          </a:p>
          <a:p>
            <a:endParaRPr lang="de-DE" sz="2800" i="1" dirty="0">
              <a:solidFill>
                <a:srgbClr val="00ACA7"/>
              </a:solidFill>
            </a:endParaRPr>
          </a:p>
          <a:p>
            <a:pPr>
              <a:lnSpc>
                <a:spcPct val="100000"/>
              </a:lnSpc>
              <a:spcBef>
                <a:spcPts val="0"/>
              </a:spcBef>
            </a:pPr>
            <a:r>
              <a:rPr lang="de-DE" sz="2800" i="1" dirty="0">
                <a:solidFill>
                  <a:srgbClr val="00ACA7"/>
                </a:solidFill>
              </a:rPr>
              <a:t>"Es ist leicht, in einen Wald hineinzugehen, aber schwierig, den Weg hinaus zu finden".</a:t>
            </a:r>
            <a:br>
              <a:rPr lang="de-DE" sz="2800" i="1" dirty="0">
                <a:solidFill>
                  <a:srgbClr val="00ACA7"/>
                </a:solidFill>
              </a:rPr>
            </a:br>
            <a:endParaRPr lang="de-DE" sz="2800" i="1" dirty="0">
              <a:solidFill>
                <a:srgbClr val="00ACA7"/>
              </a:solidFill>
            </a:endParaRPr>
          </a:p>
          <a:p>
            <a:pPr>
              <a:lnSpc>
                <a:spcPct val="100000"/>
              </a:lnSpc>
              <a:spcBef>
                <a:spcPts val="0"/>
              </a:spcBef>
            </a:pPr>
            <a:r>
              <a:rPr lang="de-DE" sz="2000" dirty="0">
                <a:solidFill>
                  <a:srgbClr val="333333"/>
                </a:solidFill>
              </a:rPr>
              <a:t>Die Ökosysteme für Anwendungen und Daten sind ähnlich. Viele Bemühungen zielen darauf ab, die Dinge von Anfang an benutzerfreundlich zu gestalten. Doch mit jeder </a:t>
            </a:r>
            <a:r>
              <a:rPr lang="de-DE" sz="2000" dirty="0">
                <a:solidFill>
                  <a:srgbClr val="00ACA7"/>
                </a:solidFill>
              </a:rPr>
              <a:t>neuen App</a:t>
            </a:r>
            <a:r>
              <a:rPr lang="de-DE" sz="2000" dirty="0">
                <a:solidFill>
                  <a:srgbClr val="333333"/>
                </a:solidFill>
              </a:rPr>
              <a:t>, jedem neuen </a:t>
            </a:r>
            <a:r>
              <a:rPr lang="de-DE" sz="2000" dirty="0">
                <a:solidFill>
                  <a:srgbClr val="DD1B50"/>
                </a:solidFill>
              </a:rPr>
              <a:t>Update</a:t>
            </a:r>
            <a:r>
              <a:rPr lang="de-DE" sz="2000" dirty="0">
                <a:solidFill>
                  <a:srgbClr val="333333"/>
                </a:solidFill>
              </a:rPr>
              <a:t>, jeder neuen </a:t>
            </a:r>
            <a:r>
              <a:rPr lang="de-DE" sz="2000" dirty="0">
                <a:solidFill>
                  <a:srgbClr val="E38330"/>
                </a:solidFill>
              </a:rPr>
              <a:t>Funktion</a:t>
            </a:r>
            <a:r>
              <a:rPr lang="de-DE" sz="2000" dirty="0">
                <a:solidFill>
                  <a:srgbClr val="333333"/>
                </a:solidFill>
              </a:rPr>
              <a:t>, jeder neuen </a:t>
            </a:r>
            <a:r>
              <a:rPr lang="de-DE" sz="2000" dirty="0">
                <a:solidFill>
                  <a:srgbClr val="DD1B50"/>
                </a:solidFill>
              </a:rPr>
              <a:t>App-Autorisierung</a:t>
            </a:r>
            <a:r>
              <a:rPr lang="de-DE" sz="2000" dirty="0">
                <a:solidFill>
                  <a:srgbClr val="333333"/>
                </a:solidFill>
              </a:rPr>
              <a:t> kann die Kontrolle schwieriger und verwirrender werden. Die </a:t>
            </a:r>
            <a:r>
              <a:rPr lang="de-DE" sz="2000" b="1" dirty="0">
                <a:solidFill>
                  <a:srgbClr val="333333"/>
                </a:solidFill>
              </a:rPr>
              <a:t>persönliche Identität wird bis zu einem gewissen Grad geteilt</a:t>
            </a:r>
            <a:r>
              <a:rPr lang="de-DE" sz="2000" dirty="0">
                <a:solidFill>
                  <a:srgbClr val="333333"/>
                </a:solidFill>
              </a:rPr>
              <a:t>. Wir müssen auch darüber nachdenken, welche Daten diese Apps </a:t>
            </a:r>
            <a:r>
              <a:rPr lang="de-DE" sz="2000" dirty="0">
                <a:solidFill>
                  <a:srgbClr val="00ACA7"/>
                </a:solidFill>
              </a:rPr>
              <a:t>produzieren</a:t>
            </a:r>
            <a:r>
              <a:rPr lang="de-DE" sz="2000" dirty="0">
                <a:solidFill>
                  <a:srgbClr val="333333"/>
                </a:solidFill>
              </a:rPr>
              <a:t>, wie </a:t>
            </a:r>
            <a:r>
              <a:rPr lang="de-DE" sz="2000" dirty="0">
                <a:solidFill>
                  <a:srgbClr val="D6315A"/>
                </a:solidFill>
              </a:rPr>
              <a:t>sicher</a:t>
            </a:r>
            <a:r>
              <a:rPr lang="de-DE" sz="2000" dirty="0">
                <a:solidFill>
                  <a:srgbClr val="333333"/>
                </a:solidFill>
              </a:rPr>
              <a:t> sie sind oder ob ihre Analysen </a:t>
            </a:r>
            <a:r>
              <a:rPr lang="de-DE" sz="2000" dirty="0">
                <a:solidFill>
                  <a:srgbClr val="E18130"/>
                </a:solidFill>
              </a:rPr>
              <a:t>zuverlässig</a:t>
            </a:r>
            <a:r>
              <a:rPr lang="de-DE" sz="2000" dirty="0">
                <a:solidFill>
                  <a:srgbClr val="333333"/>
                </a:solidFill>
              </a:rPr>
              <a:t> sind.</a:t>
            </a:r>
          </a:p>
          <a:p>
            <a:pPr algn="l">
              <a:lnSpc>
                <a:spcPct val="100000"/>
              </a:lnSpc>
              <a:spcBef>
                <a:spcPts val="0"/>
              </a:spcBef>
            </a:pPr>
            <a:endParaRPr lang="en-US" sz="2800" i="1" dirty="0">
              <a:solidFill>
                <a:srgbClr val="333333"/>
              </a:solidFill>
            </a:endParaRPr>
          </a:p>
          <a:p>
            <a:pPr algn="l">
              <a:lnSpc>
                <a:spcPct val="100000"/>
              </a:lnSpc>
              <a:spcBef>
                <a:spcPts val="0"/>
              </a:spcBef>
            </a:pPr>
            <a:endParaRPr lang="en-US" sz="2800" b="0" i="1" dirty="0">
              <a:solidFill>
                <a:srgbClr val="333333"/>
              </a:solidFill>
              <a:effectLst/>
            </a:endParaRPr>
          </a:p>
        </p:txBody>
      </p:sp>
    </p:spTree>
    <p:extLst>
      <p:ext uri="{BB962C8B-B14F-4D97-AF65-F5344CB8AC3E}">
        <p14:creationId xmlns:p14="http://schemas.microsoft.com/office/powerpoint/2010/main" val="112053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de-DE" sz="3900" dirty="0">
                <a:solidFill>
                  <a:schemeClr val="tx1">
                    <a:lumMod val="65000"/>
                    <a:lumOff val="35000"/>
                  </a:schemeClr>
                </a:solidFill>
              </a:rPr>
              <a:t>Das digitale Selbst - Auswirkungen der Digitalisierung auf die persönliche Identität</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4422634"/>
          </a:xfrm>
        </p:spPr>
        <p:txBody>
          <a:bodyPr/>
          <a:lstStyle/>
          <a:p>
            <a:r>
              <a:rPr lang="en-IE" sz="2800" b="1" dirty="0">
                <a:solidFill>
                  <a:srgbClr val="00ACA7"/>
                </a:solidFill>
              </a:rPr>
              <a:t>2. Angewandte Verhaltenspsychologie</a:t>
            </a:r>
          </a:p>
          <a:p>
            <a:r>
              <a:rPr lang="de-DE" sz="2000" dirty="0">
                <a:solidFill>
                  <a:srgbClr val="333333"/>
                </a:solidFill>
              </a:rPr>
              <a:t>Durch Techniken aus der Methodik der Verhaltenspsychologie wird das Verhalten von Menschen </a:t>
            </a:r>
            <a:r>
              <a:rPr lang="de-DE" sz="2000" dirty="0">
                <a:solidFill>
                  <a:srgbClr val="00ACA7"/>
                </a:solidFill>
              </a:rPr>
              <a:t>beeinflusst</a:t>
            </a:r>
            <a:r>
              <a:rPr lang="de-DE" sz="2000" dirty="0">
                <a:solidFill>
                  <a:srgbClr val="333333"/>
                </a:solidFill>
              </a:rPr>
              <a:t>. (Zum Beispiel die Implementierung von Gamification-Elementen) </a:t>
            </a:r>
          </a:p>
          <a:p>
            <a:r>
              <a:rPr lang="de-DE" sz="2000" dirty="0">
                <a:solidFill>
                  <a:srgbClr val="333333"/>
                </a:solidFill>
              </a:rPr>
              <a:t>Sehr auffällig sind </a:t>
            </a:r>
            <a:r>
              <a:rPr lang="de-DE" sz="2000" dirty="0">
                <a:solidFill>
                  <a:srgbClr val="E38330"/>
                </a:solidFill>
              </a:rPr>
              <a:t>manipulative</a:t>
            </a:r>
            <a:r>
              <a:rPr lang="de-DE" sz="2000" dirty="0">
                <a:solidFill>
                  <a:srgbClr val="333333"/>
                </a:solidFill>
              </a:rPr>
              <a:t> Designs von Benutzeroberflächen. Sie bringen Menschen dazu, ihre Zustimmung zur </a:t>
            </a:r>
            <a:r>
              <a:rPr lang="de-DE" sz="2000" dirty="0">
                <a:solidFill>
                  <a:srgbClr val="00ACA7"/>
                </a:solidFill>
              </a:rPr>
              <a:t>Weitergabe von Daten </a:t>
            </a:r>
            <a:r>
              <a:rPr lang="de-DE" sz="2000" dirty="0">
                <a:solidFill>
                  <a:srgbClr val="333333"/>
                </a:solidFill>
              </a:rPr>
              <a:t>oder zum </a:t>
            </a:r>
            <a:r>
              <a:rPr lang="de-DE" sz="2000" dirty="0">
                <a:solidFill>
                  <a:srgbClr val="DD1B50"/>
                </a:solidFill>
              </a:rPr>
              <a:t>Kauf von Dingen</a:t>
            </a:r>
            <a:r>
              <a:rPr lang="de-DE" sz="2000" dirty="0">
                <a:solidFill>
                  <a:srgbClr val="333333"/>
                </a:solidFill>
              </a:rPr>
              <a:t> zu geben. Sie heißen</a:t>
            </a:r>
            <a:r>
              <a:rPr lang="en-US" sz="2000" b="0" i="0" dirty="0">
                <a:solidFill>
                  <a:srgbClr val="333333"/>
                </a:solidFill>
                <a:effectLst/>
              </a:rPr>
              <a:t> </a:t>
            </a:r>
            <a:r>
              <a:rPr lang="en-US" sz="2000" b="0" i="0" u="sng" dirty="0">
                <a:solidFill>
                  <a:srgbClr val="A62425"/>
                </a:solidFill>
                <a:effectLst/>
                <a:hlinkClick r:id="rId2"/>
              </a:rPr>
              <a:t>dunkle Motive</a:t>
            </a:r>
            <a:r>
              <a:rPr lang="en-US" sz="2000" b="0" i="0" dirty="0">
                <a:solidFill>
                  <a:srgbClr val="333333"/>
                </a:solidFill>
                <a:effectLst/>
              </a:rPr>
              <a:t>.</a:t>
            </a:r>
          </a:p>
          <a:p>
            <a:r>
              <a:rPr lang="de-DE" sz="2000" dirty="0">
                <a:solidFill>
                  <a:srgbClr val="333333"/>
                </a:solidFill>
              </a:rPr>
              <a:t>Ein häufiges Beispiel ist, dass die </a:t>
            </a:r>
            <a:r>
              <a:rPr lang="de-DE" sz="2000" dirty="0">
                <a:solidFill>
                  <a:srgbClr val="00ACA7"/>
                </a:solidFill>
              </a:rPr>
              <a:t>Schaltfläche</a:t>
            </a:r>
            <a:r>
              <a:rPr lang="de-DE" sz="2000" dirty="0">
                <a:solidFill>
                  <a:srgbClr val="333333"/>
                </a:solidFill>
              </a:rPr>
              <a:t> für die Zustimmung zu Cookies von Drittanbietern bunter ist als die Schaltfläche für die minimalen Einstellungen. Andere Beispiele sind der Versuch, Menschen dazu zu bringen, auf Ergänzungen zu klicken oder unnötige Software zu installieren. Ebenfalls bekannt sind Warnungen mit Meldungen wie </a:t>
            </a:r>
            <a:r>
              <a:rPr lang="de-DE" sz="2000" dirty="0">
                <a:solidFill>
                  <a:srgbClr val="DD1B50"/>
                </a:solidFill>
              </a:rPr>
              <a:t>"nur noch wenige Angebote zu diesem Preis"</a:t>
            </a:r>
            <a:r>
              <a:rPr lang="de-DE" sz="2000" dirty="0">
                <a:solidFill>
                  <a:srgbClr val="333333"/>
                </a:solidFill>
              </a:rPr>
              <a:t>.</a:t>
            </a:r>
            <a:endParaRPr lang="en-IE" sz="2000" b="1" dirty="0">
              <a:solidFill>
                <a:srgbClr val="111111"/>
              </a:solidFill>
              <a:effectLst/>
            </a:endParaRPr>
          </a:p>
        </p:txBody>
      </p:sp>
      <p:pic>
        <p:nvPicPr>
          <p:cNvPr id="5" name="Picture 4" descr="Graphical user interface, website&#10;&#10;Description automatically generated">
            <a:extLst>
              <a:ext uri="{FF2B5EF4-FFF2-40B4-BE49-F238E27FC236}">
                <a16:creationId xmlns:a16="http://schemas.microsoft.com/office/drawing/2014/main" id="{65FB3F00-3CA7-442F-B0F7-38CA4E0B0B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27596" y="2340529"/>
            <a:ext cx="3925174" cy="247475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77DD925-3DC7-4617-8F3C-91D6C2302EA6}"/>
                  </a:ext>
                </a:extLst>
              </p14:cNvPr>
              <p14:cNvContentPartPr/>
              <p14:nvPr/>
            </p14:nvContentPartPr>
            <p14:xfrm>
              <a:off x="8049623" y="3930014"/>
              <a:ext cx="1183320" cy="878400"/>
            </p14:xfrm>
          </p:contentPart>
        </mc:Choice>
        <mc:Fallback xmlns="">
          <p:pic>
            <p:nvPicPr>
              <p:cNvPr id="8" name="Ink 7">
                <a:extLst>
                  <a:ext uri="{FF2B5EF4-FFF2-40B4-BE49-F238E27FC236}">
                    <a16:creationId xmlns:a16="http://schemas.microsoft.com/office/drawing/2014/main" id="{577DD925-3DC7-4617-8F3C-91D6C2302EA6}"/>
                  </a:ext>
                </a:extLst>
              </p:cNvPr>
              <p:cNvPicPr/>
              <p:nvPr/>
            </p:nvPicPr>
            <p:blipFill>
              <a:blip r:embed="rId5"/>
              <a:stretch>
                <a:fillRect/>
              </a:stretch>
            </p:blipFill>
            <p:spPr>
              <a:xfrm>
                <a:off x="8031623" y="3912021"/>
                <a:ext cx="1218960" cy="914025"/>
              </a:xfrm>
              <a:prstGeom prst="rect">
                <a:avLst/>
              </a:prstGeom>
            </p:spPr>
          </p:pic>
        </mc:Fallback>
      </mc:AlternateContent>
      <p:sp>
        <p:nvSpPr>
          <p:cNvPr id="9" name="Arrow: Up 8">
            <a:extLst>
              <a:ext uri="{FF2B5EF4-FFF2-40B4-BE49-F238E27FC236}">
                <a16:creationId xmlns:a16="http://schemas.microsoft.com/office/drawing/2014/main" id="{0C64ECEC-076E-4AFB-8854-1C443EF239A5}"/>
              </a:ext>
            </a:extLst>
          </p:cNvPr>
          <p:cNvSpPr/>
          <p:nvPr/>
        </p:nvSpPr>
        <p:spPr>
          <a:xfrm>
            <a:off x="8330269" y="5018139"/>
            <a:ext cx="478172" cy="662730"/>
          </a:xfrm>
          <a:prstGeom prst="up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extBox 9">
            <a:extLst>
              <a:ext uri="{FF2B5EF4-FFF2-40B4-BE49-F238E27FC236}">
                <a16:creationId xmlns:a16="http://schemas.microsoft.com/office/drawing/2014/main" id="{14D3E0F7-F46E-4468-A0CA-9CD2FD79F1AE}"/>
              </a:ext>
            </a:extLst>
          </p:cNvPr>
          <p:cNvSpPr txBox="1"/>
          <p:nvPr/>
        </p:nvSpPr>
        <p:spPr>
          <a:xfrm>
            <a:off x="7868436" y="5737205"/>
            <a:ext cx="2021747" cy="646331"/>
          </a:xfrm>
          <a:prstGeom prst="rect">
            <a:avLst/>
          </a:prstGeom>
          <a:noFill/>
        </p:spPr>
        <p:txBody>
          <a:bodyPr wrap="square" rtlCol="0">
            <a:spAutoFit/>
          </a:bodyPr>
          <a:lstStyle/>
          <a:p>
            <a:r>
              <a:rPr lang="en-IE" dirty="0">
                <a:solidFill>
                  <a:srgbClr val="D6315A"/>
                </a:solidFill>
              </a:rPr>
              <a:t>Dunkle Motive</a:t>
            </a:r>
          </a:p>
          <a:p>
            <a:endParaRPr lang="en-IE" dirty="0">
              <a:solidFill>
                <a:srgbClr val="D6315A"/>
              </a:solidFill>
            </a:endParaRPr>
          </a:p>
        </p:txBody>
      </p:sp>
    </p:spTree>
    <p:extLst>
      <p:ext uri="{BB962C8B-B14F-4D97-AF65-F5344CB8AC3E}">
        <p14:creationId xmlns:p14="http://schemas.microsoft.com/office/powerpoint/2010/main" val="2725203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de-DE" sz="3900" dirty="0">
                <a:solidFill>
                  <a:schemeClr val="tx1">
                    <a:lumMod val="65000"/>
                    <a:lumOff val="35000"/>
                  </a:schemeClr>
                </a:solidFill>
              </a:rPr>
              <a:t>Das digitale Selbst - Auswirkungen der Digitalisierung auf die persönliche Identität</a:t>
            </a:r>
          </a:p>
          <a:p>
            <a:endParaRPr lang="en-US" dirty="0"/>
          </a:p>
        </p:txBody>
      </p:sp>
      <p:pic>
        <p:nvPicPr>
          <p:cNvPr id="13" name="Picture 12" descr="Application&#10;&#10;Description automatically generated with medium confidence">
            <a:extLst>
              <a:ext uri="{FF2B5EF4-FFF2-40B4-BE49-F238E27FC236}">
                <a16:creationId xmlns:a16="http://schemas.microsoft.com/office/drawing/2014/main" id="{2287E8A7-2A32-4638-9A17-4B7150F130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630" y="2238224"/>
            <a:ext cx="4349632" cy="4540081"/>
          </a:xfrm>
          <a:prstGeom prst="rect">
            <a:avLst/>
          </a:prstGeom>
        </p:spPr>
      </p:pic>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655977"/>
          </a:xfrm>
        </p:spPr>
        <p:txBody>
          <a:bodyPr/>
          <a:lstStyle/>
          <a:p>
            <a:r>
              <a:rPr lang="en-IE" sz="2800" b="1" dirty="0">
                <a:solidFill>
                  <a:srgbClr val="00ACA7"/>
                </a:solidFill>
              </a:rPr>
              <a:t>3. Identifizierung und Biometrie</a:t>
            </a:r>
            <a:endParaRPr lang="en-IE" sz="2000" b="1" i="0" dirty="0">
              <a:solidFill>
                <a:srgbClr val="00ACA7"/>
              </a:solidFill>
              <a:effectLst/>
            </a:endParaRPr>
          </a:p>
        </p:txBody>
      </p:sp>
      <p:sp>
        <p:nvSpPr>
          <p:cNvPr id="11" name="Text Placeholder 2">
            <a:extLst>
              <a:ext uri="{FF2B5EF4-FFF2-40B4-BE49-F238E27FC236}">
                <a16:creationId xmlns:a16="http://schemas.microsoft.com/office/drawing/2014/main" id="{15226B30-298A-4FB2-AB9E-CBA086D6A951}"/>
              </a:ext>
            </a:extLst>
          </p:cNvPr>
          <p:cNvSpPr txBox="1">
            <a:spLocks/>
          </p:cNvSpPr>
          <p:nvPr/>
        </p:nvSpPr>
        <p:spPr>
          <a:xfrm>
            <a:off x="4459262" y="2139484"/>
            <a:ext cx="7347147" cy="44226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2000" b="1" dirty="0">
              <a:solidFill>
                <a:srgbClr val="D6315A"/>
              </a:solidFill>
            </a:endParaRPr>
          </a:p>
          <a:p>
            <a:r>
              <a:rPr lang="de-DE" dirty="0">
                <a:solidFill>
                  <a:srgbClr val="00ACA7"/>
                </a:solidFill>
              </a:rPr>
              <a:t>Biometrie </a:t>
            </a:r>
            <a:r>
              <a:rPr lang="de-DE" dirty="0">
                <a:solidFill>
                  <a:schemeClr val="bg2">
                    <a:lumMod val="25000"/>
                  </a:schemeClr>
                </a:solidFill>
              </a:rPr>
              <a:t>ist eine Technologie, die darauf abzielt, eine Person anhand ihrer </a:t>
            </a:r>
            <a:r>
              <a:rPr lang="de-DE" dirty="0">
                <a:solidFill>
                  <a:srgbClr val="D6315A"/>
                </a:solidFill>
              </a:rPr>
              <a:t>persönlichen Merkmale </a:t>
            </a:r>
            <a:r>
              <a:rPr lang="de-DE" dirty="0">
                <a:solidFill>
                  <a:schemeClr val="bg2">
                    <a:lumMod val="25000"/>
                  </a:schemeClr>
                </a:solidFill>
              </a:rPr>
              <a:t>oder </a:t>
            </a:r>
            <a:r>
              <a:rPr lang="de-DE" dirty="0">
                <a:solidFill>
                  <a:srgbClr val="E18130"/>
                </a:solidFill>
              </a:rPr>
              <a:t>Körpermerkmale </a:t>
            </a:r>
            <a:r>
              <a:rPr lang="de-DE" dirty="0">
                <a:solidFill>
                  <a:schemeClr val="bg2">
                    <a:lumMod val="25000"/>
                  </a:schemeClr>
                </a:solidFill>
              </a:rPr>
              <a:t>zu identifizieren. Sie vergleicht reale Körpermerkmale mit gespeicherten Daten. </a:t>
            </a:r>
          </a:p>
          <a:p>
            <a:r>
              <a:rPr lang="de-DE" dirty="0">
                <a:solidFill>
                  <a:schemeClr val="bg2">
                    <a:lumMod val="25000"/>
                  </a:schemeClr>
                </a:solidFill>
              </a:rPr>
              <a:t>Die Biometrie war lange Zeit eine Domäne der staatlichen Datenverarbeitung. Sie ist die Technologie zu einer Standardfunktion zur Identifizierung in Smartphones und Computern geworden.</a:t>
            </a:r>
          </a:p>
          <a:p>
            <a:r>
              <a:rPr lang="de-DE" sz="2800" dirty="0">
                <a:solidFill>
                  <a:srgbClr val="00ACA7"/>
                </a:solidFill>
              </a:rPr>
              <a:t>Viele dieser Daten werden mit Dritten geteilt.</a:t>
            </a:r>
          </a:p>
          <a:p>
            <a:endParaRPr lang="de-DE" dirty="0">
              <a:solidFill>
                <a:srgbClr val="00ACA7"/>
              </a:solidFill>
            </a:endParaRPr>
          </a:p>
        </p:txBody>
      </p:sp>
    </p:spTree>
    <p:extLst>
      <p:ext uri="{BB962C8B-B14F-4D97-AF65-F5344CB8AC3E}">
        <p14:creationId xmlns:p14="http://schemas.microsoft.com/office/powerpoint/2010/main" val="2651152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de-DE" sz="3900" dirty="0">
                <a:solidFill>
                  <a:schemeClr val="tx1">
                    <a:lumMod val="65000"/>
                    <a:lumOff val="35000"/>
                  </a:schemeClr>
                </a:solidFill>
              </a:rPr>
              <a:t>Das digitale Selbst - Auswirkungen der Digitalisierung auf die persönliche Identität</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68E65D2-BC0B-41A3-9F79-3BAA915C33EB}"/>
              </a:ext>
            </a:extLst>
          </p:cNvPr>
          <p:cNvPicPr>
            <a:picLocks noChangeAspect="1"/>
          </p:cNvPicPr>
          <p:nvPr/>
        </p:nvPicPr>
        <p:blipFill>
          <a:blip r:embed="rId2"/>
          <a:stretch>
            <a:fillRect/>
          </a:stretch>
        </p:blipFill>
        <p:spPr>
          <a:xfrm>
            <a:off x="-1" y="2020461"/>
            <a:ext cx="4719145" cy="4248774"/>
          </a:xfrm>
          <a:prstGeom prst="rect">
            <a:avLst/>
          </a:prstGeom>
        </p:spPr>
      </p:pic>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655977"/>
          </a:xfrm>
        </p:spPr>
        <p:txBody>
          <a:bodyPr/>
          <a:lstStyle/>
          <a:p>
            <a:r>
              <a:rPr lang="en-IE" sz="2800" b="1" i="0" dirty="0">
                <a:solidFill>
                  <a:srgbClr val="00ACA7"/>
                </a:solidFill>
                <a:effectLst/>
              </a:rPr>
              <a:t>4. Der Körper</a:t>
            </a:r>
            <a:endParaRPr lang="en-IE" sz="2000" b="1" i="0" dirty="0">
              <a:solidFill>
                <a:srgbClr val="00ACA7"/>
              </a:solidFill>
              <a:effectLst/>
            </a:endParaRPr>
          </a:p>
          <a:p>
            <a:pPr algn="l"/>
            <a:endParaRPr lang="en-IE" sz="2000" b="1" i="0" dirty="0">
              <a:solidFill>
                <a:srgbClr val="D6315A"/>
              </a:solidFill>
              <a:effectLst/>
            </a:endParaRPr>
          </a:p>
        </p:txBody>
      </p:sp>
      <p:sp>
        <p:nvSpPr>
          <p:cNvPr id="11" name="Text Placeholder 2">
            <a:extLst>
              <a:ext uri="{FF2B5EF4-FFF2-40B4-BE49-F238E27FC236}">
                <a16:creationId xmlns:a16="http://schemas.microsoft.com/office/drawing/2014/main" id="{15226B30-298A-4FB2-AB9E-CBA086D6A951}"/>
              </a:ext>
            </a:extLst>
          </p:cNvPr>
          <p:cNvSpPr txBox="1">
            <a:spLocks/>
          </p:cNvSpPr>
          <p:nvPr/>
        </p:nvSpPr>
        <p:spPr>
          <a:xfrm>
            <a:off x="4870690" y="2171930"/>
            <a:ext cx="7068250" cy="4629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2000" b="1" dirty="0">
              <a:solidFill>
                <a:srgbClr val="D6315A"/>
              </a:solidFill>
            </a:endParaRPr>
          </a:p>
          <a:p>
            <a:r>
              <a:rPr lang="de-DE" dirty="0">
                <a:solidFill>
                  <a:srgbClr val="00ACA7"/>
                </a:solidFill>
              </a:rPr>
              <a:t>Smartphone</a:t>
            </a:r>
            <a:r>
              <a:rPr lang="de-DE" dirty="0">
                <a:solidFill>
                  <a:schemeClr val="bg2">
                    <a:lumMod val="25000"/>
                  </a:schemeClr>
                </a:solidFill>
              </a:rPr>
              <a:t>, </a:t>
            </a:r>
            <a:r>
              <a:rPr lang="de-DE" dirty="0">
                <a:solidFill>
                  <a:srgbClr val="DD1B50"/>
                </a:solidFill>
              </a:rPr>
              <a:t>Uhr</a:t>
            </a:r>
            <a:r>
              <a:rPr lang="de-DE" dirty="0">
                <a:solidFill>
                  <a:schemeClr val="bg2">
                    <a:lumMod val="25000"/>
                  </a:schemeClr>
                </a:solidFill>
              </a:rPr>
              <a:t> oder </a:t>
            </a:r>
            <a:r>
              <a:rPr lang="de-DE" dirty="0">
                <a:solidFill>
                  <a:srgbClr val="E38330"/>
                </a:solidFill>
              </a:rPr>
              <a:t>Fitness-Tracker</a:t>
            </a:r>
            <a:r>
              <a:rPr lang="de-DE" dirty="0">
                <a:solidFill>
                  <a:schemeClr val="bg2">
                    <a:lumMod val="25000"/>
                  </a:schemeClr>
                </a:solidFill>
              </a:rPr>
              <a:t> sind intelligente Körpermaschinen. Sie wurden ursprünglich für therapeutische (oder militärische) Zwecke entwickelt. Mittlerweile gehören sie zur Alltagskultur. Das hat Folgen für unsere </a:t>
            </a:r>
            <a:r>
              <a:rPr lang="de-DE" dirty="0">
                <a:solidFill>
                  <a:srgbClr val="D6315A"/>
                </a:solidFill>
              </a:rPr>
              <a:t>Selbstwahrnehmung</a:t>
            </a:r>
            <a:r>
              <a:rPr lang="de-DE" dirty="0">
                <a:solidFill>
                  <a:schemeClr val="bg2">
                    <a:lumMod val="25000"/>
                  </a:schemeClr>
                </a:solidFill>
              </a:rPr>
              <a:t> als Menschen und unsere </a:t>
            </a:r>
            <a:r>
              <a:rPr lang="de-DE" dirty="0">
                <a:solidFill>
                  <a:srgbClr val="E18130"/>
                </a:solidFill>
              </a:rPr>
              <a:t>Fähigkeiten</a:t>
            </a:r>
            <a:r>
              <a:rPr lang="de-DE" dirty="0">
                <a:solidFill>
                  <a:schemeClr val="bg2">
                    <a:lumMod val="25000"/>
                  </a:schemeClr>
                </a:solidFill>
              </a:rPr>
              <a:t>. </a:t>
            </a:r>
            <a:r>
              <a:rPr lang="de-DE" b="1" dirty="0">
                <a:solidFill>
                  <a:schemeClr val="bg2">
                    <a:lumMod val="25000"/>
                  </a:schemeClr>
                </a:solidFill>
              </a:rPr>
              <a:t>Es verändert die Art und Weise, wie wir unseren Körper nutzen</a:t>
            </a:r>
            <a:r>
              <a:rPr lang="de-DE" dirty="0">
                <a:solidFill>
                  <a:schemeClr val="bg2">
                    <a:lumMod val="25000"/>
                  </a:schemeClr>
                </a:solidFill>
              </a:rPr>
              <a:t>.</a:t>
            </a:r>
          </a:p>
          <a:p>
            <a:r>
              <a:rPr lang="de-DE" i="1" dirty="0">
                <a:solidFill>
                  <a:srgbClr val="DD1B50"/>
                </a:solidFill>
              </a:rPr>
              <a:t>Es steht außer Frage, dass die neuen Medien und Technologien einen Einfluss auf das Gehirn und auch auf die körperlichen Fähigkeiten haben.</a:t>
            </a:r>
            <a:endParaRPr lang="en-US" b="0" i="1" dirty="0">
              <a:solidFill>
                <a:srgbClr val="DD1B50"/>
              </a:solidFill>
              <a:effectLst/>
            </a:endParaRPr>
          </a:p>
        </p:txBody>
      </p:sp>
    </p:spTree>
    <p:extLst>
      <p:ext uri="{BB962C8B-B14F-4D97-AF65-F5344CB8AC3E}">
        <p14:creationId xmlns:p14="http://schemas.microsoft.com/office/powerpoint/2010/main" val="3612578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37745-2855-4830-B7AB-CF16EA92CD48}"/>
              </a:ext>
            </a:extLst>
          </p:cNvPr>
          <p:cNvSpPr>
            <a:spLocks noGrp="1"/>
          </p:cNvSpPr>
          <p:nvPr>
            <p:ph type="body" sz="quarter" idx="13"/>
          </p:nvPr>
        </p:nvSpPr>
        <p:spPr>
          <a:xfrm>
            <a:off x="381678" y="329328"/>
            <a:ext cx="11171222" cy="844269"/>
          </a:xfrm>
        </p:spPr>
        <p:txBody>
          <a:bodyPr>
            <a:normAutofit fontScale="92500"/>
          </a:bodyPr>
          <a:lstStyle/>
          <a:p>
            <a:r>
              <a:rPr lang="de-DE" dirty="0"/>
              <a:t>Für Dein geistiges Wohlbefinden – erzähle Deine Geschichte</a:t>
            </a:r>
          </a:p>
        </p:txBody>
      </p:sp>
      <p:sp>
        <p:nvSpPr>
          <p:cNvPr id="3" name="Text Placeholder 2">
            <a:extLst>
              <a:ext uri="{FF2B5EF4-FFF2-40B4-BE49-F238E27FC236}">
                <a16:creationId xmlns:a16="http://schemas.microsoft.com/office/drawing/2014/main" id="{E1FACBB7-337E-446B-9A42-3595FCCB15E9}"/>
              </a:ext>
            </a:extLst>
          </p:cNvPr>
          <p:cNvSpPr>
            <a:spLocks noGrp="1"/>
          </p:cNvSpPr>
          <p:nvPr>
            <p:ph type="body" sz="quarter" idx="14"/>
          </p:nvPr>
        </p:nvSpPr>
        <p:spPr>
          <a:xfrm>
            <a:off x="381678" y="1173597"/>
            <a:ext cx="11156987" cy="3537886"/>
          </a:xfrm>
        </p:spPr>
        <p:txBody>
          <a:bodyPr/>
          <a:lstStyle/>
          <a:p>
            <a:r>
              <a:rPr lang="de-DE" sz="2200" dirty="0"/>
              <a:t>Als Frau, die ein Land und die Umstände gewechselt hat, trägst Du wertvolle Geschichten in Dir. Es könnte gut für das Wohlbefinden sein, diese Geschichten zu teilen. Weibliches Geschichtenerzählen ist für die Welt relevant. Was Du zu sagen hast, könnte nicht nur Dir helfen, sich zugehörig zu fühlen, sondern auch jemand anderem helfen.</a:t>
            </a:r>
          </a:p>
          <a:p>
            <a:r>
              <a:rPr lang="de-DE" sz="2200" dirty="0"/>
              <a:t>Hier gibt es Geschichte, die Dich inspirieren könnten: </a:t>
            </a:r>
            <a:r>
              <a:rPr lang="hr-BA" sz="2200" dirty="0">
                <a:hlinkClick r:id="rId2"/>
              </a:rPr>
              <a:t>https://www.storycenter.org/stories</a:t>
            </a:r>
            <a:r>
              <a:rPr lang="hr-BA" sz="2200" dirty="0"/>
              <a:t> </a:t>
            </a:r>
          </a:p>
          <a:p>
            <a:endParaRPr lang="hr-BA" dirty="0"/>
          </a:p>
          <a:p>
            <a:endParaRPr lang="en-US" dirty="0"/>
          </a:p>
        </p:txBody>
      </p:sp>
      <p:pic>
        <p:nvPicPr>
          <p:cNvPr id="5" name="Picture 4">
            <a:hlinkClick r:id="rId2"/>
            <a:extLst>
              <a:ext uri="{FF2B5EF4-FFF2-40B4-BE49-F238E27FC236}">
                <a16:creationId xmlns:a16="http://schemas.microsoft.com/office/drawing/2014/main" id="{AD6DB45F-9B17-4286-88B8-A46F18F64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73" y="3151383"/>
            <a:ext cx="6948881" cy="3623539"/>
          </a:xfrm>
          <a:prstGeom prst="rect">
            <a:avLst/>
          </a:prstGeom>
          <a:ln>
            <a:noFill/>
          </a:ln>
          <a:effectLst>
            <a:outerShdw blurRad="292100" dist="139700" dir="2700000" algn="tl" rotWithShape="0">
              <a:srgbClr val="333333">
                <a:alpha val="65000"/>
              </a:srgbClr>
            </a:outerShdw>
          </a:effectLst>
        </p:spPr>
      </p:pic>
      <p:pic>
        <p:nvPicPr>
          <p:cNvPr id="7" name="Picture 6" descr="Shape&#10;&#10;Description automatically generated">
            <a:extLst>
              <a:ext uri="{FF2B5EF4-FFF2-40B4-BE49-F238E27FC236}">
                <a16:creationId xmlns:a16="http://schemas.microsoft.com/office/drawing/2014/main" id="{142245A0-285E-4D23-BFF0-EE0E3B2E20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0830" y="4058100"/>
            <a:ext cx="4429492" cy="1042407"/>
          </a:xfrm>
          <a:prstGeom prst="rect">
            <a:avLst/>
          </a:prstGeom>
        </p:spPr>
      </p:pic>
    </p:spTree>
    <p:extLst>
      <p:ext uri="{BB962C8B-B14F-4D97-AF65-F5344CB8AC3E}">
        <p14:creationId xmlns:p14="http://schemas.microsoft.com/office/powerpoint/2010/main" val="343872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501F6-259D-4785-862E-A18E8A962EED}"/>
              </a:ext>
            </a:extLst>
          </p:cNvPr>
          <p:cNvSpPr>
            <a:spLocks noGrp="1"/>
          </p:cNvSpPr>
          <p:nvPr>
            <p:ph type="body" sz="quarter" idx="14"/>
          </p:nvPr>
        </p:nvSpPr>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8C64685C-C5FC-4A0D-BBAE-D7D6D2BAD593}"/>
              </a:ext>
            </a:extLst>
          </p:cNvPr>
          <p:cNvSpPr>
            <a:spLocks noGrp="1"/>
          </p:cNvSpPr>
          <p:nvPr>
            <p:ph type="body" sz="quarter" idx="13"/>
          </p:nvPr>
        </p:nvSpPr>
        <p:spPr/>
        <p:txBody>
          <a:bodyPr/>
          <a:lstStyle/>
          <a:p>
            <a:r>
              <a:rPr lang="de-DE" dirty="0"/>
              <a:t>"Sie haben keine Ahnung, wie es ist, die Heimat zu verlieren, mit dem Risiko, sie nie wiederzufinden, sein ganzes Leben zwischen zwei Ländern aufzuteilen und die Brücke zwischen zwei Ländern zu werden." - Rupi Kaur, Milk &amp; Honey</a:t>
            </a:r>
          </a:p>
        </p:txBody>
      </p:sp>
      <p:sp>
        <p:nvSpPr>
          <p:cNvPr id="4" name="Text Placeholder 3">
            <a:extLst>
              <a:ext uri="{FF2B5EF4-FFF2-40B4-BE49-F238E27FC236}">
                <a16:creationId xmlns:a16="http://schemas.microsoft.com/office/drawing/2014/main" id="{8963DBCD-A24A-4B98-B25F-EB1A1D65BCE5}"/>
              </a:ext>
            </a:extLst>
          </p:cNvPr>
          <p:cNvSpPr>
            <a:spLocks noGrp="1"/>
          </p:cNvSpPr>
          <p:nvPr>
            <p:ph type="body" sz="quarter" idx="15"/>
          </p:nvPr>
        </p:nvSpPr>
        <p:spPr>
          <a:xfrm>
            <a:off x="558450" y="386670"/>
            <a:ext cx="2613204" cy="1221666"/>
          </a:xfrm>
        </p:spPr>
        <p:txBody>
          <a:bodyPr>
            <a:normAutofit fontScale="92500" lnSpcReduction="10000"/>
          </a:bodyPr>
          <a:lstStyle/>
          <a:p>
            <a:r>
              <a:rPr lang="hr-BA" dirty="0"/>
              <a:t>„</a:t>
            </a:r>
            <a:endParaRPr lang="en-US" dirty="0"/>
          </a:p>
        </p:txBody>
      </p:sp>
      <p:pic>
        <p:nvPicPr>
          <p:cNvPr id="9" name="Picture Placeholder 8" descr="Two women hugging">
            <a:extLst>
              <a:ext uri="{FF2B5EF4-FFF2-40B4-BE49-F238E27FC236}">
                <a16:creationId xmlns:a16="http://schemas.microsoft.com/office/drawing/2014/main" id="{075234AD-22DB-4FCD-89E5-9BE9755FB56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D7A32F93-ED71-42EB-8CA9-EF94B475CE4B}"/>
              </a:ext>
            </a:extLst>
          </p:cNvPr>
          <p:cNvSpPr txBox="1"/>
          <p:nvPr/>
        </p:nvSpPr>
        <p:spPr>
          <a:xfrm>
            <a:off x="320879" y="5987929"/>
            <a:ext cx="5115187" cy="738664"/>
          </a:xfrm>
          <a:prstGeom prst="rect">
            <a:avLst/>
          </a:prstGeom>
          <a:noFill/>
        </p:spPr>
        <p:txBody>
          <a:bodyPr wrap="square">
            <a:spAutoFit/>
          </a:bodyPr>
          <a:lstStyle/>
          <a:p>
            <a:r>
              <a:rPr lang="de-DE" sz="1400" dirty="0"/>
              <a:t>QUELL</a:t>
            </a:r>
            <a:r>
              <a:rPr lang="hr-BA" sz="1400" dirty="0"/>
              <a:t>E: </a:t>
            </a:r>
            <a:r>
              <a:rPr lang="en-US" sz="1400" dirty="0">
                <a:hlinkClick r:id="rId3"/>
              </a:rPr>
              <a:t>https://msmagazine.com/2019/10/14/empowering-migrant-women-through-digital-storytelling/</a:t>
            </a:r>
            <a:r>
              <a:rPr lang="hr-BA" sz="1400" dirty="0"/>
              <a:t> </a:t>
            </a:r>
          </a:p>
          <a:p>
            <a:r>
              <a:rPr lang="hr-BA" sz="1400" dirty="0"/>
              <a:t>PHOTO </a:t>
            </a:r>
            <a:r>
              <a:rPr lang="de-DE" sz="1400" dirty="0"/>
              <a:t>QUELLE</a:t>
            </a:r>
            <a:r>
              <a:rPr lang="hr-BA" sz="1400" dirty="0"/>
              <a:t>: Microsoft stock images</a:t>
            </a:r>
            <a:endParaRPr lang="en-US" sz="1400" dirty="0"/>
          </a:p>
        </p:txBody>
      </p:sp>
    </p:spTree>
    <p:extLst>
      <p:ext uri="{BB962C8B-B14F-4D97-AF65-F5344CB8AC3E}">
        <p14:creationId xmlns:p14="http://schemas.microsoft.com/office/powerpoint/2010/main" val="145971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F6666D-BCCF-4C98-9537-80F17EF75C7C}"/>
              </a:ext>
            </a:extLst>
          </p:cNvPr>
          <p:cNvSpPr>
            <a:spLocks noGrp="1"/>
          </p:cNvSpPr>
          <p:nvPr>
            <p:ph type="body" sz="quarter" idx="13"/>
          </p:nvPr>
        </p:nvSpPr>
        <p:spPr/>
        <p:txBody>
          <a:bodyPr/>
          <a:lstStyle/>
          <a:p>
            <a:r>
              <a:rPr lang="hr-BA" dirty="0"/>
              <a:t>Digital Tools </a:t>
            </a:r>
            <a:r>
              <a:rPr lang="de-DE" dirty="0"/>
              <a:t>zum Geschichtenerzählen</a:t>
            </a:r>
            <a:endParaRPr lang="en-US" dirty="0"/>
          </a:p>
        </p:txBody>
      </p:sp>
      <p:sp>
        <p:nvSpPr>
          <p:cNvPr id="3" name="Text Placeholder 2">
            <a:extLst>
              <a:ext uri="{FF2B5EF4-FFF2-40B4-BE49-F238E27FC236}">
                <a16:creationId xmlns:a16="http://schemas.microsoft.com/office/drawing/2014/main" id="{43290216-83C5-4B30-9E84-540493BEE27E}"/>
              </a:ext>
            </a:extLst>
          </p:cNvPr>
          <p:cNvSpPr>
            <a:spLocks noGrp="1"/>
          </p:cNvSpPr>
          <p:nvPr>
            <p:ph type="body" sz="quarter" idx="14"/>
          </p:nvPr>
        </p:nvSpPr>
        <p:spPr>
          <a:xfrm>
            <a:off x="1085850" y="1431340"/>
            <a:ext cx="10587038" cy="3995320"/>
          </a:xfrm>
        </p:spPr>
        <p:txBody>
          <a:bodyPr/>
          <a:lstStyle/>
          <a:p>
            <a:r>
              <a:rPr lang="de-DE" dirty="0"/>
              <a:t>Bevorzugst Du das Erzählen von Geschichten durch Texte, Bilder, Videos oder etwas anderes? Sehe Dir diese digitalen Tools an. Sie sind übersichtlich kategorisiert, damit Du Deine bevorzugte Methode wählen kannst </a:t>
            </a:r>
            <a:br>
              <a:rPr lang="de-DE" dirty="0"/>
            </a:br>
            <a:r>
              <a:rPr lang="hr-BA" dirty="0"/>
              <a:t>EU </a:t>
            </a:r>
            <a:r>
              <a:rPr lang="de-DE" dirty="0"/>
              <a:t>GESCHICHTEN</a:t>
            </a:r>
            <a:r>
              <a:rPr lang="hr-BA" dirty="0"/>
              <a:t> - </a:t>
            </a:r>
            <a:r>
              <a:rPr lang="hr-BA" dirty="0">
                <a:hlinkClick r:id="rId2"/>
              </a:rPr>
              <a:t>https://eurostories.eu/toolbox/</a:t>
            </a:r>
            <a:r>
              <a:rPr lang="hr-BA" dirty="0"/>
              <a:t>  </a:t>
            </a:r>
          </a:p>
        </p:txBody>
      </p:sp>
      <p:pic>
        <p:nvPicPr>
          <p:cNvPr id="5" name="Picture 4">
            <a:extLst>
              <a:ext uri="{FF2B5EF4-FFF2-40B4-BE49-F238E27FC236}">
                <a16:creationId xmlns:a16="http://schemas.microsoft.com/office/drawing/2014/main" id="{BD0C2BA3-5A2C-4DF3-8861-17CB42CC9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578" y="2981363"/>
            <a:ext cx="7528916" cy="343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416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hr-BA" dirty="0"/>
              <a:t>1. </a:t>
            </a:r>
            <a:r>
              <a:rPr lang="de-DE" dirty="0"/>
              <a:t>Schutz der persönlichen Daten und der Privatsphäre</a:t>
            </a:r>
          </a:p>
          <a:p>
            <a:endParaRPr lang="en-US" dirty="0"/>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983348" y="266424"/>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en-US" sz="3200" b="1" dirty="0">
                <a:solidFill>
                  <a:srgbClr val="5E5E5E"/>
                </a:solidFill>
                <a:latin typeface="+mn-lt"/>
                <a:ea typeface="+mn-ea"/>
                <a:cs typeface="+mn-cs"/>
              </a:rPr>
              <a:t>VERBESSERUNG DES WOHLBEFINDENS - </a:t>
            </a:r>
            <a:r>
              <a:rPr lang="de-DE" altLang="en-US" sz="3200" b="1" dirty="0">
                <a:solidFill>
                  <a:srgbClr val="00ACA7"/>
                </a:solidFill>
                <a:latin typeface="+mn-lt"/>
                <a:ea typeface="+mn-ea"/>
                <a:cs typeface="+mn-cs"/>
              </a:rPr>
              <a:t>VERBESSERUNG DER ERGONOMIE BEIM LERNEN ZU HAUSE</a:t>
            </a:r>
          </a:p>
        </p:txBody>
      </p:sp>
      <p:sp>
        <p:nvSpPr>
          <p:cNvPr id="8" name="Text Placeholder 8"/>
          <p:cNvSpPr txBox="1">
            <a:spLocks/>
          </p:cNvSpPr>
          <p:nvPr/>
        </p:nvSpPr>
        <p:spPr>
          <a:xfrm>
            <a:off x="937472" y="6349451"/>
            <a:ext cx="10094982" cy="47817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IE" sz="1600" dirty="0">
                <a:solidFill>
                  <a:srgbClr val="525252"/>
                </a:solidFill>
                <a:hlinkClick r:id="rId2"/>
              </a:rPr>
              <a:t>https://www.rrc.ca/coronavirus/2020/08/11/how-to-make-your-study-at-home-space-ergonomic/</a:t>
            </a:r>
            <a:r>
              <a:rPr lang="en-IE" sz="1600" dirty="0">
                <a:solidFill>
                  <a:srgbClr val="525252"/>
                </a:solidFill>
              </a:rPr>
              <a:t> </a:t>
            </a:r>
          </a:p>
        </p:txBody>
      </p:sp>
      <p:sp>
        <p:nvSpPr>
          <p:cNvPr id="10" name="Text Placeholder 8"/>
          <p:cNvSpPr txBox="1">
            <a:spLocks/>
          </p:cNvSpPr>
          <p:nvPr/>
        </p:nvSpPr>
        <p:spPr>
          <a:xfrm>
            <a:off x="427101" y="2685976"/>
            <a:ext cx="11224470" cy="3670158"/>
          </a:xfrm>
          <a:prstGeom prst="rect">
            <a:avLst/>
          </a:prstGeom>
        </p:spPr>
        <p:txBody>
          <a:bodyPr>
            <a:noAutofit/>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spcBef>
                <a:spcPts val="0"/>
              </a:spcBef>
            </a:pPr>
            <a:r>
              <a:rPr lang="de-DE" dirty="0">
                <a:solidFill>
                  <a:srgbClr val="4A4A4A"/>
                </a:solidFill>
              </a:rPr>
              <a:t>Beim Lernen von zu Hause aus ist es wichtig, die richtige </a:t>
            </a:r>
            <a:r>
              <a:rPr lang="de-DE" dirty="0">
                <a:solidFill>
                  <a:srgbClr val="00ACA7"/>
                </a:solidFill>
              </a:rPr>
              <a:t>ergonomische Haltung </a:t>
            </a:r>
            <a:r>
              <a:rPr lang="de-DE" dirty="0">
                <a:solidFill>
                  <a:srgbClr val="4A4A4A"/>
                </a:solidFill>
              </a:rPr>
              <a:t>einzunehmen. Es ist wichtig, </a:t>
            </a:r>
            <a:r>
              <a:rPr lang="de-DE" dirty="0">
                <a:solidFill>
                  <a:srgbClr val="E38330"/>
                </a:solidFill>
              </a:rPr>
              <a:t>bequem</a:t>
            </a:r>
            <a:r>
              <a:rPr lang="de-DE" dirty="0">
                <a:solidFill>
                  <a:srgbClr val="4A4A4A"/>
                </a:solidFill>
              </a:rPr>
              <a:t> zu sitzen und </a:t>
            </a:r>
            <a:r>
              <a:rPr lang="de-DE" dirty="0">
                <a:solidFill>
                  <a:srgbClr val="D6315A"/>
                </a:solidFill>
              </a:rPr>
              <a:t>Rücken- und Nackenschmerzen zu vermeiden</a:t>
            </a:r>
            <a:r>
              <a:rPr lang="de-DE" dirty="0">
                <a:solidFill>
                  <a:srgbClr val="4A4A4A"/>
                </a:solidFill>
              </a:rPr>
              <a:t>. Versuche, mindestens </a:t>
            </a:r>
            <a:r>
              <a:rPr lang="de-DE" dirty="0">
                <a:solidFill>
                  <a:srgbClr val="D6315A"/>
                </a:solidFill>
              </a:rPr>
              <a:t>70 %</a:t>
            </a:r>
            <a:r>
              <a:rPr lang="de-DE" dirty="0">
                <a:solidFill>
                  <a:srgbClr val="4A4A4A"/>
                </a:solidFill>
              </a:rPr>
              <a:t> dieser Werte zu erreichen:</a:t>
            </a:r>
          </a:p>
          <a:p>
            <a:pPr>
              <a:lnSpc>
                <a:spcPct val="100000"/>
              </a:lnSpc>
              <a:spcBef>
                <a:spcPts val="600"/>
              </a:spcBef>
            </a:pPr>
            <a:endParaRPr lang="de-DE" dirty="0">
              <a:solidFill>
                <a:srgbClr val="4A4A4A"/>
              </a:solidFill>
            </a:endParaRPr>
          </a:p>
          <a:p>
            <a:pPr>
              <a:lnSpc>
                <a:spcPct val="100000"/>
              </a:lnSpc>
              <a:spcBef>
                <a:spcPts val="600"/>
              </a:spcBef>
            </a:pPr>
            <a:r>
              <a:rPr lang="de-DE" dirty="0">
                <a:solidFill>
                  <a:srgbClr val="4A4A4A"/>
                </a:solidFill>
              </a:rPr>
              <a:t>- Verwende einen stützenden, aufrechten Stuhl, wenn möglich mit Polsterung</a:t>
            </a:r>
          </a:p>
          <a:p>
            <a:pPr>
              <a:lnSpc>
                <a:spcPct val="100000"/>
              </a:lnSpc>
              <a:spcBef>
                <a:spcPts val="600"/>
              </a:spcBef>
            </a:pPr>
            <a:r>
              <a:rPr lang="de-DE" dirty="0">
                <a:solidFill>
                  <a:srgbClr val="4A4A4A"/>
                </a:solidFill>
              </a:rPr>
              <a:t>- Erhöhe den Laptop mit Büchern oder anderen stabilen Gegenständen</a:t>
            </a:r>
          </a:p>
          <a:p>
            <a:pPr>
              <a:lnSpc>
                <a:spcPct val="100000"/>
              </a:lnSpc>
              <a:spcBef>
                <a:spcPts val="600"/>
              </a:spcBef>
            </a:pPr>
            <a:r>
              <a:rPr lang="de-DE" dirty="0">
                <a:solidFill>
                  <a:srgbClr val="4A4A4A"/>
                </a:solidFill>
              </a:rPr>
              <a:t>- Ziehe die Verwendung einer externen Tastatur/Maus in Betracht, um eine korrekte Arm- und Handgelenksposition zu gewährleisten.</a:t>
            </a:r>
          </a:p>
          <a:p>
            <a:pPr>
              <a:lnSpc>
                <a:spcPct val="100000"/>
              </a:lnSpc>
              <a:spcBef>
                <a:spcPts val="600"/>
              </a:spcBef>
            </a:pPr>
            <a:r>
              <a:rPr lang="de-DE" dirty="0">
                <a:solidFill>
                  <a:srgbClr val="4A4A4A"/>
                </a:solidFill>
              </a:rPr>
              <a:t>- Wenn Du einen Steharbeitsplatz benutzt, trage bequeme, stützende Schuhe</a:t>
            </a:r>
          </a:p>
          <a:p>
            <a:pPr>
              <a:lnSpc>
                <a:spcPct val="100000"/>
              </a:lnSpc>
              <a:spcBef>
                <a:spcPts val="600"/>
              </a:spcBef>
            </a:pPr>
            <a:r>
              <a:rPr lang="de-DE" dirty="0">
                <a:solidFill>
                  <a:srgbClr val="4A4A4A"/>
                </a:solidFill>
              </a:rPr>
              <a:t>- Plane über den Tag verteilt häufige Bewegungs- und Dehnungspausen ein.</a:t>
            </a:r>
            <a:endParaRPr lang="en-US" b="0" i="0" dirty="0">
              <a:solidFill>
                <a:srgbClr val="4A4A4A"/>
              </a:solidFill>
              <a:effectLst/>
            </a:endParaRPr>
          </a:p>
          <a:p>
            <a:pPr>
              <a:lnSpc>
                <a:spcPct val="100000"/>
              </a:lnSpc>
            </a:pPr>
            <a:endParaRPr lang="en-US" sz="2400" b="0" i="0" dirty="0">
              <a:solidFill>
                <a:srgbClr val="4A4A4A"/>
              </a:solidFill>
              <a:effectLst/>
            </a:endParaRP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0944" y="1271204"/>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dirty="0"/>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dirty="0"/>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dirty="0"/>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dirty="0"/>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dirty="0"/>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59941644"/>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987205" y="30172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en-GB" altLang="en-US" sz="3200" b="1" dirty="0">
                <a:solidFill>
                  <a:srgbClr val="5E5E5E"/>
                </a:solidFill>
                <a:latin typeface="+mn-lt"/>
                <a:ea typeface="+mn-ea"/>
                <a:cs typeface="+mn-cs"/>
              </a:rPr>
              <a:t>VERBESSERUNG DES WOHLBEFINDENS</a:t>
            </a: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STRATEGIEN, UM DEINE BILDSCHIRMZEIT ZU REDUZIEREN</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7" y="2635344"/>
            <a:ext cx="11304527" cy="3950014"/>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US" sz="2000" b="0" i="0" dirty="0">
                <a:solidFill>
                  <a:schemeClr val="bg2">
                    <a:lumMod val="25000"/>
                  </a:schemeClr>
                </a:solidFill>
                <a:effectLst/>
              </a:rPr>
              <a:t>Technologie hat uns geholfen, etwas </a:t>
            </a:r>
            <a:r>
              <a:rPr lang="en-US" sz="2000" b="0" i="0" u="sng" dirty="0">
                <a:solidFill>
                  <a:schemeClr val="accent1"/>
                </a:solidFill>
                <a:effectLst/>
                <a:hlinkClick r:id="rId2"/>
              </a:rPr>
              <a:t>produktiver</a:t>
            </a:r>
            <a:r>
              <a:rPr lang="en-US" sz="2000" u="sng" dirty="0">
                <a:solidFill>
                  <a:schemeClr val="bg2">
                    <a:lumMod val="25000"/>
                  </a:schemeClr>
                </a:solidFill>
              </a:rPr>
              <a:t> </a:t>
            </a:r>
            <a:r>
              <a:rPr lang="en-US" sz="2000" dirty="0">
                <a:solidFill>
                  <a:schemeClr val="bg2">
                    <a:lumMod val="25000"/>
                  </a:schemeClr>
                </a:solidFill>
              </a:rPr>
              <a:t>z</a:t>
            </a:r>
            <a:r>
              <a:rPr lang="en-US" sz="2000" b="0" i="0" dirty="0">
                <a:solidFill>
                  <a:schemeClr val="bg2">
                    <a:lumMod val="25000"/>
                  </a:schemeClr>
                </a:solidFill>
                <a:effectLst/>
              </a:rPr>
              <a:t>u werden. </a:t>
            </a:r>
            <a:r>
              <a:rPr lang="de-DE" sz="2000" dirty="0">
                <a:solidFill>
                  <a:schemeClr val="bg2">
                    <a:lumMod val="25000"/>
                  </a:schemeClr>
                </a:solidFill>
              </a:rPr>
              <a:t>Sie hat dazu beigetragen, sich wiederholende Aufgaben zu automatisieren und festzustellen, wann wir am </a:t>
            </a:r>
            <a:r>
              <a:rPr lang="de-DE" sz="2000" dirty="0">
                <a:solidFill>
                  <a:srgbClr val="00ACA7"/>
                </a:solidFill>
              </a:rPr>
              <a:t>produktivsten</a:t>
            </a:r>
            <a:r>
              <a:rPr lang="de-DE" sz="2000" dirty="0">
                <a:solidFill>
                  <a:schemeClr val="bg2">
                    <a:lumMod val="25000"/>
                  </a:schemeClr>
                </a:solidFill>
              </a:rPr>
              <a:t> sind. </a:t>
            </a:r>
          </a:p>
          <a:p>
            <a:pPr>
              <a:lnSpc>
                <a:spcPct val="100000"/>
              </a:lnSpc>
            </a:pPr>
            <a:r>
              <a:rPr lang="de-DE" sz="2000" dirty="0">
                <a:solidFill>
                  <a:schemeClr val="bg2">
                    <a:lumMod val="25000"/>
                  </a:schemeClr>
                </a:solidFill>
              </a:rPr>
              <a:t>Sie kann aber auch </a:t>
            </a:r>
            <a:r>
              <a:rPr lang="de-DE" sz="2000" dirty="0">
                <a:solidFill>
                  <a:srgbClr val="E38330"/>
                </a:solidFill>
              </a:rPr>
              <a:t>ablenken</a:t>
            </a:r>
            <a:r>
              <a:rPr lang="de-DE" sz="2000" dirty="0">
                <a:solidFill>
                  <a:schemeClr val="bg2">
                    <a:lumMod val="25000"/>
                  </a:schemeClr>
                </a:solidFill>
              </a:rPr>
              <a:t> und dem kreativen Denken im Wege stehen. Noch </a:t>
            </a:r>
            <a:r>
              <a:rPr lang="de-DE" sz="2000" dirty="0">
                <a:solidFill>
                  <a:srgbClr val="DD1B50"/>
                </a:solidFill>
              </a:rPr>
              <a:t>besorgniserregender</a:t>
            </a:r>
            <a:r>
              <a:rPr lang="de-DE" sz="2000" dirty="0">
                <a:solidFill>
                  <a:schemeClr val="bg2">
                    <a:lumMod val="25000"/>
                  </a:schemeClr>
                </a:solidFill>
              </a:rPr>
              <a:t> ist, dass einige glauben, wir seien geradezu </a:t>
            </a:r>
            <a:r>
              <a:rPr lang="de-DE" sz="2000" dirty="0">
                <a:solidFill>
                  <a:srgbClr val="00ACA7"/>
                </a:solidFill>
              </a:rPr>
              <a:t>süchtig </a:t>
            </a:r>
            <a:r>
              <a:rPr lang="de-DE" sz="2000" dirty="0">
                <a:solidFill>
                  <a:schemeClr val="bg2">
                    <a:lumMod val="25000"/>
                  </a:schemeClr>
                </a:solidFill>
              </a:rPr>
              <a:t>nach Technologie. Und das ist natürlich nicht ideal für unsere </a:t>
            </a:r>
            <a:r>
              <a:rPr lang="de-DE" sz="2000" dirty="0">
                <a:solidFill>
                  <a:srgbClr val="DD1B50"/>
                </a:solidFill>
              </a:rPr>
              <a:t>geistige und körperliche Gesundheit</a:t>
            </a:r>
            <a:r>
              <a:rPr lang="de-DE" sz="2000" dirty="0">
                <a:solidFill>
                  <a:schemeClr val="bg2">
                    <a:lumMod val="25000"/>
                  </a:schemeClr>
                </a:solidFill>
              </a:rPr>
              <a:t>.</a:t>
            </a:r>
          </a:p>
          <a:p>
            <a:pPr>
              <a:lnSpc>
                <a:spcPct val="100000"/>
              </a:lnSpc>
            </a:pPr>
            <a:r>
              <a:rPr lang="de-DE" sz="2000" dirty="0">
                <a:solidFill>
                  <a:schemeClr val="bg2">
                    <a:lumMod val="25000"/>
                  </a:schemeClr>
                </a:solidFill>
              </a:rPr>
              <a:t>Zu viel Zeit am Bildschirm kann zu </a:t>
            </a:r>
            <a:r>
              <a:rPr lang="de-DE" sz="2000" dirty="0">
                <a:solidFill>
                  <a:srgbClr val="E38330"/>
                </a:solidFill>
              </a:rPr>
              <a:t>Sehstörungen</a:t>
            </a:r>
            <a:r>
              <a:rPr lang="de-DE" sz="2000" dirty="0">
                <a:solidFill>
                  <a:schemeClr val="bg2">
                    <a:lumMod val="25000"/>
                  </a:schemeClr>
                </a:solidFill>
              </a:rPr>
              <a:t> führen, unseren </a:t>
            </a:r>
            <a:r>
              <a:rPr lang="de-DE" sz="2000" dirty="0">
                <a:solidFill>
                  <a:srgbClr val="00ACA7"/>
                </a:solidFill>
              </a:rPr>
              <a:t>Schlaf beeinträchtigen</a:t>
            </a:r>
            <a:r>
              <a:rPr lang="de-DE" sz="2000" dirty="0">
                <a:solidFill>
                  <a:schemeClr val="bg2">
                    <a:lumMod val="25000"/>
                  </a:schemeClr>
                </a:solidFill>
              </a:rPr>
              <a:t> und eine eher sitzende Lebensweise fördern. Es kann sogar zu </a:t>
            </a:r>
            <a:r>
              <a:rPr lang="de-DE" sz="2000" dirty="0">
                <a:solidFill>
                  <a:srgbClr val="DD1B50"/>
                </a:solidFill>
              </a:rPr>
              <a:t>Angstzuständen, Stress </a:t>
            </a:r>
            <a:r>
              <a:rPr lang="de-DE" sz="2000" dirty="0">
                <a:solidFill>
                  <a:schemeClr val="bg2">
                    <a:lumMod val="25000"/>
                  </a:schemeClr>
                </a:solidFill>
              </a:rPr>
              <a:t>und </a:t>
            </a:r>
            <a:r>
              <a:rPr lang="de-DE" sz="2000" dirty="0">
                <a:solidFill>
                  <a:srgbClr val="DD1B50"/>
                </a:solidFill>
              </a:rPr>
              <a:t>Depressionen</a:t>
            </a:r>
            <a:r>
              <a:rPr lang="de-DE" sz="2000" dirty="0">
                <a:solidFill>
                  <a:schemeClr val="bg2">
                    <a:lumMod val="25000"/>
                  </a:schemeClr>
                </a:solidFill>
              </a:rPr>
              <a:t> führen.</a:t>
            </a:r>
          </a:p>
          <a:p>
            <a:pPr>
              <a:lnSpc>
                <a:spcPct val="100000"/>
              </a:lnSpc>
            </a:pPr>
            <a:r>
              <a:rPr lang="de-DE" sz="2000" dirty="0">
                <a:solidFill>
                  <a:schemeClr val="bg2">
                    <a:lumMod val="25000"/>
                  </a:schemeClr>
                </a:solidFill>
              </a:rPr>
              <a:t>Um Deine Bildschirmzeit zu </a:t>
            </a:r>
            <a:r>
              <a:rPr lang="de-DE" sz="2000" dirty="0">
                <a:solidFill>
                  <a:srgbClr val="00ACA7"/>
                </a:solidFill>
              </a:rPr>
              <a:t>reduzieren</a:t>
            </a:r>
            <a:r>
              <a:rPr lang="de-DE" sz="2000" dirty="0">
                <a:solidFill>
                  <a:schemeClr val="bg2">
                    <a:lumMod val="25000"/>
                  </a:schemeClr>
                </a:solidFill>
              </a:rPr>
              <a:t>, können Dir die folgenden </a:t>
            </a:r>
            <a:r>
              <a:rPr lang="de-DE" sz="2000" dirty="0">
                <a:solidFill>
                  <a:srgbClr val="E38330"/>
                </a:solidFill>
              </a:rPr>
              <a:t>10 Strategien </a:t>
            </a:r>
            <a:r>
              <a:rPr lang="de-DE" sz="2000" dirty="0">
                <a:solidFill>
                  <a:schemeClr val="bg2">
                    <a:lumMod val="25000"/>
                  </a:schemeClr>
                </a:solidFill>
              </a:rPr>
              <a:t>helfen.</a:t>
            </a: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4801" y="1189602"/>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dirty="0"/>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dirty="0"/>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dirty="0"/>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dirty="0"/>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dirty="0"/>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dirty="0"/>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4405607"/>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mod="1">
    <p:ext uri="{6950BFC3-D8DA-4A85-94F7-54DA5524770B}">
      <p188:commentRel xmlns=""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ea typeface="+mn-ea"/>
                <a:cs typeface="+mn-cs"/>
              </a:rPr>
              <a:t>10 STRATEGIEN, UM DEINE BILDSCHIRMZEIT ZU REDUZIEREN</a:t>
            </a:r>
            <a:endParaRPr lang="ja-JP" altLang="en-US" sz="3200" dirty="0">
              <a:solidFill>
                <a:srgbClr val="E383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514350" indent="-514350">
              <a:lnSpc>
                <a:spcPct val="100000"/>
              </a:lnSpc>
              <a:buAutoNum type="arabicPeriod"/>
            </a:pPr>
            <a:r>
              <a:rPr lang="de-DE" sz="2800" b="1" i="0" dirty="0">
                <a:solidFill>
                  <a:srgbClr val="00ACA7"/>
                </a:solidFill>
                <a:effectLst/>
              </a:rPr>
              <a:t>Verfolge Deine Bildschirmzeit und setze Dir Zeitlimits</a:t>
            </a:r>
            <a:endParaRPr lang="en-IE" sz="2400" b="1" i="0" dirty="0">
              <a:solidFill>
                <a:schemeClr val="bg2">
                  <a:lumMod val="25000"/>
                </a:schemeClr>
              </a:solidFill>
              <a:effectLst/>
            </a:endParaRPr>
          </a:p>
          <a:p>
            <a:pPr>
              <a:lnSpc>
                <a:spcPct val="100000"/>
              </a:lnSpc>
            </a:pPr>
            <a:r>
              <a:rPr lang="de-DE" sz="2200" dirty="0">
                <a:solidFill>
                  <a:schemeClr val="bg2">
                    <a:lumMod val="25000"/>
                  </a:schemeClr>
                </a:solidFill>
              </a:rPr>
              <a:t>Weißt du, wie viel Zeit du am Bildschirm verbringst?</a:t>
            </a:r>
            <a:br>
              <a:rPr lang="de-DE" sz="2200" dirty="0">
                <a:solidFill>
                  <a:schemeClr val="bg2">
                    <a:lumMod val="25000"/>
                  </a:schemeClr>
                </a:solidFill>
              </a:rPr>
            </a:br>
            <a:r>
              <a:rPr lang="de-DE" sz="2200" dirty="0">
                <a:solidFill>
                  <a:schemeClr val="bg2">
                    <a:lumMod val="25000"/>
                  </a:schemeClr>
                </a:solidFill>
              </a:rPr>
              <a:t>Es gibt zahlreiche Tools, mit denen Du feststellen kannst, wie viel Zeit Du tatsächlich vor dem Bildschirm verbringst.</a:t>
            </a:r>
          </a:p>
          <a:p>
            <a:pPr>
              <a:lnSpc>
                <a:spcPct val="100000"/>
              </a:lnSpc>
            </a:pPr>
            <a:r>
              <a:rPr lang="de-DE" sz="2200" dirty="0">
                <a:solidFill>
                  <a:schemeClr val="bg2">
                    <a:lumMod val="25000"/>
                  </a:schemeClr>
                </a:solidFill>
              </a:rPr>
              <a:t>- </a:t>
            </a:r>
            <a:r>
              <a:rPr lang="en-US" sz="2200" dirty="0">
                <a:solidFill>
                  <a:srgbClr val="D6315A"/>
                </a:solidFill>
                <a:hlinkClick r:id="rId2"/>
              </a:rPr>
              <a:t>Rescue Time</a:t>
            </a:r>
            <a:r>
              <a:rPr lang="en-US" sz="2200" dirty="0">
                <a:solidFill>
                  <a:schemeClr val="bg2">
                    <a:lumMod val="25000"/>
                  </a:schemeClr>
                </a:solidFill>
                <a:hlinkClick r:id="rId2"/>
              </a:rPr>
              <a:t> </a:t>
            </a:r>
            <a:r>
              <a:rPr lang="de-DE" sz="2200" dirty="0">
                <a:solidFill>
                  <a:schemeClr val="bg2">
                    <a:lumMod val="25000"/>
                  </a:schemeClr>
                </a:solidFill>
              </a:rPr>
              <a:t>überwacht die Websites und Apps, die Du häufig und wie lange besuchen.</a:t>
            </a:r>
          </a:p>
          <a:p>
            <a:pPr>
              <a:lnSpc>
                <a:spcPct val="100000"/>
              </a:lnSpc>
            </a:pPr>
            <a:r>
              <a:rPr lang="de-DE" sz="2200" dirty="0">
                <a:solidFill>
                  <a:schemeClr val="bg2">
                    <a:lumMod val="25000"/>
                  </a:schemeClr>
                </a:solidFill>
              </a:rPr>
              <a:t>- Wenn Du ein iPhone hast, aktiviere einfach die Funktion "Bildschirmzeit" in der App "Einstellungen". </a:t>
            </a:r>
          </a:p>
          <a:p>
            <a:pPr>
              <a:lnSpc>
                <a:spcPct val="100000"/>
              </a:lnSpc>
            </a:pPr>
            <a:r>
              <a:rPr lang="de-DE" sz="2200" dirty="0">
                <a:solidFill>
                  <a:schemeClr val="bg2">
                    <a:lumMod val="25000"/>
                  </a:schemeClr>
                </a:solidFill>
              </a:rPr>
              <a:t>- Android-Nutzer können dies über die Tools für das digitale Wohlbefinden in den Einstellungen tun.</a:t>
            </a:r>
          </a:p>
          <a:p>
            <a:pPr>
              <a:lnSpc>
                <a:spcPct val="100000"/>
              </a:lnSpc>
            </a:pPr>
            <a:endParaRPr lang="en-US" sz="2400" b="1" i="0" dirty="0">
              <a:solidFill>
                <a:schemeClr val="bg2">
                  <a:lumMod val="25000"/>
                </a:schemeClr>
              </a:solidFill>
              <a:effectLst/>
            </a:endParaRPr>
          </a:p>
        </p:txBody>
      </p:sp>
      <p:pic>
        <p:nvPicPr>
          <p:cNvPr id="3" name="Picture 2" descr="A picture containing text, sign&#10;&#10;Description automatically generated">
            <a:extLst>
              <a:ext uri="{FF2B5EF4-FFF2-40B4-BE49-F238E27FC236}">
                <a16:creationId xmlns:a16="http://schemas.microsoft.com/office/drawing/2014/main" id="{804F12D2-5A80-45BA-A6A8-36DEDF35CA84}"/>
              </a:ext>
            </a:extLst>
          </p:cNvPr>
          <p:cNvPicPr>
            <a:picLocks noChangeAspect="1"/>
          </p:cNvPicPr>
          <p:nvPr/>
        </p:nvPicPr>
        <p:blipFill>
          <a:blip r:embed="rId3"/>
          <a:stretch>
            <a:fillRect/>
          </a:stretch>
        </p:blipFill>
        <p:spPr>
          <a:xfrm>
            <a:off x="7203347" y="1356315"/>
            <a:ext cx="4876800" cy="4876800"/>
          </a:xfrm>
          <a:prstGeom prst="rect">
            <a:avLst/>
          </a:prstGeom>
        </p:spPr>
      </p:pic>
    </p:spTree>
    <p:extLst>
      <p:ext uri="{BB962C8B-B14F-4D97-AF65-F5344CB8AC3E}">
        <p14:creationId xmlns:p14="http://schemas.microsoft.com/office/powerpoint/2010/main" val="4209383575"/>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578331"/>
            <a:ext cx="8114892"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2800" b="1" i="0" dirty="0">
                <a:solidFill>
                  <a:srgbClr val="00ACA7"/>
                </a:solidFill>
                <a:effectLst/>
              </a:rPr>
              <a:t>2. </a:t>
            </a:r>
            <a:r>
              <a:rPr lang="de-DE" sz="2800" b="1" dirty="0">
                <a:solidFill>
                  <a:srgbClr val="00ACA7"/>
                </a:solidFill>
              </a:rPr>
              <a:t>Halten Dein Telefon aus dem Schlafzimmer fern</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nSpc>
                <a:spcPct val="100000"/>
              </a:lnSpc>
            </a:pPr>
            <a:r>
              <a:rPr lang="de-DE" sz="2400" dirty="0">
                <a:solidFill>
                  <a:schemeClr val="bg2">
                    <a:lumMod val="25000"/>
                  </a:schemeClr>
                </a:solidFill>
              </a:rPr>
              <a:t>Viele von uns benutzen ihre Telefone als Wecker. Das heißt, sie sind das Letzte, was wir nachts sehen. Es ist auch das erste, was wir am Morgen sehen. Diese Belastung durch blaues Licht kann die Qualität unseres Schlafes beeinträchtigen.</a:t>
            </a:r>
          </a:p>
          <a:p>
            <a:pPr>
              <a:lnSpc>
                <a:spcPct val="100000"/>
              </a:lnSpc>
            </a:pPr>
            <a:r>
              <a:rPr lang="de-DE" sz="2400" dirty="0">
                <a:solidFill>
                  <a:schemeClr val="bg2">
                    <a:lumMod val="25000"/>
                  </a:schemeClr>
                </a:solidFill>
              </a:rPr>
              <a:t>Die Lösung? Lade Dein Handy in einem anderen Raum auf. Vermeide es, mindestens eine Stunde vor dem Schlafengehen auf den Bildschirm zu schauen. Kaufe Dir einen Wecker. </a:t>
            </a:r>
          </a:p>
        </p:txBody>
      </p:sp>
      <p:pic>
        <p:nvPicPr>
          <p:cNvPr id="4" name="Picture 3" descr="Graphical user interface&#10;&#10;Description automatically generated">
            <a:extLst>
              <a:ext uri="{FF2B5EF4-FFF2-40B4-BE49-F238E27FC236}">
                <a16:creationId xmlns:a16="http://schemas.microsoft.com/office/drawing/2014/main" id="{04486C9C-27CE-4C54-8C7A-4250615662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92" y="2399251"/>
            <a:ext cx="4423097" cy="2948731"/>
          </a:xfrm>
          <a:prstGeom prst="rect">
            <a:avLst/>
          </a:prstGeom>
        </p:spPr>
      </p:pic>
    </p:spTree>
    <p:extLst>
      <p:ext uri="{BB962C8B-B14F-4D97-AF65-F5344CB8AC3E}">
        <p14:creationId xmlns:p14="http://schemas.microsoft.com/office/powerpoint/2010/main" val="1011185531"/>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IE" sz="2800" b="1" i="0" dirty="0">
                <a:solidFill>
                  <a:srgbClr val="00ACA7"/>
                </a:solidFill>
                <a:effectLst/>
              </a:rPr>
              <a:t>3. </a:t>
            </a:r>
            <a:r>
              <a:rPr lang="en-IE" sz="2800" b="1" dirty="0">
                <a:solidFill>
                  <a:srgbClr val="00ACA7"/>
                </a:solidFill>
              </a:rPr>
              <a:t>Einrichtung von technikfreien Zonen</a:t>
            </a:r>
            <a:endParaRPr lang="en-IE" sz="2800" b="1" i="0" dirty="0">
              <a:solidFill>
                <a:srgbClr val="00ACA7"/>
              </a:solidFill>
              <a:effectLst/>
            </a:endParaRPr>
          </a:p>
          <a:p>
            <a:pPr algn="l">
              <a:lnSpc>
                <a:spcPct val="100000"/>
              </a:lnSpc>
              <a:spcBef>
                <a:spcPts val="0"/>
              </a:spcBef>
            </a:pPr>
            <a:r>
              <a:rPr lang="en-US" sz="2400" b="0" i="0" dirty="0">
                <a:solidFill>
                  <a:schemeClr val="bg2">
                    <a:lumMod val="25000"/>
                  </a:schemeClr>
                </a:solidFill>
                <a:effectLst/>
              </a:rPr>
              <a:t>Welche anderen Orte solltest</a:t>
            </a:r>
            <a:r>
              <a:rPr lang="en-US" sz="2400" dirty="0">
                <a:solidFill>
                  <a:schemeClr val="bg2">
                    <a:lumMod val="25000"/>
                  </a:schemeClr>
                </a:solidFill>
              </a:rPr>
              <a:t> Du als </a:t>
            </a:r>
            <a:r>
              <a:rPr lang="en-US" sz="2400" dirty="0">
                <a:solidFill>
                  <a:srgbClr val="D6315A"/>
                </a:solidFill>
              </a:rPr>
              <a:t>“technikfreie Zone”</a:t>
            </a:r>
            <a:r>
              <a:rPr lang="en-US" sz="2400" dirty="0">
                <a:solidFill>
                  <a:schemeClr val="bg2">
                    <a:lumMod val="25000"/>
                  </a:schemeClr>
                </a:solidFill>
              </a:rPr>
              <a:t> einrichten?</a:t>
            </a:r>
            <a:br>
              <a:rPr lang="en-US" sz="2400" dirty="0">
                <a:solidFill>
                  <a:schemeClr val="bg2">
                    <a:lumMod val="25000"/>
                  </a:schemeClr>
                </a:solidFill>
              </a:rPr>
            </a:br>
            <a:endParaRPr lang="en-US" sz="2400" b="0" i="0" dirty="0">
              <a:solidFill>
                <a:srgbClr val="D6315A"/>
              </a:solidFill>
              <a:effectLst/>
            </a:endParaRPr>
          </a:p>
          <a:p>
            <a:pPr marL="342900" indent="-342900">
              <a:lnSpc>
                <a:spcPct val="100000"/>
              </a:lnSpc>
              <a:spcBef>
                <a:spcPts val="0"/>
              </a:spcBef>
              <a:buFont typeface="Arial" panose="020B0604020202020204" pitchFamily="34" charset="0"/>
              <a:buChar char="•"/>
            </a:pPr>
            <a:r>
              <a:rPr lang="en-US" sz="2400" b="0" i="0" dirty="0">
                <a:solidFill>
                  <a:srgbClr val="E18130"/>
                </a:solidFill>
                <a:effectLst/>
              </a:rPr>
              <a:t>Das Badezimmer </a:t>
            </a:r>
            <a:r>
              <a:rPr lang="en-US" sz="2400" b="0" i="0" dirty="0">
                <a:solidFill>
                  <a:schemeClr val="bg2">
                    <a:lumMod val="25000"/>
                  </a:schemeClr>
                </a:solidFill>
                <a:effectLst/>
              </a:rPr>
              <a:t>steht ganz oben auf der Liste. </a:t>
            </a:r>
            <a:r>
              <a:rPr lang="de-DE" sz="2400" dirty="0">
                <a:solidFill>
                  <a:schemeClr val="bg2">
                    <a:lumMod val="25000"/>
                  </a:schemeClr>
                </a:solidFill>
              </a:rPr>
              <a:t>Es ist unhygienisch und lenkt Dich nur davon ab, Dein Geschäft zu erledigen und weiterzumachen.</a:t>
            </a:r>
            <a:endParaRPr lang="en-US" sz="2400" b="0" i="0" dirty="0">
              <a:solidFill>
                <a:schemeClr val="bg2">
                  <a:lumMod val="25000"/>
                </a:schemeClr>
              </a:solidFill>
              <a:effectLst/>
            </a:endParaRPr>
          </a:p>
          <a:p>
            <a:pPr marL="342900" indent="-342900" algn="l">
              <a:lnSpc>
                <a:spcPct val="100000"/>
              </a:lnSpc>
              <a:spcBef>
                <a:spcPts val="0"/>
              </a:spcBef>
              <a:buFont typeface="Arial" panose="020B0604020202020204" pitchFamily="34" charset="0"/>
              <a:buChar char="•"/>
            </a:pPr>
            <a:r>
              <a:rPr lang="en-US" sz="2400" b="0" i="0" dirty="0">
                <a:solidFill>
                  <a:srgbClr val="00ACA7"/>
                </a:solidFill>
                <a:effectLst/>
              </a:rPr>
              <a:t>Das Esszimmer </a:t>
            </a:r>
            <a:r>
              <a:rPr lang="en-US" sz="2400" b="0" i="0" dirty="0">
                <a:solidFill>
                  <a:schemeClr val="bg2">
                    <a:lumMod val="25000"/>
                  </a:schemeClr>
                </a:solidFill>
                <a:effectLst/>
              </a:rPr>
              <a:t>oder auch jener Ort, an dem Du isst. Auch das ist unhygienisch und Du </a:t>
            </a:r>
            <a:r>
              <a:rPr lang="de-DE" sz="2400" b="0" i="0" u="sng" dirty="0">
                <a:solidFill>
                  <a:schemeClr val="bg2">
                    <a:lumMod val="25000"/>
                  </a:schemeClr>
                </a:solidFill>
                <a:effectLst/>
                <a:hlinkClick r:id="rId2"/>
              </a:rPr>
              <a:t>könntest die Zeit sinnvoller nutzen</a:t>
            </a:r>
            <a:r>
              <a:rPr lang="en-US" sz="2400" b="0" i="0" dirty="0">
                <a:solidFill>
                  <a:schemeClr val="bg2">
                    <a:lumMod val="25000"/>
                  </a:schemeClr>
                </a:solidFill>
                <a:effectLst/>
              </a:rPr>
              <a:t> z.B. um Zeit mit </a:t>
            </a:r>
            <a:r>
              <a:rPr lang="en-US" sz="2400" dirty="0">
                <a:solidFill>
                  <a:schemeClr val="bg2">
                    <a:lumMod val="25000"/>
                  </a:schemeClr>
                </a:solidFill>
              </a:rPr>
              <a:t>D</a:t>
            </a:r>
            <a:r>
              <a:rPr lang="en-US" sz="2400" b="0" i="0" dirty="0">
                <a:solidFill>
                  <a:schemeClr val="bg2">
                    <a:lumMod val="25000"/>
                  </a:schemeClr>
                </a:solidFill>
                <a:effectLst/>
              </a:rPr>
              <a:t>einer Famili</a:t>
            </a:r>
            <a:r>
              <a:rPr lang="en-US" sz="2400" dirty="0">
                <a:solidFill>
                  <a:schemeClr val="bg2">
                    <a:lumMod val="25000"/>
                  </a:schemeClr>
                </a:solidFill>
              </a:rPr>
              <a:t>e zu verbringen oder Deine Teammitglieder*innen besser  kennen zu lernen.</a:t>
            </a:r>
            <a:endParaRPr lang="en-US" sz="2400" b="0" i="0" dirty="0">
              <a:solidFill>
                <a:schemeClr val="bg2">
                  <a:lumMod val="25000"/>
                </a:schemeClr>
              </a:solidFill>
              <a:effectLst/>
            </a:endParaRPr>
          </a:p>
          <a:p>
            <a:pPr>
              <a:lnSpc>
                <a:spcPct val="100000"/>
              </a:lnSpc>
            </a:pPr>
            <a:endParaRPr lang="en-US" sz="2400" b="1" i="0" dirty="0">
              <a:solidFill>
                <a:schemeClr val="bg2">
                  <a:lumMod val="25000"/>
                </a:schemeClr>
              </a:solidFill>
              <a:effectLst/>
            </a:endParaRPr>
          </a:p>
        </p:txBody>
      </p:sp>
      <p:pic>
        <p:nvPicPr>
          <p:cNvPr id="4" name="Picture 3" descr="A picture containing text, sign&#10;&#10;Description automatically generated">
            <a:extLst>
              <a:ext uri="{FF2B5EF4-FFF2-40B4-BE49-F238E27FC236}">
                <a16:creationId xmlns:a16="http://schemas.microsoft.com/office/drawing/2014/main" id="{36141F1C-CA04-4886-B2ED-471B39065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3825" y="1494441"/>
            <a:ext cx="2891407" cy="4390435"/>
          </a:xfrm>
          <a:prstGeom prst="rect">
            <a:avLst/>
          </a:prstGeom>
        </p:spPr>
      </p:pic>
    </p:spTree>
    <p:extLst>
      <p:ext uri="{BB962C8B-B14F-4D97-AF65-F5344CB8AC3E}">
        <p14:creationId xmlns:p14="http://schemas.microsoft.com/office/powerpoint/2010/main" val="3974851316"/>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2800" b="1" i="0" dirty="0">
                <a:solidFill>
                  <a:srgbClr val="00ACA7"/>
                </a:solidFill>
                <a:effectLst/>
              </a:rPr>
              <a:t>4. Lasse Dein Telefon liegen</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nSpc>
                <a:spcPct val="100000"/>
              </a:lnSpc>
            </a:pPr>
            <a:r>
              <a:rPr lang="en-US" sz="2400" b="0" i="0" dirty="0">
                <a:solidFill>
                  <a:schemeClr val="bg2">
                    <a:lumMod val="25000"/>
                  </a:schemeClr>
                </a:solidFill>
                <a:effectLst/>
              </a:rPr>
              <a:t>Wenn Du mich während meinen </a:t>
            </a:r>
            <a:r>
              <a:rPr lang="en-US" sz="2400" b="0" i="0" dirty="0">
                <a:solidFill>
                  <a:srgbClr val="00ACA7"/>
                </a:solidFill>
                <a:effectLst/>
              </a:rPr>
              <a:t>Auszeiten</a:t>
            </a:r>
            <a:r>
              <a:rPr lang="en-US" sz="2400" b="0" i="0" dirty="0">
                <a:solidFill>
                  <a:schemeClr val="bg2">
                    <a:lumMod val="25000"/>
                  </a:schemeClr>
                </a:solidFill>
                <a:effectLst/>
              </a:rPr>
              <a:t> versuchst zu kontaktieren, z.B. </a:t>
            </a:r>
            <a:r>
              <a:rPr lang="en-US" sz="2400" b="0" i="0" u="sng" dirty="0">
                <a:solidFill>
                  <a:schemeClr val="bg2">
                    <a:lumMod val="25000"/>
                  </a:schemeClr>
                </a:solidFill>
                <a:effectLst/>
                <a:hlinkClick r:id="rId2"/>
              </a:rPr>
              <a:t>am Abend</a:t>
            </a:r>
            <a:r>
              <a:rPr lang="en-US" sz="2400" b="0" i="0" dirty="0">
                <a:solidFill>
                  <a:schemeClr val="bg2">
                    <a:lumMod val="25000"/>
                  </a:schemeClr>
                </a:solidFill>
                <a:effectLst/>
              </a:rPr>
              <a:t> oder an Wochenenden, brauche ich Stunden um zu </a:t>
            </a:r>
            <a:r>
              <a:rPr lang="en-US" sz="2400" b="0" i="0" dirty="0">
                <a:solidFill>
                  <a:srgbClr val="E18130"/>
                </a:solidFill>
                <a:effectLst/>
              </a:rPr>
              <a:t>antworten</a:t>
            </a:r>
            <a:r>
              <a:rPr lang="en-US" sz="2400" b="0" i="0" dirty="0">
                <a:solidFill>
                  <a:schemeClr val="bg2">
                    <a:lumMod val="25000"/>
                  </a:schemeClr>
                </a:solidFill>
                <a:effectLst/>
              </a:rPr>
              <a:t>. Du könntest sogar am nächsten oder übernächsten Tag </a:t>
            </a:r>
            <a:r>
              <a:rPr lang="en-US" sz="2400" dirty="0">
                <a:solidFill>
                  <a:schemeClr val="bg2">
                    <a:lumMod val="25000"/>
                  </a:schemeClr>
                </a:solidFill>
              </a:rPr>
              <a:t>nichts von mir hören. </a:t>
            </a:r>
            <a:endParaRPr lang="en-US" sz="2400" b="0" i="0" dirty="0">
              <a:solidFill>
                <a:schemeClr val="bg2">
                  <a:lumMod val="25000"/>
                </a:schemeClr>
              </a:solidFill>
              <a:effectLst/>
            </a:endParaRPr>
          </a:p>
          <a:p>
            <a:pPr>
              <a:lnSpc>
                <a:spcPct val="100000"/>
              </a:lnSpc>
            </a:pPr>
            <a:r>
              <a:rPr lang="en-US" sz="2800" b="0" i="1" dirty="0">
                <a:solidFill>
                  <a:srgbClr val="D6315A"/>
                </a:solidFill>
                <a:effectLst/>
              </a:rPr>
              <a:t>Ich ignoriere Dich nicht. </a:t>
            </a:r>
            <a:r>
              <a:rPr lang="en-US" sz="2400" b="0" i="0" dirty="0">
                <a:solidFill>
                  <a:schemeClr val="bg2">
                    <a:lumMod val="25000"/>
                  </a:schemeClr>
                </a:solidFill>
                <a:effectLst/>
              </a:rPr>
              <a:t>Es liegt nur daran, dass ich mein Handy nicht bei mir habe.</a:t>
            </a:r>
            <a:endParaRPr lang="en-US" sz="2400" dirty="0">
              <a:solidFill>
                <a:schemeClr val="bg2">
                  <a:lumMod val="25000"/>
                </a:schemeClr>
              </a:solidFill>
            </a:endParaRPr>
          </a:p>
          <a:p>
            <a:pPr>
              <a:lnSpc>
                <a:spcPct val="100000"/>
              </a:lnSpc>
            </a:pPr>
            <a:r>
              <a:rPr lang="de-DE" sz="2400" dirty="0">
                <a:solidFill>
                  <a:schemeClr val="bg2">
                    <a:lumMod val="25000"/>
                  </a:schemeClr>
                </a:solidFill>
              </a:rPr>
              <a:t>Wenn du dein Handy immer öfter liegen lässt, wirst Du feststellen, dass sich die Welt weiterdreht. Es ist in Ordnung dein Telefon gelegentlich zurückzulassen.</a:t>
            </a:r>
          </a:p>
        </p:txBody>
      </p:sp>
      <p:pic>
        <p:nvPicPr>
          <p:cNvPr id="3" name="Picture 2" descr="Graphical user interface, application&#10;&#10;Description automatically generated">
            <a:extLst>
              <a:ext uri="{FF2B5EF4-FFF2-40B4-BE49-F238E27FC236}">
                <a16:creationId xmlns:a16="http://schemas.microsoft.com/office/drawing/2014/main" id="{37893687-396B-444C-94C5-30CD78F498D3}"/>
              </a:ext>
            </a:extLst>
          </p:cNvPr>
          <p:cNvPicPr>
            <a:picLocks noChangeAspect="1"/>
          </p:cNvPicPr>
          <p:nvPr/>
        </p:nvPicPr>
        <p:blipFill>
          <a:blip r:embed="rId3"/>
          <a:stretch>
            <a:fillRect/>
          </a:stretch>
        </p:blipFill>
        <p:spPr>
          <a:xfrm>
            <a:off x="69977" y="2114024"/>
            <a:ext cx="4958867" cy="3722965"/>
          </a:xfrm>
          <a:prstGeom prst="rect">
            <a:avLst/>
          </a:prstGeom>
        </p:spPr>
      </p:pic>
    </p:spTree>
    <p:extLst>
      <p:ext uri="{BB962C8B-B14F-4D97-AF65-F5344CB8AC3E}">
        <p14:creationId xmlns:p14="http://schemas.microsoft.com/office/powerpoint/2010/main" val="2589436298"/>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mod="1">
    <p:ext uri="{6950BFC3-D8DA-4A85-94F7-54DA5524770B}">
      <p188:commentRel xmlns="" xmlns:p188="http://schemas.microsoft.com/office/powerpoint/2018/8/main" r:id="rId4"/>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432265"/>
            <a:ext cx="11287748" cy="2247049"/>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IE" sz="2800" b="1" i="0" dirty="0">
                <a:solidFill>
                  <a:srgbClr val="00ACA7"/>
                </a:solidFill>
                <a:effectLst/>
              </a:rPr>
              <a:t>5. </a:t>
            </a:r>
            <a:r>
              <a:rPr lang="en-IE" sz="2800" b="1" dirty="0">
                <a:solidFill>
                  <a:srgbClr val="00ACA7"/>
                </a:solidFill>
              </a:rPr>
              <a:t>Beseitige unnötige Apps</a:t>
            </a:r>
          </a:p>
          <a:p>
            <a:r>
              <a:rPr lang="de-DE" sz="2400" dirty="0">
                <a:solidFill>
                  <a:schemeClr val="bg2">
                    <a:lumMod val="25000"/>
                  </a:schemeClr>
                </a:solidFill>
              </a:rPr>
              <a:t>Wenn Du ein paar Minuten Zeit hast, gehe Dein Telefon durch und entferne die unnötigen Programme. Wenn Du z. B. soziale Medien nur für die Arbeit nutzt, solltest Du sie deinstallieren. Das Gleiche gilt für andere Apps, die Dich zu einer sinnlosen Nutzung verleiten.</a:t>
            </a:r>
          </a:p>
        </p:txBody>
      </p:sp>
      <p:pic>
        <p:nvPicPr>
          <p:cNvPr id="3" name="Picture 2" descr="A picture containing indoor, green&#10;&#10;Description automatically generated">
            <a:extLst>
              <a:ext uri="{FF2B5EF4-FFF2-40B4-BE49-F238E27FC236}">
                <a16:creationId xmlns:a16="http://schemas.microsoft.com/office/drawing/2014/main" id="{42A5740E-7FD4-4817-86C1-C7544F156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8576" y="3655463"/>
            <a:ext cx="5153637" cy="2898549"/>
          </a:xfrm>
          <a:prstGeom prst="rect">
            <a:avLst/>
          </a:prstGeom>
        </p:spPr>
      </p:pic>
    </p:spTree>
    <p:extLst>
      <p:ext uri="{BB962C8B-B14F-4D97-AF65-F5344CB8AC3E}">
        <p14:creationId xmlns:p14="http://schemas.microsoft.com/office/powerpoint/2010/main" val="174124523"/>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IE" sz="2800" b="1" i="0" dirty="0">
                <a:solidFill>
                  <a:srgbClr val="00ACA7"/>
                </a:solidFill>
                <a:effectLst/>
              </a:rPr>
              <a:t>6. </a:t>
            </a:r>
            <a:r>
              <a:rPr lang="en-IE" sz="2800" b="1" dirty="0">
                <a:solidFill>
                  <a:srgbClr val="00ACA7"/>
                </a:solidFill>
              </a:rPr>
              <a:t>Auf Graustufen umschalten</a:t>
            </a:r>
            <a:endParaRPr lang="en-IE" sz="2800" b="1" i="0" dirty="0">
              <a:solidFill>
                <a:srgbClr val="00ACA7"/>
              </a:solidFill>
              <a:effectLst/>
            </a:endParaRP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200" b="1" i="0" dirty="0">
              <a:solidFill>
                <a:srgbClr val="00ACA7"/>
              </a:solidFill>
              <a:effectLst/>
            </a:endParaRPr>
          </a:p>
          <a:p>
            <a:pPr algn="l">
              <a:lnSpc>
                <a:spcPct val="100000"/>
              </a:lnSpc>
              <a:spcBef>
                <a:spcPts val="0"/>
              </a:spcBef>
            </a:pPr>
            <a:r>
              <a:rPr lang="en-US" sz="2200" b="0" i="0" dirty="0">
                <a:solidFill>
                  <a:srgbClr val="D6315A"/>
                </a:solidFill>
                <a:effectLst/>
              </a:rPr>
              <a:t>iOS</a:t>
            </a:r>
            <a:r>
              <a:rPr lang="en-US" sz="2200" b="0" i="0" dirty="0">
                <a:solidFill>
                  <a:schemeClr val="bg2">
                    <a:lumMod val="25000"/>
                  </a:schemeClr>
                </a:solidFill>
                <a:effectLst/>
              </a:rPr>
              <a:t> und Android ermöglichen es Dir, den Display </a:t>
            </a:r>
            <a:r>
              <a:rPr lang="en-US" sz="2200" dirty="0">
                <a:solidFill>
                  <a:schemeClr val="bg2">
                    <a:lumMod val="25000"/>
                  </a:schemeClr>
                </a:solidFill>
              </a:rPr>
              <a:t>Deines Handys in Graustufen umzuschalten</a:t>
            </a:r>
            <a:r>
              <a:rPr lang="en-US" sz="2200" b="0" i="0" dirty="0">
                <a:solidFill>
                  <a:schemeClr val="bg2">
                    <a:lumMod val="25000"/>
                  </a:schemeClr>
                </a:solidFill>
                <a:effectLst/>
              </a:rPr>
              <a:t>. Damit verschwinden alle </a:t>
            </a:r>
            <a:r>
              <a:rPr lang="en-US" sz="2200" b="0" i="0" dirty="0">
                <a:solidFill>
                  <a:srgbClr val="DD1B50"/>
                </a:solidFill>
                <a:effectLst/>
              </a:rPr>
              <a:t>bunten Farben </a:t>
            </a:r>
            <a:r>
              <a:rPr lang="en-US" sz="2200" b="0" i="0" dirty="0">
                <a:solidFill>
                  <a:schemeClr val="bg2">
                    <a:lumMod val="25000"/>
                  </a:schemeClr>
                </a:solidFill>
                <a:effectLst/>
              </a:rPr>
              <a:t>von Deinem Bildschir</a:t>
            </a:r>
            <a:r>
              <a:rPr lang="en-US" sz="2200" dirty="0">
                <a:solidFill>
                  <a:schemeClr val="bg2">
                    <a:lumMod val="25000"/>
                  </a:schemeClr>
                </a:solidFill>
              </a:rPr>
              <a:t>m. </a:t>
            </a:r>
            <a:br>
              <a:rPr lang="en-US" sz="2200" dirty="0">
                <a:solidFill>
                  <a:schemeClr val="bg2">
                    <a:lumMod val="25000"/>
                  </a:schemeClr>
                </a:solidFill>
              </a:rPr>
            </a:br>
            <a:endParaRPr lang="en-US" sz="2200" b="0" i="0" dirty="0">
              <a:solidFill>
                <a:schemeClr val="bg2">
                  <a:lumMod val="25000"/>
                </a:schemeClr>
              </a:solidFill>
              <a:effectLst/>
            </a:endParaRPr>
          </a:p>
          <a:p>
            <a:pPr algn="l">
              <a:lnSpc>
                <a:spcPct val="100000"/>
              </a:lnSpc>
              <a:spcBef>
                <a:spcPts val="0"/>
              </a:spcBef>
            </a:pPr>
            <a:r>
              <a:rPr lang="de-DE" sz="2200" dirty="0">
                <a:solidFill>
                  <a:schemeClr val="bg2">
                    <a:lumMod val="25000"/>
                  </a:schemeClr>
                </a:solidFill>
              </a:rPr>
              <a:t>Wenn die </a:t>
            </a:r>
            <a:r>
              <a:rPr lang="de-DE" sz="2200" dirty="0">
                <a:solidFill>
                  <a:srgbClr val="00ACA7"/>
                </a:solidFill>
              </a:rPr>
              <a:t>bunten Farben </a:t>
            </a:r>
            <a:r>
              <a:rPr lang="de-DE" sz="2200" dirty="0">
                <a:solidFill>
                  <a:schemeClr val="bg2">
                    <a:lumMod val="25000"/>
                  </a:schemeClr>
                </a:solidFill>
              </a:rPr>
              <a:t>fehlen, geht der </a:t>
            </a:r>
            <a:r>
              <a:rPr lang="de-DE" sz="2200" dirty="0">
                <a:solidFill>
                  <a:srgbClr val="E38330"/>
                </a:solidFill>
              </a:rPr>
              <a:t>visuelle Reiz</a:t>
            </a:r>
            <a:r>
              <a:rPr lang="de-DE" sz="2200" dirty="0">
                <a:solidFill>
                  <a:srgbClr val="FFC000"/>
                </a:solidFill>
              </a:rPr>
              <a:t> </a:t>
            </a:r>
            <a:r>
              <a:rPr lang="de-DE" sz="2200" dirty="0">
                <a:solidFill>
                  <a:schemeClr val="bg2">
                    <a:lumMod val="25000"/>
                  </a:schemeClr>
                </a:solidFill>
              </a:rPr>
              <a:t>verloren. Es hilft dir, weniger Zeit am Handy zu verbringen.</a:t>
            </a:r>
          </a:p>
          <a:p>
            <a:pPr>
              <a:lnSpc>
                <a:spcPct val="100000"/>
              </a:lnSpc>
              <a:spcBef>
                <a:spcPts val="0"/>
              </a:spcBef>
            </a:pPr>
            <a:r>
              <a:rPr lang="de-DE" sz="2200" dirty="0">
                <a:solidFill>
                  <a:schemeClr val="bg2">
                    <a:lumMod val="25000"/>
                  </a:schemeClr>
                </a:solidFill>
              </a:rPr>
              <a:t>Für </a:t>
            </a:r>
            <a:r>
              <a:rPr lang="de-DE" sz="2200" dirty="0">
                <a:solidFill>
                  <a:srgbClr val="00ACA7"/>
                </a:solidFill>
              </a:rPr>
              <a:t>iPhone</a:t>
            </a:r>
            <a:r>
              <a:rPr lang="de-DE" sz="2200" dirty="0">
                <a:solidFill>
                  <a:schemeClr val="bg2">
                    <a:lumMod val="25000"/>
                  </a:schemeClr>
                </a:solidFill>
              </a:rPr>
              <a:t>-Benutzer*innen: Gehe in die Einstellungen. Wähle</a:t>
            </a:r>
            <a:r>
              <a:rPr lang="de-DE" sz="2200" dirty="0">
                <a:solidFill>
                  <a:srgbClr val="00ACA7"/>
                </a:solidFill>
              </a:rPr>
              <a:t> Eingabehilfen &gt; Anzeige &amp; Textgröße &gt; Farbfilter</a:t>
            </a:r>
            <a:r>
              <a:rPr lang="de-DE" sz="2200" dirty="0">
                <a:solidFill>
                  <a:schemeClr val="bg2">
                    <a:lumMod val="25000"/>
                  </a:schemeClr>
                </a:solidFill>
              </a:rPr>
              <a:t>. </a:t>
            </a:r>
            <a:r>
              <a:rPr lang="de-DE" sz="2200" dirty="0">
                <a:solidFill>
                  <a:srgbClr val="DD1B50"/>
                </a:solidFill>
              </a:rPr>
              <a:t>Android</a:t>
            </a:r>
            <a:r>
              <a:rPr lang="de-DE" sz="2200" dirty="0">
                <a:solidFill>
                  <a:schemeClr val="bg2">
                    <a:lumMod val="25000"/>
                  </a:schemeClr>
                </a:solidFill>
              </a:rPr>
              <a:t>-Nutzer*innen können dies tun, indem sie die </a:t>
            </a:r>
            <a:r>
              <a:rPr lang="de-DE" sz="2200" dirty="0">
                <a:solidFill>
                  <a:srgbClr val="DD1B50"/>
                </a:solidFill>
              </a:rPr>
              <a:t>Einstellungsfelder </a:t>
            </a:r>
            <a:r>
              <a:rPr lang="de-DE" sz="2200" dirty="0">
                <a:solidFill>
                  <a:schemeClr val="bg2">
                    <a:lumMod val="25000"/>
                  </a:schemeClr>
                </a:solidFill>
              </a:rPr>
              <a:t>öffnen und zu </a:t>
            </a:r>
            <a:r>
              <a:rPr lang="de-DE" sz="2200" dirty="0">
                <a:solidFill>
                  <a:srgbClr val="DD1B50"/>
                </a:solidFill>
              </a:rPr>
              <a:t>Digitales Wohlbefinden </a:t>
            </a:r>
            <a:r>
              <a:rPr lang="de-DE" sz="2200" dirty="0">
                <a:solidFill>
                  <a:schemeClr val="bg2">
                    <a:lumMod val="25000"/>
                  </a:schemeClr>
                </a:solidFill>
              </a:rPr>
              <a:t>gehen. Wähle </a:t>
            </a:r>
            <a:r>
              <a:rPr lang="de-DE" sz="2200" dirty="0">
                <a:solidFill>
                  <a:srgbClr val="E38330"/>
                </a:solidFill>
              </a:rPr>
              <a:t>"Abschalten" </a:t>
            </a:r>
            <a:r>
              <a:rPr lang="de-DE" sz="2200" dirty="0">
                <a:solidFill>
                  <a:schemeClr val="bg2">
                    <a:lumMod val="25000"/>
                  </a:schemeClr>
                </a:solidFill>
              </a:rPr>
              <a:t>und schalte die Graustufen entweder sofort ein oder plane sie für einen späteren Zeitpunkt.</a:t>
            </a:r>
          </a:p>
        </p:txBody>
      </p:sp>
      <p:pic>
        <p:nvPicPr>
          <p:cNvPr id="4" name="Picture 3" descr="Graphical user interface, application&#10;&#10;Description automatically generated">
            <a:extLst>
              <a:ext uri="{FF2B5EF4-FFF2-40B4-BE49-F238E27FC236}">
                <a16:creationId xmlns:a16="http://schemas.microsoft.com/office/drawing/2014/main" id="{926A9C9B-DA1C-42A2-BC26-A012C97225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228" y="2290194"/>
            <a:ext cx="4216872" cy="3747745"/>
          </a:xfrm>
          <a:prstGeom prst="rect">
            <a:avLst/>
          </a:prstGeom>
        </p:spPr>
      </p:pic>
    </p:spTree>
    <p:extLst>
      <p:ext uri="{BB962C8B-B14F-4D97-AF65-F5344CB8AC3E}">
        <p14:creationId xmlns:p14="http://schemas.microsoft.com/office/powerpoint/2010/main" val="3880099340"/>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mod="1">
    <p:ext uri="{6950BFC3-D8DA-4A85-94F7-54DA5524770B}">
      <p188:commentRel xmlns=""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pic>
        <p:nvPicPr>
          <p:cNvPr id="3" name="Picture 2">
            <a:extLst>
              <a:ext uri="{FF2B5EF4-FFF2-40B4-BE49-F238E27FC236}">
                <a16:creationId xmlns:a16="http://schemas.microsoft.com/office/drawing/2014/main" id="{02B8D59E-E07F-428D-9050-FBE6C88E1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271204"/>
            <a:ext cx="7076360" cy="4422725"/>
          </a:xfrm>
          <a:prstGeom prst="rect">
            <a:avLst/>
          </a:prstGeom>
        </p:spPr>
      </p:pic>
      <p:sp>
        <p:nvSpPr>
          <p:cNvPr id="8" name="Text Placeholder 8"/>
          <p:cNvSpPr txBox="1">
            <a:spLocks/>
          </p:cNvSpPr>
          <p:nvPr/>
        </p:nvSpPr>
        <p:spPr>
          <a:xfrm>
            <a:off x="465228" y="1578331"/>
            <a:ext cx="6229187"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7. Plane persönliche Treffen</a:t>
            </a:r>
          </a:p>
          <a:p>
            <a:pPr>
              <a:lnSpc>
                <a:spcPct val="100000"/>
              </a:lnSpc>
              <a:spcBef>
                <a:spcPts val="0"/>
              </a:spcBef>
            </a:pPr>
            <a:r>
              <a:rPr lang="de-DE" sz="2400" dirty="0">
                <a:solidFill>
                  <a:srgbClr val="E38330"/>
                </a:solidFill>
              </a:rPr>
              <a:t>Zoom</a:t>
            </a:r>
            <a:r>
              <a:rPr lang="de-DE" sz="2400" dirty="0">
                <a:solidFill>
                  <a:schemeClr val="bg2">
                    <a:lumMod val="25000"/>
                  </a:schemeClr>
                </a:solidFill>
              </a:rPr>
              <a:t> und </a:t>
            </a:r>
            <a:r>
              <a:rPr lang="de-DE" sz="2400" dirty="0">
                <a:solidFill>
                  <a:srgbClr val="DD1B50"/>
                </a:solidFill>
              </a:rPr>
              <a:t>Videoanrufe</a:t>
            </a:r>
            <a:r>
              <a:rPr lang="de-DE" sz="2400" dirty="0">
                <a:solidFill>
                  <a:schemeClr val="bg2">
                    <a:lumMod val="25000"/>
                  </a:schemeClr>
                </a:solidFill>
              </a:rPr>
              <a:t> sind sehr bekannt. Sie sind hilfreich, aber sie führen auch zu </a:t>
            </a:r>
            <a:r>
              <a:rPr lang="de-DE" sz="2400" dirty="0">
                <a:solidFill>
                  <a:srgbClr val="00ACA7"/>
                </a:solidFill>
              </a:rPr>
              <a:t>Ermüdung</a:t>
            </a:r>
            <a:r>
              <a:rPr lang="de-DE" sz="2400" dirty="0">
                <a:solidFill>
                  <a:schemeClr val="bg2">
                    <a:lumMod val="25000"/>
                  </a:schemeClr>
                </a:solidFill>
              </a:rPr>
              <a:t>.</a:t>
            </a:r>
          </a:p>
          <a:p>
            <a:pPr>
              <a:lnSpc>
                <a:spcPct val="100000"/>
              </a:lnSpc>
              <a:spcBef>
                <a:spcPts val="0"/>
              </a:spcBef>
            </a:pPr>
            <a:r>
              <a:rPr lang="de-DE" sz="2400" dirty="0">
                <a:solidFill>
                  <a:schemeClr val="bg2">
                    <a:lumMod val="25000"/>
                  </a:schemeClr>
                </a:solidFill>
              </a:rPr>
              <a:t>Vereinbare stattdessen ein altmodisches </a:t>
            </a:r>
            <a:r>
              <a:rPr lang="de-DE" sz="2400" dirty="0">
                <a:solidFill>
                  <a:srgbClr val="00ACA7"/>
                </a:solidFill>
              </a:rPr>
              <a:t>Telefongespräch</a:t>
            </a:r>
            <a:r>
              <a:rPr lang="de-DE" sz="2400" dirty="0">
                <a:solidFill>
                  <a:schemeClr val="bg2">
                    <a:lumMod val="25000"/>
                  </a:schemeClr>
                </a:solidFill>
              </a:rPr>
              <a:t>. </a:t>
            </a:r>
          </a:p>
          <a:p>
            <a:pPr>
              <a:lnSpc>
                <a:spcPct val="100000"/>
              </a:lnSpc>
              <a:spcBef>
                <a:spcPts val="0"/>
              </a:spcBef>
            </a:pPr>
            <a:r>
              <a:rPr lang="de-DE" sz="2400" dirty="0">
                <a:solidFill>
                  <a:schemeClr val="bg2">
                    <a:lumMod val="25000"/>
                  </a:schemeClr>
                </a:solidFill>
              </a:rPr>
              <a:t>Oder, noch besser, vereinbare ein </a:t>
            </a:r>
            <a:r>
              <a:rPr lang="de-DE" sz="2400" dirty="0">
                <a:solidFill>
                  <a:srgbClr val="DD1B50"/>
                </a:solidFill>
              </a:rPr>
              <a:t>persönliches Treffen</a:t>
            </a:r>
            <a:r>
              <a:rPr lang="de-DE" sz="2400" dirty="0">
                <a:solidFill>
                  <a:schemeClr val="bg2">
                    <a:lumMod val="25000"/>
                  </a:schemeClr>
                </a:solidFill>
              </a:rPr>
              <a:t>.</a:t>
            </a:r>
          </a:p>
          <a:p>
            <a:pPr>
              <a:lnSpc>
                <a:spcPct val="100000"/>
              </a:lnSpc>
              <a:spcBef>
                <a:spcPts val="0"/>
              </a:spcBef>
            </a:pPr>
            <a:r>
              <a:rPr lang="de-DE" sz="2400" dirty="0">
                <a:solidFill>
                  <a:schemeClr val="bg2">
                    <a:lumMod val="25000"/>
                  </a:schemeClr>
                </a:solidFill>
              </a:rPr>
              <a:t>Persönliche Treffen vermitteln ein </a:t>
            </a:r>
            <a:r>
              <a:rPr lang="de-DE" sz="2400" dirty="0">
                <a:solidFill>
                  <a:srgbClr val="DD1B50"/>
                </a:solidFill>
              </a:rPr>
              <a:t>Gefühl der Intimität, der Verbundenheit und des Einfühlungsvermögens</a:t>
            </a:r>
            <a:r>
              <a:rPr lang="de-DE" sz="2400" dirty="0">
                <a:solidFill>
                  <a:schemeClr val="bg2">
                    <a:lumMod val="25000"/>
                  </a:schemeClr>
                </a:solidFill>
              </a:rPr>
              <a:t>. Das lässt sich per Video nur schwer wiedergeben.</a:t>
            </a:r>
            <a:endParaRPr lang="en-US" sz="2400" b="1" i="0" dirty="0">
              <a:solidFill>
                <a:schemeClr val="bg2">
                  <a:lumMod val="25000"/>
                </a:schemeClr>
              </a:solidFill>
              <a:effectLst/>
            </a:endParaRPr>
          </a:p>
        </p:txBody>
      </p:sp>
    </p:spTree>
    <p:extLst>
      <p:ext uri="{BB962C8B-B14F-4D97-AF65-F5344CB8AC3E}">
        <p14:creationId xmlns:p14="http://schemas.microsoft.com/office/powerpoint/2010/main" val="2893209920"/>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8. Schaue in einem Buch nach </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pic>
        <p:nvPicPr>
          <p:cNvPr id="4" name="Picture 3">
            <a:extLst>
              <a:ext uri="{FF2B5EF4-FFF2-40B4-BE49-F238E27FC236}">
                <a16:creationId xmlns:a16="http://schemas.microsoft.com/office/drawing/2014/main" id="{5FEF376D-0F4B-4011-BEBB-9485AC56F0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26609"/>
            <a:ext cx="6939794" cy="4207080"/>
          </a:xfrm>
          <a:prstGeom prst="rect">
            <a:avLst/>
          </a:prstGeom>
        </p:spPr>
      </p:pic>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6031684" y="1578331"/>
            <a:ext cx="595619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nSpc>
                <a:spcPct val="100000"/>
              </a:lnSpc>
            </a:pPr>
            <a:r>
              <a:rPr lang="de-DE" sz="2400" dirty="0">
                <a:solidFill>
                  <a:schemeClr val="bg2">
                    <a:lumMod val="25000"/>
                  </a:schemeClr>
                </a:solidFill>
              </a:rPr>
              <a:t>Ob Du es glaubst oder nicht, </a:t>
            </a:r>
            <a:r>
              <a:rPr lang="de-DE" sz="2400" dirty="0">
                <a:solidFill>
                  <a:srgbClr val="DD1B50"/>
                </a:solidFill>
              </a:rPr>
              <a:t>Bücher</a:t>
            </a:r>
            <a:r>
              <a:rPr lang="de-DE" sz="2400" dirty="0">
                <a:solidFill>
                  <a:schemeClr val="bg2">
                    <a:lumMod val="25000"/>
                  </a:schemeClr>
                </a:solidFill>
              </a:rPr>
              <a:t> und </a:t>
            </a:r>
            <a:r>
              <a:rPr lang="de-DE" sz="2400" dirty="0">
                <a:solidFill>
                  <a:srgbClr val="E18130"/>
                </a:solidFill>
              </a:rPr>
              <a:t>Bibliotheken</a:t>
            </a:r>
            <a:r>
              <a:rPr lang="de-DE" sz="2400" dirty="0">
                <a:solidFill>
                  <a:schemeClr val="bg2">
                    <a:lumMod val="25000"/>
                  </a:schemeClr>
                </a:solidFill>
              </a:rPr>
              <a:t> gibt es immer noch! Es ist </a:t>
            </a:r>
            <a:r>
              <a:rPr lang="de-DE" sz="2400" dirty="0">
                <a:solidFill>
                  <a:srgbClr val="00ACA7"/>
                </a:solidFill>
              </a:rPr>
              <a:t>schnell und bequem</a:t>
            </a:r>
            <a:r>
              <a:rPr lang="de-DE" sz="2400" dirty="0">
                <a:solidFill>
                  <a:schemeClr val="bg2">
                    <a:lumMod val="25000"/>
                  </a:schemeClr>
                </a:solidFill>
              </a:rPr>
              <a:t>, sein Telefon zu benutzen oder sein </a:t>
            </a:r>
            <a:r>
              <a:rPr lang="de-DE" sz="2400" dirty="0">
                <a:solidFill>
                  <a:srgbClr val="00ACA7"/>
                </a:solidFill>
              </a:rPr>
              <a:t>Smartgerät</a:t>
            </a:r>
            <a:r>
              <a:rPr lang="de-DE" sz="2400" dirty="0">
                <a:solidFill>
                  <a:schemeClr val="bg2">
                    <a:lumMod val="25000"/>
                  </a:schemeClr>
                </a:solidFill>
              </a:rPr>
              <a:t> zu fragen, um eine Frage zu beantworten. Verlasse sich nicht nur auf die Technik. Suche </a:t>
            </a:r>
            <a:r>
              <a:rPr lang="de-DE" sz="2400" dirty="0">
                <a:solidFill>
                  <a:srgbClr val="E38330"/>
                </a:solidFill>
              </a:rPr>
              <a:t>andere Wege</a:t>
            </a:r>
            <a:r>
              <a:rPr lang="de-DE" sz="2400" dirty="0">
                <a:solidFill>
                  <a:schemeClr val="bg2">
                    <a:lumMod val="25000"/>
                  </a:schemeClr>
                </a:solidFill>
              </a:rPr>
              <a:t>, um an Informationen zu gelangen.</a:t>
            </a:r>
            <a:endParaRPr lang="en-US" sz="2400" b="1" i="0" dirty="0">
              <a:solidFill>
                <a:schemeClr val="bg2">
                  <a:lumMod val="25000"/>
                </a:schemeClr>
              </a:solidFill>
              <a:effectLst/>
            </a:endParaRPr>
          </a:p>
        </p:txBody>
      </p:sp>
    </p:spTree>
    <p:extLst>
      <p:ext uri="{BB962C8B-B14F-4D97-AF65-F5344CB8AC3E}">
        <p14:creationId xmlns:p14="http://schemas.microsoft.com/office/powerpoint/2010/main" val="1839380481"/>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672661" y="1124608"/>
            <a:ext cx="10825655" cy="3909916"/>
          </a:xfrm>
        </p:spPr>
        <p:txBody>
          <a:bodyPr/>
          <a:lstStyle/>
          <a:p>
            <a:pPr marL="285750" indent="-285750">
              <a:buFont typeface="Arial" panose="020B0604020202020204" pitchFamily="34" charset="0"/>
              <a:buChar char="•"/>
            </a:pPr>
            <a:endParaRPr lang="en-US" sz="2400" b="1" i="0" dirty="0">
              <a:effectLst/>
            </a:endParaRPr>
          </a:p>
          <a:p>
            <a:pPr marL="285750" indent="-285750">
              <a:buFont typeface="Arial" panose="020B0604020202020204" pitchFamily="34" charset="0"/>
              <a:buChar char="•"/>
            </a:pPr>
            <a:r>
              <a:rPr lang="de-DE" sz="2400" b="1" i="0" dirty="0">
                <a:effectLst/>
              </a:rPr>
              <a:t>Datenschutz </a:t>
            </a:r>
            <a:r>
              <a:rPr lang="de-DE" sz="2400" i="0" dirty="0">
                <a:effectLst/>
              </a:rPr>
              <a:t>bedeutet im Allgemeinen, dass eine Person selbst bestimmen kann, wann, wie und an wen personenbezogene Daten über sie weitergegeben oder übermittelt werden.</a:t>
            </a:r>
          </a:p>
          <a:p>
            <a:pPr marL="285750" indent="-285750">
              <a:buFont typeface="Arial" panose="020B0604020202020204" pitchFamily="34" charset="0"/>
              <a:buChar char="•"/>
            </a:pPr>
            <a:r>
              <a:rPr lang="de-DE" sz="2400" b="1" i="0" dirty="0">
                <a:effectLst/>
              </a:rPr>
              <a:t>Die Datensicherheit </a:t>
            </a:r>
            <a:r>
              <a:rPr lang="de-DE" sz="2400" i="0" dirty="0">
                <a:effectLst/>
              </a:rPr>
              <a:t>umfasst eine Reihe von Standards und verschiedenen Sicherheitsvorkehrungen und -maßnahmen</a:t>
            </a:r>
            <a:r>
              <a:rPr lang="de-DE" sz="2400" dirty="0"/>
              <a:t>.</a:t>
            </a:r>
            <a:r>
              <a:rPr lang="de-DE" sz="2400" i="0" dirty="0">
                <a:effectLst/>
              </a:rPr>
              <a:t> Durch sie wird verhindert, dass Dritte unbefugt auf digitale Daten zugreifen oder Daten absichtlich oder unabsichtlich ändern, löschen oder offenlegen.</a:t>
            </a:r>
          </a:p>
        </p:txBody>
      </p:sp>
    </p:spTree>
    <p:extLst>
      <p:ext uri="{BB962C8B-B14F-4D97-AF65-F5344CB8AC3E}">
        <p14:creationId xmlns:p14="http://schemas.microsoft.com/office/powerpoint/2010/main" val="1551110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9. Mache nicht zu viele Fotos</a:t>
            </a:r>
          </a:p>
          <a:p>
            <a:pPr>
              <a:lnSpc>
                <a:spcPct val="100000"/>
              </a:lnSpc>
              <a:spcBef>
                <a:spcPts val="0"/>
              </a:spcBef>
            </a:pPr>
            <a:r>
              <a:rPr lang="de-DE" sz="2200" dirty="0">
                <a:solidFill>
                  <a:schemeClr val="bg2">
                    <a:lumMod val="25000"/>
                  </a:schemeClr>
                </a:solidFill>
              </a:rPr>
              <a:t>Fotos zu machen gehört für viele Menschen zum Alltag. Egal, ob Du auf einer Geburtstagsfeier, einer Sportveranstaltung, einem Konzert oder auf Reisen bist, Du machst übermäßig viele Fotos. </a:t>
            </a:r>
          </a:p>
          <a:p>
            <a:pPr>
              <a:lnSpc>
                <a:spcPct val="100000"/>
              </a:lnSpc>
              <a:spcBef>
                <a:spcPts val="0"/>
              </a:spcBef>
            </a:pPr>
            <a:endParaRPr lang="de-DE" sz="2200" dirty="0">
              <a:solidFill>
                <a:schemeClr val="bg2">
                  <a:lumMod val="25000"/>
                </a:schemeClr>
              </a:solidFill>
            </a:endParaRPr>
          </a:p>
          <a:p>
            <a:pPr algn="l">
              <a:lnSpc>
                <a:spcPct val="100000"/>
              </a:lnSpc>
              <a:spcBef>
                <a:spcPts val="0"/>
              </a:spcBef>
            </a:pPr>
            <a:r>
              <a:rPr lang="en-US" sz="2200" b="1" i="1" dirty="0">
                <a:solidFill>
                  <a:srgbClr val="D6315A"/>
                </a:solidFill>
                <a:effectLst/>
              </a:rPr>
              <a:t>Warum ist das ein Problem?</a:t>
            </a:r>
            <a:br>
              <a:rPr lang="en-US" sz="2200" b="1" i="1" dirty="0">
                <a:solidFill>
                  <a:srgbClr val="D6315A"/>
                </a:solidFill>
                <a:effectLst/>
              </a:rPr>
            </a:br>
            <a:endParaRPr lang="en-US" sz="2200" b="1" i="1" dirty="0">
              <a:solidFill>
                <a:srgbClr val="D6315A"/>
              </a:solidFill>
              <a:effectLst/>
            </a:endParaRPr>
          </a:p>
          <a:p>
            <a:pPr>
              <a:lnSpc>
                <a:spcPct val="100000"/>
              </a:lnSpc>
              <a:spcBef>
                <a:spcPts val="0"/>
              </a:spcBef>
            </a:pPr>
            <a:r>
              <a:rPr lang="en-US" sz="2200" b="0" u="sng" dirty="0">
                <a:solidFill>
                  <a:srgbClr val="4270C1"/>
                </a:solidFill>
                <a:effectLst/>
                <a:hlinkClick r:id="rId2"/>
              </a:rPr>
              <a:t>Drei verschiedene Studien</a:t>
            </a:r>
            <a:r>
              <a:rPr lang="en-US" sz="2200" b="0" i="0" dirty="0">
                <a:solidFill>
                  <a:schemeClr val="bg2">
                    <a:lumMod val="25000"/>
                  </a:schemeClr>
                </a:solidFill>
                <a:effectLst/>
              </a:rPr>
              <a:t> </a:t>
            </a:r>
            <a:r>
              <a:rPr lang="de-DE" sz="2200" dirty="0">
                <a:solidFill>
                  <a:schemeClr val="bg2">
                    <a:lumMod val="25000"/>
                  </a:schemeClr>
                </a:solidFill>
              </a:rPr>
              <a:t>haben festgestellt, dass das Fotografieren das Schaffen neuer </a:t>
            </a:r>
            <a:r>
              <a:rPr lang="de-DE" sz="2200" dirty="0">
                <a:solidFill>
                  <a:srgbClr val="E38330"/>
                </a:solidFill>
              </a:rPr>
              <a:t>Erinnerungen behindert</a:t>
            </a:r>
            <a:r>
              <a:rPr lang="de-DE" sz="2200" dirty="0">
                <a:solidFill>
                  <a:schemeClr val="bg2">
                    <a:lumMod val="25000"/>
                  </a:schemeClr>
                </a:solidFill>
              </a:rPr>
              <a:t>.</a:t>
            </a:r>
          </a:p>
          <a:p>
            <a:pPr>
              <a:lnSpc>
                <a:spcPct val="100000"/>
              </a:lnSpc>
              <a:spcBef>
                <a:spcPts val="0"/>
              </a:spcBef>
            </a:pPr>
            <a:r>
              <a:rPr lang="de-DE" sz="2200" dirty="0">
                <a:solidFill>
                  <a:schemeClr val="bg2">
                    <a:lumMod val="25000"/>
                  </a:schemeClr>
                </a:solidFill>
              </a:rPr>
              <a:t>Das soll nicht heißen, dass Du gegen Fotos sein sollst. Es heißt nur, dass Du </a:t>
            </a:r>
            <a:r>
              <a:rPr lang="de-DE" sz="2200" dirty="0">
                <a:solidFill>
                  <a:srgbClr val="E38330"/>
                </a:solidFill>
              </a:rPr>
              <a:t>nicht zu viel fotografieren </a:t>
            </a:r>
            <a:r>
              <a:rPr lang="de-DE" sz="2200" dirty="0">
                <a:solidFill>
                  <a:schemeClr val="bg2">
                    <a:lumMod val="25000"/>
                  </a:schemeClr>
                </a:solidFill>
              </a:rPr>
              <a:t>solltest. Genieße stattdessen den Moment, indem Du Dein Handy woanders hinlegst.</a:t>
            </a:r>
          </a:p>
          <a:p>
            <a:pPr>
              <a:lnSpc>
                <a:spcPct val="100000"/>
              </a:lnSpc>
            </a:pPr>
            <a:endParaRPr lang="en-US" sz="2400" b="1" i="0" dirty="0">
              <a:solidFill>
                <a:schemeClr val="bg2">
                  <a:lumMod val="25000"/>
                </a:schemeClr>
              </a:solidFill>
              <a:effectLst/>
            </a:endParaRPr>
          </a:p>
        </p:txBody>
      </p:sp>
      <p:pic>
        <p:nvPicPr>
          <p:cNvPr id="3" name="Picture 2">
            <a:extLst>
              <a:ext uri="{FF2B5EF4-FFF2-40B4-BE49-F238E27FC236}">
                <a16:creationId xmlns:a16="http://schemas.microsoft.com/office/drawing/2014/main" id="{2CC848B2-F1EF-4177-B342-F787D6B1ED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8536" y="1160647"/>
            <a:ext cx="4077149" cy="4790634"/>
          </a:xfrm>
          <a:prstGeom prst="rect">
            <a:avLst/>
          </a:prstGeom>
        </p:spPr>
      </p:pic>
    </p:spTree>
    <p:extLst>
      <p:ext uri="{BB962C8B-B14F-4D97-AF65-F5344CB8AC3E}">
        <p14:creationId xmlns:p14="http://schemas.microsoft.com/office/powerpoint/2010/main" val="602514606"/>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mod="1">
    <p:ext uri="{6950BFC3-D8DA-4A85-94F7-54DA5524770B}">
      <p188:commentRel xmlns="" xmlns:p188="http://schemas.microsoft.com/office/powerpoint/2018/8/main" r:id="rId4"/>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9CA1F-40D9-49F3-93E0-1C71AD9BFD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9874" y="2143987"/>
            <a:ext cx="1818193" cy="3884104"/>
          </a:xfrm>
          <a:prstGeom prst="rect">
            <a:avLst/>
          </a:prstGeom>
        </p:spPr>
      </p:pic>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de-DE" altLang="ja-JP" sz="3200" dirty="0">
                <a:solidFill>
                  <a:srgbClr val="E38330"/>
                </a:solidFill>
                <a:latin typeface="+mn-lt"/>
              </a:rPr>
              <a:t>10 STRATEGIEN, UM DEINE BILDSCHIRMZEIT ZU REDUZIEREN</a:t>
            </a:r>
            <a:endParaRPr lang="ja-JP" altLang="en-US" sz="3200" dirty="0">
              <a:solidFill>
                <a:srgbClr val="E38330"/>
              </a:solidFill>
              <a:latin typeface="+mn-lt"/>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10. Wähle ein neues Hobby</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4765917" y="1271204"/>
            <a:ext cx="7280896"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endParaRPr lang="en-US" sz="2800" b="1" i="0" dirty="0">
              <a:solidFill>
                <a:srgbClr val="00ACA7"/>
              </a:solidFill>
              <a:effectLst/>
            </a:endParaRPr>
          </a:p>
          <a:p>
            <a:pPr algn="l">
              <a:lnSpc>
                <a:spcPct val="100000"/>
              </a:lnSpc>
              <a:spcBef>
                <a:spcPts val="0"/>
              </a:spcBef>
            </a:pPr>
            <a:r>
              <a:rPr lang="en-US" sz="2800" b="0" i="1" dirty="0">
                <a:solidFill>
                  <a:srgbClr val="D6315A"/>
                </a:solidFill>
                <a:effectLst/>
              </a:rPr>
              <a:t>“Ich habe bereits das Haus geputzt und ein bisschen gearbeitet. Aber nun wird es mir langweilig. Was tue ich?”</a:t>
            </a:r>
          </a:p>
          <a:p>
            <a:pPr algn="l">
              <a:lnSpc>
                <a:spcPct val="100000"/>
              </a:lnSpc>
              <a:spcBef>
                <a:spcPts val="0"/>
              </a:spcBef>
            </a:pPr>
            <a:r>
              <a:rPr lang="en-US" sz="2800" b="0" i="1" dirty="0">
                <a:solidFill>
                  <a:srgbClr val="D6315A"/>
                </a:solidFill>
                <a:effectLst/>
              </a:rPr>
              <a:t> </a:t>
            </a:r>
          </a:p>
          <a:p>
            <a:pPr algn="l">
              <a:lnSpc>
                <a:spcPct val="100000"/>
              </a:lnSpc>
              <a:spcBef>
                <a:spcPts val="0"/>
              </a:spcBef>
            </a:pPr>
            <a:r>
              <a:rPr lang="en-US" sz="2400" b="0" i="0" dirty="0">
                <a:solidFill>
                  <a:schemeClr val="bg2">
                    <a:lumMod val="25000"/>
                  </a:schemeClr>
                </a:solidFill>
                <a:effectLst/>
              </a:rPr>
              <a:t>Instinktiv </a:t>
            </a:r>
            <a:r>
              <a:rPr lang="en-US" sz="2400" b="0" i="0" dirty="0">
                <a:solidFill>
                  <a:srgbClr val="E38330"/>
                </a:solidFill>
                <a:effectLst/>
              </a:rPr>
              <a:t>schnappen </a:t>
            </a:r>
            <a:r>
              <a:rPr lang="en-US" sz="2400" b="0" i="0" dirty="0">
                <a:solidFill>
                  <a:schemeClr val="bg2">
                    <a:lumMod val="25000"/>
                  </a:schemeClr>
                </a:solidFill>
                <a:effectLst/>
              </a:rPr>
              <a:t>wir unser Handy oder </a:t>
            </a:r>
            <a:r>
              <a:rPr lang="en-US" sz="2400" dirty="0">
                <a:solidFill>
                  <a:schemeClr val="bg2">
                    <a:lumMod val="25000"/>
                  </a:schemeClr>
                </a:solidFill>
              </a:rPr>
              <a:t>unseren Laptop und beginnen zu </a:t>
            </a:r>
            <a:r>
              <a:rPr lang="en-US" sz="2400" dirty="0">
                <a:solidFill>
                  <a:srgbClr val="00ACA7"/>
                </a:solidFill>
              </a:rPr>
              <a:t>browsen</a:t>
            </a:r>
            <a:r>
              <a:rPr lang="en-US" sz="2400" dirty="0">
                <a:solidFill>
                  <a:schemeClr val="bg2">
                    <a:lumMod val="25000"/>
                  </a:schemeClr>
                </a:solidFill>
              </a:rPr>
              <a:t>. </a:t>
            </a:r>
            <a:br>
              <a:rPr lang="en-US" sz="2400" dirty="0">
                <a:solidFill>
                  <a:schemeClr val="bg2">
                    <a:lumMod val="25000"/>
                  </a:schemeClr>
                </a:solidFill>
              </a:rPr>
            </a:br>
            <a:endParaRPr lang="en-US" sz="2400" b="0" i="0" dirty="0">
              <a:solidFill>
                <a:schemeClr val="bg2">
                  <a:lumMod val="25000"/>
                </a:schemeClr>
              </a:solidFill>
              <a:effectLst/>
            </a:endParaRPr>
          </a:p>
          <a:p>
            <a:pPr algn="l">
              <a:lnSpc>
                <a:spcPct val="100000"/>
              </a:lnSpc>
              <a:spcBef>
                <a:spcPts val="0"/>
              </a:spcBef>
            </a:pPr>
            <a:r>
              <a:rPr lang="en-US" sz="2400" b="0" i="0" dirty="0">
                <a:solidFill>
                  <a:schemeClr val="bg2">
                    <a:lumMod val="25000"/>
                  </a:schemeClr>
                </a:solidFill>
                <a:effectLst/>
              </a:rPr>
              <a:t>Um das zu bekämpfen, </a:t>
            </a:r>
            <a:r>
              <a:rPr lang="de-DE" sz="2400" b="0" i="0" dirty="0">
                <a:solidFill>
                  <a:schemeClr val="bg2">
                    <a:lumMod val="25000"/>
                  </a:schemeClr>
                </a:solidFill>
                <a:effectLst/>
              </a:rPr>
              <a:t>wähle ein </a:t>
            </a:r>
            <a:r>
              <a:rPr lang="de-DE" sz="2400" b="0" i="0" dirty="0">
                <a:solidFill>
                  <a:srgbClr val="00ACA7"/>
                </a:solidFill>
                <a:effectLst/>
              </a:rPr>
              <a:t>neues Hobby</a:t>
            </a:r>
            <a:r>
              <a:rPr lang="de-DE" sz="2400" b="0" i="0" dirty="0">
                <a:solidFill>
                  <a:schemeClr val="bg2">
                    <a:lumMod val="25000"/>
                  </a:schemeClr>
                </a:solidFill>
                <a:effectLst/>
              </a:rPr>
              <a:t>, das nicht zu viel Bildschirmzeit in Anspruch nimmt</a:t>
            </a:r>
            <a:r>
              <a:rPr lang="en-US" sz="2400" b="0" i="0" dirty="0">
                <a:solidFill>
                  <a:schemeClr val="bg2">
                    <a:lumMod val="25000"/>
                  </a:schemeClr>
                </a:solidFill>
                <a:effectLst/>
              </a:rPr>
              <a:t>. Du kannst ein Buch lesen</a:t>
            </a:r>
            <a:r>
              <a:rPr lang="en-US" sz="2400" dirty="0">
                <a:solidFill>
                  <a:schemeClr val="bg2">
                    <a:lumMod val="25000"/>
                  </a:schemeClr>
                </a:solidFill>
              </a:rPr>
              <a:t>, oder ein Kunsthandwerk schaffen. J</a:t>
            </a:r>
            <a:r>
              <a:rPr lang="en-US" sz="2400" b="0" i="0" dirty="0">
                <a:solidFill>
                  <a:schemeClr val="bg2">
                    <a:lumMod val="25000"/>
                  </a:schemeClr>
                </a:solidFill>
                <a:effectLst/>
              </a:rPr>
              <a:t>ede Art physischer Aktivität </a:t>
            </a:r>
            <a:r>
              <a:rPr lang="en-US" sz="2400" dirty="0">
                <a:solidFill>
                  <a:schemeClr val="bg2">
                    <a:lumMod val="25000"/>
                  </a:schemeClr>
                </a:solidFill>
              </a:rPr>
              <a:t>ist ein</a:t>
            </a:r>
            <a:r>
              <a:rPr lang="en-US" sz="2400" b="0" i="0" dirty="0">
                <a:solidFill>
                  <a:schemeClr val="bg2">
                    <a:lumMod val="25000"/>
                  </a:schemeClr>
                </a:solidFill>
                <a:effectLst/>
              </a:rPr>
              <a:t> Technik-freie </a:t>
            </a:r>
            <a:r>
              <a:rPr lang="de-DE" sz="2400" u="sng" dirty="0">
                <a:solidFill>
                  <a:srgbClr val="4270C1"/>
                </a:solidFill>
              </a:rPr>
              <a:t>Hobby. Du kannst es in Deine Erholungsphase.</a:t>
            </a:r>
            <a:endParaRPr lang="en-US" sz="2400" b="0" i="0" dirty="0">
              <a:solidFill>
                <a:schemeClr val="bg2">
                  <a:lumMod val="25000"/>
                </a:schemeClr>
              </a:solidFill>
              <a:effectLst/>
            </a:endParaRPr>
          </a:p>
        </p:txBody>
      </p:sp>
    </p:spTree>
    <p:extLst>
      <p:ext uri="{BB962C8B-B14F-4D97-AF65-F5344CB8AC3E}">
        <p14:creationId xmlns:p14="http://schemas.microsoft.com/office/powerpoint/2010/main" val="2906428882"/>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mod="1">
    <p:ext uri="{6950BFC3-D8DA-4A85-94F7-54DA5524770B}">
      <p188:commentRel xmlns="" xmlns:p188="http://schemas.microsoft.com/office/powerpoint/2018/8/main" r:id="rId4"/>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466902" y="835563"/>
            <a:ext cx="5622116" cy="697353"/>
          </a:xfrm>
        </p:spPr>
        <p:txBody>
          <a:bodyPr/>
          <a:lstStyle/>
          <a:p>
            <a:r>
              <a:rPr lang="en-US" dirty="0"/>
              <a:t>3. Schutz von Geräten</a:t>
            </a:r>
          </a:p>
          <a:p>
            <a:endParaRPr lang="en-US" dirty="0"/>
          </a:p>
          <a:p>
            <a:endParaRPr lang="en-US" dirty="0"/>
          </a:p>
        </p:txBody>
      </p:sp>
      <p:pic>
        <p:nvPicPr>
          <p:cNvPr id="7" name="Picture Placeholder 6" descr="A person sitting in a wheelchair and holding a phone&#10;&#10;Description automatically generated with low confidence">
            <a:extLst>
              <a:ext uri="{FF2B5EF4-FFF2-40B4-BE49-F238E27FC236}">
                <a16:creationId xmlns:a16="http://schemas.microsoft.com/office/drawing/2014/main" id="{FF8BA346-AE9F-45C9-94D1-C5FBAB435806}"/>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035497" y="-1"/>
            <a:ext cx="5689601" cy="6858001"/>
          </a:xfrm>
        </p:spPr>
      </p:pic>
    </p:spTree>
    <p:extLst>
      <p:ext uri="{BB962C8B-B14F-4D97-AF65-F5344CB8AC3E}">
        <p14:creationId xmlns:p14="http://schemas.microsoft.com/office/powerpoint/2010/main" val="1535610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buFont typeface="Arial" panose="020B0604020202020204" pitchFamily="34" charset="0"/>
              <a:buChar char="•"/>
            </a:pPr>
            <a:r>
              <a:rPr lang="de-DE" sz="2400" b="1" dirty="0"/>
              <a:t>Internetsicherheit </a:t>
            </a:r>
            <a:r>
              <a:rPr lang="de-DE" sz="2400" dirty="0"/>
              <a:t>ist ein Begriff, der die Sicherheit von Aktivitäten und Transaktionen über das Internet beschreibt.</a:t>
            </a:r>
          </a:p>
          <a:p>
            <a:pPr marL="285750" indent="-285750">
              <a:buFont typeface="Arial" panose="020B0604020202020204" pitchFamily="34" charset="0"/>
              <a:buChar char="•"/>
            </a:pPr>
            <a:r>
              <a:rPr lang="de-DE" sz="2400" b="1" dirty="0"/>
              <a:t>Hacking </a:t>
            </a:r>
            <a:r>
              <a:rPr lang="de-DE" sz="2400" dirty="0"/>
              <a:t>bedeutet, dass sich unbefugte Benutzer*innen Zugang zu Computersystemen, E-Mail-Konten oder Websites verschaffen.</a:t>
            </a:r>
          </a:p>
          <a:p>
            <a:pPr marL="285750" indent="-285750">
              <a:buFont typeface="Arial" panose="020B0604020202020204" pitchFamily="34" charset="0"/>
              <a:buChar char="•"/>
            </a:pPr>
            <a:r>
              <a:rPr lang="de-DE" sz="2400" b="1" dirty="0"/>
              <a:t>Viren oder bösartige Software </a:t>
            </a:r>
            <a:r>
              <a:rPr lang="de-DE" sz="2400" dirty="0"/>
              <a:t>können Daten beschädigen oder Systeme anfällig für andere Bedrohungen machen. Sie werden auch Malware genannt.</a:t>
            </a:r>
          </a:p>
          <a:p>
            <a:pPr marL="285750" indent="-285750">
              <a:buFont typeface="Arial" panose="020B0604020202020204" pitchFamily="34" charset="0"/>
              <a:buChar char="•"/>
            </a:pPr>
            <a:r>
              <a:rPr lang="de-DE" sz="2400" b="1" dirty="0"/>
              <a:t>Identitätsdiebstahl</a:t>
            </a:r>
            <a:r>
              <a:rPr lang="de-DE" sz="2400" dirty="0"/>
              <a:t> bedeutet, dass Kriminelle persönliche und finanzielle Informationen stehlen können.</a:t>
            </a:r>
            <a:endParaRPr lang="en-US" sz="6000" dirty="0"/>
          </a:p>
        </p:txBody>
      </p:sp>
    </p:spTree>
    <p:extLst>
      <p:ext uri="{BB962C8B-B14F-4D97-AF65-F5344CB8AC3E}">
        <p14:creationId xmlns:p14="http://schemas.microsoft.com/office/powerpoint/2010/main" val="1355495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373F22-E4D0-4F48-9AD0-F0BC089D0FAD}"/>
              </a:ext>
            </a:extLst>
          </p:cNvPr>
          <p:cNvSpPr>
            <a:spLocks noGrp="1"/>
          </p:cNvSpPr>
          <p:nvPr>
            <p:ph type="body" sz="quarter" idx="13"/>
          </p:nvPr>
        </p:nvSpPr>
        <p:spPr>
          <a:xfrm>
            <a:off x="1085850" y="513338"/>
            <a:ext cx="6533422" cy="953429"/>
          </a:xfrm>
        </p:spPr>
        <p:txBody>
          <a:bodyPr>
            <a:normAutofit fontScale="92500" lnSpcReduction="10000"/>
          </a:bodyPr>
          <a:lstStyle/>
          <a:p>
            <a:r>
              <a:rPr lang="de-DE" dirty="0">
                <a:solidFill>
                  <a:srgbClr val="E18130"/>
                </a:solidFill>
              </a:rPr>
              <a:t>Meine Technik ist mehr, als nur ein Gerät!</a:t>
            </a:r>
          </a:p>
        </p:txBody>
      </p:sp>
      <p:sp>
        <p:nvSpPr>
          <p:cNvPr id="3" name="Text Placeholder 2">
            <a:extLst>
              <a:ext uri="{FF2B5EF4-FFF2-40B4-BE49-F238E27FC236}">
                <a16:creationId xmlns:a16="http://schemas.microsoft.com/office/drawing/2014/main" id="{7F47A3DC-ADC6-4F4D-8B08-59707C428C3C}"/>
              </a:ext>
            </a:extLst>
          </p:cNvPr>
          <p:cNvSpPr>
            <a:spLocks noGrp="1"/>
          </p:cNvSpPr>
          <p:nvPr>
            <p:ph type="body" sz="quarter" idx="14"/>
          </p:nvPr>
        </p:nvSpPr>
        <p:spPr>
          <a:xfrm>
            <a:off x="942975" y="2154103"/>
            <a:ext cx="6038850" cy="3995320"/>
          </a:xfrm>
        </p:spPr>
        <p:txBody>
          <a:bodyPr/>
          <a:lstStyle/>
          <a:p>
            <a:r>
              <a:rPr lang="de-DE" dirty="0">
                <a:solidFill>
                  <a:schemeClr val="bg1">
                    <a:lumMod val="50000"/>
                  </a:schemeClr>
                </a:solidFill>
              </a:rPr>
              <a:t>Geflüchtete Menschen oder Migrant*innen sind über ihre Geräte oft mit ihren Freund*innen und Familien in einem anderen Land verbunden. Dafür nutzen Sie verschiedene Chats, Gruppen und soziale Netzwerke.</a:t>
            </a:r>
          </a:p>
          <a:p>
            <a:r>
              <a:rPr lang="de-DE" dirty="0">
                <a:solidFill>
                  <a:schemeClr val="bg1">
                    <a:lumMod val="50000"/>
                  </a:schemeClr>
                </a:solidFill>
              </a:rPr>
              <a:t>Ihr Telefon speichert enorme emotionale Werte. Hier erfährst Du, wie Du dein Telefon und Deine anderen Geräte schützen kannst</a:t>
            </a:r>
            <a:endParaRPr lang="en-US" dirty="0">
              <a:solidFill>
                <a:schemeClr val="bg1">
                  <a:lumMod val="50000"/>
                </a:schemeClr>
              </a:solidFill>
            </a:endParaRPr>
          </a:p>
        </p:txBody>
      </p:sp>
      <p:pic>
        <p:nvPicPr>
          <p:cNvPr id="5" name="Picture 4" descr="A picture containing text, computer, computer, indoor&#10;&#10;Description automatically generated">
            <a:extLst>
              <a:ext uri="{FF2B5EF4-FFF2-40B4-BE49-F238E27FC236}">
                <a16:creationId xmlns:a16="http://schemas.microsoft.com/office/drawing/2014/main" id="{C537B504-B17F-4C7F-A11C-8E947BC525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pic>
        <p:nvPicPr>
          <p:cNvPr id="7" name="Graphic 6" descr="Arrow: Clockwise curve with solid fill">
            <a:extLst>
              <a:ext uri="{FF2B5EF4-FFF2-40B4-BE49-F238E27FC236}">
                <a16:creationId xmlns:a16="http://schemas.microsoft.com/office/drawing/2014/main" id="{642293F7-BBA4-45B7-AB18-30DA18080B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629025" y="5196923"/>
            <a:ext cx="914400" cy="914400"/>
          </a:xfrm>
          <a:prstGeom prst="rect">
            <a:avLst/>
          </a:prstGeom>
        </p:spPr>
      </p:pic>
    </p:spTree>
    <p:extLst>
      <p:ext uri="{BB962C8B-B14F-4D97-AF65-F5344CB8AC3E}">
        <p14:creationId xmlns:p14="http://schemas.microsoft.com/office/powerpoint/2010/main" val="2935578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8F8002-2A48-4DC1-A2FC-628CF304AF39}"/>
              </a:ext>
            </a:extLst>
          </p:cNvPr>
          <p:cNvSpPr>
            <a:spLocks noGrp="1"/>
          </p:cNvSpPr>
          <p:nvPr>
            <p:ph type="body" sz="quarter" idx="14"/>
          </p:nvPr>
        </p:nvSpPr>
        <p:spPr>
          <a:xfrm>
            <a:off x="592101" y="1929230"/>
            <a:ext cx="11156987" cy="3537886"/>
          </a:xfrm>
        </p:spPr>
        <p:txBody>
          <a:bodyPr/>
          <a:lstStyle/>
          <a:p>
            <a:pPr marL="342900" indent="-342900">
              <a:lnSpc>
                <a:spcPct val="150000"/>
              </a:lnSpc>
              <a:buFont typeface="Wingdings" panose="05000000000000000000" pitchFamily="2" charset="2"/>
              <a:buChar char="ü"/>
            </a:pPr>
            <a:r>
              <a:rPr lang="de-DE" b="1" dirty="0"/>
              <a:t>Die folgenden 5 Folien sind </a:t>
            </a:r>
            <a:r>
              <a:rPr lang="de-DE" b="1" dirty="0">
                <a:solidFill>
                  <a:srgbClr val="00ACA7"/>
                </a:solidFill>
              </a:rPr>
              <a:t>Deine Broschüre zur Online-Sicherheit</a:t>
            </a:r>
            <a:r>
              <a:rPr lang="de-DE" b="1" dirty="0"/>
              <a:t>.</a:t>
            </a:r>
          </a:p>
          <a:p>
            <a:pPr marL="342900" indent="-342900">
              <a:lnSpc>
                <a:spcPct val="150000"/>
              </a:lnSpc>
              <a:buFont typeface="Wingdings" panose="05000000000000000000" pitchFamily="2" charset="2"/>
              <a:buChar char="ü"/>
            </a:pPr>
            <a:r>
              <a:rPr lang="de-DE" b="1" dirty="0"/>
              <a:t>Recherchiere jedes Thema und </a:t>
            </a:r>
            <a:r>
              <a:rPr lang="de-DE" b="1" dirty="0">
                <a:solidFill>
                  <a:srgbClr val="00ACA7"/>
                </a:solidFill>
              </a:rPr>
              <a:t>folge den angegebenen Links</a:t>
            </a:r>
            <a:r>
              <a:rPr lang="de-DE" b="1" dirty="0"/>
              <a:t>.</a:t>
            </a:r>
          </a:p>
          <a:p>
            <a:pPr marL="342900" indent="-342900">
              <a:lnSpc>
                <a:spcPct val="150000"/>
              </a:lnSpc>
              <a:buFont typeface="Wingdings" panose="05000000000000000000" pitchFamily="2" charset="2"/>
              <a:buChar char="ü"/>
            </a:pPr>
            <a:r>
              <a:rPr lang="de-DE" b="1" dirty="0"/>
              <a:t>Drucke die nächsten 5 Seiten aus und </a:t>
            </a:r>
            <a:r>
              <a:rPr lang="de-DE" b="1" dirty="0">
                <a:solidFill>
                  <a:srgbClr val="00ACA7"/>
                </a:solidFill>
              </a:rPr>
              <a:t>spreche darüber mit Gleichaltrigen, die sich gut Technologien auskennen</a:t>
            </a:r>
            <a:r>
              <a:rPr lang="de-DE" b="1" dirty="0"/>
              <a:t>.</a:t>
            </a:r>
          </a:p>
          <a:p>
            <a:pPr marL="342900" indent="-342900">
              <a:lnSpc>
                <a:spcPct val="150000"/>
              </a:lnSpc>
              <a:buFont typeface="Wingdings" panose="05000000000000000000" pitchFamily="2" charset="2"/>
              <a:buChar char="ü"/>
            </a:pPr>
            <a:r>
              <a:rPr lang="de-DE" b="1" dirty="0"/>
              <a:t>Versuche, einige dieser Tipps in den </a:t>
            </a:r>
            <a:r>
              <a:rPr lang="de-DE" b="1" dirty="0">
                <a:solidFill>
                  <a:srgbClr val="00ACA7"/>
                </a:solidFill>
              </a:rPr>
              <a:t>folgenden 6 Monaten umzusetzen</a:t>
            </a:r>
            <a:r>
              <a:rPr lang="de-DE" b="1" dirty="0">
                <a:solidFill>
                  <a:schemeClr val="bg2">
                    <a:lumMod val="25000"/>
                  </a:schemeClr>
                </a:solidFill>
              </a:rPr>
              <a:t>.</a:t>
            </a:r>
          </a:p>
        </p:txBody>
      </p:sp>
      <p:sp>
        <p:nvSpPr>
          <p:cNvPr id="4" name="TextBox 3">
            <a:extLst>
              <a:ext uri="{FF2B5EF4-FFF2-40B4-BE49-F238E27FC236}">
                <a16:creationId xmlns:a16="http://schemas.microsoft.com/office/drawing/2014/main" id="{AB7D53F3-6337-4B97-933A-B5D823748027}"/>
              </a:ext>
            </a:extLst>
          </p:cNvPr>
          <p:cNvSpPr txBox="1"/>
          <p:nvPr/>
        </p:nvSpPr>
        <p:spPr>
          <a:xfrm>
            <a:off x="4615969" y="630308"/>
            <a:ext cx="3109249" cy="923330"/>
          </a:xfrm>
          <a:prstGeom prst="rect">
            <a:avLst/>
          </a:prstGeom>
          <a:noFill/>
        </p:spPr>
        <p:txBody>
          <a:bodyPr wrap="none" rtlCol="0">
            <a:spAutoFit/>
          </a:bodyPr>
          <a:lstStyle/>
          <a:p>
            <a:pPr algn="ctr"/>
            <a:r>
              <a:rPr lang="en-US" sz="5400" dirty="0">
                <a:solidFill>
                  <a:srgbClr val="00ACA7"/>
                </a:solidFill>
              </a:rPr>
              <a:t>AUFGABE!</a:t>
            </a:r>
          </a:p>
        </p:txBody>
      </p:sp>
    </p:spTree>
    <p:extLst>
      <p:ext uri="{BB962C8B-B14F-4D97-AF65-F5344CB8AC3E}">
        <p14:creationId xmlns:p14="http://schemas.microsoft.com/office/powerpoint/2010/main" val="4067352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91F37-252A-457B-A022-1466BDEFDFED}"/>
              </a:ext>
            </a:extLst>
          </p:cNvPr>
          <p:cNvSpPr>
            <a:spLocks noGrp="1"/>
          </p:cNvSpPr>
          <p:nvPr>
            <p:ph type="body" sz="quarter" idx="13"/>
          </p:nvPr>
        </p:nvSpPr>
        <p:spPr>
          <a:xfrm>
            <a:off x="1086578" y="751463"/>
            <a:ext cx="10998742" cy="565609"/>
          </a:xfrm>
        </p:spPr>
        <p:txBody>
          <a:bodyPr>
            <a:noAutofit/>
          </a:bodyPr>
          <a:lstStyle/>
          <a:p>
            <a:r>
              <a:rPr lang="de-DE" sz="2800" dirty="0">
                <a:solidFill>
                  <a:srgbClr val="00ACA7"/>
                </a:solidFill>
              </a:rPr>
              <a:t>BROSCHÜRE</a:t>
            </a:r>
            <a:r>
              <a:rPr lang="hr-BA" sz="2800" dirty="0">
                <a:solidFill>
                  <a:srgbClr val="00ACA7"/>
                </a:solidFill>
              </a:rPr>
              <a:t> </a:t>
            </a:r>
            <a:r>
              <a:rPr lang="de-DE" sz="2800" dirty="0">
                <a:solidFill>
                  <a:srgbClr val="00ACA7"/>
                </a:solidFill>
              </a:rPr>
              <a:t>Seite </a:t>
            </a:r>
            <a:r>
              <a:rPr lang="hr-BA" sz="2800" dirty="0">
                <a:solidFill>
                  <a:srgbClr val="00ACA7"/>
                </a:solidFill>
              </a:rPr>
              <a:t>1: </a:t>
            </a:r>
            <a:r>
              <a:rPr lang="de-DE" sz="2800" dirty="0">
                <a:solidFill>
                  <a:schemeClr val="tx1">
                    <a:lumMod val="65000"/>
                    <a:lumOff val="35000"/>
                  </a:schemeClr>
                </a:solidFill>
              </a:rPr>
              <a:t>Sichere Deinen drahtlosen Router (Wireless Router)</a:t>
            </a:r>
            <a:endParaRPr lang="en-IE" sz="2800"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16D9E530-C11D-4502-AF83-B3E6EF6673EE}"/>
              </a:ext>
            </a:extLst>
          </p:cNvPr>
          <p:cNvSpPr>
            <a:spLocks noGrp="1"/>
          </p:cNvSpPr>
          <p:nvPr>
            <p:ph type="body" sz="quarter" idx="14"/>
          </p:nvPr>
        </p:nvSpPr>
        <p:spPr>
          <a:xfrm>
            <a:off x="666401" y="1476461"/>
            <a:ext cx="10587038" cy="4848837"/>
          </a:xfrm>
        </p:spPr>
        <p:txBody>
          <a:bodyPr/>
          <a:lstStyle/>
          <a:p>
            <a:pPr>
              <a:lnSpc>
                <a:spcPct val="100000"/>
              </a:lnSpc>
            </a:pPr>
            <a:r>
              <a:rPr lang="de-DE" b="1" dirty="0">
                <a:solidFill>
                  <a:schemeClr val="bg2">
                    <a:lumMod val="25000"/>
                  </a:schemeClr>
                </a:solidFill>
              </a:rPr>
              <a:t>Das sind einige Schritte, die Du tun kannst, um Deinen Router einzurichten und für mehr Sicherheit zu sorgen: </a:t>
            </a:r>
          </a:p>
          <a:p>
            <a:pPr marL="342900" indent="-342900" algn="l">
              <a:lnSpc>
                <a:spcPct val="100000"/>
              </a:lnSpc>
              <a:buFont typeface="Arial" panose="020B0604020202020204" pitchFamily="34" charset="0"/>
              <a:buChar char="•"/>
            </a:pPr>
            <a:r>
              <a:rPr lang="de-DE" b="1" dirty="0">
                <a:solidFill>
                  <a:srgbClr val="00ACA7"/>
                </a:solidFill>
                <a:hlinkClick r:id="rId2"/>
              </a:rPr>
              <a:t>Ändere den Namen von Deinem Router:</a:t>
            </a:r>
            <a:endParaRPr lang="en-US" b="0" i="0" dirty="0">
              <a:solidFill>
                <a:srgbClr val="00ACA7"/>
              </a:solidFill>
              <a:effectLst/>
            </a:endParaRPr>
          </a:p>
          <a:p>
            <a:pPr>
              <a:lnSpc>
                <a:spcPct val="100000"/>
              </a:lnSpc>
            </a:pPr>
            <a:r>
              <a:rPr lang="de-DE" dirty="0">
                <a:solidFill>
                  <a:schemeClr val="bg2">
                    <a:lumMod val="25000"/>
                  </a:schemeClr>
                </a:solidFill>
              </a:rPr>
              <a:t>Die Standard-ID – Ändere den Namen Deines Routers (SSID) in einen Namen, der für Dich eindeutig ist. Anderen sollten ihn nicht leicht erraten können.</a:t>
            </a:r>
          </a:p>
          <a:p>
            <a:pPr marL="342900" indent="-342900" algn="l">
              <a:lnSpc>
                <a:spcPct val="100000"/>
              </a:lnSpc>
              <a:buFont typeface="Arial" panose="020B0604020202020204" pitchFamily="34" charset="0"/>
              <a:buChar char="•"/>
            </a:pPr>
            <a:r>
              <a:rPr lang="de-DE" b="1" i="0" dirty="0">
                <a:solidFill>
                  <a:srgbClr val="00ACA7"/>
                </a:solidFill>
                <a:effectLst/>
                <a:hlinkClick r:id="rId3"/>
              </a:rPr>
              <a:t>Ändere das Passwort von Deinem Router:</a:t>
            </a:r>
            <a:endParaRPr lang="en-US" b="0" i="0" dirty="0">
              <a:solidFill>
                <a:srgbClr val="00ACA7"/>
              </a:solidFill>
              <a:effectLst/>
            </a:endParaRPr>
          </a:p>
          <a:p>
            <a:pPr>
              <a:lnSpc>
                <a:spcPct val="100000"/>
              </a:lnSpc>
            </a:pPr>
            <a:r>
              <a:rPr lang="de-DE" dirty="0">
                <a:solidFill>
                  <a:schemeClr val="bg2">
                    <a:lumMod val="25000"/>
                  </a:schemeClr>
                </a:solidFill>
              </a:rPr>
              <a:t>Wenn Du eine Standard-Passwort unverändert lässt, ist es für Hacker viel einfacher, auf Dein Netzwerk zuzugreifen. Du solltest es so bald wie möglich ändern. Eine starkes Passwort ist ein Satz, der mindestens 12 Zeichen lang ist. </a:t>
            </a:r>
          </a:p>
          <a:p>
            <a:pPr>
              <a:lnSpc>
                <a:spcPct val="100000"/>
              </a:lnSpc>
            </a:pPr>
            <a:r>
              <a:rPr lang="de-DE" b="1" dirty="0">
                <a:solidFill>
                  <a:srgbClr val="00ACA7"/>
                </a:solidFill>
              </a:rPr>
              <a:t>Prüfe die Sicherheitsoptionen: </a:t>
            </a:r>
          </a:p>
          <a:p>
            <a:pPr>
              <a:lnSpc>
                <a:spcPct val="100000"/>
              </a:lnSpc>
            </a:pPr>
            <a:r>
              <a:rPr lang="de-DE" dirty="0">
                <a:solidFill>
                  <a:schemeClr val="bg2">
                    <a:lumMod val="25000"/>
                  </a:schemeClr>
                </a:solidFill>
              </a:rPr>
              <a:t>Entscheide Dich bei der Wahl der Sicherheitsstufe Deines Routers für WPA2, falls verfügbar, oder WPA - diese Stufen sind sicherer als die WEP-Option.</a:t>
            </a:r>
          </a:p>
        </p:txBody>
      </p:sp>
    </p:spTree>
    <p:extLst>
      <p:ext uri="{BB962C8B-B14F-4D97-AF65-F5344CB8AC3E}">
        <p14:creationId xmlns:p14="http://schemas.microsoft.com/office/powerpoint/2010/main" val="1134066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91F37-252A-457B-A022-1466BDEFDFED}"/>
              </a:ext>
            </a:extLst>
          </p:cNvPr>
          <p:cNvSpPr>
            <a:spLocks noGrp="1"/>
          </p:cNvSpPr>
          <p:nvPr>
            <p:ph type="body" sz="quarter" idx="13"/>
          </p:nvPr>
        </p:nvSpPr>
        <p:spPr>
          <a:xfrm>
            <a:off x="1086578" y="751463"/>
            <a:ext cx="11105422" cy="565609"/>
          </a:xfrm>
        </p:spPr>
        <p:txBody>
          <a:bodyPr>
            <a:noAutofit/>
          </a:bodyPr>
          <a:lstStyle/>
          <a:p>
            <a:r>
              <a:rPr lang="de-DE" sz="2800" dirty="0">
                <a:solidFill>
                  <a:srgbClr val="00ACA7"/>
                </a:solidFill>
              </a:rPr>
              <a:t>BROSCHÜRE</a:t>
            </a:r>
            <a:r>
              <a:rPr lang="hr-BA" sz="2800" dirty="0">
                <a:solidFill>
                  <a:srgbClr val="00ACA7"/>
                </a:solidFill>
              </a:rPr>
              <a:t> </a:t>
            </a:r>
            <a:r>
              <a:rPr lang="de-DE" sz="2800" dirty="0">
                <a:solidFill>
                  <a:srgbClr val="00ACA7"/>
                </a:solidFill>
              </a:rPr>
              <a:t>Seite</a:t>
            </a:r>
            <a:r>
              <a:rPr lang="hr-BA" sz="2800" dirty="0">
                <a:solidFill>
                  <a:srgbClr val="00ACA7"/>
                </a:solidFill>
              </a:rPr>
              <a:t> 2: </a:t>
            </a:r>
            <a:r>
              <a:rPr lang="de-DE" sz="2800" dirty="0">
                <a:solidFill>
                  <a:schemeClr val="tx1">
                    <a:lumMod val="65000"/>
                    <a:lumOff val="35000"/>
                  </a:schemeClr>
                </a:solidFill>
              </a:rPr>
              <a:t>Sichere Deinen drahtlosen Router (Wireless Router)</a:t>
            </a:r>
            <a:endParaRPr lang="en-IE" sz="2800"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16D9E530-C11D-4502-AF83-B3E6EF6673EE}"/>
              </a:ext>
            </a:extLst>
          </p:cNvPr>
          <p:cNvSpPr>
            <a:spLocks noGrp="1"/>
          </p:cNvSpPr>
          <p:nvPr>
            <p:ph type="body" sz="quarter" idx="14"/>
          </p:nvPr>
        </p:nvSpPr>
        <p:spPr>
          <a:xfrm>
            <a:off x="666401" y="1476462"/>
            <a:ext cx="10587038" cy="4295688"/>
          </a:xfrm>
        </p:spPr>
        <p:txBody>
          <a:bodyPr/>
          <a:lstStyle/>
          <a:p>
            <a:pPr marL="342900" indent="-342900" algn="l">
              <a:lnSpc>
                <a:spcPct val="100000"/>
              </a:lnSpc>
              <a:buFont typeface="Arial" panose="020B0604020202020204" pitchFamily="34" charset="0"/>
              <a:buChar char="•"/>
            </a:pPr>
            <a:r>
              <a:rPr lang="en-US" b="1" i="0" dirty="0">
                <a:solidFill>
                  <a:srgbClr val="00ACA7"/>
                </a:solidFill>
                <a:effectLst/>
              </a:rPr>
              <a:t>Erstelle eine Gäste-Passphrase:</a:t>
            </a:r>
            <a:r>
              <a:rPr lang="en-US" b="0" i="0" dirty="0">
                <a:solidFill>
                  <a:srgbClr val="00ACA7"/>
                </a:solidFill>
                <a:effectLst/>
              </a:rPr>
              <a:t> </a:t>
            </a:r>
          </a:p>
          <a:p>
            <a:pPr>
              <a:lnSpc>
                <a:spcPct val="100000"/>
              </a:lnSpc>
            </a:pPr>
            <a:r>
              <a:rPr lang="de-DE" dirty="0">
                <a:solidFill>
                  <a:schemeClr val="bg2">
                    <a:lumMod val="25000"/>
                  </a:schemeClr>
                </a:solidFill>
              </a:rPr>
              <a:t>Einige Router erlauben Gästen die Nutzung von Netzwerken über eine separate Gast-Passphrase. </a:t>
            </a:r>
            <a:r>
              <a:rPr lang="en-US" b="0" i="0" dirty="0">
                <a:solidFill>
                  <a:schemeClr val="bg2">
                    <a:lumMod val="25000"/>
                  </a:schemeClr>
                </a:solidFill>
                <a:effectLst/>
              </a:rPr>
              <a:t>Wenn Du oft Gäste zu Hause hast, ist es eine gute Idee, </a:t>
            </a:r>
            <a:r>
              <a:rPr lang="en-US" b="0" i="0" dirty="0">
                <a:solidFill>
                  <a:schemeClr val="bg2">
                    <a:lumMod val="25000"/>
                  </a:schemeClr>
                </a:solidFill>
                <a:effectLst/>
                <a:hlinkClick r:id="rId2"/>
              </a:rPr>
              <a:t>ein Gäste-Netzwerk einzurichten</a:t>
            </a:r>
            <a:r>
              <a:rPr lang="en-US" b="0" i="0" dirty="0">
                <a:solidFill>
                  <a:schemeClr val="bg2">
                    <a:lumMod val="25000"/>
                  </a:schemeClr>
                </a:solidFill>
                <a:effectLst/>
              </a:rPr>
              <a:t>.</a:t>
            </a:r>
          </a:p>
          <a:p>
            <a:pPr marL="342900" indent="-342900" algn="l">
              <a:lnSpc>
                <a:spcPct val="100000"/>
              </a:lnSpc>
              <a:buFont typeface="Arial" panose="020B0604020202020204" pitchFamily="34" charset="0"/>
              <a:buChar char="•"/>
            </a:pPr>
            <a:r>
              <a:rPr lang="en-US" b="1" i="0" dirty="0">
                <a:solidFill>
                  <a:srgbClr val="00ACA7"/>
                </a:solidFill>
                <a:effectLst/>
              </a:rPr>
              <a:t>Nutze eine Firewall:</a:t>
            </a:r>
            <a:endParaRPr lang="en-US" b="0" i="0" dirty="0">
              <a:solidFill>
                <a:srgbClr val="00ACA7"/>
              </a:solidFill>
              <a:effectLst/>
            </a:endParaRPr>
          </a:p>
          <a:p>
            <a:pPr>
              <a:lnSpc>
                <a:spcPct val="100000"/>
              </a:lnSpc>
            </a:pPr>
            <a:r>
              <a:rPr lang="de-DE" dirty="0">
                <a:solidFill>
                  <a:schemeClr val="bg2">
                    <a:lumMod val="25000"/>
                  </a:schemeClr>
                </a:solidFill>
              </a:rPr>
              <a:t>Firewalls halten Hacker davon ab, Dein Gerät zu benutzen, um Deine persönlichen Daten ohne Deine Erlaubnis zu versenden. Antiviren-Software scannt eingehende E-Mails und Dateien. Eine Firewall ist wie ein Wächter, der auf Zugriffsversuche auf Ihr System achtet. Sie blockiert die Kommunikation mit Quellen, die Du nicht zulässt. Dein Betriebssystem und/oder Deine Sicherheitssoftware verfügt wahrscheinlich über eine vorinstallierte Firewall. Stelle aber sicher, dass Du </a:t>
            </a:r>
            <a:r>
              <a:rPr lang="en-US" b="0" i="0" dirty="0">
                <a:solidFill>
                  <a:schemeClr val="bg2">
                    <a:lumMod val="25000"/>
                  </a:schemeClr>
                </a:solidFill>
                <a:effectLst/>
                <a:hlinkClick r:id="rId3"/>
              </a:rPr>
              <a:t>diese Funktionen einschaltest</a:t>
            </a:r>
            <a:r>
              <a:rPr lang="en-US" b="0" i="0" dirty="0">
                <a:solidFill>
                  <a:schemeClr val="bg2">
                    <a:lumMod val="25000"/>
                  </a:schemeClr>
                </a:solidFill>
                <a:effectLst/>
              </a:rPr>
              <a:t>.</a:t>
            </a:r>
          </a:p>
        </p:txBody>
      </p:sp>
    </p:spTree>
    <p:extLst>
      <p:ext uri="{BB962C8B-B14F-4D97-AF65-F5344CB8AC3E}">
        <p14:creationId xmlns:p14="http://schemas.microsoft.com/office/powerpoint/2010/main" val="2231864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524961"/>
            <a:ext cx="10600546" cy="649498"/>
          </a:xfrm>
        </p:spPr>
        <p:txBody>
          <a:bodyPr>
            <a:normAutofit fontScale="77500" lnSpcReduction="20000"/>
          </a:bodyPr>
          <a:lstStyle/>
          <a:p>
            <a:pPr algn="l"/>
            <a:r>
              <a:rPr lang="de-DE" dirty="0">
                <a:solidFill>
                  <a:srgbClr val="00ACA7"/>
                </a:solidFill>
              </a:rPr>
              <a:t>BROSCHÜRE Seite</a:t>
            </a:r>
            <a:r>
              <a:rPr lang="hr-BA" dirty="0">
                <a:solidFill>
                  <a:srgbClr val="00ACA7"/>
                </a:solidFill>
              </a:rPr>
              <a:t> 3: </a:t>
            </a:r>
            <a:r>
              <a:rPr lang="en-US" b="1" i="0" dirty="0">
                <a:solidFill>
                  <a:schemeClr val="tx1">
                    <a:lumMod val="65000"/>
                    <a:lumOff val="35000"/>
                  </a:schemeClr>
                </a:solidFill>
                <a:effectLst/>
              </a:rPr>
              <a:t>Wie schützt Du Deine digitale Privatsphäre?</a:t>
            </a:r>
            <a:endParaRPr lang="en-US"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520116" y="1526796"/>
            <a:ext cx="10981189" cy="5026404"/>
          </a:xfrm>
        </p:spPr>
        <p:txBody>
          <a:bodyPr/>
          <a:lstStyle/>
          <a:p>
            <a:r>
              <a:rPr lang="de-DE" dirty="0">
                <a:solidFill>
                  <a:schemeClr val="bg2">
                    <a:lumMod val="25000"/>
                  </a:schemeClr>
                </a:solidFill>
              </a:rPr>
              <a:t>Auch wenn Du dich nicht sehr gut mit dem PC und Netzwerken auskennst, kannst Du etwas tun, um Deine digitale Privatsphäre zu schützen. Hier findest Du Tipps, wie Du Deine persönlichen Daten online schützen kannst:</a:t>
            </a:r>
          </a:p>
          <a:p>
            <a:pPr marL="342900" indent="-342900">
              <a:buFont typeface="Arial" panose="020B0604020202020204" pitchFamily="34" charset="0"/>
              <a:buChar char="•"/>
            </a:pPr>
            <a:r>
              <a:rPr lang="en-US" b="1" i="0" dirty="0">
                <a:solidFill>
                  <a:srgbClr val="D6315A"/>
                </a:solidFill>
                <a:effectLst/>
              </a:rPr>
              <a:t>Denke nach, bevor Du etwas teilst</a:t>
            </a:r>
            <a:endParaRPr lang="en-US" b="0" i="0" dirty="0">
              <a:solidFill>
                <a:srgbClr val="D6315A"/>
              </a:solidFill>
              <a:effectLst/>
            </a:endParaRPr>
          </a:p>
          <a:p>
            <a:r>
              <a:rPr lang="de-DE" dirty="0">
                <a:solidFill>
                  <a:schemeClr val="bg2">
                    <a:lumMod val="25000"/>
                  </a:schemeClr>
                </a:solidFill>
              </a:rPr>
              <a:t>Wenn du online etwas teilst, kannst du es nicht mehr kontrollieren. Egal ob es sich um ein Passwort, ein Kinderfoto oder einen philosophischen Gedanken zu später Stunde handelt. Nehme Dir einen Moment Zeit darüber nachzudenken, was mit Deinen geteilten Inhalten passieren kann.</a:t>
            </a:r>
          </a:p>
          <a:p>
            <a:pPr marL="342900" indent="-342900">
              <a:buFont typeface="Arial" panose="020B0604020202020204" pitchFamily="34" charset="0"/>
              <a:buChar char="•"/>
            </a:pPr>
            <a:r>
              <a:rPr lang="en-US" b="1" i="0" dirty="0">
                <a:solidFill>
                  <a:srgbClr val="D6315A"/>
                </a:solidFill>
                <a:effectLst/>
              </a:rPr>
              <a:t>Sperre</a:t>
            </a:r>
            <a:r>
              <a:rPr lang="en-US" b="1" dirty="0">
                <a:solidFill>
                  <a:srgbClr val="D6315A"/>
                </a:solidFill>
              </a:rPr>
              <a:t> Deine Geräte und bedecke Deine Kamera</a:t>
            </a:r>
            <a:endParaRPr lang="en-US" b="0" i="0" dirty="0">
              <a:solidFill>
                <a:srgbClr val="D6315A"/>
              </a:solidFill>
              <a:effectLst/>
            </a:endParaRPr>
          </a:p>
          <a:p>
            <a:pPr algn="l"/>
            <a:r>
              <a:rPr lang="en-US" b="0" i="0" dirty="0">
                <a:solidFill>
                  <a:schemeClr val="bg2">
                    <a:lumMod val="25000"/>
                  </a:schemeClr>
                </a:solidFill>
                <a:effectLst/>
              </a:rPr>
              <a:t>Unterschätze nicht einfache Lösungen, wenn es um </a:t>
            </a:r>
            <a:r>
              <a:rPr lang="en-US" dirty="0">
                <a:solidFill>
                  <a:schemeClr val="bg2">
                    <a:lumMod val="25000"/>
                  </a:schemeClr>
                </a:solidFill>
              </a:rPr>
              <a:t>D</a:t>
            </a:r>
            <a:r>
              <a:rPr lang="en-US" b="0" i="0" dirty="0">
                <a:solidFill>
                  <a:schemeClr val="bg2">
                    <a:lumMod val="25000"/>
                  </a:schemeClr>
                </a:solidFill>
                <a:effectLst/>
              </a:rPr>
              <a:t>eine Privatsphär</a:t>
            </a:r>
            <a:r>
              <a:rPr lang="en-US" dirty="0">
                <a:solidFill>
                  <a:schemeClr val="bg2">
                    <a:lumMod val="25000"/>
                  </a:schemeClr>
                </a:solidFill>
              </a:rPr>
              <a:t>e geht.</a:t>
            </a:r>
            <a:endParaRPr lang="en-US" b="0" i="0" dirty="0">
              <a:solidFill>
                <a:schemeClr val="bg2">
                  <a:lumMod val="25000"/>
                </a:schemeClr>
              </a:solidFill>
              <a:effectLst/>
            </a:endParaRPr>
          </a:p>
          <a:p>
            <a:pPr marL="342900" indent="-342900" algn="l">
              <a:buFont typeface="Arial" panose="020B0604020202020204" pitchFamily="34" charset="0"/>
              <a:buChar char="•"/>
            </a:pPr>
            <a:r>
              <a:rPr lang="en-US" b="1" dirty="0">
                <a:solidFill>
                  <a:srgbClr val="D6315A"/>
                </a:solidFill>
              </a:rPr>
              <a:t>Nutze eine</a:t>
            </a:r>
            <a:r>
              <a:rPr lang="en-US" b="1" i="0" dirty="0">
                <a:solidFill>
                  <a:srgbClr val="D6315A"/>
                </a:solidFill>
                <a:effectLst/>
              </a:rPr>
              <a:t> </a:t>
            </a:r>
            <a:r>
              <a:rPr lang="en-US" b="1" i="0" dirty="0">
                <a:solidFill>
                  <a:srgbClr val="D6315A"/>
                </a:solidFill>
                <a:effectLst/>
                <a:hlinkClick r:id="rId2"/>
              </a:rPr>
              <a:t>VPN</a:t>
            </a:r>
            <a:r>
              <a:rPr lang="en-US" b="1" i="0" dirty="0">
                <a:solidFill>
                  <a:srgbClr val="D6315A"/>
                </a:solidFill>
                <a:effectLst/>
              </a:rPr>
              <a:t> und Sicherheits-Software</a:t>
            </a:r>
            <a:r>
              <a:rPr lang="en-US" b="0" i="0" dirty="0">
                <a:solidFill>
                  <a:srgbClr val="D6315A"/>
                </a:solidFill>
                <a:effectLst/>
              </a:rPr>
              <a:t> </a:t>
            </a:r>
            <a:r>
              <a:rPr lang="hr-BA" dirty="0"/>
              <a:t>(</a:t>
            </a:r>
            <a:r>
              <a:rPr lang="en-US" dirty="0"/>
              <a:t>Ein virtuelles privates Netzwerk</a:t>
            </a:r>
            <a:r>
              <a:rPr lang="hr-BA" dirty="0"/>
              <a:t>)</a:t>
            </a:r>
            <a:endParaRPr lang="en-US" b="0" i="0" dirty="0">
              <a:solidFill>
                <a:srgbClr val="D6315A"/>
              </a:solidFill>
              <a:effectLst/>
            </a:endParaRPr>
          </a:p>
          <a:p>
            <a:pPr algn="l"/>
            <a:endParaRPr lang="en-US" b="0" i="0" dirty="0">
              <a:solidFill>
                <a:schemeClr val="bg2">
                  <a:lumMod val="25000"/>
                </a:schemeClr>
              </a:solidFill>
              <a:effectLst/>
            </a:endParaRPr>
          </a:p>
        </p:txBody>
      </p:sp>
      <p:pic>
        <p:nvPicPr>
          <p:cNvPr id="6" name="Graphic 5" descr="Shield Tick outline">
            <a:extLst>
              <a:ext uri="{FF2B5EF4-FFF2-40B4-BE49-F238E27FC236}">
                <a16:creationId xmlns:a16="http://schemas.microsoft.com/office/drawing/2014/main" id="{4157E284-0451-41C6-80F9-631AD6948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9798" y="4160940"/>
            <a:ext cx="1822508" cy="1822508"/>
          </a:xfrm>
          <a:prstGeom prst="rect">
            <a:avLst/>
          </a:prstGeom>
        </p:spPr>
      </p:pic>
    </p:spTree>
    <p:extLst>
      <p:ext uri="{BB962C8B-B14F-4D97-AF65-F5344CB8AC3E}">
        <p14:creationId xmlns:p14="http://schemas.microsoft.com/office/powerpoint/2010/main" val="4069386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83016"/>
            <a:ext cx="10600546" cy="649498"/>
          </a:xfrm>
        </p:spPr>
        <p:txBody>
          <a:bodyPr>
            <a:normAutofit fontScale="77500" lnSpcReduction="20000"/>
          </a:bodyPr>
          <a:lstStyle/>
          <a:p>
            <a:r>
              <a:rPr lang="de-DE" dirty="0">
                <a:solidFill>
                  <a:srgbClr val="00ACA7"/>
                </a:solidFill>
              </a:rPr>
              <a:t>BROSCHÜRE</a:t>
            </a:r>
            <a:r>
              <a:rPr lang="hr-BA" dirty="0">
                <a:solidFill>
                  <a:srgbClr val="00ACA7"/>
                </a:solidFill>
              </a:rPr>
              <a:t> </a:t>
            </a:r>
            <a:r>
              <a:rPr lang="de-DE" dirty="0">
                <a:solidFill>
                  <a:srgbClr val="00ACA7"/>
                </a:solidFill>
              </a:rPr>
              <a:t>Seite</a:t>
            </a:r>
            <a:r>
              <a:rPr lang="hr-BA" dirty="0">
                <a:solidFill>
                  <a:srgbClr val="00ACA7"/>
                </a:solidFill>
              </a:rPr>
              <a:t> 4: </a:t>
            </a:r>
            <a:r>
              <a:rPr lang="en-US" dirty="0">
                <a:solidFill>
                  <a:schemeClr val="tx1">
                    <a:lumMod val="65000"/>
                    <a:lumOff val="35000"/>
                  </a:schemeClr>
                </a:solidFill>
              </a:rPr>
              <a:t>Wie schützt Du Deine digitale Privatsphäre?</a:t>
            </a:r>
            <a:endParaRPr lang="en-US"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570451" y="1233181"/>
            <a:ext cx="11190914" cy="4579740"/>
          </a:xfrm>
        </p:spPr>
        <p:txBody>
          <a:bodyPr/>
          <a:lstStyle/>
          <a:p>
            <a:pPr marL="342900" indent="-342900" algn="l">
              <a:buFont typeface="Arial" panose="020B0604020202020204" pitchFamily="34" charset="0"/>
              <a:buChar char="•"/>
            </a:pPr>
            <a:r>
              <a:rPr lang="en-US" b="1" i="0" dirty="0">
                <a:solidFill>
                  <a:srgbClr val="D6315A"/>
                </a:solidFill>
                <a:effectLst/>
              </a:rPr>
              <a:t>Nutze einzigartige, starke Passwörter </a:t>
            </a:r>
            <a:r>
              <a:rPr lang="en-US" b="1" dirty="0">
                <a:solidFill>
                  <a:srgbClr val="D6315A"/>
                </a:solidFill>
              </a:rPr>
              <a:t>u</a:t>
            </a:r>
            <a:r>
              <a:rPr lang="en-US" b="1" i="0" dirty="0">
                <a:solidFill>
                  <a:srgbClr val="D6315A"/>
                </a:solidFill>
                <a:effectLst/>
              </a:rPr>
              <a:t>nd aktiviere eine</a:t>
            </a:r>
            <a:r>
              <a:rPr lang="en-US" b="1" dirty="0">
                <a:solidFill>
                  <a:srgbClr val="D6315A"/>
                </a:solidFill>
              </a:rPr>
              <a:t> Zwei</a:t>
            </a:r>
            <a:r>
              <a:rPr lang="en-US" b="1" i="0" dirty="0">
                <a:solidFill>
                  <a:srgbClr val="D6315A"/>
                </a:solidFill>
                <a:effectLst/>
              </a:rPr>
              <a:t>-Faktor Authentifizierung, wenn möglich.</a:t>
            </a:r>
            <a:r>
              <a:rPr lang="en-US" b="1" i="0" dirty="0">
                <a:solidFill>
                  <a:schemeClr val="bg2">
                    <a:lumMod val="25000"/>
                  </a:schemeClr>
                </a:solidFill>
                <a:effectLst/>
              </a:rPr>
              <a:t> </a:t>
            </a:r>
          </a:p>
          <a:p>
            <a:r>
              <a:rPr lang="de-DE" dirty="0">
                <a:solidFill>
                  <a:schemeClr val="bg2">
                    <a:lumMod val="25000"/>
                  </a:schemeClr>
                </a:solidFill>
              </a:rPr>
              <a:t>Wenn Du Deine Konten vor Hackern oder Dieben schützen willst ist es wichtig, auf ein sicheres Passwort zu achten. Auch die Zwei-Faktor Authentifizierung ist sehr hilfreich.</a:t>
            </a:r>
          </a:p>
          <a:p>
            <a:pPr marL="342900" indent="-342900">
              <a:buFont typeface="Arial" panose="020B0604020202020204" pitchFamily="34" charset="0"/>
              <a:buChar char="•"/>
            </a:pPr>
            <a:r>
              <a:rPr lang="de-DE" b="1" dirty="0">
                <a:solidFill>
                  <a:srgbClr val="D6315A"/>
                </a:solidFill>
              </a:rPr>
              <a:t>Prüfe Datenschutzrichtlinien und App-Berechtigungen </a:t>
            </a:r>
          </a:p>
          <a:p>
            <a:r>
              <a:rPr lang="de-DE" dirty="0">
                <a:solidFill>
                  <a:schemeClr val="bg2">
                    <a:lumMod val="25000"/>
                  </a:schemeClr>
                </a:solidFill>
              </a:rPr>
              <a:t>Informiere Dich über die Art und Weise, wie Deine persönlichen Daten gesammelt und verwendet werden. Überprüfe auf Deinem Telefon und Tablet die Zugriffsberechtigungen der Apps. Deaktiviere alles, was Du für übertrieben hältst. </a:t>
            </a:r>
            <a:endParaRPr lang="en-US" b="0" i="0" dirty="0">
              <a:solidFill>
                <a:schemeClr val="bg2">
                  <a:lumMod val="25000"/>
                </a:schemeClr>
              </a:solidFill>
              <a:effectLst/>
            </a:endParaRPr>
          </a:p>
          <a:p>
            <a:pPr marL="342900" indent="-342900" algn="l">
              <a:buFont typeface="Arial" panose="020B0604020202020204" pitchFamily="34" charset="0"/>
              <a:buChar char="•"/>
            </a:pPr>
            <a:r>
              <a:rPr lang="en-US" b="1" i="0" dirty="0">
                <a:solidFill>
                  <a:srgbClr val="D6315A"/>
                </a:solidFill>
                <a:effectLst/>
              </a:rPr>
              <a:t>Sichere Deine Geräte </a:t>
            </a:r>
          </a:p>
          <a:p>
            <a:r>
              <a:rPr lang="de-DE" dirty="0">
                <a:solidFill>
                  <a:schemeClr val="bg2">
                    <a:lumMod val="25000"/>
                  </a:schemeClr>
                </a:solidFill>
              </a:rPr>
              <a:t>Stelle sicher, dass Dein Heimnetzwerk und Deine Geräte durch eindeutige, sichere Passwörter geschützt sind.</a:t>
            </a:r>
          </a:p>
          <a:p>
            <a:pPr marL="342900" indent="-342900">
              <a:buFont typeface="Arial" panose="020B0604020202020204" pitchFamily="34" charset="0"/>
              <a:buChar char="•"/>
            </a:pPr>
            <a:r>
              <a:rPr lang="de-DE" b="1" dirty="0">
                <a:solidFill>
                  <a:srgbClr val="D6315A"/>
                </a:solidFill>
              </a:rPr>
              <a:t>Überprüfe regelmäßig den Status Deiner Datenverletzungen:</a:t>
            </a:r>
          </a:p>
          <a:p>
            <a:pPr algn="l"/>
            <a:r>
              <a:rPr lang="hr-BA" b="1" i="0" dirty="0">
                <a:solidFill>
                  <a:srgbClr val="D6315A"/>
                </a:solidFill>
                <a:effectLst/>
              </a:rPr>
              <a:t> </a:t>
            </a:r>
            <a:r>
              <a:rPr lang="hr-BA" sz="2000" i="0" dirty="0">
                <a:solidFill>
                  <a:srgbClr val="D6315A"/>
                </a:solidFill>
                <a:effectLst/>
                <a:hlinkClick r:id="rId2"/>
              </a:rPr>
              <a:t>https://www.f-secure.com/en/home/free-tools/identity-theft-checker</a:t>
            </a:r>
            <a:r>
              <a:rPr lang="hr-BA" sz="2000" i="0" dirty="0">
                <a:solidFill>
                  <a:srgbClr val="D6315A"/>
                </a:solidFill>
                <a:effectLst/>
              </a:rPr>
              <a:t> </a:t>
            </a:r>
            <a:endParaRPr lang="en-US" i="0" dirty="0">
              <a:solidFill>
                <a:schemeClr val="bg2">
                  <a:lumMod val="25000"/>
                </a:schemeClr>
              </a:solidFill>
              <a:effectLst/>
            </a:endParaRPr>
          </a:p>
          <a:p>
            <a:pPr algn="l"/>
            <a:endParaRPr lang="en-US" b="0" i="0" dirty="0">
              <a:solidFill>
                <a:schemeClr val="bg2">
                  <a:lumMod val="25000"/>
                </a:schemeClr>
              </a:solidFill>
              <a:effectLst/>
            </a:endParaRPr>
          </a:p>
        </p:txBody>
      </p:sp>
    </p:spTree>
    <p:extLst>
      <p:ext uri="{BB962C8B-B14F-4D97-AF65-F5344CB8AC3E}">
        <p14:creationId xmlns:p14="http://schemas.microsoft.com/office/powerpoint/2010/main" val="191000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CA8AF7-970E-4558-B491-C2D676A6A747}"/>
              </a:ext>
            </a:extLst>
          </p:cNvPr>
          <p:cNvSpPr>
            <a:spLocks noGrp="1"/>
          </p:cNvSpPr>
          <p:nvPr>
            <p:ph type="body" sz="quarter" idx="13"/>
          </p:nvPr>
        </p:nvSpPr>
        <p:spPr/>
        <p:txBody>
          <a:bodyPr>
            <a:normAutofit/>
          </a:bodyPr>
          <a:lstStyle/>
          <a:p>
            <a:pPr algn="l"/>
            <a:r>
              <a:rPr lang="de-DE" b="1" i="0" dirty="0">
                <a:effectLst/>
              </a:rPr>
              <a:t>Warum ist Datenschutz wichtig?</a:t>
            </a:r>
          </a:p>
        </p:txBody>
      </p:sp>
      <p:sp>
        <p:nvSpPr>
          <p:cNvPr id="3" name="Text Placeholder 2">
            <a:extLst>
              <a:ext uri="{FF2B5EF4-FFF2-40B4-BE49-F238E27FC236}">
                <a16:creationId xmlns:a16="http://schemas.microsoft.com/office/drawing/2014/main" id="{3CCC285D-4C31-42A3-A026-4DD76E6E4C34}"/>
              </a:ext>
            </a:extLst>
          </p:cNvPr>
          <p:cNvSpPr>
            <a:spLocks noGrp="1"/>
          </p:cNvSpPr>
          <p:nvPr>
            <p:ph type="body" sz="quarter" idx="14"/>
          </p:nvPr>
        </p:nvSpPr>
        <p:spPr>
          <a:xfrm>
            <a:off x="519112" y="1522012"/>
            <a:ext cx="11168012" cy="4067258"/>
          </a:xfrm>
        </p:spPr>
        <p:txBody>
          <a:bodyPr/>
          <a:lstStyle/>
          <a:p>
            <a:pPr algn="l">
              <a:lnSpc>
                <a:spcPct val="100000"/>
              </a:lnSpc>
              <a:spcBef>
                <a:spcPts val="0"/>
              </a:spcBef>
            </a:pPr>
            <a:r>
              <a:rPr lang="de-DE" b="0" i="0" dirty="0">
                <a:solidFill>
                  <a:schemeClr val="bg2">
                    <a:lumMod val="25000"/>
                  </a:schemeClr>
                </a:solidFill>
                <a:effectLst/>
              </a:rPr>
              <a:t>Datenschutz oder Informationsschutz umfasst 3 Elemente</a:t>
            </a:r>
            <a:r>
              <a:rPr lang="en-US" b="0" i="0" dirty="0">
                <a:solidFill>
                  <a:schemeClr val="bg2">
                    <a:lumMod val="25000"/>
                  </a:schemeClr>
                </a:solidFill>
                <a:effectLst/>
              </a:rPr>
              <a:t>:</a:t>
            </a:r>
          </a:p>
          <a:p>
            <a:pPr algn="l">
              <a:lnSpc>
                <a:spcPct val="100000"/>
              </a:lnSpc>
              <a:spcBef>
                <a:spcPts val="0"/>
              </a:spcBef>
            </a:pPr>
            <a:endParaRPr lang="en-US" b="0" i="0" dirty="0">
              <a:solidFill>
                <a:schemeClr val="bg2">
                  <a:lumMod val="25000"/>
                </a:schemeClr>
              </a:solidFill>
              <a:effectLst/>
            </a:endParaRPr>
          </a:p>
          <a:p>
            <a:pPr marL="342900" indent="-342900" algn="l">
              <a:lnSpc>
                <a:spcPct val="100000"/>
              </a:lnSpc>
              <a:spcBef>
                <a:spcPts val="0"/>
              </a:spcBef>
              <a:buFont typeface="Arial" panose="020B0604020202020204" pitchFamily="34" charset="0"/>
              <a:buChar char="•"/>
            </a:pPr>
            <a:r>
              <a:rPr lang="de-DE" b="0" i="0" dirty="0">
                <a:solidFill>
                  <a:schemeClr val="bg2">
                    <a:lumMod val="25000"/>
                  </a:schemeClr>
                </a:solidFill>
                <a:effectLst/>
              </a:rPr>
              <a:t>Das Recht des Einzelnen, in Ruhe gelassen zu werden und die Kontrolle über  persönlichen Daten zu haben</a:t>
            </a:r>
          </a:p>
          <a:p>
            <a:pPr marL="342900" indent="-342900" algn="l">
              <a:lnSpc>
                <a:spcPct val="100000"/>
              </a:lnSpc>
              <a:spcBef>
                <a:spcPts val="0"/>
              </a:spcBef>
              <a:buFont typeface="Arial" panose="020B0604020202020204" pitchFamily="34" charset="0"/>
              <a:buChar char="•"/>
            </a:pPr>
            <a:r>
              <a:rPr lang="de-DE" b="0" i="0" dirty="0">
                <a:solidFill>
                  <a:schemeClr val="bg2">
                    <a:lumMod val="25000"/>
                  </a:schemeClr>
                </a:solidFill>
                <a:effectLst/>
              </a:rPr>
              <a:t>Verfahren für die ordnungsgemäße Handhabung, Verarbeitung, Sammlung und Weitergabe von personenbezogenen Daten</a:t>
            </a:r>
          </a:p>
          <a:p>
            <a:pPr marL="342900" indent="-342900" algn="l">
              <a:lnSpc>
                <a:spcPct val="100000"/>
              </a:lnSpc>
              <a:spcBef>
                <a:spcPts val="0"/>
              </a:spcBef>
              <a:buFont typeface="Arial" panose="020B0604020202020204" pitchFamily="34" charset="0"/>
              <a:buChar char="•"/>
            </a:pPr>
            <a:r>
              <a:rPr lang="de-DE" b="0" i="0" dirty="0">
                <a:solidFill>
                  <a:schemeClr val="bg2">
                    <a:lumMod val="25000"/>
                  </a:schemeClr>
                </a:solidFill>
                <a:effectLst/>
              </a:rPr>
              <a:t>Einhaltung der Datenschutzgesetze</a:t>
            </a:r>
            <a:endParaRPr lang="en-US" b="0" i="0" dirty="0">
              <a:solidFill>
                <a:schemeClr val="tx1"/>
              </a:solidFill>
              <a:effectLst/>
            </a:endParaRPr>
          </a:p>
          <a:p>
            <a:endParaRPr lang="en-US" b="0" i="0" dirty="0">
              <a:solidFill>
                <a:schemeClr val="tx1"/>
              </a:solidFill>
              <a:effectLst/>
            </a:endParaRPr>
          </a:p>
        </p:txBody>
      </p:sp>
      <p:graphicFrame>
        <p:nvGraphicFramePr>
          <p:cNvPr id="6" name="Diagram 5">
            <a:extLst>
              <a:ext uri="{FF2B5EF4-FFF2-40B4-BE49-F238E27FC236}">
                <a16:creationId xmlns:a16="http://schemas.microsoft.com/office/drawing/2014/main" id="{E9692CC5-4C2D-4B70-A1FC-9883D08E6FA0}"/>
              </a:ext>
            </a:extLst>
          </p:cNvPr>
          <p:cNvGraphicFramePr/>
          <p:nvPr>
            <p:extLst>
              <p:ext uri="{D42A27DB-BD31-4B8C-83A1-F6EECF244321}">
                <p14:modId xmlns:p14="http://schemas.microsoft.com/office/powerpoint/2010/main" val="2215936924"/>
              </p:ext>
            </p:extLst>
          </p:nvPr>
        </p:nvGraphicFramePr>
        <p:xfrm>
          <a:off x="1528761" y="2363642"/>
          <a:ext cx="91487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497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585A9B-AA84-CA40-9008-A6BDA5B579BE}"/>
              </a:ext>
            </a:extLst>
          </p:cNvPr>
          <p:cNvSpPr>
            <a:spLocks noGrp="1"/>
          </p:cNvSpPr>
          <p:nvPr>
            <p:ph type="body" sz="quarter" idx="13"/>
          </p:nvPr>
        </p:nvSpPr>
        <p:spPr/>
        <p:txBody>
          <a:bodyPr/>
          <a:lstStyle/>
          <a:p>
            <a:pPr algn="l"/>
            <a:r>
              <a:rPr lang="de-DE" dirty="0">
                <a:solidFill>
                  <a:srgbClr val="00ACA7"/>
                </a:solidFill>
              </a:rPr>
              <a:t>BROSCHÜRE Seite </a:t>
            </a:r>
            <a:r>
              <a:rPr lang="hr-BA" dirty="0">
                <a:solidFill>
                  <a:srgbClr val="00ACA7"/>
                </a:solidFill>
              </a:rPr>
              <a:t>5: </a:t>
            </a:r>
            <a:r>
              <a:rPr lang="en-US" b="1" i="0" dirty="0">
                <a:solidFill>
                  <a:schemeClr val="tx1">
                    <a:lumMod val="65000"/>
                    <a:lumOff val="35000"/>
                  </a:schemeClr>
                </a:solidFill>
                <a:effectLst/>
              </a:rPr>
              <a:t>Schütze Dich mit diesen Tipps:</a:t>
            </a:r>
            <a:endParaRPr lang="en-US" b="0" i="0" dirty="0">
              <a:solidFill>
                <a:schemeClr val="tx1">
                  <a:lumMod val="65000"/>
                  <a:lumOff val="35000"/>
                </a:schemeClr>
              </a:solidFill>
              <a:effectLst/>
            </a:endParaRPr>
          </a:p>
        </p:txBody>
      </p:sp>
      <p:sp>
        <p:nvSpPr>
          <p:cNvPr id="6" name="Text Placeholder 5">
            <a:extLst>
              <a:ext uri="{FF2B5EF4-FFF2-40B4-BE49-F238E27FC236}">
                <a16:creationId xmlns:a16="http://schemas.microsoft.com/office/drawing/2014/main" id="{B45B2610-403C-4549-9897-99CB8A15F9DB}"/>
              </a:ext>
            </a:extLst>
          </p:cNvPr>
          <p:cNvSpPr>
            <a:spLocks noGrp="1"/>
          </p:cNvSpPr>
          <p:nvPr>
            <p:ph type="body" sz="quarter" idx="14"/>
          </p:nvPr>
        </p:nvSpPr>
        <p:spPr>
          <a:xfrm>
            <a:off x="741902" y="1694867"/>
            <a:ext cx="10587038" cy="4313578"/>
          </a:xfrm>
        </p:spPr>
        <p:txBody>
          <a:bodyPr/>
          <a:lstStyle/>
          <a:p>
            <a:pPr marL="342900" indent="-342900" algn="l">
              <a:lnSpc>
                <a:spcPct val="100000"/>
              </a:lnSpc>
              <a:buFont typeface="Arial" panose="020B0604020202020204" pitchFamily="34" charset="0"/>
              <a:buChar char="•"/>
            </a:pPr>
            <a:r>
              <a:rPr lang="en-US" b="1" i="0" dirty="0">
                <a:solidFill>
                  <a:srgbClr val="D6315A"/>
                </a:solidFill>
                <a:effectLst/>
              </a:rPr>
              <a:t>Schütze Dein Geld €:</a:t>
            </a:r>
            <a:r>
              <a:rPr lang="en-US" b="0" i="0" dirty="0">
                <a:solidFill>
                  <a:srgbClr val="D6315A"/>
                </a:solidFill>
                <a:effectLst/>
              </a:rPr>
              <a:t> </a:t>
            </a:r>
          </a:p>
          <a:p>
            <a:pPr>
              <a:lnSpc>
                <a:spcPct val="100000"/>
              </a:lnSpc>
            </a:pPr>
            <a:r>
              <a:rPr lang="de-DE" dirty="0">
                <a:solidFill>
                  <a:schemeClr val="bg2">
                    <a:lumMod val="25000"/>
                  </a:schemeClr>
                </a:solidFill>
              </a:rPr>
              <a:t>Vergewissere Dich bei Bankgeschäften und Einkäufen, dass die Websites sicherheitsaktiviert sind. Achte auf Webadressen mit </a:t>
            </a:r>
            <a:r>
              <a:rPr lang="en-US" b="1" i="0" dirty="0">
                <a:solidFill>
                  <a:srgbClr val="00ACA7"/>
                </a:solidFill>
                <a:effectLst/>
              </a:rPr>
              <a:t>“https://,” </a:t>
            </a:r>
            <a:r>
              <a:rPr lang="en-US" i="0" dirty="0">
                <a:solidFill>
                  <a:schemeClr val="tx1"/>
                </a:solidFill>
                <a:effectLst/>
              </a:rPr>
              <a:t>.</a:t>
            </a:r>
            <a:r>
              <a:rPr lang="en-US" i="0" dirty="0">
                <a:solidFill>
                  <a:srgbClr val="00ACA7"/>
                </a:solidFill>
                <a:effectLst/>
              </a:rPr>
              <a:t> </a:t>
            </a:r>
            <a:r>
              <a:rPr lang="de-DE" i="0" dirty="0">
                <a:solidFill>
                  <a:schemeClr val="bg2">
                    <a:lumMod val="25000"/>
                  </a:schemeClr>
                </a:solidFill>
                <a:effectLst/>
              </a:rPr>
              <a:t>D</a:t>
            </a:r>
            <a:r>
              <a:rPr lang="de-DE" dirty="0">
                <a:solidFill>
                  <a:schemeClr val="bg2">
                    <a:lumMod val="25000"/>
                  </a:schemeClr>
                </a:solidFill>
              </a:rPr>
              <a:t>as bedeutet, dass die Website zusätzliche Maßnahmen ergreift, um Deine Daten zu schützen. </a:t>
            </a:r>
            <a:r>
              <a:rPr lang="en-US" b="1" i="0" dirty="0">
                <a:solidFill>
                  <a:srgbClr val="D6315A"/>
                </a:solidFill>
                <a:effectLst/>
              </a:rPr>
              <a:t>“http://” </a:t>
            </a:r>
            <a:r>
              <a:rPr lang="en-US" b="1" i="0" dirty="0">
                <a:solidFill>
                  <a:srgbClr val="00ACA7"/>
                </a:solidFill>
                <a:effectLst/>
              </a:rPr>
              <a:t>ist nicht sicher</a:t>
            </a:r>
            <a:r>
              <a:rPr lang="en-US" b="0" i="0" dirty="0">
                <a:solidFill>
                  <a:schemeClr val="bg2">
                    <a:lumMod val="25000"/>
                  </a:schemeClr>
                </a:solidFill>
                <a:effectLst/>
              </a:rPr>
              <a:t>.</a:t>
            </a:r>
          </a:p>
          <a:p>
            <a:pPr marL="342900" indent="-342900" algn="l">
              <a:lnSpc>
                <a:spcPct val="100000"/>
              </a:lnSpc>
              <a:buFont typeface="Arial" panose="020B0604020202020204" pitchFamily="34" charset="0"/>
              <a:buChar char="•"/>
            </a:pPr>
            <a:r>
              <a:rPr lang="en-US" b="1" i="0" dirty="0">
                <a:solidFill>
                  <a:srgbClr val="D6315A"/>
                </a:solidFill>
                <a:effectLst/>
              </a:rPr>
              <a:t>Sichere Deine Sachen</a:t>
            </a:r>
            <a:r>
              <a:rPr lang="en-US" b="1" dirty="0">
                <a:solidFill>
                  <a:srgbClr val="D6315A"/>
                </a:solidFill>
              </a:rPr>
              <a:t> (Backup)</a:t>
            </a:r>
            <a:endParaRPr lang="en-US" b="0" i="0" dirty="0">
              <a:solidFill>
                <a:srgbClr val="D6315A"/>
              </a:solidFill>
              <a:effectLst/>
            </a:endParaRPr>
          </a:p>
          <a:p>
            <a:pPr>
              <a:lnSpc>
                <a:spcPct val="100000"/>
              </a:lnSpc>
            </a:pPr>
            <a:r>
              <a:rPr lang="de-DE" dirty="0">
                <a:solidFill>
                  <a:schemeClr val="bg2">
                    <a:lumMod val="25000"/>
                  </a:schemeClr>
                </a:solidFill>
              </a:rPr>
              <a:t>Schütze Deine wertvolle Arbeit, Musik, Fotos und andere digitale Informationen. Erstelle elektronische Kopien Deiner wichtigen Dateien und bewahre diese sicher auf.</a:t>
            </a:r>
          </a:p>
          <a:p>
            <a:endParaRPr lang="en-US" dirty="0"/>
          </a:p>
        </p:txBody>
      </p:sp>
    </p:spTree>
    <p:extLst>
      <p:ext uri="{BB962C8B-B14F-4D97-AF65-F5344CB8AC3E}">
        <p14:creationId xmlns:p14="http://schemas.microsoft.com/office/powerpoint/2010/main" val="3942171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248623" y="418120"/>
            <a:ext cx="10600546" cy="649498"/>
          </a:xfrm>
        </p:spPr>
        <p:txBody>
          <a:bodyPr/>
          <a:lstStyle/>
          <a:p>
            <a:r>
              <a:rPr lang="de-DE" dirty="0">
                <a:solidFill>
                  <a:schemeClr val="tx1">
                    <a:lumMod val="65000"/>
                    <a:lumOff val="35000"/>
                  </a:schemeClr>
                </a:solidFill>
              </a:rPr>
              <a:t>Und schließlich: Sichere Dein Heimnetzwerk</a:t>
            </a:r>
            <a:endParaRPr lang="en-IE" i="0" dirty="0">
              <a:solidFill>
                <a:schemeClr val="tx1">
                  <a:lumMod val="65000"/>
                  <a:lumOff val="35000"/>
                </a:schemeClr>
              </a:solidFill>
              <a:effectLst/>
            </a:endParaRPr>
          </a:p>
        </p:txBody>
      </p:sp>
      <p:pic>
        <p:nvPicPr>
          <p:cNvPr id="5" name="Picture 4" descr="Diagram&#10;&#10;Description automatically generated">
            <a:extLst>
              <a:ext uri="{FF2B5EF4-FFF2-40B4-BE49-F238E27FC236}">
                <a16:creationId xmlns:a16="http://schemas.microsoft.com/office/drawing/2014/main" id="{888C8A64-8FA5-4B5D-9A61-CF5EC64F41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8365" y="852231"/>
            <a:ext cx="5255004" cy="5255004"/>
          </a:xfrm>
          <a:prstGeom prst="rect">
            <a:avLst/>
          </a:prstGeom>
        </p:spPr>
      </p:pic>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1019103" y="1189863"/>
            <a:ext cx="6086737" cy="4579740"/>
          </a:xfrm>
        </p:spPr>
        <p:txBody>
          <a:bodyPr/>
          <a:lstStyle/>
          <a:p>
            <a:r>
              <a:rPr lang="de-DE" sz="2200" dirty="0">
                <a:solidFill>
                  <a:schemeClr val="bg2">
                    <a:lumMod val="25000"/>
                  </a:schemeClr>
                </a:solidFill>
              </a:rPr>
              <a:t>Ein </a:t>
            </a:r>
            <a:r>
              <a:rPr lang="de-DE" sz="2200" dirty="0">
                <a:solidFill>
                  <a:srgbClr val="E18130"/>
                </a:solidFill>
              </a:rPr>
              <a:t>geschütztes Heimnetzwerk </a:t>
            </a:r>
            <a:r>
              <a:rPr lang="de-DE" sz="2200" dirty="0">
                <a:solidFill>
                  <a:schemeClr val="bg2">
                    <a:lumMod val="25000"/>
                  </a:schemeClr>
                </a:solidFill>
              </a:rPr>
              <a:t>bedeutet, dass Du das </a:t>
            </a:r>
            <a:r>
              <a:rPr lang="de-DE" sz="2200" dirty="0">
                <a:solidFill>
                  <a:srgbClr val="00ACA7"/>
                </a:solidFill>
              </a:rPr>
              <a:t>Internet sicherer und geschützter </a:t>
            </a:r>
            <a:r>
              <a:rPr lang="de-DE" sz="2200" dirty="0">
                <a:solidFill>
                  <a:schemeClr val="bg2">
                    <a:lumMod val="25000"/>
                  </a:schemeClr>
                </a:solidFill>
              </a:rPr>
              <a:t>nutzen kannst.</a:t>
            </a:r>
          </a:p>
          <a:p>
            <a:r>
              <a:rPr lang="de-DE" sz="2200" dirty="0">
                <a:solidFill>
                  <a:schemeClr val="bg2">
                    <a:lumMod val="25000"/>
                  </a:schemeClr>
                </a:solidFill>
              </a:rPr>
              <a:t>In den meisten Haushalten gibt es heute Netzwerke von Geräten, die mit dem </a:t>
            </a:r>
            <a:r>
              <a:rPr lang="de-DE" sz="2200" dirty="0">
                <a:solidFill>
                  <a:srgbClr val="DD1B50"/>
                </a:solidFill>
              </a:rPr>
              <a:t>Internet verbunden </a:t>
            </a:r>
            <a:r>
              <a:rPr lang="de-DE" sz="2200" dirty="0">
                <a:solidFill>
                  <a:schemeClr val="bg2">
                    <a:lumMod val="25000"/>
                  </a:schemeClr>
                </a:solidFill>
              </a:rPr>
              <a:t>sind. Dazu gehören Computer, Spielkonsolen, Fernseher, Tablets, Smartphones und tragbare Geräte, die auf drahtlose Netzwerke zugreifen. Um Dein Heimnetzwerk zu </a:t>
            </a:r>
            <a:r>
              <a:rPr lang="de-DE" sz="2200" dirty="0">
                <a:solidFill>
                  <a:srgbClr val="E38330"/>
                </a:solidFill>
              </a:rPr>
              <a:t>schützen</a:t>
            </a:r>
            <a:r>
              <a:rPr lang="de-DE" sz="2200" dirty="0">
                <a:solidFill>
                  <a:schemeClr val="bg2">
                    <a:lumMod val="25000"/>
                  </a:schemeClr>
                </a:solidFill>
              </a:rPr>
              <a:t>, musst Du über die </a:t>
            </a:r>
            <a:r>
              <a:rPr lang="de-DE" sz="2200" dirty="0">
                <a:solidFill>
                  <a:srgbClr val="DD1B50"/>
                </a:solidFill>
              </a:rPr>
              <a:t>richtigen Werkzeuge </a:t>
            </a:r>
            <a:r>
              <a:rPr lang="de-DE" sz="2200" dirty="0">
                <a:solidFill>
                  <a:schemeClr val="bg2">
                    <a:lumMod val="25000"/>
                  </a:schemeClr>
                </a:solidFill>
              </a:rPr>
              <a:t>verfügen.</a:t>
            </a:r>
          </a:p>
          <a:p>
            <a:r>
              <a:rPr lang="de-DE" sz="2200" dirty="0">
                <a:solidFill>
                  <a:schemeClr val="bg2">
                    <a:lumMod val="25000"/>
                  </a:schemeClr>
                </a:solidFill>
              </a:rPr>
              <a:t>Der erste Schritt besteht darin, den Computer </a:t>
            </a:r>
            <a:r>
              <a:rPr lang="de-DE" sz="2200" dirty="0">
                <a:solidFill>
                  <a:srgbClr val="E38330"/>
                </a:solidFill>
              </a:rPr>
              <a:t>sauber zu halten</a:t>
            </a:r>
            <a:r>
              <a:rPr lang="de-DE" sz="2200" dirty="0">
                <a:solidFill>
                  <a:schemeClr val="tx1"/>
                </a:solidFill>
              </a:rPr>
              <a:t>.</a:t>
            </a:r>
            <a:r>
              <a:rPr lang="de-DE" sz="2200" dirty="0">
                <a:solidFill>
                  <a:srgbClr val="E38330"/>
                </a:solidFill>
              </a:rPr>
              <a:t> </a:t>
            </a:r>
            <a:r>
              <a:rPr lang="de-DE" sz="2200" dirty="0">
                <a:solidFill>
                  <a:schemeClr val="tx1"/>
                </a:solidFill>
              </a:rPr>
              <a:t>Stelle sicher, </a:t>
            </a:r>
            <a:r>
              <a:rPr lang="de-DE" sz="2200" dirty="0">
                <a:solidFill>
                  <a:schemeClr val="bg2">
                    <a:lumMod val="25000"/>
                  </a:schemeClr>
                </a:solidFill>
              </a:rPr>
              <a:t>dass alle internetfähigen Geräte mit dem </a:t>
            </a:r>
            <a:r>
              <a:rPr lang="de-DE" sz="2200" dirty="0">
                <a:solidFill>
                  <a:srgbClr val="00ACA7"/>
                </a:solidFill>
              </a:rPr>
              <a:t>neuesten Betriebssystem, Webbrowser und Sicherheitssoftware</a:t>
            </a:r>
            <a:r>
              <a:rPr lang="de-DE" sz="2200" dirty="0">
                <a:solidFill>
                  <a:schemeClr val="bg2">
                    <a:lumMod val="25000"/>
                  </a:schemeClr>
                </a:solidFill>
              </a:rPr>
              <a:t> ausgestattet sind. Dies gilt auch für mobile Geräte, die auf Dein drahtloses Netzwerk zugreifen.</a:t>
            </a:r>
          </a:p>
          <a:p>
            <a:endParaRPr lang="en-US" dirty="0"/>
          </a:p>
        </p:txBody>
      </p:sp>
    </p:spTree>
    <p:extLst>
      <p:ext uri="{BB962C8B-B14F-4D97-AF65-F5344CB8AC3E}">
        <p14:creationId xmlns:p14="http://schemas.microsoft.com/office/powerpoint/2010/main" val="3571964704"/>
      </p:ext>
    </p:extLst>
  </p:cSld>
  <p:clrMapOvr>
    <a:masterClrMapping/>
  </p:clrMapOvr>
  <p:extLst mod="1">
    <p:ext uri="{6950BFC3-D8DA-4A85-94F7-54DA5524770B}">
      <p188:commentRel xmlns="" xmlns:p188="http://schemas.microsoft.com/office/powerpoint/2018/8/main" r:id="rId3"/>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en-US" dirty="0"/>
              <a:t>4. Schutz der Umwelt</a:t>
            </a:r>
          </a:p>
          <a:p>
            <a:endParaRPr lang="en-US" dirty="0"/>
          </a:p>
          <a:p>
            <a:endParaRPr lang="en-US" dirty="0"/>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buFont typeface="Arial" panose="020B0604020202020204" pitchFamily="34" charset="0"/>
              <a:buChar char="•"/>
            </a:pPr>
            <a:r>
              <a:rPr lang="de-DE" sz="2400" b="1" dirty="0"/>
              <a:t>Die digitale Verschmutzung </a:t>
            </a:r>
            <a:r>
              <a:rPr lang="de-DE" sz="2400" dirty="0"/>
              <a:t>umfasst alle Quellen der Umweltverschmutzung, die durch digitale Werkzeuge verursacht werden. Sie gliedert sich in zwei Teile: der erste Teil bezieht sich auf die Herstellung jedes digitalen Werkzeugs, der zweite Teil bezieht sich auf das Funktionieren des Internets.</a:t>
            </a:r>
          </a:p>
          <a:p>
            <a:pPr marL="285750" indent="-285750">
              <a:buFont typeface="Arial" panose="020B0604020202020204" pitchFamily="34" charset="0"/>
              <a:buChar char="•"/>
            </a:pPr>
            <a:r>
              <a:rPr lang="de-DE" sz="2400" b="1" dirty="0"/>
              <a:t>Elektroschrott </a:t>
            </a:r>
            <a:r>
              <a:rPr lang="de-DE" sz="2400" dirty="0"/>
              <a:t>sind elektronische Produkte, die unerwünscht sind, nicht mehr funktionieren und kurz vor oder am Ende ihrer "Nutzungsdauer" stehen.</a:t>
            </a:r>
          </a:p>
          <a:p>
            <a:pPr marL="285750" indent="-285750">
              <a:buFont typeface="Arial" panose="020B0604020202020204" pitchFamily="34" charset="0"/>
              <a:buChar char="•"/>
            </a:pPr>
            <a:endParaRPr lang="de-DE" sz="2400" b="1" dirty="0"/>
          </a:p>
          <a:p>
            <a:endParaRPr lang="de-DE" sz="2400" b="1" dirty="0"/>
          </a:p>
        </p:txBody>
      </p:sp>
    </p:spTree>
    <p:extLst>
      <p:ext uri="{BB962C8B-B14F-4D97-AF65-F5344CB8AC3E}">
        <p14:creationId xmlns:p14="http://schemas.microsoft.com/office/powerpoint/2010/main" val="2504853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89F5434-06AB-4ABB-A4B8-B23A17BE86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200" y="1953010"/>
            <a:ext cx="4689445" cy="3742453"/>
          </a:xfrm>
          <a:prstGeom prst="rect">
            <a:avLst/>
          </a:prstGeom>
        </p:spPr>
      </p:pic>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Umweltauswirkungen der digitalen Technologie</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41068" y="1659383"/>
            <a:ext cx="6774132" cy="4329708"/>
          </a:xfrm>
        </p:spPr>
        <p:txBody>
          <a:bodyPr/>
          <a:lstStyle/>
          <a:p>
            <a:r>
              <a:rPr lang="de-DE" dirty="0">
                <a:solidFill>
                  <a:schemeClr val="bg2">
                    <a:lumMod val="25000"/>
                  </a:schemeClr>
                </a:solidFill>
              </a:rPr>
              <a:t>Es ist leicht zu glauben, dass die </a:t>
            </a:r>
            <a:r>
              <a:rPr lang="de-DE" dirty="0">
                <a:solidFill>
                  <a:srgbClr val="00ACA7"/>
                </a:solidFill>
              </a:rPr>
              <a:t>digitale Technologie </a:t>
            </a:r>
            <a:r>
              <a:rPr lang="de-DE" dirty="0">
                <a:solidFill>
                  <a:schemeClr val="bg2">
                    <a:lumMod val="25000"/>
                  </a:schemeClr>
                </a:solidFill>
              </a:rPr>
              <a:t>unserem Planeten keinen Schaden zufügt. In Wirklichkeit hat sie aber eine der größten negativen Auswirkungen auf die Umwelt, wenn sie nicht gut gehandhabt wird.</a:t>
            </a:r>
          </a:p>
          <a:p>
            <a:r>
              <a:rPr lang="de-DE" dirty="0">
                <a:solidFill>
                  <a:schemeClr val="bg2">
                    <a:lumMod val="25000"/>
                  </a:schemeClr>
                </a:solidFill>
              </a:rPr>
              <a:t>Werfen wir einen Blick auf die folgenden </a:t>
            </a:r>
            <a:r>
              <a:rPr lang="de-DE" dirty="0">
                <a:solidFill>
                  <a:srgbClr val="00ACA7"/>
                </a:solidFill>
              </a:rPr>
              <a:t>4 Aspekte der Umweltauswirkungen</a:t>
            </a:r>
            <a:r>
              <a:rPr lang="de-DE" dirty="0">
                <a:solidFill>
                  <a:schemeClr val="bg2">
                    <a:lumMod val="25000"/>
                  </a:schemeClr>
                </a:solidFill>
              </a:rPr>
              <a:t> digitaler Technologien:</a:t>
            </a:r>
          </a:p>
          <a:p>
            <a:r>
              <a:rPr lang="de-DE" dirty="0">
                <a:solidFill>
                  <a:srgbClr val="00ACA7"/>
                </a:solidFill>
              </a:rPr>
              <a:t>1. Nachdem wir mit unseren Geräten fertig sind </a:t>
            </a:r>
          </a:p>
          <a:p>
            <a:r>
              <a:rPr lang="de-DE" dirty="0">
                <a:solidFill>
                  <a:srgbClr val="D6315A"/>
                </a:solidFill>
              </a:rPr>
              <a:t>2. Wie viel Strom ist zu viel Strom?</a:t>
            </a:r>
          </a:p>
          <a:p>
            <a:r>
              <a:rPr lang="de-DE" dirty="0">
                <a:solidFill>
                  <a:srgbClr val="E38330"/>
                </a:solidFill>
              </a:rPr>
              <a:t>3. Woraus ist dein Gerät gemacht?</a:t>
            </a:r>
          </a:p>
          <a:p>
            <a:r>
              <a:rPr lang="de-DE" dirty="0">
                <a:solidFill>
                  <a:srgbClr val="00ACA7"/>
                </a:solidFill>
              </a:rPr>
              <a:t>4. Auswirkungen der Technologie auf den Weltraum und das Weltall</a:t>
            </a:r>
          </a:p>
          <a:p>
            <a:endParaRPr lang="de-DE" dirty="0">
              <a:solidFill>
                <a:schemeClr val="bg2">
                  <a:lumMod val="25000"/>
                </a:schemeClr>
              </a:solidFill>
            </a:endParaRPr>
          </a:p>
        </p:txBody>
      </p:sp>
      <p:sp>
        <p:nvSpPr>
          <p:cNvPr id="4" name="TextBox 3">
            <a:extLst>
              <a:ext uri="{FF2B5EF4-FFF2-40B4-BE49-F238E27FC236}">
                <a16:creationId xmlns:a16="http://schemas.microsoft.com/office/drawing/2014/main" id="{87D1DD89-4B4F-486B-BB5D-C2A3355D8F60}"/>
              </a:ext>
            </a:extLst>
          </p:cNvPr>
          <p:cNvSpPr txBox="1"/>
          <p:nvPr/>
        </p:nvSpPr>
        <p:spPr>
          <a:xfrm>
            <a:off x="6283355" y="6291743"/>
            <a:ext cx="5796792" cy="276999"/>
          </a:xfrm>
          <a:prstGeom prst="rect">
            <a:avLst/>
          </a:prstGeom>
          <a:noFill/>
        </p:spPr>
        <p:txBody>
          <a:bodyPr wrap="square" rtlCol="0">
            <a:spAutoFit/>
          </a:bodyPr>
          <a:lstStyle/>
          <a:p>
            <a:r>
              <a:rPr lang="en-IE" sz="1200" dirty="0"/>
              <a:t>https://www.ictworks.org/digital-technologies-climate-change-problem/#.YgT4XN_MKUk</a:t>
            </a:r>
          </a:p>
        </p:txBody>
      </p:sp>
    </p:spTree>
    <p:extLst>
      <p:ext uri="{BB962C8B-B14F-4D97-AF65-F5344CB8AC3E}">
        <p14:creationId xmlns:p14="http://schemas.microsoft.com/office/powerpoint/2010/main" val="3470950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971874C-CAA4-46BF-90B1-00C71E5110E0}"/>
              </a:ext>
            </a:extLst>
          </p:cNvPr>
          <p:cNvSpPr txBox="1">
            <a:spLocks/>
          </p:cNvSpPr>
          <p:nvPr/>
        </p:nvSpPr>
        <p:spPr>
          <a:xfrm>
            <a:off x="1153690" y="457849"/>
            <a:ext cx="10600546" cy="6327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solidFill>
                  <a:srgbClr val="00ACA7"/>
                </a:solidFill>
              </a:rPr>
              <a:t>1. Nachdem wir mit unseren Geräten fertig sind </a:t>
            </a:r>
          </a:p>
        </p:txBody>
      </p:sp>
      <p:sp>
        <p:nvSpPr>
          <p:cNvPr id="6" name="TextBox 5">
            <a:extLst>
              <a:ext uri="{FF2B5EF4-FFF2-40B4-BE49-F238E27FC236}">
                <a16:creationId xmlns:a16="http://schemas.microsoft.com/office/drawing/2014/main" id="{A07267B3-4FB3-430C-9A52-1BAEE551B358}"/>
              </a:ext>
            </a:extLst>
          </p:cNvPr>
          <p:cNvSpPr txBox="1"/>
          <p:nvPr/>
        </p:nvSpPr>
        <p:spPr>
          <a:xfrm>
            <a:off x="548709" y="980809"/>
            <a:ext cx="11804847" cy="1200329"/>
          </a:xfrm>
          <a:prstGeom prst="rect">
            <a:avLst/>
          </a:prstGeom>
          <a:noFill/>
        </p:spPr>
        <p:txBody>
          <a:bodyPr wrap="square" rtlCol="0">
            <a:spAutoFit/>
          </a:bodyPr>
          <a:lstStyle/>
          <a:p>
            <a:r>
              <a:rPr lang="de-DE" sz="2400" dirty="0">
                <a:solidFill>
                  <a:schemeClr val="bg2">
                    <a:lumMod val="25000"/>
                  </a:schemeClr>
                </a:solidFill>
              </a:rPr>
              <a:t>Überfluss und mangelnde Nachhaltigkeit sind häufig ein zentraler Bestandteil des Geschäftsmodells der digitalen Technologie. Hier lassen sich mindestens </a:t>
            </a:r>
            <a:r>
              <a:rPr lang="de-DE" sz="2400" b="1" dirty="0">
                <a:solidFill>
                  <a:srgbClr val="00ACA7"/>
                </a:solidFill>
              </a:rPr>
              <a:t>drei Hauptprobleme </a:t>
            </a:r>
            <a:r>
              <a:rPr lang="de-DE" sz="2400" dirty="0">
                <a:solidFill>
                  <a:schemeClr val="bg2">
                    <a:lumMod val="25000"/>
                  </a:schemeClr>
                </a:solidFill>
              </a:rPr>
              <a:t>ausmachen:</a:t>
            </a:r>
            <a:endParaRPr lang="en-IE" dirty="0"/>
          </a:p>
        </p:txBody>
      </p:sp>
      <p:sp>
        <p:nvSpPr>
          <p:cNvPr id="7" name="Text Placeholder 5">
            <a:extLst>
              <a:ext uri="{FF2B5EF4-FFF2-40B4-BE49-F238E27FC236}">
                <a16:creationId xmlns:a16="http://schemas.microsoft.com/office/drawing/2014/main" id="{A94C243E-252B-4E11-A611-12C4BCBD4A07}"/>
              </a:ext>
            </a:extLst>
          </p:cNvPr>
          <p:cNvSpPr txBox="1">
            <a:spLocks/>
          </p:cNvSpPr>
          <p:nvPr/>
        </p:nvSpPr>
        <p:spPr>
          <a:xfrm>
            <a:off x="4205553" y="1736521"/>
            <a:ext cx="7733113" cy="40776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Char char="•"/>
            </a:pPr>
            <a:r>
              <a:rPr lang="de-DE" sz="2200" dirty="0">
                <a:solidFill>
                  <a:srgbClr val="00ACA7"/>
                </a:solidFill>
              </a:rPr>
              <a:t>Ersetzen statt Reparieren </a:t>
            </a:r>
          </a:p>
          <a:p>
            <a:pPr>
              <a:lnSpc>
                <a:spcPct val="100000"/>
              </a:lnSpc>
              <a:spcBef>
                <a:spcPts val="0"/>
              </a:spcBef>
            </a:pPr>
            <a:r>
              <a:rPr lang="de-DE" sz="2200" dirty="0"/>
              <a:t>     Digitale Geräte werden meistens durch neue Geräte ersetzt. Die    </a:t>
            </a:r>
            <a:br>
              <a:rPr lang="de-DE" sz="2200" dirty="0"/>
            </a:br>
            <a:r>
              <a:rPr lang="de-DE" sz="2200" dirty="0"/>
              <a:t>      alten Geräte werden nicht repariert.</a:t>
            </a:r>
            <a:br>
              <a:rPr lang="de-DE" sz="2200" dirty="0"/>
            </a:br>
            <a:r>
              <a:rPr lang="de-DE" sz="2200" dirty="0"/>
              <a:t>     Außerdem ersetzen viele Menschen ihre Mobiltelefone </a:t>
            </a:r>
            <a:br>
              <a:rPr lang="de-DE" sz="2200" dirty="0"/>
            </a:br>
            <a:r>
              <a:rPr lang="de-DE" sz="2200" dirty="0"/>
              <a:t>     mindestens alle ein bis zwei Jahre. Es gibt dann neue Modelle       </a:t>
            </a:r>
            <a:br>
              <a:rPr lang="de-DE" sz="2200" dirty="0"/>
            </a:br>
            <a:r>
              <a:rPr lang="de-DE" sz="2200" dirty="0"/>
              <a:t>     und neue Modetrends.</a:t>
            </a:r>
          </a:p>
          <a:p>
            <a:pPr marL="342900" indent="-342900">
              <a:lnSpc>
                <a:spcPct val="100000"/>
              </a:lnSpc>
              <a:spcBef>
                <a:spcPts val="0"/>
              </a:spcBef>
              <a:buFont typeface="Arial" panose="020B0604020202020204" pitchFamily="34" charset="0"/>
              <a:buChar char="•"/>
            </a:pPr>
            <a:r>
              <a:rPr lang="de-DE" sz="2200" dirty="0">
                <a:solidFill>
                  <a:srgbClr val="00ACA7"/>
                </a:solidFill>
              </a:rPr>
              <a:t>Software-Entwicklung erzwingt Hardware-Upgrades</a:t>
            </a:r>
          </a:p>
          <a:p>
            <a:pPr>
              <a:lnSpc>
                <a:spcPct val="100000"/>
              </a:lnSpc>
              <a:spcBef>
                <a:spcPts val="0"/>
              </a:spcBef>
            </a:pPr>
            <a:r>
              <a:rPr lang="de-DE" sz="2200" dirty="0"/>
              <a:t>     Die Hardware und die Software werden häufig erneuert.</a:t>
            </a:r>
            <a:br>
              <a:rPr lang="de-DE" sz="2200" dirty="0"/>
            </a:br>
            <a:r>
              <a:rPr lang="de-DE" sz="2200" dirty="0"/>
              <a:t>     Die Nutzer*innen werden gezwungen, ihre Geräte regelmäßig       </a:t>
            </a:r>
            <a:br>
              <a:rPr lang="de-DE" sz="2200" dirty="0"/>
            </a:br>
            <a:r>
              <a:rPr lang="de-DE" sz="2200" dirty="0"/>
              <a:t>    aufzurüsten.</a:t>
            </a:r>
          </a:p>
          <a:p>
            <a:pPr marL="342900" indent="-342900">
              <a:lnSpc>
                <a:spcPct val="100000"/>
              </a:lnSpc>
              <a:spcBef>
                <a:spcPts val="0"/>
              </a:spcBef>
              <a:buFont typeface="Arial" panose="020B0604020202020204" pitchFamily="34" charset="0"/>
              <a:buChar char="•"/>
            </a:pPr>
            <a:r>
              <a:rPr lang="de-DE" sz="2200" dirty="0">
                <a:solidFill>
                  <a:srgbClr val="00ACA7"/>
                </a:solidFill>
              </a:rPr>
              <a:t>Das wachsende E-Müll-Problem</a:t>
            </a:r>
          </a:p>
          <a:p>
            <a:pPr>
              <a:lnSpc>
                <a:spcPct val="100000"/>
              </a:lnSpc>
              <a:spcBef>
                <a:spcPts val="0"/>
              </a:spcBef>
            </a:pPr>
            <a:r>
              <a:rPr lang="de-DE" sz="2200" dirty="0"/>
              <a:t>     Ein Großteil des Elektroschrotts enthält konzentrierte Mengen   </a:t>
            </a:r>
            <a:br>
              <a:rPr lang="de-DE" sz="2200" dirty="0"/>
            </a:br>
            <a:r>
              <a:rPr lang="de-DE" sz="2200" dirty="0"/>
              <a:t>     potenziell schädlicher Produkte. Es gibt kaum Anzeichen </a:t>
            </a:r>
            <a:br>
              <a:rPr lang="de-DE" sz="2200" dirty="0"/>
            </a:br>
            <a:r>
              <a:rPr lang="de-DE" sz="2200" dirty="0"/>
              <a:t>     dafür, dass dies nachlässt.</a:t>
            </a:r>
          </a:p>
          <a:p>
            <a:pPr marL="342900" indent="-342900">
              <a:lnSpc>
                <a:spcPct val="100000"/>
              </a:lnSpc>
              <a:spcBef>
                <a:spcPts val="0"/>
              </a:spcBef>
              <a:buFont typeface="Arial" panose="020B0604020202020204" pitchFamily="34" charset="0"/>
              <a:buChar char="•"/>
            </a:pPr>
            <a:endParaRPr lang="de-DE" dirty="0">
              <a:solidFill>
                <a:srgbClr val="00ACA7"/>
              </a:solidFill>
            </a:endParaRPr>
          </a:p>
          <a:p>
            <a:r>
              <a:rPr lang="en-US" dirty="0">
                <a:solidFill>
                  <a:schemeClr val="bg2">
                    <a:lumMod val="25000"/>
                  </a:schemeClr>
                </a:solidFill>
              </a:rPr>
              <a:t> </a:t>
            </a:r>
          </a:p>
        </p:txBody>
      </p:sp>
      <p:pic>
        <p:nvPicPr>
          <p:cNvPr id="8" name="Picture 7" descr="Icon&#10;&#10;Description automatically generated">
            <a:extLst>
              <a:ext uri="{FF2B5EF4-FFF2-40B4-BE49-F238E27FC236}">
                <a16:creationId xmlns:a16="http://schemas.microsoft.com/office/drawing/2014/main" id="{3C28C48B-43EF-4A85-8635-8DEB0C4257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878" y="2181138"/>
            <a:ext cx="3712128" cy="3712128"/>
          </a:xfrm>
          <a:prstGeom prst="rect">
            <a:avLst/>
          </a:prstGeom>
        </p:spPr>
      </p:pic>
      <p:sp>
        <p:nvSpPr>
          <p:cNvPr id="9" name="TextBox 8">
            <a:extLst>
              <a:ext uri="{FF2B5EF4-FFF2-40B4-BE49-F238E27FC236}">
                <a16:creationId xmlns:a16="http://schemas.microsoft.com/office/drawing/2014/main" id="{55F2A2C4-5A82-46F5-90D5-09A80716CE56}"/>
              </a:ext>
            </a:extLst>
          </p:cNvPr>
          <p:cNvSpPr txBox="1"/>
          <p:nvPr/>
        </p:nvSpPr>
        <p:spPr>
          <a:xfrm>
            <a:off x="3540153" y="6539218"/>
            <a:ext cx="5821961" cy="276999"/>
          </a:xfrm>
          <a:prstGeom prst="rect">
            <a:avLst/>
          </a:prstGeom>
          <a:noFill/>
        </p:spPr>
        <p:txBody>
          <a:bodyPr wrap="square" rtlCol="0">
            <a:spAutoFit/>
          </a:bodyPr>
          <a:lstStyle/>
          <a:p>
            <a:r>
              <a:rPr lang="en-IE" sz="1200" dirty="0"/>
              <a:t>https://www.ictworks.org/digital-technologies-climate-change-problem/#.YgT4XN_MKUk</a:t>
            </a:r>
          </a:p>
        </p:txBody>
      </p:sp>
    </p:spTree>
    <p:extLst>
      <p:ext uri="{BB962C8B-B14F-4D97-AF65-F5344CB8AC3E}">
        <p14:creationId xmlns:p14="http://schemas.microsoft.com/office/powerpoint/2010/main" val="1708081349"/>
      </p:ext>
    </p:extLst>
  </p:cSld>
  <p:clrMapOvr>
    <a:masterClrMapping/>
  </p:clrMapOvr>
  <p:extLst mod="1">
    <p:ext uri="{6950BFC3-D8DA-4A85-94F7-54DA5524770B}">
      <p188:commentRel xmlns="" xmlns:p188="http://schemas.microsoft.com/office/powerpoint/2018/8/main" r:id="rId3"/>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D02ABF1-B280-43CE-BB9F-E9396F5A9A47}"/>
              </a:ext>
            </a:extLst>
          </p:cNvPr>
          <p:cNvSpPr>
            <a:spLocks noGrp="1"/>
          </p:cNvSpPr>
          <p:nvPr>
            <p:ph type="body" sz="quarter" idx="13"/>
          </p:nvPr>
        </p:nvSpPr>
        <p:spPr>
          <a:xfrm>
            <a:off x="1136912" y="432681"/>
            <a:ext cx="10600546" cy="953429"/>
          </a:xfrm>
        </p:spPr>
        <p:txBody>
          <a:bodyPr/>
          <a:lstStyle/>
          <a:p>
            <a:r>
              <a:rPr lang="de-DE" dirty="0">
                <a:solidFill>
                  <a:srgbClr val="DD1B50"/>
                </a:solidFill>
              </a:rPr>
              <a:t>2. Wie viel Strom ist zu viel Strom?</a:t>
            </a:r>
          </a:p>
          <a:p>
            <a:endParaRPr lang="en-US" dirty="0"/>
          </a:p>
        </p:txBody>
      </p:sp>
      <p:sp>
        <p:nvSpPr>
          <p:cNvPr id="7" name="Text Placeholder 2">
            <a:extLst>
              <a:ext uri="{FF2B5EF4-FFF2-40B4-BE49-F238E27FC236}">
                <a16:creationId xmlns:a16="http://schemas.microsoft.com/office/drawing/2014/main" id="{CB1B8019-91B7-45A1-B4F0-82C510A15EE5}"/>
              </a:ext>
            </a:extLst>
          </p:cNvPr>
          <p:cNvSpPr>
            <a:spLocks noGrp="1"/>
          </p:cNvSpPr>
          <p:nvPr>
            <p:ph type="body" sz="quarter" idx="14"/>
          </p:nvPr>
        </p:nvSpPr>
        <p:spPr>
          <a:xfrm>
            <a:off x="654341" y="1181212"/>
            <a:ext cx="11283193" cy="4766582"/>
          </a:xfrm>
        </p:spPr>
        <p:txBody>
          <a:bodyPr/>
          <a:lstStyle/>
          <a:p>
            <a:r>
              <a:rPr lang="de-DE" dirty="0">
                <a:solidFill>
                  <a:schemeClr val="bg2">
                    <a:lumMod val="25000"/>
                  </a:schemeClr>
                </a:solidFill>
              </a:rPr>
              <a:t>Die Digitaltechnik braucht Strom, um zu funktionieren. Da Industrie und Gesellschaft bei Produktion, Austausch und Verbrauch zunehmend von Strom abhängig sind, steigt die Nachfrage nach Strom weiter an.</a:t>
            </a:r>
          </a:p>
          <a:p>
            <a:r>
              <a:rPr lang="de-DE" dirty="0">
                <a:solidFill>
                  <a:schemeClr val="bg2">
                    <a:lumMod val="25000"/>
                  </a:schemeClr>
                </a:solidFill>
              </a:rPr>
              <a:t>Das Ausmaß dieser Umweltauswirkungen auf den Klimawandel lässt sich an vier miteinander verknüpften Beispielen aufzeigen.</a:t>
            </a:r>
          </a:p>
          <a:p>
            <a:pPr marL="342900" indent="-342900">
              <a:buFont typeface="Arial" panose="020B0604020202020204" pitchFamily="34" charset="0"/>
              <a:buChar char="•"/>
            </a:pPr>
            <a:r>
              <a:rPr lang="de-DE" dirty="0">
                <a:solidFill>
                  <a:srgbClr val="DD1B50"/>
                </a:solidFill>
              </a:rPr>
              <a:t>Elektrizität für Produktionsanlagen</a:t>
            </a:r>
          </a:p>
          <a:p>
            <a:r>
              <a:rPr lang="de-DE" dirty="0">
                <a:solidFill>
                  <a:schemeClr val="bg2">
                    <a:lumMod val="25000"/>
                  </a:schemeClr>
                </a:solidFill>
              </a:rPr>
              <a:t>Bei der Herstellung digitaler Geräte wird oft viel mehr Strom verbraucht als bei ihrer täglichen Nutzung.</a:t>
            </a:r>
          </a:p>
          <a:p>
            <a:pPr marL="342900" indent="-342900">
              <a:buFont typeface="Arial" panose="020B0604020202020204" pitchFamily="34" charset="0"/>
              <a:buChar char="•"/>
            </a:pPr>
            <a:r>
              <a:rPr lang="de-DE" dirty="0">
                <a:solidFill>
                  <a:srgbClr val="DD1B50"/>
                </a:solidFill>
              </a:rPr>
              <a:t>Elektrizität für die Nutzung digitaler Technologien</a:t>
            </a:r>
          </a:p>
          <a:p>
            <a:r>
              <a:rPr lang="de-DE" dirty="0">
                <a:solidFill>
                  <a:schemeClr val="bg2">
                    <a:lumMod val="25000"/>
                  </a:schemeClr>
                </a:solidFill>
              </a:rPr>
              <a:t>Die meisten Messungen des Strombedarfs konzentrieren sich auf die direkte Nutzung </a:t>
            </a:r>
            <a:r>
              <a:rPr lang="en-US" dirty="0">
                <a:solidFill>
                  <a:schemeClr val="bg2">
                    <a:lumMod val="25000"/>
                  </a:schemeClr>
                </a:solidFill>
                <a:hlinkClick r:id="rId2"/>
              </a:rPr>
              <a:t>digitaler Technologien</a:t>
            </a:r>
            <a:r>
              <a:rPr lang="de-DE" dirty="0">
                <a:solidFill>
                  <a:schemeClr val="bg2">
                    <a:lumMod val="25000"/>
                  </a:schemeClr>
                </a:solidFill>
              </a:rPr>
              <a:t>, wie z. B. den Betrieb von Servern, Geräten und das Aufladen mobiler Geräte (Telefone, Tablets und Laptops). Aber auch der indirekte Bedarf muss berücksichtigt werden. Die Orte an denen digitale Technologien verwendet werden, müssen kühl gehalten werden. Sie werden durch Strom klimatisiert damit die Raumtemperatur sinkt.</a:t>
            </a:r>
          </a:p>
          <a:p>
            <a:pPr marL="342900" indent="-342900">
              <a:lnSpc>
                <a:spcPct val="100000"/>
              </a:lnSpc>
              <a:spcBef>
                <a:spcPts val="0"/>
              </a:spcBef>
              <a:buFont typeface="Arial" panose="020B0604020202020204" pitchFamily="34" charset="0"/>
              <a:buChar char="•"/>
            </a:pPr>
            <a:endParaRPr lang="en-US" b="0" i="0" dirty="0">
              <a:solidFill>
                <a:srgbClr val="D6315A"/>
              </a:solidFill>
              <a:effectLst/>
            </a:endParaRPr>
          </a:p>
          <a:p>
            <a:pPr marL="342900" indent="-342900">
              <a:lnSpc>
                <a:spcPct val="100000"/>
              </a:lnSpc>
              <a:spcBef>
                <a:spcPts val="0"/>
              </a:spcBef>
              <a:buFont typeface="Arial" panose="020B0604020202020204" pitchFamily="34" charset="0"/>
              <a:buChar char="•"/>
            </a:pPr>
            <a:endParaRPr lang="en-US" dirty="0">
              <a:solidFill>
                <a:srgbClr val="D6315A"/>
              </a:solidFill>
            </a:endParaRPr>
          </a:p>
          <a:p>
            <a:pPr marL="342900" indent="-342900">
              <a:lnSpc>
                <a:spcPct val="100000"/>
              </a:lnSpc>
              <a:spcBef>
                <a:spcPts val="0"/>
              </a:spcBef>
              <a:buFont typeface="Arial" panose="020B0604020202020204" pitchFamily="34" charset="0"/>
              <a:buChar char="•"/>
            </a:pPr>
            <a:endParaRPr lang="en-US" b="0" i="0" dirty="0">
              <a:solidFill>
                <a:srgbClr val="D6315A"/>
              </a:solidFill>
              <a:effectLst/>
            </a:endParaRPr>
          </a:p>
        </p:txBody>
      </p:sp>
    </p:spTree>
    <p:extLst>
      <p:ext uri="{BB962C8B-B14F-4D97-AF65-F5344CB8AC3E}">
        <p14:creationId xmlns:p14="http://schemas.microsoft.com/office/powerpoint/2010/main" val="1078290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66A43E5-155D-44D9-83BE-3015D312C6E8}"/>
              </a:ext>
            </a:extLst>
          </p:cNvPr>
          <p:cNvSpPr>
            <a:spLocks noGrp="1"/>
          </p:cNvSpPr>
          <p:nvPr>
            <p:ph type="body" sz="quarter" idx="13"/>
          </p:nvPr>
        </p:nvSpPr>
        <p:spPr>
          <a:xfrm>
            <a:off x="1136912" y="432681"/>
            <a:ext cx="10600546" cy="953429"/>
          </a:xfrm>
        </p:spPr>
        <p:txBody>
          <a:bodyPr/>
          <a:lstStyle/>
          <a:p>
            <a:r>
              <a:rPr lang="de-DE" dirty="0">
                <a:solidFill>
                  <a:srgbClr val="DD1B50"/>
                </a:solidFill>
              </a:rPr>
              <a:t>2. Wie viel Strom ist zu viel Strom?</a:t>
            </a:r>
          </a:p>
          <a:p>
            <a:endParaRPr lang="en-US" dirty="0"/>
          </a:p>
        </p:txBody>
      </p:sp>
      <p:sp>
        <p:nvSpPr>
          <p:cNvPr id="7" name="Text Placeholder 2">
            <a:extLst>
              <a:ext uri="{FF2B5EF4-FFF2-40B4-BE49-F238E27FC236}">
                <a16:creationId xmlns:a16="http://schemas.microsoft.com/office/drawing/2014/main" id="{8C3E4ECC-CDDC-4381-B067-B2AA8B2F8043}"/>
              </a:ext>
            </a:extLst>
          </p:cNvPr>
          <p:cNvSpPr>
            <a:spLocks noGrp="1"/>
          </p:cNvSpPr>
          <p:nvPr>
            <p:ph type="body" sz="quarter" idx="14"/>
          </p:nvPr>
        </p:nvSpPr>
        <p:spPr>
          <a:xfrm>
            <a:off x="654341" y="1181211"/>
            <a:ext cx="6979641" cy="5160865"/>
          </a:xfrm>
        </p:spPr>
        <p:txBody>
          <a:bodyPr/>
          <a:lstStyle/>
          <a:p>
            <a:pPr marL="342900" indent="-342900">
              <a:lnSpc>
                <a:spcPct val="100000"/>
              </a:lnSpc>
              <a:spcBef>
                <a:spcPts val="0"/>
              </a:spcBef>
              <a:buFont typeface="Arial" panose="020B0604020202020204" pitchFamily="34" charset="0"/>
              <a:buChar char="•"/>
            </a:pPr>
            <a:r>
              <a:rPr lang="de-DE" sz="2200" dirty="0">
                <a:solidFill>
                  <a:srgbClr val="D6315A"/>
                </a:solidFill>
              </a:rPr>
              <a:t> Elektrizität für neue digitale Technologien</a:t>
            </a:r>
            <a:br>
              <a:rPr lang="de-DE" sz="2200" dirty="0">
                <a:solidFill>
                  <a:srgbClr val="D6315A"/>
                </a:solidFill>
              </a:rPr>
            </a:br>
            <a:r>
              <a:rPr lang="de-DE" sz="2200" dirty="0"/>
              <a:t>Bestimmte neue Technologien wurden ohne Rücksicht auf ihren Strombedarf und die Umweltauswirkungen entwickelt. Ein Beispiel ist die Blockchain. So könnte beispielsweise das Bitcoin-Mining jedes Jahr die gleiche Menge an Strom verbrauchen, die derzeit von der gesamten Welt verbraucht wird.</a:t>
            </a:r>
          </a:p>
          <a:p>
            <a:pPr marL="342900" indent="-342900">
              <a:lnSpc>
                <a:spcPct val="100000"/>
              </a:lnSpc>
              <a:spcBef>
                <a:spcPts val="0"/>
              </a:spcBef>
              <a:buFont typeface="Arial" panose="020B0604020202020204" pitchFamily="34" charset="0"/>
              <a:buChar char="•"/>
            </a:pPr>
            <a:r>
              <a:rPr lang="de-DE" sz="2200" dirty="0">
                <a:solidFill>
                  <a:srgbClr val="D6315A"/>
                </a:solidFill>
              </a:rPr>
              <a:t>Elektrizität für 5G und das Internet der Dinge</a:t>
            </a:r>
          </a:p>
          <a:p>
            <a:pPr>
              <a:lnSpc>
                <a:spcPct val="100000"/>
              </a:lnSpc>
              <a:spcBef>
                <a:spcPts val="0"/>
              </a:spcBef>
            </a:pPr>
            <a:r>
              <a:rPr lang="de-DE" sz="2200" dirty="0">
                <a:solidFill>
                  <a:srgbClr val="D6315A"/>
                </a:solidFill>
              </a:rPr>
              <a:t>    </a:t>
            </a:r>
            <a:r>
              <a:rPr lang="de-DE" sz="2200" dirty="0"/>
              <a:t> Zukunftsprognosen in Bezug auf Smart Cities, 5G    </a:t>
            </a:r>
            <a:br>
              <a:rPr lang="de-DE" sz="2200" dirty="0"/>
            </a:br>
            <a:r>
              <a:rPr lang="de-DE" sz="2200" dirty="0"/>
              <a:t>     und das Internet der Dinge geben auch Anlass zu </a:t>
            </a:r>
            <a:br>
              <a:rPr lang="de-DE" sz="2200" dirty="0"/>
            </a:br>
            <a:r>
              <a:rPr lang="de-DE" sz="2200" dirty="0"/>
              <a:t>     zusätzlichen Bedenken hinsichtlich des </a:t>
            </a:r>
            <a:br>
              <a:rPr lang="de-DE" sz="2200" dirty="0"/>
            </a:br>
            <a:r>
              <a:rPr lang="de-DE" sz="2200" dirty="0"/>
              <a:t>     Energiebedarfs. 5G zum Beispiel - die notwendigen </a:t>
            </a:r>
            <a:br>
              <a:rPr lang="de-DE" sz="2200" dirty="0"/>
            </a:br>
            <a:r>
              <a:rPr lang="de-DE" sz="2200" dirty="0"/>
              <a:t>     dichteren Netze - werden einen viel höheren </a:t>
            </a:r>
            <a:br>
              <a:rPr lang="de-DE" sz="2200" dirty="0"/>
            </a:br>
            <a:r>
              <a:rPr lang="de-DE" sz="2200" dirty="0"/>
              <a:t>     Strombedarf haben, wenn nicht energieeffizientere </a:t>
            </a:r>
            <a:br>
              <a:rPr lang="de-DE" sz="2200" dirty="0"/>
            </a:br>
            <a:r>
              <a:rPr lang="de-DE" sz="2200" dirty="0"/>
              <a:t>    Technologien eingesetzt werden.</a:t>
            </a:r>
          </a:p>
        </p:txBody>
      </p:sp>
      <p:pic>
        <p:nvPicPr>
          <p:cNvPr id="8" name="Picture 7" descr="A picture containing text, toy, LEGO, vector graphics&#10;&#10;Description automatically generated">
            <a:extLst>
              <a:ext uri="{FF2B5EF4-FFF2-40B4-BE49-F238E27FC236}">
                <a16:creationId xmlns:a16="http://schemas.microsoft.com/office/drawing/2014/main" id="{7B1058B1-79B7-46AB-BF2B-66A00730CE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64883" y="1386110"/>
            <a:ext cx="3999650" cy="4546834"/>
          </a:xfrm>
          <a:prstGeom prst="rect">
            <a:avLst/>
          </a:prstGeom>
        </p:spPr>
      </p:pic>
    </p:spTree>
    <p:extLst>
      <p:ext uri="{BB962C8B-B14F-4D97-AF65-F5344CB8AC3E}">
        <p14:creationId xmlns:p14="http://schemas.microsoft.com/office/powerpoint/2010/main" val="3260702070"/>
      </p:ext>
    </p:extLst>
  </p:cSld>
  <p:clrMapOvr>
    <a:masterClrMapping/>
  </p:clrMapOvr>
  <p:extLst mod="1">
    <p:ext uri="{6950BFC3-D8DA-4A85-94F7-54DA5524770B}">
      <p188:commentRel xmlns="" xmlns:p188="http://schemas.microsoft.com/office/powerpoint/2018/8/main" r:id="rId3"/>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93023B-5E3B-4CF9-9450-85DE3DEBE123}"/>
              </a:ext>
            </a:extLst>
          </p:cNvPr>
          <p:cNvSpPr txBox="1"/>
          <p:nvPr/>
        </p:nvSpPr>
        <p:spPr>
          <a:xfrm>
            <a:off x="1213257" y="277624"/>
            <a:ext cx="10240861" cy="646331"/>
          </a:xfrm>
          <a:prstGeom prst="rect">
            <a:avLst/>
          </a:prstGeom>
          <a:noFill/>
        </p:spPr>
        <p:txBody>
          <a:bodyPr wrap="square">
            <a:spAutoFit/>
          </a:bodyPr>
          <a:lstStyle/>
          <a:p>
            <a:r>
              <a:rPr lang="de-DE" sz="3600" b="1" dirty="0">
                <a:solidFill>
                  <a:srgbClr val="E38330"/>
                </a:solidFill>
              </a:rPr>
              <a:t>3. Woraus ist dein Gerät gemacht?</a:t>
            </a:r>
          </a:p>
        </p:txBody>
      </p:sp>
      <p:pic>
        <p:nvPicPr>
          <p:cNvPr id="10" name="Picture 9" descr="Icon&#10;&#10;Description automatically generated with medium confidence">
            <a:extLst>
              <a:ext uri="{FF2B5EF4-FFF2-40B4-BE49-F238E27FC236}">
                <a16:creationId xmlns:a16="http://schemas.microsoft.com/office/drawing/2014/main" id="{046188A6-0EFA-4137-91A1-A90DA8A57D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18539" y="1803633"/>
            <a:ext cx="4668475" cy="4130412"/>
          </a:xfrm>
          <a:prstGeom prst="rect">
            <a:avLst/>
          </a:prstGeom>
        </p:spPr>
      </p:pic>
      <p:sp>
        <p:nvSpPr>
          <p:cNvPr id="3" name="TextBox 2">
            <a:extLst>
              <a:ext uri="{FF2B5EF4-FFF2-40B4-BE49-F238E27FC236}">
                <a16:creationId xmlns:a16="http://schemas.microsoft.com/office/drawing/2014/main" id="{2309766A-DB4E-4F49-8003-2AC2CCF2CFBD}"/>
              </a:ext>
            </a:extLst>
          </p:cNvPr>
          <p:cNvSpPr txBox="1"/>
          <p:nvPr/>
        </p:nvSpPr>
        <p:spPr>
          <a:xfrm>
            <a:off x="830510" y="889843"/>
            <a:ext cx="11006356" cy="1107996"/>
          </a:xfrm>
          <a:prstGeom prst="rect">
            <a:avLst/>
          </a:prstGeom>
          <a:noFill/>
        </p:spPr>
        <p:txBody>
          <a:bodyPr wrap="square" rtlCol="0">
            <a:spAutoFit/>
          </a:bodyPr>
          <a:lstStyle/>
          <a:p>
            <a:r>
              <a:rPr lang="de-DE" sz="2200" dirty="0">
                <a:solidFill>
                  <a:srgbClr val="3D3D3D"/>
                </a:solidFill>
              </a:rPr>
              <a:t>Die nicht-nachhaltige Ausbeutung vieler seltener Mineralien ist ökologisch unhaltbar. Sie basiert häufig auf Arbeitspraktiken, die moralisch bedenklich sind. </a:t>
            </a:r>
          </a:p>
          <a:p>
            <a:r>
              <a:rPr lang="de-DE" sz="2200" dirty="0">
                <a:solidFill>
                  <a:srgbClr val="3D3D3D"/>
                </a:solidFill>
              </a:rPr>
              <a:t>Zwei Aspekte sind hier wichtig.</a:t>
            </a:r>
            <a:endParaRPr lang="en-US" sz="2200" b="0" i="0" dirty="0">
              <a:solidFill>
                <a:srgbClr val="3D3D3D"/>
              </a:solidFill>
              <a:effectLst/>
            </a:endParaRPr>
          </a:p>
        </p:txBody>
      </p:sp>
      <p:sp>
        <p:nvSpPr>
          <p:cNvPr id="8" name="TextBox 7">
            <a:extLst>
              <a:ext uri="{FF2B5EF4-FFF2-40B4-BE49-F238E27FC236}">
                <a16:creationId xmlns:a16="http://schemas.microsoft.com/office/drawing/2014/main" id="{C9511EFE-F20C-458D-8EA3-2E37608038D9}"/>
              </a:ext>
            </a:extLst>
          </p:cNvPr>
          <p:cNvSpPr txBox="1"/>
          <p:nvPr/>
        </p:nvSpPr>
        <p:spPr>
          <a:xfrm>
            <a:off x="337656" y="1963726"/>
            <a:ext cx="7480883" cy="4493538"/>
          </a:xfrm>
          <a:prstGeom prst="rect">
            <a:avLst/>
          </a:prstGeom>
          <a:noFill/>
        </p:spPr>
        <p:txBody>
          <a:bodyPr wrap="square" rtlCol="0">
            <a:spAutoFit/>
          </a:bodyPr>
          <a:lstStyle/>
          <a:p>
            <a:pPr marL="285750" indent="-285750">
              <a:buFont typeface="Arial" panose="020B0604020202020204" pitchFamily="34" charset="0"/>
              <a:buChar char="•"/>
            </a:pPr>
            <a:r>
              <a:rPr lang="de-DE" sz="2200" dirty="0">
                <a:solidFill>
                  <a:srgbClr val="E18130"/>
                </a:solidFill>
              </a:rPr>
              <a:t>Bedarf an seltenen Mineralien</a:t>
            </a:r>
            <a:br>
              <a:rPr lang="de-DE" sz="2200" dirty="0">
                <a:solidFill>
                  <a:srgbClr val="E18130"/>
                </a:solidFill>
              </a:rPr>
            </a:br>
            <a:r>
              <a:rPr lang="de-DE" sz="2200" dirty="0">
                <a:solidFill>
                  <a:srgbClr val="5E5E5E"/>
                </a:solidFill>
              </a:rPr>
              <a:t>Die meisten digitalen Technologien sind auf seltene Mineralien angewiesen. Diese Mineralien werden immer seltener. Vielen Menschen wissen nicht, dass ein Mobiltelefon mehr als ein Drittel der Elemente des Periodensystems enthält. Mineralien wie Kobalt, die 17 Seltenen Erden, Gallium, Indium und Wolfram werden immer mehr nachgefragt. Da das Angebot begrenzt ist, sind die Preise stark gestiegen.</a:t>
            </a:r>
          </a:p>
          <a:p>
            <a:pPr marL="285750" indent="-285750">
              <a:buFont typeface="Arial" panose="020B0604020202020204" pitchFamily="34" charset="0"/>
              <a:buChar char="•"/>
            </a:pPr>
            <a:r>
              <a:rPr lang="de-DE" sz="2200" dirty="0">
                <a:solidFill>
                  <a:srgbClr val="E18130"/>
                </a:solidFill>
              </a:rPr>
              <a:t>Gewinnung seltener Mineralien</a:t>
            </a:r>
            <a:br>
              <a:rPr lang="de-DE" sz="2200" dirty="0">
                <a:solidFill>
                  <a:srgbClr val="E18130"/>
                </a:solidFill>
              </a:rPr>
            </a:br>
            <a:r>
              <a:rPr lang="de-DE" sz="2200" dirty="0">
                <a:solidFill>
                  <a:srgbClr val="5E5E5E"/>
                </a:solidFill>
              </a:rPr>
              <a:t>Die eigentliche Ausbeutung dieser Ressourcen ist oft mit enormen Umweltbelastungen verbunden. Abraumhalden, Tagebaumethoden und verschüttete Abfälle sind alltäglich.</a:t>
            </a:r>
          </a:p>
        </p:txBody>
      </p:sp>
    </p:spTree>
    <p:extLst>
      <p:ext uri="{BB962C8B-B14F-4D97-AF65-F5344CB8AC3E}">
        <p14:creationId xmlns:p14="http://schemas.microsoft.com/office/powerpoint/2010/main" val="74910022"/>
      </p:ext>
    </p:extLst>
  </p:cSld>
  <p:clrMapOvr>
    <a:masterClrMapping/>
  </p:clrMapOvr>
  <p:extLst mod="1">
    <p:ext uri="{6950BFC3-D8DA-4A85-94F7-54DA5524770B}">
      <p188:commentRel xmlns=""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AA4BC081-BE4E-49BF-B080-497E11287C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3433" y="1872672"/>
            <a:ext cx="4138568" cy="3721769"/>
          </a:xfrm>
          <a:prstGeom prst="rect">
            <a:avLst/>
          </a:prstGeom>
        </p:spPr>
      </p:pic>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normAutofit fontScale="92500" lnSpcReduction="10000"/>
          </a:bodyPr>
          <a:lstStyle/>
          <a:p>
            <a:r>
              <a:rPr lang="de-DE" dirty="0">
                <a:solidFill>
                  <a:srgbClr val="00ACA7"/>
                </a:solidFill>
              </a:rPr>
              <a:t>4. Auswirkungen der Technologie auf den Weltraum und das Weltall</a:t>
            </a: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685568"/>
            <a:ext cx="7650760" cy="5162407"/>
          </a:xfrm>
        </p:spPr>
        <p:txBody>
          <a:bodyPr/>
          <a:lstStyle/>
          <a:p>
            <a:pPr marL="342900" indent="-342900">
              <a:lnSpc>
                <a:spcPct val="100000"/>
              </a:lnSpc>
              <a:spcBef>
                <a:spcPts val="0"/>
              </a:spcBef>
              <a:buFont typeface="Arial" panose="020B0604020202020204" pitchFamily="34" charset="0"/>
              <a:buChar char="•"/>
            </a:pPr>
            <a:r>
              <a:rPr lang="de-DE" sz="2200" dirty="0">
                <a:solidFill>
                  <a:srgbClr val="00ACA7"/>
                </a:solidFill>
              </a:rPr>
              <a:t>Elektrischer Bedarf der neuen Technologie</a:t>
            </a:r>
            <a:br>
              <a:rPr lang="de-DE" sz="2200" dirty="0">
                <a:solidFill>
                  <a:srgbClr val="00ACA7"/>
                </a:solidFill>
              </a:rPr>
            </a:br>
            <a:r>
              <a:rPr lang="de-DE" sz="2200" dirty="0"/>
              <a:t>Die erneuerbaren Energiequellen würden die Auswirkungen digitaler Technologien auf die Kohlenstoffbilanz verringern. Es müssen aber auch ihre </a:t>
            </a:r>
            <a:r>
              <a:rPr lang="de-DE" sz="2200" dirty="0">
                <a:solidFill>
                  <a:srgbClr val="00ACA7"/>
                </a:solidFill>
              </a:rPr>
              <a:t>negativen Nebenwirkungen </a:t>
            </a:r>
            <a:r>
              <a:rPr lang="de-DE" sz="2200" dirty="0"/>
              <a:t>berücksichtigt werden. Digitale Technologien sind entscheidend für intelligente Autobahnen und selbstfahrende Elektroautos. Die Umstellung auf erneuerbare Energien wird durch den Bau von Windturbinen und Solarparks erhebliche Auswirkungen auf die Umwelt haben.</a:t>
            </a:r>
            <a:br>
              <a:rPr lang="de-DE" sz="2200" dirty="0"/>
            </a:br>
            <a:endParaRPr lang="de-DE" sz="2200" dirty="0"/>
          </a:p>
          <a:p>
            <a:pPr>
              <a:lnSpc>
                <a:spcPct val="100000"/>
              </a:lnSpc>
              <a:spcBef>
                <a:spcPts val="0"/>
              </a:spcBef>
            </a:pPr>
            <a:r>
              <a:rPr lang="de-DE" sz="2200" i="1" dirty="0">
                <a:solidFill>
                  <a:srgbClr val="00ACA7"/>
                </a:solidFill>
              </a:rPr>
              <a:t>So müsste beispielsweise ganz Schottland mit Windkraftanlagen ausgestattet werden, um Großbritanniens Elektroautos mit Strom zu versorgen. </a:t>
            </a:r>
            <a:endParaRPr lang="en-US" sz="2200" b="0" i="1" dirty="0">
              <a:solidFill>
                <a:srgbClr val="3D3D3D"/>
              </a:solidFill>
              <a:effectLst/>
              <a:latin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4E77FFB6-09B5-4AC9-894A-A26A195531A7}"/>
              </a:ext>
            </a:extLst>
          </p:cNvPr>
          <p:cNvSpPr txBox="1"/>
          <p:nvPr/>
        </p:nvSpPr>
        <p:spPr>
          <a:xfrm>
            <a:off x="402672" y="6450486"/>
            <a:ext cx="6864903" cy="276999"/>
          </a:xfrm>
          <a:prstGeom prst="rect">
            <a:avLst/>
          </a:prstGeom>
          <a:noFill/>
        </p:spPr>
        <p:txBody>
          <a:bodyPr wrap="square" rtlCol="0">
            <a:spAutoFit/>
          </a:bodyPr>
          <a:lstStyle/>
          <a:p>
            <a:r>
              <a:rPr lang="de-DE" sz="1200" dirty="0">
                <a:hlinkClick r:id="rId3"/>
              </a:rPr>
              <a:t>QUELL</a:t>
            </a:r>
            <a:r>
              <a:rPr lang="hr-BA" sz="1200" dirty="0">
                <a:hlinkClick r:id="rId3"/>
              </a:rPr>
              <a:t>E: </a:t>
            </a:r>
            <a:r>
              <a:rPr lang="en-IE" sz="1200" dirty="0">
                <a:hlinkClick r:id="rId3"/>
              </a:rPr>
              <a:t>https://www.ictworks.org/digital-technologies-climate-change-problem/#.YgT4XN_MKUk</a:t>
            </a:r>
            <a:r>
              <a:rPr lang="hr-BA" sz="1200" dirty="0"/>
              <a:t> </a:t>
            </a:r>
            <a:endParaRPr lang="en-IE" sz="1200" dirty="0"/>
          </a:p>
        </p:txBody>
      </p:sp>
    </p:spTree>
    <p:extLst>
      <p:ext uri="{BB962C8B-B14F-4D97-AF65-F5344CB8AC3E}">
        <p14:creationId xmlns:p14="http://schemas.microsoft.com/office/powerpoint/2010/main" val="306729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B16F1-50C7-1C4B-96E3-2B0A9B1CAE33}"/>
              </a:ext>
            </a:extLst>
          </p:cNvPr>
          <p:cNvSpPr>
            <a:spLocks noGrp="1"/>
          </p:cNvSpPr>
          <p:nvPr>
            <p:ph type="body" sz="quarter" idx="13"/>
          </p:nvPr>
        </p:nvSpPr>
        <p:spPr/>
        <p:txBody>
          <a:bodyPr>
            <a:normAutofit lnSpcReduction="10000"/>
          </a:bodyPr>
          <a:lstStyle/>
          <a:p>
            <a:r>
              <a:rPr lang="de-DE" sz="2400" b="0" i="0" dirty="0">
                <a:effectLst/>
              </a:rPr>
              <a:t>Im Jahr 2019 gaben 73 % der Kund*innen an, dass das Vertrauen in Unternehmen wichtiger ist als noch vor einem Jahr. </a:t>
            </a:r>
            <a:r>
              <a:rPr lang="de-DE" sz="2400" b="0" dirty="0"/>
              <a:t>W</a:t>
            </a:r>
            <a:r>
              <a:rPr lang="de-DE" sz="2400" b="0" i="0" dirty="0">
                <a:effectLst/>
              </a:rPr>
              <a:t>ir können davon ausgehen, dass die Zahlen gestiegen sind.</a:t>
            </a:r>
          </a:p>
          <a:p>
            <a:r>
              <a:rPr lang="de-DE" sz="2400" b="0" i="0" dirty="0">
                <a:effectLst/>
              </a:rPr>
              <a:t>Sei Dir bewusst, dass alles, was Du online tust oder was du an Tools verwendest, Eigentum eines Unternehmens ist.</a:t>
            </a:r>
            <a:endParaRPr lang="en-US" sz="4300" u="sng" dirty="0"/>
          </a:p>
        </p:txBody>
      </p:sp>
      <p:sp>
        <p:nvSpPr>
          <p:cNvPr id="3" name="Text Placeholder 2">
            <a:extLst>
              <a:ext uri="{FF2B5EF4-FFF2-40B4-BE49-F238E27FC236}">
                <a16:creationId xmlns:a16="http://schemas.microsoft.com/office/drawing/2014/main" id="{20879321-0314-4C40-93B9-975A1F69263A}"/>
              </a:ext>
            </a:extLst>
          </p:cNvPr>
          <p:cNvSpPr>
            <a:spLocks noGrp="1"/>
          </p:cNvSpPr>
          <p:nvPr>
            <p:ph type="body" sz="quarter" idx="14"/>
          </p:nvPr>
        </p:nvSpPr>
        <p:spPr>
          <a:xfrm>
            <a:off x="2185060" y="5526076"/>
            <a:ext cx="9722837" cy="1107996"/>
          </a:xfrm>
        </p:spPr>
        <p:txBody>
          <a:bodyPr/>
          <a:lstStyle/>
          <a:p>
            <a:pPr algn="r"/>
            <a:r>
              <a:rPr lang="de-DE" sz="2400" b="0" i="0" dirty="0">
                <a:solidFill>
                  <a:schemeClr val="bg2">
                    <a:lumMod val="25000"/>
                  </a:schemeClr>
                </a:solidFill>
                <a:effectLst/>
              </a:rPr>
              <a:t>Deshalb müssen Organisationen lernen, wie sie personenbezogene Daten verarbeiten und gleichzeitig die Privatsphäre der </a:t>
            </a:r>
            <a:r>
              <a:rPr lang="de-DE" dirty="0">
                <a:solidFill>
                  <a:schemeClr val="bg2">
                    <a:lumMod val="25000"/>
                  </a:schemeClr>
                </a:solidFill>
              </a:rPr>
              <a:t>e</a:t>
            </a:r>
            <a:r>
              <a:rPr lang="de-DE" sz="2400" b="0" i="0" dirty="0">
                <a:solidFill>
                  <a:schemeClr val="bg2">
                    <a:lumMod val="25000"/>
                  </a:schemeClr>
                </a:solidFill>
                <a:effectLst/>
              </a:rPr>
              <a:t>inzelnen Personen schützen können</a:t>
            </a:r>
            <a:r>
              <a:rPr lang="de-DE" dirty="0">
                <a:solidFill>
                  <a:schemeClr val="bg2">
                    <a:lumMod val="25000"/>
                  </a:schemeClr>
                </a:solidFill>
              </a:rPr>
              <a:t>. Diese Sicherheit wird von den Menschen erwartet. </a:t>
            </a:r>
            <a:endParaRPr lang="de-DE" sz="2400" b="0" i="0" dirty="0">
              <a:solidFill>
                <a:schemeClr val="bg2">
                  <a:lumMod val="25000"/>
                </a:schemeClr>
              </a:solidFill>
              <a:effectLst/>
            </a:endParaRPr>
          </a:p>
        </p:txBody>
      </p:sp>
      <p:graphicFrame>
        <p:nvGraphicFramePr>
          <p:cNvPr id="17" name="Chart 16">
            <a:extLst>
              <a:ext uri="{FF2B5EF4-FFF2-40B4-BE49-F238E27FC236}">
                <a16:creationId xmlns:a16="http://schemas.microsoft.com/office/drawing/2014/main" id="{58BA91E3-65A9-47E1-ACB0-6014E81FAFF1}"/>
              </a:ext>
            </a:extLst>
          </p:cNvPr>
          <p:cNvGraphicFramePr/>
          <p:nvPr>
            <p:extLst>
              <p:ext uri="{D42A27DB-BD31-4B8C-83A1-F6EECF244321}">
                <p14:modId xmlns:p14="http://schemas.microsoft.com/office/powerpoint/2010/main" val="3031950635"/>
              </p:ext>
            </p:extLst>
          </p:nvPr>
        </p:nvGraphicFramePr>
        <p:xfrm>
          <a:off x="6499778" y="35107"/>
          <a:ext cx="5466080" cy="46485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168CA30-FDF7-427F-8B7A-8DE32690B988}"/>
              </a:ext>
            </a:extLst>
          </p:cNvPr>
          <p:cNvSpPr txBox="1"/>
          <p:nvPr/>
        </p:nvSpPr>
        <p:spPr>
          <a:xfrm>
            <a:off x="1399" y="4400313"/>
            <a:ext cx="11964460" cy="1107996"/>
          </a:xfrm>
          <a:prstGeom prst="rect">
            <a:avLst/>
          </a:prstGeom>
          <a:noFill/>
        </p:spPr>
        <p:txBody>
          <a:bodyPr wrap="square" rtlCol="0">
            <a:spAutoFit/>
          </a:bodyPr>
          <a:lstStyle/>
          <a:p>
            <a:pPr algn="r"/>
            <a:r>
              <a:rPr lang="en-GB" sz="2200" b="1" dirty="0">
                <a:solidFill>
                  <a:srgbClr val="D6315A"/>
                </a:solidFill>
              </a:rPr>
              <a:t>ERINNERUNG - </a:t>
            </a:r>
            <a:r>
              <a:rPr lang="de-DE" sz="2200" dirty="0">
                <a:solidFill>
                  <a:srgbClr val="E18130"/>
                </a:solidFill>
              </a:rPr>
              <a:t>In der digitalen Welt bist Du immer eine Kundin von jemandem, auch wenn Du nichts kaufst. Wenn Du die Tools von einem Unternehmen nutzt, um im Internet und in der Technologie zu navigieren, dann bist Du immer ein Kundin.</a:t>
            </a:r>
            <a:endParaRPr lang="en-US" sz="2200" dirty="0">
              <a:solidFill>
                <a:srgbClr val="E18130"/>
              </a:solidFill>
            </a:endParaRPr>
          </a:p>
        </p:txBody>
      </p:sp>
      <p:sp>
        <p:nvSpPr>
          <p:cNvPr id="7" name="TextBox 6">
            <a:extLst>
              <a:ext uri="{FF2B5EF4-FFF2-40B4-BE49-F238E27FC236}">
                <a16:creationId xmlns:a16="http://schemas.microsoft.com/office/drawing/2014/main" id="{1DA42587-59E1-4838-A78D-DFD4FAD3FE9F}"/>
              </a:ext>
            </a:extLst>
          </p:cNvPr>
          <p:cNvSpPr txBox="1"/>
          <p:nvPr/>
        </p:nvSpPr>
        <p:spPr>
          <a:xfrm>
            <a:off x="1398" y="6627168"/>
            <a:ext cx="6094602" cy="230832"/>
          </a:xfrm>
          <a:prstGeom prst="rect">
            <a:avLst/>
          </a:prstGeom>
          <a:noFill/>
        </p:spPr>
        <p:txBody>
          <a:bodyPr wrap="square">
            <a:spAutoFit/>
          </a:bodyPr>
          <a:lstStyle/>
          <a:p>
            <a:r>
              <a:rPr lang="de-DE" sz="900" dirty="0"/>
              <a:t>QUELLE</a:t>
            </a:r>
            <a:r>
              <a:rPr lang="hr-BA" sz="900" dirty="0"/>
              <a:t>: </a:t>
            </a:r>
            <a:r>
              <a:rPr lang="en-US" sz="900" dirty="0">
                <a:hlinkClick r:id="rId3"/>
              </a:rPr>
              <a:t>https://www.salesforce.com/au/blog/2019/06/state-of-the-connected-customer--engagement-trends-you-need-to-k</a:t>
            </a:r>
            <a:r>
              <a:rPr lang="hr-BA" sz="900" dirty="0"/>
              <a:t> </a:t>
            </a:r>
            <a:endParaRPr lang="en-US" sz="900" dirty="0"/>
          </a:p>
        </p:txBody>
      </p:sp>
    </p:spTree>
    <p:extLst>
      <p:ext uri="{BB962C8B-B14F-4D97-AF65-F5344CB8AC3E}">
        <p14:creationId xmlns:p14="http://schemas.microsoft.com/office/powerpoint/2010/main" val="19165575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normAutofit fontScale="92500" lnSpcReduction="10000"/>
          </a:bodyPr>
          <a:lstStyle/>
          <a:p>
            <a:r>
              <a:rPr lang="de-DE" dirty="0">
                <a:solidFill>
                  <a:srgbClr val="00ACA7"/>
                </a:solidFill>
              </a:rPr>
              <a:t>4. Auswirkungen der Technologie auf den Weltraum und das Weltall</a:t>
            </a: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448117"/>
            <a:ext cx="6882048" cy="498129"/>
          </a:xfrm>
        </p:spPr>
        <p:txBody>
          <a:bodyPr/>
          <a:lstStyle/>
          <a:p>
            <a:pPr marL="342900" indent="-342900">
              <a:lnSpc>
                <a:spcPct val="100000"/>
              </a:lnSpc>
              <a:spcBef>
                <a:spcPts val="0"/>
              </a:spcBef>
              <a:buFont typeface="Arial" panose="020B0604020202020204" pitchFamily="34" charset="0"/>
              <a:buChar char="•"/>
            </a:pPr>
            <a:r>
              <a:rPr lang="en-US" dirty="0">
                <a:solidFill>
                  <a:srgbClr val="00ACA7"/>
                </a:solidFill>
              </a:rPr>
              <a:t>Ausgebaute physische Infrastruktur</a:t>
            </a:r>
            <a:endParaRPr lang="en-US" b="0" i="0" dirty="0">
              <a:solidFill>
                <a:srgbClr val="3D3D3D"/>
              </a:solidFill>
              <a:effectLst/>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946A2BEA-1336-4521-8C21-A940415FE6CE}"/>
              </a:ext>
            </a:extLst>
          </p:cNvPr>
          <p:cNvSpPr txBox="1"/>
          <p:nvPr/>
        </p:nvSpPr>
        <p:spPr>
          <a:xfrm>
            <a:off x="672662" y="2230487"/>
            <a:ext cx="10825655" cy="2954655"/>
          </a:xfrm>
          <a:prstGeom prst="rect">
            <a:avLst/>
          </a:prstGeom>
          <a:noFill/>
        </p:spPr>
        <p:txBody>
          <a:bodyPr wrap="square" rtlCol="0">
            <a:spAutoFit/>
          </a:bodyPr>
          <a:lstStyle/>
          <a:p>
            <a:pPr>
              <a:lnSpc>
                <a:spcPct val="100000"/>
              </a:lnSpc>
              <a:spcBef>
                <a:spcPts val="0"/>
              </a:spcBef>
            </a:pPr>
            <a:r>
              <a:rPr lang="de-DE" sz="2400" dirty="0">
                <a:solidFill>
                  <a:schemeClr val="bg2">
                    <a:lumMod val="25000"/>
                  </a:schemeClr>
                </a:solidFill>
              </a:rPr>
              <a:t>Die Auswirkungen einer großen Anzahl neuer Mobilfunkmasten und Antennen, die für 5G-Netze benötigt werden, sowie die Gebäude, in denen Serverfarmen und Rechenzentren untergebracht sind, haben ebenfalls erhebliche Umweltauswirkungen.</a:t>
            </a:r>
          </a:p>
          <a:p>
            <a:pPr>
              <a:lnSpc>
                <a:spcPct val="100000"/>
              </a:lnSpc>
              <a:spcBef>
                <a:spcPts val="0"/>
              </a:spcBef>
            </a:pPr>
            <a:r>
              <a:rPr lang="de-DE" sz="2400" dirty="0">
                <a:solidFill>
                  <a:schemeClr val="bg2">
                    <a:lumMod val="25000"/>
                  </a:schemeClr>
                </a:solidFill>
              </a:rPr>
              <a:t>Dabei geht es nicht nur um den Strombedarf für die Kühlung. Es geht auch um die Größe der Datenfarmen die erhebliche physische Auswirkungen auf die Umwelt hat. Ein durchschnittliches Rechenzentrum erstreckt sich über eine Fläche von etwa 100.000 Quadratmetern. </a:t>
            </a:r>
          </a:p>
          <a:p>
            <a:endParaRPr lang="en-IE" dirty="0"/>
          </a:p>
        </p:txBody>
      </p:sp>
    </p:spTree>
    <p:extLst>
      <p:ext uri="{BB962C8B-B14F-4D97-AF65-F5344CB8AC3E}">
        <p14:creationId xmlns:p14="http://schemas.microsoft.com/office/powerpoint/2010/main" val="351698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normAutofit fontScale="92500" lnSpcReduction="10000"/>
          </a:bodyPr>
          <a:lstStyle/>
          <a:p>
            <a:r>
              <a:rPr lang="de-DE" dirty="0">
                <a:solidFill>
                  <a:srgbClr val="00ACA7"/>
                </a:solidFill>
              </a:rPr>
              <a:t>4. Auswirkungen der Technologie auf den Weltraum und das Weltall</a:t>
            </a: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542354"/>
            <a:ext cx="7298422" cy="4261608"/>
          </a:xfrm>
        </p:spPr>
        <p:txBody>
          <a:bodyPr/>
          <a:lstStyle/>
          <a:p>
            <a:pPr marL="342900" indent="-342900">
              <a:lnSpc>
                <a:spcPct val="100000"/>
              </a:lnSpc>
              <a:spcBef>
                <a:spcPts val="0"/>
              </a:spcBef>
              <a:buFont typeface="Arial" panose="020B0604020202020204" pitchFamily="34" charset="0"/>
              <a:buChar char="•"/>
            </a:pPr>
            <a:r>
              <a:rPr lang="de-DE" dirty="0">
                <a:solidFill>
                  <a:srgbClr val="00ACA7"/>
                </a:solidFill>
              </a:rPr>
              <a:t>Vermehrung von Satellitenkonstellationen</a:t>
            </a:r>
            <a:br>
              <a:rPr lang="de-DE" dirty="0">
                <a:solidFill>
                  <a:srgbClr val="00ACA7"/>
                </a:solidFill>
              </a:rPr>
            </a:br>
            <a:r>
              <a:rPr lang="de-DE" dirty="0"/>
              <a:t>Der Weltraum wird als nicht umweltrelevant angesehen, ähnlich wie früher die Ozeane. Aber in Wirklichkeit ist die Verschmutzung des Weltraums sehr wichtig für uns.</a:t>
            </a:r>
            <a:br>
              <a:rPr lang="de-DE" dirty="0"/>
            </a:br>
            <a:r>
              <a:rPr lang="de-DE" dirty="0"/>
              <a:t>Die Umweltauswirkungen von Raketen, die Satelliten in den Weltraum bringen, wurden bis vor kurzem kaum berücksichtigt. </a:t>
            </a:r>
            <a:br>
              <a:rPr lang="de-DE" dirty="0"/>
            </a:br>
            <a:r>
              <a:rPr lang="de-DE" dirty="0"/>
              <a:t>Man schätzt, dass etwa 8.950 Satelliten in den Weltraum geschossen wurden, von denen etwa 5.000 noch im All sind und nur 1.950 noch funktionieren. </a:t>
            </a:r>
            <a:endParaRPr lang="en-US" b="0" i="0" dirty="0">
              <a:effectLst/>
              <a:highlight>
                <a:srgbClr val="FFFF00"/>
              </a:highlight>
            </a:endParaRPr>
          </a:p>
        </p:txBody>
      </p:sp>
      <p:pic>
        <p:nvPicPr>
          <p:cNvPr id="6" name="Picture 5">
            <a:extLst>
              <a:ext uri="{FF2B5EF4-FFF2-40B4-BE49-F238E27FC236}">
                <a16:creationId xmlns:a16="http://schemas.microsoft.com/office/drawing/2014/main" id="{D789EA5C-E8AE-43F7-9277-104C4D5E70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1094" y="1703927"/>
            <a:ext cx="4328719" cy="4261608"/>
          </a:xfrm>
          <a:prstGeom prst="rect">
            <a:avLst/>
          </a:prstGeom>
        </p:spPr>
      </p:pic>
      <p:sp>
        <p:nvSpPr>
          <p:cNvPr id="5" name="TextBox 4">
            <a:extLst>
              <a:ext uri="{FF2B5EF4-FFF2-40B4-BE49-F238E27FC236}">
                <a16:creationId xmlns:a16="http://schemas.microsoft.com/office/drawing/2014/main" id="{690CEE0F-03D5-4498-BE3F-6794B74E1C87}"/>
              </a:ext>
            </a:extLst>
          </p:cNvPr>
          <p:cNvSpPr txBox="1"/>
          <p:nvPr/>
        </p:nvSpPr>
        <p:spPr>
          <a:xfrm>
            <a:off x="402672" y="6450486"/>
            <a:ext cx="6864903" cy="276999"/>
          </a:xfrm>
          <a:prstGeom prst="rect">
            <a:avLst/>
          </a:prstGeom>
          <a:noFill/>
        </p:spPr>
        <p:txBody>
          <a:bodyPr wrap="square" rtlCol="0">
            <a:spAutoFit/>
          </a:bodyPr>
          <a:lstStyle/>
          <a:p>
            <a:r>
              <a:rPr lang="de-DE" sz="1200" dirty="0">
                <a:hlinkClick r:id="rId3"/>
              </a:rPr>
              <a:t>QUELL</a:t>
            </a:r>
            <a:r>
              <a:rPr lang="hr-BA" sz="1200" dirty="0">
                <a:hlinkClick r:id="rId3"/>
              </a:rPr>
              <a:t>E: </a:t>
            </a:r>
            <a:r>
              <a:rPr lang="en-IE" sz="1200" dirty="0">
                <a:hlinkClick r:id="rId3"/>
              </a:rPr>
              <a:t>https://www.ictworks.org/digital-technologies-climate-change-problem/#.YgT4XN_MKUk</a:t>
            </a:r>
            <a:r>
              <a:rPr lang="hr-BA" sz="1200" dirty="0"/>
              <a:t> </a:t>
            </a:r>
            <a:endParaRPr lang="en-IE" sz="1200" dirty="0"/>
          </a:p>
        </p:txBody>
      </p:sp>
    </p:spTree>
    <p:extLst>
      <p:ext uri="{BB962C8B-B14F-4D97-AF65-F5344CB8AC3E}">
        <p14:creationId xmlns:p14="http://schemas.microsoft.com/office/powerpoint/2010/main" val="3483108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230470-2513-CB4A-A25D-1FFCDDFA1072}"/>
              </a:ext>
            </a:extLst>
          </p:cNvPr>
          <p:cNvSpPr>
            <a:spLocks noGrp="1"/>
          </p:cNvSpPr>
          <p:nvPr>
            <p:ph type="body" sz="quarter" idx="15"/>
          </p:nvPr>
        </p:nvSpPr>
        <p:spPr>
          <a:xfrm>
            <a:off x="3175537" y="722727"/>
            <a:ext cx="8248525" cy="1265463"/>
          </a:xfrm>
        </p:spPr>
        <p:txBody>
          <a:bodyPr>
            <a:normAutofit/>
          </a:bodyPr>
          <a:lstStyle/>
          <a:p>
            <a:r>
              <a:rPr lang="de-DE" sz="3600" b="1" dirty="0"/>
              <a:t>TEIL DER LÖSUNG WERDEN:</a:t>
            </a:r>
          </a:p>
          <a:p>
            <a:r>
              <a:rPr lang="de-DE" sz="3600" b="1" dirty="0"/>
              <a:t>Die Suchmaschine, die Bäume pflanzt</a:t>
            </a: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5A04B7B-D5C9-4845-85C5-862C60E735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924" y="2671801"/>
            <a:ext cx="8387476" cy="3787659"/>
          </a:xfrm>
          <a:prstGeom prst="rect">
            <a:avLst/>
          </a:prstGeom>
        </p:spPr>
      </p:pic>
      <p:pic>
        <p:nvPicPr>
          <p:cNvPr id="9" name="Picture 8" descr="Logo&#10;&#10;Description automatically generated">
            <a:extLst>
              <a:ext uri="{FF2B5EF4-FFF2-40B4-BE49-F238E27FC236}">
                <a16:creationId xmlns:a16="http://schemas.microsoft.com/office/drawing/2014/main" id="{C14D804A-0D55-4EAE-AC8F-0AB9DFEE2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12" y="573070"/>
            <a:ext cx="2804195" cy="1557886"/>
          </a:xfrm>
          <a:prstGeom prst="rect">
            <a:avLst/>
          </a:prstGeom>
        </p:spPr>
      </p:pic>
      <p:sp>
        <p:nvSpPr>
          <p:cNvPr id="6" name="TextBox 5">
            <a:extLst>
              <a:ext uri="{FF2B5EF4-FFF2-40B4-BE49-F238E27FC236}">
                <a16:creationId xmlns:a16="http://schemas.microsoft.com/office/drawing/2014/main" id="{F24A7FE7-EE00-493A-924F-52B4BEEC574C}"/>
              </a:ext>
            </a:extLst>
          </p:cNvPr>
          <p:cNvSpPr txBox="1"/>
          <p:nvPr/>
        </p:nvSpPr>
        <p:spPr>
          <a:xfrm>
            <a:off x="3048000" y="3246961"/>
            <a:ext cx="6096000" cy="369332"/>
          </a:xfrm>
          <a:prstGeom prst="rect">
            <a:avLst/>
          </a:prstGeom>
          <a:noFill/>
        </p:spPr>
        <p:txBody>
          <a:bodyPr wrap="square">
            <a:spAutoFit/>
          </a:bodyPr>
          <a:lstStyle/>
          <a:p>
            <a:r>
              <a:rPr lang="en-IE" sz="1800" dirty="0">
                <a:solidFill>
                  <a:schemeClr val="bg1"/>
                </a:solidFill>
                <a:hlinkClick r:id="rId4">
                  <a:extLst>
                    <a:ext uri="{A12FA001-AC4F-418D-AE19-62706E023703}">
                      <ahyp:hlinkClr xmlns:ahyp="http://schemas.microsoft.com/office/drawing/2018/hyperlinkcolor" val="tx"/>
                    </a:ext>
                  </a:extLst>
                </a:hlinkClick>
              </a:rPr>
              <a:t>www.ecosia.org</a:t>
            </a:r>
            <a:endParaRPr lang="en-IE" sz="1800" dirty="0">
              <a:solidFill>
                <a:schemeClr val="bg1"/>
              </a:solidFill>
            </a:endParaRPr>
          </a:p>
        </p:txBody>
      </p:sp>
      <p:sp>
        <p:nvSpPr>
          <p:cNvPr id="8" name="TextBox 7">
            <a:extLst>
              <a:ext uri="{FF2B5EF4-FFF2-40B4-BE49-F238E27FC236}">
                <a16:creationId xmlns:a16="http://schemas.microsoft.com/office/drawing/2014/main" id="{DDB03446-0E15-4738-851C-3EB5A74028B4}"/>
              </a:ext>
            </a:extLst>
          </p:cNvPr>
          <p:cNvSpPr txBox="1"/>
          <p:nvPr/>
        </p:nvSpPr>
        <p:spPr>
          <a:xfrm>
            <a:off x="9248172" y="3974051"/>
            <a:ext cx="2500132" cy="1815882"/>
          </a:xfrm>
          <a:prstGeom prst="rect">
            <a:avLst/>
          </a:prstGeom>
          <a:noFill/>
        </p:spPr>
        <p:txBody>
          <a:bodyPr wrap="square">
            <a:spAutoFit/>
          </a:bodyPr>
          <a:lstStyle/>
          <a:p>
            <a:r>
              <a:rPr lang="de-DE" sz="2800" dirty="0">
                <a:hlinkClick r:id="rId5"/>
              </a:rPr>
              <a:t>Ecosia - die Suchmaschine, die Bäume pflanzt</a:t>
            </a:r>
            <a:endParaRPr lang="en-IE" sz="2800" dirty="0"/>
          </a:p>
        </p:txBody>
      </p:sp>
      <p:sp>
        <p:nvSpPr>
          <p:cNvPr id="7" name="TextBox 6">
            <a:extLst>
              <a:ext uri="{FF2B5EF4-FFF2-40B4-BE49-F238E27FC236}">
                <a16:creationId xmlns:a16="http://schemas.microsoft.com/office/drawing/2014/main" id="{858C2BF3-222C-47C5-A072-8C557FDA0F26}"/>
              </a:ext>
            </a:extLst>
          </p:cNvPr>
          <p:cNvSpPr txBox="1"/>
          <p:nvPr/>
        </p:nvSpPr>
        <p:spPr>
          <a:xfrm>
            <a:off x="9248021" y="3575251"/>
            <a:ext cx="2349661" cy="461665"/>
          </a:xfrm>
          <a:prstGeom prst="rect">
            <a:avLst/>
          </a:prstGeom>
          <a:noFill/>
        </p:spPr>
        <p:txBody>
          <a:bodyPr wrap="square" rtlCol="0">
            <a:spAutoFit/>
          </a:bodyPr>
          <a:lstStyle/>
          <a:p>
            <a:r>
              <a:rPr lang="en-GB" sz="2400" b="1" dirty="0"/>
              <a:t>FIND OUT MORE</a:t>
            </a:r>
            <a:endParaRPr lang="en-IE" sz="2400" b="1" dirty="0"/>
          </a:p>
        </p:txBody>
      </p:sp>
    </p:spTree>
    <p:extLst>
      <p:ext uri="{BB962C8B-B14F-4D97-AF65-F5344CB8AC3E}">
        <p14:creationId xmlns:p14="http://schemas.microsoft.com/office/powerpoint/2010/main" val="3693558987"/>
      </p:ext>
    </p:extLst>
  </p:cSld>
  <p:clrMapOvr>
    <a:masterClrMapping/>
  </p:clrMapOvr>
  <p:extLst mod="1">
    <p:ext uri="{6950BFC3-D8DA-4A85-94F7-54DA5524770B}">
      <p188:commentRel xmlns="" xmlns:p188="http://schemas.microsoft.com/office/powerpoint/2018/8/main" r:id="rId6"/>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3FEF9-08F0-E04A-B05E-9849DFE8F481}"/>
              </a:ext>
            </a:extLst>
          </p:cNvPr>
          <p:cNvSpPr>
            <a:spLocks noGrp="1"/>
          </p:cNvSpPr>
          <p:nvPr>
            <p:ph type="body" sz="quarter" idx="13"/>
          </p:nvPr>
        </p:nvSpPr>
        <p:spPr>
          <a:xfrm>
            <a:off x="184558" y="643273"/>
            <a:ext cx="4448254" cy="3297980"/>
          </a:xfrm>
        </p:spPr>
        <p:txBody>
          <a:bodyPr>
            <a:normAutofit/>
          </a:bodyPr>
          <a:lstStyle/>
          <a:p>
            <a:pPr algn="ctr"/>
            <a:r>
              <a:rPr lang="en-US" i="0" dirty="0">
                <a:solidFill>
                  <a:srgbClr val="FFFFFF"/>
                </a:solidFill>
                <a:effectLst/>
              </a:rPr>
              <a:t>Pflanze Bäume, während Du das Web durchsuchst.</a:t>
            </a:r>
          </a:p>
          <a:p>
            <a:pPr algn="ctr"/>
            <a:endParaRPr lang="en-US" i="0" dirty="0">
              <a:solidFill>
                <a:srgbClr val="FFFFFF"/>
              </a:solidFill>
              <a:effectLst/>
            </a:endParaRPr>
          </a:p>
          <a:p>
            <a:endParaRPr lang="en-US" dirty="0"/>
          </a:p>
        </p:txBody>
      </p:sp>
      <p:sp>
        <p:nvSpPr>
          <p:cNvPr id="3" name="Text Placeholder 2">
            <a:extLst>
              <a:ext uri="{FF2B5EF4-FFF2-40B4-BE49-F238E27FC236}">
                <a16:creationId xmlns:a16="http://schemas.microsoft.com/office/drawing/2014/main" id="{3EF427D1-E560-8549-A29C-5437F7F2FBCE}"/>
              </a:ext>
            </a:extLst>
          </p:cNvPr>
          <p:cNvSpPr>
            <a:spLocks noGrp="1"/>
          </p:cNvSpPr>
          <p:nvPr>
            <p:ph type="body" sz="quarter" idx="14"/>
          </p:nvPr>
        </p:nvSpPr>
        <p:spPr>
          <a:xfrm>
            <a:off x="184558" y="4658880"/>
            <a:ext cx="11476139" cy="1045633"/>
          </a:xfrm>
        </p:spPr>
        <p:txBody>
          <a:bodyPr/>
          <a:lstStyle/>
          <a:p>
            <a:r>
              <a:rPr lang="de-DE" dirty="0">
                <a:solidFill>
                  <a:schemeClr val="bg2">
                    <a:lumMod val="25000"/>
                  </a:schemeClr>
                </a:solidFill>
              </a:rPr>
              <a:t>Ecosia verwendet den Gewinn aus Deinen Suchanfragen, um Bäume dort zu pflanzen, wo sie am dringendsten benötigt werden. Hole Dir die kostenlose Browsererweiterung und pflanze mit jeder Suche Bäume.</a:t>
            </a:r>
          </a:p>
          <a:p>
            <a:endParaRPr lang="en-US" dirty="0">
              <a:solidFill>
                <a:schemeClr val="bg2">
                  <a:lumMod val="25000"/>
                </a:schemeClr>
              </a:solidFill>
            </a:endParaRPr>
          </a:p>
        </p:txBody>
      </p:sp>
      <p:pic>
        <p:nvPicPr>
          <p:cNvPr id="18" name="Picture 17" descr="Graphical user interface, application&#10;&#10;Description automatically generated">
            <a:extLst>
              <a:ext uri="{FF2B5EF4-FFF2-40B4-BE49-F238E27FC236}">
                <a16:creationId xmlns:a16="http://schemas.microsoft.com/office/drawing/2014/main" id="{A2887982-81B4-4EA7-9563-9FF91B1325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5189" y="2575420"/>
            <a:ext cx="7306811" cy="1754604"/>
          </a:xfrm>
          <a:prstGeom prst="rect">
            <a:avLst/>
          </a:prstGeom>
        </p:spPr>
      </p:pic>
      <p:pic>
        <p:nvPicPr>
          <p:cNvPr id="20" name="Picture 19" descr="Application&#10;&#10;Description automatically generated with medium confidence">
            <a:extLst>
              <a:ext uri="{FF2B5EF4-FFF2-40B4-BE49-F238E27FC236}">
                <a16:creationId xmlns:a16="http://schemas.microsoft.com/office/drawing/2014/main" id="{FF00820D-DBDF-469C-ABA3-A929FCFAB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189" y="248990"/>
            <a:ext cx="7306811" cy="2326430"/>
          </a:xfrm>
          <a:prstGeom prst="rect">
            <a:avLst/>
          </a:prstGeom>
        </p:spPr>
      </p:pic>
      <p:pic>
        <p:nvPicPr>
          <p:cNvPr id="25" name="Picture 24" descr="Logo&#10;&#10;Description automatically generated">
            <a:extLst>
              <a:ext uri="{FF2B5EF4-FFF2-40B4-BE49-F238E27FC236}">
                <a16:creationId xmlns:a16="http://schemas.microsoft.com/office/drawing/2014/main" id="{222B9EFB-BEE2-4BB8-B375-0CFCF9A617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389" y="2506171"/>
            <a:ext cx="1898591" cy="1054773"/>
          </a:xfrm>
          <a:prstGeom prst="rect">
            <a:avLst/>
          </a:prstGeom>
        </p:spPr>
      </p:pic>
      <p:sp>
        <p:nvSpPr>
          <p:cNvPr id="9" name="TextBox 8">
            <a:extLst>
              <a:ext uri="{FF2B5EF4-FFF2-40B4-BE49-F238E27FC236}">
                <a16:creationId xmlns:a16="http://schemas.microsoft.com/office/drawing/2014/main" id="{236DA711-CA33-4E66-B66F-747E808F603B}"/>
              </a:ext>
            </a:extLst>
          </p:cNvPr>
          <p:cNvSpPr txBox="1"/>
          <p:nvPr/>
        </p:nvSpPr>
        <p:spPr>
          <a:xfrm>
            <a:off x="2408684" y="5845395"/>
            <a:ext cx="6096000" cy="461665"/>
          </a:xfrm>
          <a:prstGeom prst="rect">
            <a:avLst/>
          </a:prstGeom>
          <a:noFill/>
        </p:spPr>
        <p:txBody>
          <a:bodyPr wrap="square">
            <a:spAutoFit/>
          </a:bodyPr>
          <a:lstStyle/>
          <a:p>
            <a:r>
              <a:rPr lang="de-DE" sz="2400" dirty="0">
                <a:hlinkClick r:id="rId5"/>
              </a:rPr>
              <a:t>Ecosia - die Suchmaschine, die Bäume pflanzt</a:t>
            </a:r>
            <a:endParaRPr lang="en-IE" sz="2400" dirty="0"/>
          </a:p>
        </p:txBody>
      </p:sp>
    </p:spTree>
    <p:extLst>
      <p:ext uri="{BB962C8B-B14F-4D97-AF65-F5344CB8AC3E}">
        <p14:creationId xmlns:p14="http://schemas.microsoft.com/office/powerpoint/2010/main" val="2835188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Schlussfolgerungen für dieses Modul:</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ü"/>
            </a:pPr>
            <a:r>
              <a:rPr lang="de-DE" dirty="0"/>
              <a:t>Es gibt Schritte, die wir unternehmen können, um die Kontrolle über unsere digitale Identität und Sicherheit zurückzugewinnen.</a:t>
            </a:r>
          </a:p>
          <a:p>
            <a:pPr marL="342900" indent="-342900">
              <a:lnSpc>
                <a:spcPct val="100000"/>
              </a:lnSpc>
              <a:buFont typeface="Wingdings" panose="05000000000000000000" pitchFamily="2" charset="2"/>
              <a:buChar char="ü"/>
            </a:pPr>
            <a:r>
              <a:rPr lang="de-DE" dirty="0"/>
              <a:t>Technologie hat Auswirkungen auf unsere geistige und körperliche Gesundheit. Wir müssen uns dessen bewusst sein und unser Verhalten in Bezug auf die Technologienutzung steuern</a:t>
            </a:r>
          </a:p>
          <a:p>
            <a:pPr marL="342900" indent="-342900">
              <a:lnSpc>
                <a:spcPct val="100000"/>
              </a:lnSpc>
              <a:buFont typeface="Wingdings" panose="05000000000000000000" pitchFamily="2" charset="2"/>
              <a:buChar char="ü"/>
            </a:pPr>
            <a:r>
              <a:rPr lang="de-DE" dirty="0"/>
              <a:t>Unsere Entscheidungen in Bezug auf die digitale Technologie beeinflussen unsere Umwelt. Es ist wichtig, daran zu denken</a:t>
            </a:r>
          </a:p>
          <a:p>
            <a:pPr marL="342900" indent="-342900">
              <a:lnSpc>
                <a:spcPct val="100000"/>
              </a:lnSpc>
              <a:buFont typeface="Wingdings" panose="05000000000000000000" pitchFamily="2" charset="2"/>
              <a:buChar char="ü"/>
            </a:pPr>
            <a:endParaRPr lang="hr-BA" dirty="0"/>
          </a:p>
          <a:p>
            <a:pPr>
              <a:lnSpc>
                <a:spcPct val="100000"/>
              </a:lnSpc>
            </a:pPr>
            <a:endParaRPr lang="hr-BA" sz="1600" dirty="0">
              <a:solidFill>
                <a:srgbClr val="FF0000"/>
              </a:solidFill>
            </a:endParaRPr>
          </a:p>
          <a:p>
            <a:pPr>
              <a:lnSpc>
                <a:spcPct val="100000"/>
              </a:lnSpc>
            </a:pPr>
            <a:endParaRPr lang="en-US" sz="1600" dirty="0">
              <a:solidFill>
                <a:srgbClr val="FF0000"/>
              </a:solidFill>
            </a:endParaRP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2689872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In Modul 5 lernst Du über:</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Ø"/>
            </a:pPr>
            <a:r>
              <a:rPr lang="de-DE" dirty="0"/>
              <a:t>Die Identifizierung von Bedürfnissen und technologischen Antworten</a:t>
            </a:r>
          </a:p>
          <a:p>
            <a:pPr marL="342900" indent="-342900">
              <a:lnSpc>
                <a:spcPct val="100000"/>
              </a:lnSpc>
              <a:buFont typeface="Wingdings" panose="05000000000000000000" pitchFamily="2" charset="2"/>
              <a:buChar char="Ø"/>
            </a:pPr>
            <a:r>
              <a:rPr lang="de-DE" dirty="0"/>
              <a:t>Das Lösen technischer Probleme</a:t>
            </a:r>
          </a:p>
          <a:p>
            <a:pPr marL="342900" indent="-342900">
              <a:lnSpc>
                <a:spcPct val="100000"/>
              </a:lnSpc>
              <a:buFont typeface="Wingdings" panose="05000000000000000000" pitchFamily="2" charset="2"/>
              <a:buChar char="Ø"/>
            </a:pPr>
            <a:r>
              <a:rPr lang="de-DE" dirty="0"/>
              <a:t>Den kreativen Einsatz digitaler Technologien</a:t>
            </a:r>
          </a:p>
          <a:p>
            <a:pPr marL="342900" indent="-342900">
              <a:lnSpc>
                <a:spcPct val="100000"/>
              </a:lnSpc>
              <a:buFont typeface="Wingdings" panose="05000000000000000000" pitchFamily="2" charset="2"/>
              <a:buChar char="Ø"/>
            </a:pPr>
            <a:r>
              <a:rPr lang="de-DE" dirty="0"/>
              <a:t>Das Erkennen von digitalen Kompetenzlücken</a:t>
            </a: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1673187520"/>
      </p:ext>
    </p:extLst>
  </p:cSld>
  <p:clrMapOvr>
    <a:masterClrMapping/>
  </p:clrMapOvr>
  <p:extLst mod="1">
    <p:ext uri="{6950BFC3-D8DA-4A85-94F7-54DA5524770B}">
      <p188:commentRel xmlns="" xmlns:p188="http://schemas.microsoft.com/office/powerpoint/2018/8/main" r:id="rId2"/>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de-DE" sz="3200" dirty="0"/>
              <a:t>Vielen Dank </a:t>
            </a:r>
          </a:p>
          <a:p>
            <a:pPr algn="ctr"/>
            <a:r>
              <a:rPr lang="de-DE" sz="3200" dirty="0"/>
              <a:t>u</a:t>
            </a:r>
            <a:r>
              <a:rPr lang="hr-BA" sz="3200" dirty="0"/>
              <a:t>nd </a:t>
            </a:r>
            <a:r>
              <a:rPr lang="de-DE" sz="3200" dirty="0"/>
              <a:t>Glückwünsche zum Beenden von Modul 4!</a:t>
            </a:r>
            <a:endParaRPr lang="hr-BA" sz="3200" dirty="0"/>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p:txBody>
          <a:bodyPr/>
          <a:lstStyle/>
          <a:p>
            <a:r>
              <a:rPr lang="de-DE" i="1" dirty="0">
                <a:effectLst/>
              </a:rPr>
              <a:t>Laut den </a:t>
            </a:r>
            <a:r>
              <a:rPr lang="de-DE" i="1" dirty="0">
                <a:effectLst/>
                <a:hlinkClick r:id="rId2"/>
              </a:rPr>
              <a:t>Prognosen von Gartner für die Zukunft des Datenschutzes </a:t>
            </a:r>
            <a:r>
              <a:rPr lang="de-DE" i="1" dirty="0">
                <a:effectLst/>
              </a:rPr>
              <a:t>werden bis 2023 65 % der Weltbevölkerung ihre persönlichen Daten unter moderne Datenschutz-bestimmungen stellen, gegenüber 10 % heute.</a:t>
            </a:r>
            <a:endParaRPr lang="en-US"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a:xfrm>
            <a:off x="4440654" y="5160303"/>
            <a:ext cx="785328" cy="1056986"/>
          </a:xfrm>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pic>
        <p:nvPicPr>
          <p:cNvPr id="7" name="Picture Placeholder 6">
            <a:extLst>
              <a:ext uri="{FF2B5EF4-FFF2-40B4-BE49-F238E27FC236}">
                <a16:creationId xmlns:a16="http://schemas.microsoft.com/office/drawing/2014/main" id="{49B98C6A-67A9-9A4C-A0E3-49FCAEA52F98}"/>
              </a:ext>
            </a:extLst>
          </p:cNvPr>
          <p:cNvPicPr>
            <a:picLocks noGrp="1" noChangeAspect="1"/>
          </p:cNvPicPr>
          <p:nvPr>
            <p:ph type="pic" sz="quarter" idx="19"/>
          </p:nvPr>
        </p:nvPicPr>
        <p:blipFill>
          <a:blip r:embed="rId3"/>
          <a:srcRect/>
          <a:stretch/>
        </p:blipFill>
        <p:spPr>
          <a:xfrm>
            <a:off x="5536749" y="816810"/>
            <a:ext cx="7129077" cy="4752717"/>
          </a:xfrm>
        </p:spPr>
      </p:pic>
    </p:spTree>
    <p:extLst>
      <p:ext uri="{BB962C8B-B14F-4D97-AF65-F5344CB8AC3E}">
        <p14:creationId xmlns:p14="http://schemas.microsoft.com/office/powerpoint/2010/main" val="143512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pPr algn="l"/>
            <a:r>
              <a:rPr lang="de-DE" b="1" i="0" dirty="0">
                <a:effectLst/>
              </a:rPr>
              <a:t>Schon mal was von GDPR gehört?</a:t>
            </a:r>
            <a:endParaRPr lang="en-US" b="1" i="0" dirty="0">
              <a:effectLst/>
            </a:endParaRP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7255013" y="1172180"/>
            <a:ext cx="4624388" cy="1997148"/>
          </a:xfrm>
        </p:spPr>
        <p:txBody>
          <a:bodyPr/>
          <a:lstStyle/>
          <a:p>
            <a:pPr algn="l"/>
            <a:r>
              <a:rPr lang="de-DE" sz="2200" i="0" dirty="0">
                <a:solidFill>
                  <a:schemeClr val="bg2">
                    <a:lumMod val="25000"/>
                  </a:schemeClr>
                </a:solidFill>
                <a:effectLst/>
              </a:rPr>
              <a:t>Die Datenschutz-Grundverordnung ist ein wichtiger Bestandteil des </a:t>
            </a:r>
            <a:r>
              <a:rPr lang="de-DE" sz="2200" i="0" u="sng" dirty="0">
                <a:solidFill>
                  <a:schemeClr val="bg2">
                    <a:lumMod val="25000"/>
                  </a:schemeClr>
                </a:solidFill>
                <a:effectLst/>
              </a:rPr>
              <a:t>EU-Datenschutzrechts</a:t>
            </a:r>
            <a:r>
              <a:rPr lang="de-DE" sz="2200" i="0" dirty="0">
                <a:solidFill>
                  <a:schemeClr val="bg2">
                    <a:lumMod val="25000"/>
                  </a:schemeClr>
                </a:solidFill>
                <a:effectLst/>
              </a:rPr>
              <a:t> und der </a:t>
            </a:r>
            <a:r>
              <a:rPr lang="de-DE" sz="2200" i="0" u="sng" dirty="0">
                <a:solidFill>
                  <a:schemeClr val="bg2">
                    <a:lumMod val="25000"/>
                  </a:schemeClr>
                </a:solidFill>
                <a:effectLst/>
              </a:rPr>
              <a:t>Menschenrechtsvorschriften</a:t>
            </a:r>
            <a:r>
              <a:rPr lang="de-DE" sz="2200" i="0" dirty="0">
                <a:solidFill>
                  <a:schemeClr val="bg2">
                    <a:lumMod val="25000"/>
                  </a:schemeClr>
                </a:solidFill>
                <a:effectLst/>
              </a:rPr>
              <a:t>. Sie befasst sich auch mit der Übermittlung </a:t>
            </a:r>
            <a:r>
              <a:rPr lang="de-DE" sz="2200" i="0" u="sng" dirty="0">
                <a:solidFill>
                  <a:schemeClr val="bg2">
                    <a:lumMod val="25000"/>
                  </a:schemeClr>
                </a:solidFill>
                <a:effectLst/>
              </a:rPr>
              <a:t>personenbezogener Daten</a:t>
            </a:r>
            <a:r>
              <a:rPr lang="de-DE" sz="2200" i="0" dirty="0">
                <a:solidFill>
                  <a:schemeClr val="bg2">
                    <a:lumMod val="25000"/>
                  </a:schemeClr>
                </a:solidFill>
                <a:effectLst/>
              </a:rPr>
              <a:t> außerhalb der EU und des EWR-Raums.</a:t>
            </a:r>
          </a:p>
          <a:p>
            <a:pPr algn="l"/>
            <a:r>
              <a:rPr lang="de-DE" sz="2200" i="0" dirty="0">
                <a:solidFill>
                  <a:schemeClr val="bg2">
                    <a:lumMod val="25000"/>
                  </a:schemeClr>
                </a:solidFill>
                <a:effectLst/>
              </a:rPr>
              <a:t>Obwohl die DSGVO nicht das erste Datenschutzgesetz war, war sie das umfassendste und bahnbrechendste Datenschutzgesetz. Es hat gezeigt, wie in der neuen digitalen Ära die Daten in modernen und alltäglichen Geschäftsprozessen erstellt und verwaltet werden sollten. </a:t>
            </a:r>
            <a:endParaRPr lang="en-US" dirty="0"/>
          </a:p>
        </p:txBody>
      </p:sp>
      <p:grpSp>
        <p:nvGrpSpPr>
          <p:cNvPr id="4" name="Group 3">
            <a:extLst>
              <a:ext uri="{FF2B5EF4-FFF2-40B4-BE49-F238E27FC236}">
                <a16:creationId xmlns:a16="http://schemas.microsoft.com/office/drawing/2014/main" id="{0076ACEC-AEC6-4113-AC92-72F6C1BAEF91}"/>
              </a:ext>
            </a:extLst>
          </p:cNvPr>
          <p:cNvGrpSpPr/>
          <p:nvPr/>
        </p:nvGrpSpPr>
        <p:grpSpPr>
          <a:xfrm>
            <a:off x="439701" y="1890583"/>
            <a:ext cx="6684999" cy="3766790"/>
            <a:chOff x="3106542" y="3658295"/>
            <a:chExt cx="5736618" cy="2866330"/>
          </a:xfrm>
        </p:grpSpPr>
        <p:pic>
          <p:nvPicPr>
            <p:cNvPr id="5" name="Picture 4" descr="Graphical user interface, application&#10;&#10;Description automatically generated">
              <a:extLst>
                <a:ext uri="{FF2B5EF4-FFF2-40B4-BE49-F238E27FC236}">
                  <a16:creationId xmlns:a16="http://schemas.microsoft.com/office/drawing/2014/main" id="{F1E84174-C169-4092-A2CE-328A391DD5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6542" y="3658295"/>
              <a:ext cx="5736618" cy="2866330"/>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687FF069-DBAF-449F-96F8-A975624F6D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0182" y="3848795"/>
              <a:ext cx="1054827" cy="473823"/>
            </a:xfrm>
            <a:prstGeom prst="rect">
              <a:avLst/>
            </a:prstGeom>
          </p:spPr>
        </p:pic>
      </p:grpSp>
      <p:sp>
        <p:nvSpPr>
          <p:cNvPr id="6" name="TextBox 5">
            <a:extLst>
              <a:ext uri="{FF2B5EF4-FFF2-40B4-BE49-F238E27FC236}">
                <a16:creationId xmlns:a16="http://schemas.microsoft.com/office/drawing/2014/main" id="{954BEFE1-7D8B-45F7-97CA-C14A65EE8594}"/>
              </a:ext>
            </a:extLst>
          </p:cNvPr>
          <p:cNvSpPr txBox="1"/>
          <p:nvPr/>
        </p:nvSpPr>
        <p:spPr>
          <a:xfrm>
            <a:off x="609600" y="5822731"/>
            <a:ext cx="9238593" cy="369332"/>
          </a:xfrm>
          <a:prstGeom prst="rect">
            <a:avLst/>
          </a:prstGeom>
          <a:noFill/>
        </p:spPr>
        <p:txBody>
          <a:bodyPr wrap="square" rtlCol="0">
            <a:spAutoFit/>
          </a:bodyPr>
          <a:lstStyle/>
          <a:p>
            <a:r>
              <a:rPr lang="en-GB" dirty="0">
                <a:solidFill>
                  <a:srgbClr val="00ACA7"/>
                </a:solidFill>
              </a:rPr>
              <a:t>LIES MEHR ÜBER DIE GDPR</a:t>
            </a:r>
            <a:r>
              <a:rPr lang="hr-BA" dirty="0">
                <a:solidFill>
                  <a:srgbClr val="00ACA7"/>
                </a:solidFill>
              </a:rPr>
              <a:t>: </a:t>
            </a:r>
            <a:r>
              <a:rPr lang="hr-BA" dirty="0">
                <a:solidFill>
                  <a:srgbClr val="00ACA7"/>
                </a:solidFill>
                <a:hlinkClick r:id="rId4">
                  <a:extLst>
                    <a:ext uri="{A12FA001-AC4F-418D-AE19-62706E023703}">
                      <ahyp:hlinkClr xmlns:ahyp="http://schemas.microsoft.com/office/drawing/2018/hyperlinkcolor" val="tx"/>
                    </a:ext>
                  </a:extLst>
                </a:hlinkClick>
              </a:rPr>
              <a:t>https://gdpr-info.eu/</a:t>
            </a:r>
            <a:r>
              <a:rPr lang="hr-BA" dirty="0">
                <a:solidFill>
                  <a:srgbClr val="00ACA7"/>
                </a:solidFill>
              </a:rPr>
              <a:t> </a:t>
            </a:r>
            <a:endParaRPr lang="en-IE" dirty="0">
              <a:solidFill>
                <a:srgbClr val="00ACA7"/>
              </a:solidFill>
            </a:endParaRPr>
          </a:p>
        </p:txBody>
      </p:sp>
    </p:spTree>
    <p:extLst>
      <p:ext uri="{BB962C8B-B14F-4D97-AF65-F5344CB8AC3E}">
        <p14:creationId xmlns:p14="http://schemas.microsoft.com/office/powerpoint/2010/main" val="193623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A49F9EB7260684A9B23226A0D2389F0" ma:contentTypeVersion="9" ma:contentTypeDescription="Ein neues Dokument erstellen." ma:contentTypeScope="" ma:versionID="8d05bc3dccaa5c3e13cd5e0956ebe31a">
  <xsd:schema xmlns:xsd="http://www.w3.org/2001/XMLSchema" xmlns:xs="http://www.w3.org/2001/XMLSchema" xmlns:p="http://schemas.microsoft.com/office/2006/metadata/properties" xmlns:ns2="9fc2bc09-c21d-4b3b-bb94-c480fd4f3cad" targetNamespace="http://schemas.microsoft.com/office/2006/metadata/properties" ma:root="true" ma:fieldsID="9aeb5b385f6d0e60dc779bed309c08a9"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CD0D6-03CB-4499-AA76-2B06476B4777}">
  <ds:schemaRefs>
    <ds:schemaRef ds:uri="http://schemas.microsoft.com/sharepoint/v3/contenttype/forms"/>
  </ds:schemaRefs>
</ds:datastoreItem>
</file>

<file path=customXml/itemProps2.xml><?xml version="1.0" encoding="utf-8"?>
<ds:datastoreItem xmlns:ds="http://schemas.openxmlformats.org/officeDocument/2006/customXml" ds:itemID="{DAFBA78F-CF6F-45D0-8CD6-FC5ECCB383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95BFF3-6807-4DCE-93DD-D88FCAD60DE9}"/>
</file>

<file path=docProps/app.xml><?xml version="1.0" encoding="utf-8"?>
<Properties xmlns="http://schemas.openxmlformats.org/officeDocument/2006/extended-properties" xmlns:vt="http://schemas.openxmlformats.org/officeDocument/2006/docPropsVTypes">
  <TotalTime>0</TotalTime>
  <Words>5091</Words>
  <Application>Microsoft Office PowerPoint</Application>
  <PresentationFormat>Breitbild</PresentationFormat>
  <Paragraphs>435</Paragraphs>
  <Slides>76</Slides>
  <Notes>1</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76</vt:i4>
      </vt:variant>
    </vt:vector>
  </HeadingPairs>
  <TitlesOfParts>
    <vt:vector size="84" baseType="lpstr">
      <vt:lpstr>Arial</vt:lpstr>
      <vt:lpstr>Calibri</vt:lpstr>
      <vt:lpstr>Calibri Light</vt:lpstr>
      <vt:lpstr>GuardianTextEgyptian</vt:lpstr>
      <vt:lpstr>Quattrocento Sans</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Fleck, Lea-Joelina</cp:lastModifiedBy>
  <cp:revision>361</cp:revision>
  <dcterms:created xsi:type="dcterms:W3CDTF">2019-11-20T14:08:21Z</dcterms:created>
  <dcterms:modified xsi:type="dcterms:W3CDTF">2022-08-04T09:27:39Z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