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8"/>
  </p:notesMasterIdLst>
  <p:handoutMasterIdLst>
    <p:handoutMasterId r:id="rId79"/>
  </p:handoutMasterIdLst>
  <p:sldIdLst>
    <p:sldId id="278" r:id="rId5"/>
    <p:sldId id="690" r:id="rId6"/>
    <p:sldId id="691" r:id="rId7"/>
    <p:sldId id="637" r:id="rId8"/>
    <p:sldId id="276" r:id="rId9"/>
    <p:sldId id="279" r:id="rId10"/>
    <p:sldId id="610" r:id="rId11"/>
    <p:sldId id="645" r:id="rId12"/>
    <p:sldId id="323" r:id="rId13"/>
    <p:sldId id="682" r:id="rId14"/>
    <p:sldId id="654" r:id="rId15"/>
    <p:sldId id="642" r:id="rId16"/>
    <p:sldId id="681" r:id="rId17"/>
    <p:sldId id="679" r:id="rId18"/>
    <p:sldId id="680" r:id="rId19"/>
    <p:sldId id="655" r:id="rId20"/>
    <p:sldId id="653" r:id="rId21"/>
    <p:sldId id="471" r:id="rId22"/>
    <p:sldId id="473" r:id="rId23"/>
    <p:sldId id="656" r:id="rId24"/>
    <p:sldId id="465" r:id="rId25"/>
    <p:sldId id="466" r:id="rId26"/>
    <p:sldId id="657" r:id="rId27"/>
    <p:sldId id="641" r:id="rId28"/>
    <p:sldId id="658" r:id="rId29"/>
    <p:sldId id="321" r:id="rId30"/>
    <p:sldId id="317" r:id="rId31"/>
    <p:sldId id="677" r:id="rId32"/>
    <p:sldId id="311" r:id="rId33"/>
    <p:sldId id="312" r:id="rId34"/>
    <p:sldId id="692" r:id="rId35"/>
    <p:sldId id="277" r:id="rId36"/>
    <p:sldId id="638" r:id="rId37"/>
    <p:sldId id="646" r:id="rId38"/>
    <p:sldId id="647" r:id="rId39"/>
    <p:sldId id="327" r:id="rId40"/>
    <p:sldId id="329" r:id="rId41"/>
    <p:sldId id="328" r:id="rId42"/>
    <p:sldId id="308" r:id="rId43"/>
    <p:sldId id="639" r:id="rId44"/>
    <p:sldId id="332" r:id="rId45"/>
    <p:sldId id="651" r:id="rId46"/>
    <p:sldId id="660" r:id="rId47"/>
    <p:sldId id="662" r:id="rId48"/>
    <p:sldId id="683" r:id="rId49"/>
    <p:sldId id="661" r:id="rId50"/>
    <p:sldId id="663" r:id="rId51"/>
    <p:sldId id="652" r:id="rId52"/>
    <p:sldId id="664" r:id="rId53"/>
    <p:sldId id="665" r:id="rId54"/>
    <p:sldId id="666" r:id="rId55"/>
    <p:sldId id="330" r:id="rId56"/>
    <p:sldId id="309" r:id="rId57"/>
    <p:sldId id="640" r:id="rId58"/>
    <p:sldId id="684" r:id="rId59"/>
    <p:sldId id="686" r:id="rId60"/>
    <p:sldId id="685" r:id="rId61"/>
    <p:sldId id="669" r:id="rId62"/>
    <p:sldId id="672" r:id="rId63"/>
    <p:sldId id="673" r:id="rId64"/>
    <p:sldId id="670" r:id="rId65"/>
    <p:sldId id="671" r:id="rId66"/>
    <p:sldId id="689" r:id="rId67"/>
    <p:sldId id="649" r:id="rId68"/>
    <p:sldId id="674" r:id="rId69"/>
    <p:sldId id="675" r:id="rId70"/>
    <p:sldId id="676" r:id="rId71"/>
    <p:sldId id="333" r:id="rId72"/>
    <p:sldId id="687" r:id="rId73"/>
    <p:sldId id="281" r:id="rId74"/>
    <p:sldId id="307" r:id="rId75"/>
    <p:sldId id="688" r:id="rId76"/>
    <p:sldId id="30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 id="3" name="Lea-Joelina Fleck" initials="LF" lastIdx="30" clrIdx="2">
    <p:extLst>
      <p:ext uri="{19B8F6BF-5375-455C-9EA6-DF929625EA0E}">
        <p15:presenceInfo xmlns:p15="http://schemas.microsoft.com/office/powerpoint/2012/main" userId="S::leafleck@Uni-Mainz.De::d3ec5d85-ecae-4985-8b07-d7d09961d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01E"/>
    <a:srgbClr val="00ACA7"/>
    <a:srgbClr val="E78631"/>
    <a:srgbClr val="DD1B50"/>
    <a:srgbClr val="5E5E5E"/>
    <a:srgbClr val="F1B12E"/>
    <a:srgbClr val="D6315A"/>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52" autoAdjust="0"/>
    <p:restoredTop sz="95261" autoAdjust="0"/>
  </p:normalViewPr>
  <p:slideViewPr>
    <p:cSldViewPr snapToGrid="0" snapToObjects="1">
      <p:cViewPr varScale="1">
        <p:scale>
          <a:sx n="67" d="100"/>
          <a:sy n="67" d="100"/>
        </p:scale>
        <p:origin x="78" y="78"/>
      </p:cViewPr>
      <p:guideLst/>
    </p:cSldViewPr>
  </p:slideViewPr>
  <p:notesTextViewPr>
    <p:cViewPr>
      <p:scale>
        <a:sx n="1" d="1"/>
        <a:sy n="1" d="1"/>
      </p:scale>
      <p:origin x="0" y="0"/>
    </p:cViewPr>
  </p:notesTextViewPr>
  <p:sorterViewPr>
    <p:cViewPr>
      <p:scale>
        <a:sx n="100" d="100"/>
        <a:sy n="100" d="100"/>
      </p:scale>
      <p:origin x="0" y="-20880"/>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7-07T13:45:56.989" idx="19">
    <p:pos x="7169" y="621"/>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8DD1C-5568-49C1-A230-5E668406BC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21D64A-612D-4676-950F-5948A873C0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CC508-E1E8-4F71-8D06-17494D66496F}" type="datetimeFigureOut">
              <a:rPr lang="en-US" smtClean="0"/>
              <a:t>8/4/2022</a:t>
            </a:fld>
            <a:endParaRPr lang="en-US" dirty="0"/>
          </a:p>
        </p:txBody>
      </p:sp>
      <p:sp>
        <p:nvSpPr>
          <p:cNvPr id="4" name="Footer Placeholder 3">
            <a:extLst>
              <a:ext uri="{FF2B5EF4-FFF2-40B4-BE49-F238E27FC236}">
                <a16:creationId xmlns:a16="http://schemas.microsoft.com/office/drawing/2014/main" id="{4E7BDB2F-204D-4AB4-B0FE-414A963CE4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9AABA5-C986-476D-933B-962DF4DAC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DC940-D80D-45E0-B75F-DCB7F18AE3E3}" type="slidenum">
              <a:rPr lang="en-US" smtClean="0"/>
              <a:t>‹Nr.›</a:t>
            </a:fld>
            <a:endParaRPr lang="en-US" dirty="0"/>
          </a:p>
        </p:txBody>
      </p:sp>
    </p:spTree>
    <p:extLst>
      <p:ext uri="{BB962C8B-B14F-4D97-AF65-F5344CB8AC3E}">
        <p14:creationId xmlns:p14="http://schemas.microsoft.com/office/powerpoint/2010/main" val="353567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dirty="0"/>
          </a:p>
        </p:txBody>
      </p:sp>
    </p:spTree>
    <p:extLst>
      <p:ext uri="{BB962C8B-B14F-4D97-AF65-F5344CB8AC3E}">
        <p14:creationId xmlns:p14="http://schemas.microsoft.com/office/powerpoint/2010/main" val="23130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8</a:t>
            </a:fld>
            <a:endParaRPr lang="en-US" dirty="0"/>
          </a:p>
        </p:txBody>
      </p:sp>
    </p:spTree>
    <p:extLst>
      <p:ext uri="{BB962C8B-B14F-4D97-AF65-F5344CB8AC3E}">
        <p14:creationId xmlns:p14="http://schemas.microsoft.com/office/powerpoint/2010/main" val="12685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ED4A299-DD6E-4F4E-AAAF-972CE464E941}" type="slidenum">
              <a:rPr lang="en-US" smtClean="0"/>
              <a:t>14</a:t>
            </a:fld>
            <a:endParaRPr lang="en-US" dirty="0"/>
          </a:p>
        </p:txBody>
      </p:sp>
    </p:spTree>
    <p:extLst>
      <p:ext uri="{BB962C8B-B14F-4D97-AF65-F5344CB8AC3E}">
        <p14:creationId xmlns:p14="http://schemas.microsoft.com/office/powerpoint/2010/main" val="114248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ED4A299-DD6E-4F4E-AAAF-972CE464E941}" type="slidenum">
              <a:rPr lang="en-US" smtClean="0"/>
              <a:t>15</a:t>
            </a:fld>
            <a:endParaRPr lang="en-US" dirty="0"/>
          </a:p>
        </p:txBody>
      </p:sp>
    </p:spTree>
    <p:extLst>
      <p:ext uri="{BB962C8B-B14F-4D97-AF65-F5344CB8AC3E}">
        <p14:creationId xmlns:p14="http://schemas.microsoft.com/office/powerpoint/2010/main" val="282632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ED4A299-DD6E-4F4E-AAAF-972CE464E941}" type="slidenum">
              <a:rPr lang="en-US" smtClean="0"/>
              <a:t>54</a:t>
            </a:fld>
            <a:endParaRPr lang="en-US" dirty="0"/>
          </a:p>
        </p:txBody>
      </p:sp>
    </p:spTree>
    <p:extLst>
      <p:ext uri="{BB962C8B-B14F-4D97-AF65-F5344CB8AC3E}">
        <p14:creationId xmlns:p14="http://schemas.microsoft.com/office/powerpoint/2010/main" val="424079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ED4A299-DD6E-4F4E-AAAF-972CE464E941}" type="slidenum">
              <a:rPr lang="en-US" smtClean="0"/>
              <a:t>58</a:t>
            </a:fld>
            <a:endParaRPr lang="en-US" dirty="0"/>
          </a:p>
        </p:txBody>
      </p:sp>
    </p:spTree>
    <p:extLst>
      <p:ext uri="{BB962C8B-B14F-4D97-AF65-F5344CB8AC3E}">
        <p14:creationId xmlns:p14="http://schemas.microsoft.com/office/powerpoint/2010/main" val="49037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ED4A299-DD6E-4F4E-AAAF-972CE464E941}" type="slidenum">
              <a:rPr lang="en-US" smtClean="0"/>
              <a:t>62</a:t>
            </a:fld>
            <a:endParaRPr lang="en-US" dirty="0"/>
          </a:p>
        </p:txBody>
      </p:sp>
    </p:spTree>
    <p:extLst>
      <p:ext uri="{BB962C8B-B14F-4D97-AF65-F5344CB8AC3E}">
        <p14:creationId xmlns:p14="http://schemas.microsoft.com/office/powerpoint/2010/main" val="145081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0"/>
            <a:ext cx="7332954" cy="4234375"/>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11257586" cy="130333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xt Slide - with solid header - Orang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313158F-0C7F-3741-B131-B90A9AAD0804}"/>
              </a:ext>
            </a:extLst>
          </p:cNvPr>
          <p:cNvSpPr/>
          <p:nvPr userDrawn="1"/>
        </p:nvSpPr>
        <p:spPr>
          <a:xfrm rot="10800000">
            <a:off x="0" y="-50430"/>
            <a:ext cx="12192000" cy="2157206"/>
          </a:xfrm>
          <a:custGeom>
            <a:avLst/>
            <a:gdLst>
              <a:gd name="connsiteX0" fmla="*/ 12517320 w 12517320"/>
              <a:gd name="connsiteY0" fmla="*/ 2214767 h 2214767"/>
              <a:gd name="connsiteX1" fmla="*/ 2409454 w 12517320"/>
              <a:gd name="connsiteY1" fmla="*/ 2214767 h 2214767"/>
              <a:gd name="connsiteX2" fmla="*/ 2409453 w 12517320"/>
              <a:gd name="connsiteY2" fmla="*/ 2214767 h 2214767"/>
              <a:gd name="connsiteX3" fmla="*/ 2339650 w 12517320"/>
              <a:gd name="connsiteY3" fmla="*/ 2214767 h 2214767"/>
              <a:gd name="connsiteX4" fmla="*/ 1855393 w 12517320"/>
              <a:gd name="connsiteY4" fmla="*/ 2214767 h 2214767"/>
              <a:gd name="connsiteX5" fmla="*/ 1380890 w 12517320"/>
              <a:gd name="connsiteY5" fmla="*/ 2214767 h 2214767"/>
              <a:gd name="connsiteX6" fmla="*/ 0 w 12517320"/>
              <a:gd name="connsiteY6" fmla="*/ 2214767 h 2214767"/>
              <a:gd name="connsiteX7" fmla="*/ 0 w 12517320"/>
              <a:gd name="connsiteY7" fmla="*/ 826830 h 2214767"/>
              <a:gd name="connsiteX8" fmla="*/ 0 w 12517320"/>
              <a:gd name="connsiteY8" fmla="*/ 826829 h 2214767"/>
              <a:gd name="connsiteX9" fmla="*/ 0 w 12517320"/>
              <a:gd name="connsiteY9" fmla="*/ 826829 h 2214767"/>
              <a:gd name="connsiteX10" fmla="*/ 0 w 12517320"/>
              <a:gd name="connsiteY10" fmla="*/ 799781 h 2214767"/>
              <a:gd name="connsiteX11" fmla="*/ 1366 w 12517320"/>
              <a:gd name="connsiteY11" fmla="*/ 799781 h 2214767"/>
              <a:gd name="connsiteX12" fmla="*/ 4269 w 12517320"/>
              <a:gd name="connsiteY12" fmla="*/ 742291 h 2214767"/>
              <a:gd name="connsiteX13" fmla="*/ 826829 w 12517320"/>
              <a:gd name="connsiteY13" fmla="*/ 0 h 2214767"/>
              <a:gd name="connsiteX14" fmla="*/ 826830 w 12517320"/>
              <a:gd name="connsiteY14" fmla="*/ 0 h 2214767"/>
              <a:gd name="connsiteX15" fmla="*/ 1380890 w 12517320"/>
              <a:gd name="connsiteY15" fmla="*/ 0 h 2214767"/>
              <a:gd name="connsiteX16" fmla="*/ 1855393 w 12517320"/>
              <a:gd name="connsiteY16" fmla="*/ 0 h 2214767"/>
              <a:gd name="connsiteX17" fmla="*/ 2339650 w 12517320"/>
              <a:gd name="connsiteY17" fmla="*/ 0 h 2214767"/>
              <a:gd name="connsiteX18" fmla="*/ 3236283 w 12517320"/>
              <a:gd name="connsiteY18" fmla="*/ 0 h 2214767"/>
              <a:gd name="connsiteX19" fmla="*/ 12517320 w 12517320"/>
              <a:gd name="connsiteY19" fmla="*/ 0 h 22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7320" h="2214767">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44B71AF3-DC1A-BE40-96AB-136B10BA0672}"/>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A36DCE7C-2D1C-054A-99E5-12D2F3014F57}"/>
              </a:ext>
            </a:extLst>
          </p:cNvPr>
          <p:cNvSpPr>
            <a:spLocks noGrp="1"/>
          </p:cNvSpPr>
          <p:nvPr>
            <p:ph type="body" sz="quarter" idx="16" hasCustomPrompt="1"/>
          </p:nvPr>
        </p:nvSpPr>
        <p:spPr>
          <a:xfrm>
            <a:off x="571313" y="2532849"/>
            <a:ext cx="5798665" cy="3572508"/>
          </a:xfrm>
        </p:spPr>
        <p:txBody>
          <a:bodyPr>
            <a:noAutofit/>
          </a:bodyPr>
          <a:lstStyle>
            <a:lvl1pPr marL="0" indent="0" algn="l">
              <a:buNone/>
              <a:defRPr sz="2400" baseline="0">
                <a:solidFill>
                  <a:srgbClr val="2A1B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9" name="Picture 8">
            <a:extLst>
              <a:ext uri="{FF2B5EF4-FFF2-40B4-BE49-F238E27FC236}">
                <a16:creationId xmlns:a16="http://schemas.microsoft.com/office/drawing/2014/main" id="{686434DF-E00F-4BCF-A821-5C6DF90EBF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0" name="Picture Placeholder 7">
            <a:extLst>
              <a:ext uri="{FF2B5EF4-FFF2-40B4-BE49-F238E27FC236}">
                <a16:creationId xmlns:a16="http://schemas.microsoft.com/office/drawing/2014/main" id="{A96490F6-FA17-4A19-8B0E-9D1A88DD680E}"/>
              </a:ext>
            </a:extLst>
          </p:cNvPr>
          <p:cNvSpPr>
            <a:spLocks noGrp="1"/>
          </p:cNvSpPr>
          <p:nvPr>
            <p:ph type="pic" sz="quarter" idx="17"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Tree>
    <p:extLst>
      <p:ext uri="{BB962C8B-B14F-4D97-AF65-F5344CB8AC3E}">
        <p14:creationId xmlns:p14="http://schemas.microsoft.com/office/powerpoint/2010/main" val="334628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 with solid header - Orang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313158F-0C7F-3741-B131-B90A9AAD0804}"/>
              </a:ext>
            </a:extLst>
          </p:cNvPr>
          <p:cNvSpPr/>
          <p:nvPr userDrawn="1"/>
        </p:nvSpPr>
        <p:spPr>
          <a:xfrm rot="10800000">
            <a:off x="0" y="-50430"/>
            <a:ext cx="12192000" cy="2157206"/>
          </a:xfrm>
          <a:custGeom>
            <a:avLst/>
            <a:gdLst>
              <a:gd name="connsiteX0" fmla="*/ 12517320 w 12517320"/>
              <a:gd name="connsiteY0" fmla="*/ 2214767 h 2214767"/>
              <a:gd name="connsiteX1" fmla="*/ 2409454 w 12517320"/>
              <a:gd name="connsiteY1" fmla="*/ 2214767 h 2214767"/>
              <a:gd name="connsiteX2" fmla="*/ 2409453 w 12517320"/>
              <a:gd name="connsiteY2" fmla="*/ 2214767 h 2214767"/>
              <a:gd name="connsiteX3" fmla="*/ 2339650 w 12517320"/>
              <a:gd name="connsiteY3" fmla="*/ 2214767 h 2214767"/>
              <a:gd name="connsiteX4" fmla="*/ 1855393 w 12517320"/>
              <a:gd name="connsiteY4" fmla="*/ 2214767 h 2214767"/>
              <a:gd name="connsiteX5" fmla="*/ 1380890 w 12517320"/>
              <a:gd name="connsiteY5" fmla="*/ 2214767 h 2214767"/>
              <a:gd name="connsiteX6" fmla="*/ 0 w 12517320"/>
              <a:gd name="connsiteY6" fmla="*/ 2214767 h 2214767"/>
              <a:gd name="connsiteX7" fmla="*/ 0 w 12517320"/>
              <a:gd name="connsiteY7" fmla="*/ 826830 h 2214767"/>
              <a:gd name="connsiteX8" fmla="*/ 0 w 12517320"/>
              <a:gd name="connsiteY8" fmla="*/ 826829 h 2214767"/>
              <a:gd name="connsiteX9" fmla="*/ 0 w 12517320"/>
              <a:gd name="connsiteY9" fmla="*/ 826829 h 2214767"/>
              <a:gd name="connsiteX10" fmla="*/ 0 w 12517320"/>
              <a:gd name="connsiteY10" fmla="*/ 799781 h 2214767"/>
              <a:gd name="connsiteX11" fmla="*/ 1366 w 12517320"/>
              <a:gd name="connsiteY11" fmla="*/ 799781 h 2214767"/>
              <a:gd name="connsiteX12" fmla="*/ 4269 w 12517320"/>
              <a:gd name="connsiteY12" fmla="*/ 742291 h 2214767"/>
              <a:gd name="connsiteX13" fmla="*/ 826829 w 12517320"/>
              <a:gd name="connsiteY13" fmla="*/ 0 h 2214767"/>
              <a:gd name="connsiteX14" fmla="*/ 826830 w 12517320"/>
              <a:gd name="connsiteY14" fmla="*/ 0 h 2214767"/>
              <a:gd name="connsiteX15" fmla="*/ 1380890 w 12517320"/>
              <a:gd name="connsiteY15" fmla="*/ 0 h 2214767"/>
              <a:gd name="connsiteX16" fmla="*/ 1855393 w 12517320"/>
              <a:gd name="connsiteY16" fmla="*/ 0 h 2214767"/>
              <a:gd name="connsiteX17" fmla="*/ 2339650 w 12517320"/>
              <a:gd name="connsiteY17" fmla="*/ 0 h 2214767"/>
              <a:gd name="connsiteX18" fmla="*/ 3236283 w 12517320"/>
              <a:gd name="connsiteY18" fmla="*/ 0 h 2214767"/>
              <a:gd name="connsiteX19" fmla="*/ 12517320 w 12517320"/>
              <a:gd name="connsiteY19" fmla="*/ 0 h 22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7320" h="2214767">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44B71AF3-DC1A-BE40-96AB-136B10BA0672}"/>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A36DCE7C-2D1C-054A-99E5-12D2F3014F57}"/>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rgbClr val="2A1B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6799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 id="2147483705"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fewire.com/pptx-file-262219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0.xml"/><Relationship Id="rId1" Type="http://schemas.openxmlformats.org/officeDocument/2006/relationships/video" Target="https://www.youtube.com/embed/LTJygQwYV84?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pearltrees.com/" TargetMode="Externa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ndp.org/sustainable-development-goals" TargetMode="External"/><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0.xml"/><Relationship Id="rId1" Type="http://schemas.openxmlformats.org/officeDocument/2006/relationships/video" Target="https://www.youtube.com/embed/icP6t-U8iOg?start=72&amp;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hyperlink" Target="http://www.diigo.com/education" TargetMode="Externa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wvadulted.org/uploads/4/2/4/9/42499625/padlet_for_beginners.pdf"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thewikigame.com/group" TargetMode="External"/><Relationship Id="rId1" Type="http://schemas.openxmlformats.org/officeDocument/2006/relationships/slideLayout" Target="../slideLayouts/slideLayout15.xml"/><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1.svg"/><Relationship Id="rId2" Type="http://schemas.openxmlformats.org/officeDocument/2006/relationships/image" Target="../media/image37.png"/><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techrepublic.com/blog/10-things/10-tips-for-smarter-more-efficient-internet-search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video" Target="https://www.youtube.com/embed/Br15JuVn500?feature=oembed" TargetMode="External"/><Relationship Id="rId6" Type="http://schemas.openxmlformats.org/officeDocument/2006/relationships/image" Target="../media/image36.svg"/><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s-digital-decade-digital-targets-2030_en"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broadbandcommission.org/working-groups/digital-gender-divide-2017/"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video" Target="https://www.youtube.com/embed/iRlHmK8drWc?feature=oembed" TargetMode="External"/><Relationship Id="rId6" Type="http://schemas.openxmlformats.org/officeDocument/2006/relationships/image" Target="../media/image36.svg"/><Relationship Id="rId5" Type="http://schemas.openxmlformats.org/officeDocument/2006/relationships/image" Target="../media/image43.pn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9.xml"/><Relationship Id="rId5" Type="http://schemas.openxmlformats.org/officeDocument/2006/relationships/image" Target="../media/image49.png"/><Relationship Id="rId4" Type="http://schemas.openxmlformats.org/officeDocument/2006/relationships/hyperlink" Target="https://www.rand.org/research/projects/truth-decay/fighting-disinformation/search.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commonsense.org/education/teaching-strategies/turn-students-into-fact-finding-web-detectives" TargetMode="Externa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searchdatamanagement.techtarget.com/definition/data" TargetMode="External"/><Relationship Id="rId1" Type="http://schemas.openxmlformats.org/officeDocument/2006/relationships/slideLayout" Target="../slideLayouts/slideLayout17.xml"/><Relationship Id="rId6" Type="http://schemas.openxmlformats.org/officeDocument/2006/relationships/image" Target="../media/image48.svg"/><Relationship Id="rId5" Type="http://schemas.openxmlformats.org/officeDocument/2006/relationships/image" Target="../media/image43.png"/><Relationship Id="rId4" Type="http://schemas.openxmlformats.org/officeDocument/2006/relationships/image" Target="../media/image53.svg"/></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0.xml"/><Relationship Id="rId1" Type="http://schemas.openxmlformats.org/officeDocument/2006/relationships/video" Target="https://www.youtube.com/embed/cjGz-I0GgKk?feature=oembed" TargetMode="External"/><Relationship Id="rId4" Type="http://schemas.openxmlformats.org/officeDocument/2006/relationships/hyperlink" Target="https://www.youtube.com/channel/UCjjXLipqgmrebx6yqcVqaW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1.xml"/><Relationship Id="rId5" Type="http://schemas.openxmlformats.org/officeDocument/2006/relationships/image" Target="../media/image65.sv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hyperlink" Target="https://www.dropbox.com/" TargetMode="Externa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hyperlink" Target="https://onedrive.live.com/" TargetMode="External"/><Relationship Id="rId4" Type="http://schemas.openxmlformats.org/officeDocument/2006/relationships/hyperlink" Target="https://www.google.com/driv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0.xml"/><Relationship Id="rId1" Type="http://schemas.openxmlformats.org/officeDocument/2006/relationships/video" Target="https://www.youtube.com/embed/RWgW-CgdIk0?feature=oembed" TargetMode="External"/><Relationship Id="rId5" Type="http://schemas.openxmlformats.org/officeDocument/2006/relationships/image" Target="../media/image72.jpeg"/><Relationship Id="rId4" Type="http://schemas.openxmlformats.org/officeDocument/2006/relationships/image" Target="../media/image36.svg"/></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78.png"/><Relationship Id="rId5" Type="http://schemas.openxmlformats.org/officeDocument/2006/relationships/hyperlink" Target="https://www.computerhope.com/issues/ch001904.htm" TargetMode="External"/><Relationship Id="rId4" Type="http://schemas.openxmlformats.org/officeDocument/2006/relationships/image" Target="../media/image77.svg"/></Relationships>
</file>

<file path=ppt/slides/_rels/slide5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3.jpeg"/><Relationship Id="rId2" Type="http://schemas.openxmlformats.org/officeDocument/2006/relationships/hyperlink" Target="https://www.google.com/" TargetMode="External"/><Relationship Id="rId1" Type="http://schemas.openxmlformats.org/officeDocument/2006/relationships/slideLayout" Target="../slideLayouts/slideLayout23.xml"/><Relationship Id="rId6" Type="http://schemas.openxmlformats.org/officeDocument/2006/relationships/hyperlink" Target="https://www.bing.com/" TargetMode="External"/><Relationship Id="rId5" Type="http://schemas.openxmlformats.org/officeDocument/2006/relationships/image" Target="../media/image82.png"/><Relationship Id="rId4" Type="http://schemas.openxmlformats.org/officeDocument/2006/relationships/hyperlink" Target="https://search.yahoo.com/"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www.baidu.com/" TargetMode="External"/><Relationship Id="rId7" Type="http://schemas.openxmlformats.org/officeDocument/2006/relationships/image" Target="../media/image85.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84.png"/><Relationship Id="rId5" Type="http://schemas.openxmlformats.org/officeDocument/2006/relationships/hyperlink" Target="https://duckduckgo.com/" TargetMode="External"/><Relationship Id="rId4" Type="http://schemas.openxmlformats.org/officeDocument/2006/relationships/hyperlink" Target="https://yandex.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ecosia.org/"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hyperlink" Target="https://www.reverso.net/text-translation" TargetMode="External"/><Relationship Id="rId2" Type="http://schemas.openxmlformats.org/officeDocument/2006/relationships/hyperlink" Target="https://www.linguee.com/" TargetMode="External"/><Relationship Id="rId1" Type="http://schemas.openxmlformats.org/officeDocument/2006/relationships/slideLayout" Target="../slideLayouts/slideLayout9.xml"/><Relationship Id="rId6" Type="http://schemas.openxmlformats.org/officeDocument/2006/relationships/image" Target="../media/image88.png"/><Relationship Id="rId5" Type="http://schemas.openxmlformats.org/officeDocument/2006/relationships/hyperlink" Target="https://support.google.com/youtube/answer/100078?hl=en&amp;co=GENIE.Platform%3DiOS" TargetMode="External"/><Relationship Id="rId4" Type="http://schemas.openxmlformats.org/officeDocument/2006/relationships/hyperlink" Target="https://translate.google.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www.linguee.com/" TargetMode="Externa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s://www.reverso.net/text-translation" TargetMode="Externa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translate.google.com/" TargetMode="Externa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92.png"/><Relationship Id="rId4" Type="http://schemas.openxmlformats.org/officeDocument/2006/relationships/hyperlink" Target="https://digitalinclusion.eu/wp-content/uploads/2021/02/Evidence-Digest-4-Digital-Inclusion-migrants-final.pd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womeninlanguage.com/?_ga=2.225098911.489777068.1637932969-136199469.1637932969" TargetMode="External"/><Relationship Id="rId1" Type="http://schemas.openxmlformats.org/officeDocument/2006/relationships/slideLayout" Target="../slideLayouts/slideLayout10.xml"/><Relationship Id="rId4" Type="http://schemas.openxmlformats.org/officeDocument/2006/relationships/hyperlink" Target="https://womeninlanguag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pb-ap-se2.wpmucdn.com/global2.vic.edu.au/dist/8/5256/files/2019/02/50-Mini-Lessons-For-Teaching-Students-Research-Skills-Kathleen-Morris-1qxevz5.pdf" TargetMode="Externa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91759" y="709438"/>
            <a:ext cx="4570242" cy="697353"/>
          </a:xfrm>
        </p:spPr>
        <p:txBody>
          <a:bodyPr/>
          <a:lstStyle/>
          <a:p>
            <a:r>
              <a:rPr lang="de-DE" dirty="0"/>
              <a:t>Willkommen zu</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 1 </a:t>
            </a:r>
            <a:endParaRPr lang="en-IE" sz="3600" b="1" dirty="0">
              <a:solidFill>
                <a:srgbClr val="F5B020"/>
              </a:solidFill>
            </a:endParaRPr>
          </a:p>
          <a:p>
            <a:r>
              <a:rPr lang="en-US" sz="4400" b="1" dirty="0">
                <a:solidFill>
                  <a:srgbClr val="F5B020"/>
                </a:solidFill>
              </a:rPr>
              <a:t>Informations- und Datenkompetenz</a:t>
            </a:r>
            <a:endParaRPr lang="hr-BA" sz="3600" dirty="0"/>
          </a:p>
          <a:p>
            <a:r>
              <a:rPr lang="en-IE" sz="2400" dirty="0"/>
              <a:t>Teil unserer</a:t>
            </a:r>
          </a:p>
          <a:p>
            <a:r>
              <a:rPr lang="hr-BA" sz="2400" dirty="0"/>
              <a:t>INCLUDE HER </a:t>
            </a:r>
            <a:r>
              <a:rPr lang="de-DE" sz="2400" dirty="0"/>
              <a:t>digitalen Entwicklungsr</a:t>
            </a:r>
            <a:r>
              <a:rPr lang="hr-BA" sz="2400" dirty="0"/>
              <a:t>e</a:t>
            </a:r>
            <a:r>
              <a:rPr lang="de-DE" sz="2400" dirty="0"/>
              <a:t>s</a:t>
            </a:r>
            <a:r>
              <a:rPr lang="hr-BA" sz="2400" dirty="0"/>
              <a:t>source</a:t>
            </a:r>
            <a:r>
              <a:rPr lang="de-DE" sz="2400" dirty="0"/>
              <a:t>n</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830997"/>
          </a:xfrm>
          <a:prstGeom prst="rect">
            <a:avLst/>
          </a:prstGeom>
        </p:spPr>
        <p:txBody>
          <a:bodyPr wrap="square">
            <a:spAutoFit/>
          </a:bodyPr>
          <a:lstStyle/>
          <a:p>
            <a:pPr algn="r"/>
            <a:endParaRPr lang="de-DE" sz="800" dirty="0">
              <a:solidFill>
                <a:srgbClr val="5E5E5E"/>
              </a:solidFill>
              <a:latin typeface="+mj-lt"/>
            </a:endParaRPr>
          </a:p>
          <a:p>
            <a:pPr algn="r"/>
            <a:r>
              <a:rPr lang="de-DE" sz="800" dirty="0">
                <a:solidFill>
                  <a:srgbClr val="5E5E5E"/>
                </a:solidFill>
                <a:latin typeface="+mj-lt"/>
              </a:rPr>
              <a:t>Dieses Programm wurde mit Unterstützung der Europäischen Kommission finanziert. Die Verantwortung für diese Veröffentlichung (Mitteilung) trägt allein der Verfasser; die Kommission haftet nicht für die weitere Verwendung der darin enthaltenen Angaben. 2020-1-DE01-KA203-005668 </a:t>
            </a:r>
          </a:p>
          <a:p>
            <a:pPr algn="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and on mouse">
            <a:extLst>
              <a:ext uri="{FF2B5EF4-FFF2-40B4-BE49-F238E27FC236}">
                <a16:creationId xmlns:a16="http://schemas.microsoft.com/office/drawing/2014/main" id="{4C0214A0-D1A3-47B3-85BD-0A568574F94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6E75FA1-D2ED-4977-A05F-A2C5723A9CE4}"/>
              </a:ext>
            </a:extLst>
          </p:cNvPr>
          <p:cNvSpPr>
            <a:spLocks noGrp="1"/>
          </p:cNvSpPr>
          <p:nvPr>
            <p:ph type="body" sz="quarter" idx="13"/>
          </p:nvPr>
        </p:nvSpPr>
        <p:spPr>
          <a:xfrm>
            <a:off x="768173" y="709438"/>
            <a:ext cx="5119059" cy="943998"/>
          </a:xfrm>
        </p:spPr>
        <p:txBody>
          <a:bodyPr/>
          <a:lstStyle/>
          <a:p>
            <a:r>
              <a:rPr lang="hr-BA" dirty="0"/>
              <a:t>5 ultimat</a:t>
            </a:r>
            <a:r>
              <a:rPr lang="de-DE" dirty="0"/>
              <a:t>ive</a:t>
            </a:r>
            <a:r>
              <a:rPr lang="hr-BA" dirty="0"/>
              <a:t> </a:t>
            </a:r>
            <a:r>
              <a:rPr lang="de-DE" dirty="0"/>
              <a:t>T</a:t>
            </a:r>
            <a:r>
              <a:rPr lang="hr-BA" dirty="0"/>
              <a:t>i</a:t>
            </a:r>
            <a:r>
              <a:rPr lang="de-DE" dirty="0"/>
              <a:t>p</a:t>
            </a:r>
            <a:r>
              <a:rPr lang="hr-BA" dirty="0"/>
              <a:t>ps</a:t>
            </a:r>
            <a:endParaRPr lang="en-US" dirty="0"/>
          </a:p>
        </p:txBody>
      </p:sp>
      <p:sp>
        <p:nvSpPr>
          <p:cNvPr id="4" name="Text Placeholder 3">
            <a:extLst>
              <a:ext uri="{FF2B5EF4-FFF2-40B4-BE49-F238E27FC236}">
                <a16:creationId xmlns:a16="http://schemas.microsoft.com/office/drawing/2014/main" id="{EC1BE9A0-DA94-4CA0-919E-075AF27E42B6}"/>
              </a:ext>
            </a:extLst>
          </p:cNvPr>
          <p:cNvSpPr>
            <a:spLocks noGrp="1"/>
          </p:cNvSpPr>
          <p:nvPr>
            <p:ph type="body" sz="quarter" idx="14"/>
          </p:nvPr>
        </p:nvSpPr>
        <p:spPr>
          <a:xfrm>
            <a:off x="768173" y="1766108"/>
            <a:ext cx="4570242" cy="1193534"/>
          </a:xfrm>
        </p:spPr>
        <p:txBody>
          <a:bodyPr/>
          <a:lstStyle/>
          <a:p>
            <a:r>
              <a:rPr lang="de-DE" dirty="0"/>
              <a:t>um Deine Fähigkeiten bei der Online-Suche zu verbessern</a:t>
            </a:r>
            <a:endParaRPr lang="en-US" dirty="0"/>
          </a:p>
        </p:txBody>
      </p:sp>
    </p:spTree>
    <p:extLst>
      <p:ext uri="{BB962C8B-B14F-4D97-AF65-F5344CB8AC3E}">
        <p14:creationId xmlns:p14="http://schemas.microsoft.com/office/powerpoint/2010/main" val="397541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885BC6-C99D-4631-8912-ABE74D231B54}"/>
              </a:ext>
            </a:extLst>
          </p:cNvPr>
          <p:cNvSpPr>
            <a:spLocks noGrp="1"/>
          </p:cNvSpPr>
          <p:nvPr>
            <p:ph type="body" sz="quarter" idx="13"/>
          </p:nvPr>
        </p:nvSpPr>
        <p:spPr>
          <a:xfrm>
            <a:off x="230820" y="143215"/>
            <a:ext cx="6232124" cy="3879370"/>
          </a:xfrm>
        </p:spPr>
        <p:txBody>
          <a:bodyPr>
            <a:noAutofit/>
          </a:bodyPr>
          <a:lstStyle/>
          <a:p>
            <a:pPr algn="just"/>
            <a:r>
              <a:rPr lang="en-IE" sz="2200" i="0" dirty="0">
                <a:effectLst/>
              </a:rPr>
              <a:t>1. Denke nach, bevor Du Deine Suche beginnst</a:t>
            </a:r>
          </a:p>
          <a:p>
            <a:pPr marL="342900" indent="-342900">
              <a:buFont typeface="Arial" panose="020B0604020202020204" pitchFamily="34" charset="0"/>
              <a:buChar char="•"/>
            </a:pPr>
            <a:r>
              <a:rPr lang="de-DE" sz="2000" b="0" i="0" dirty="0">
                <a:effectLst/>
              </a:rPr>
              <a:t>Schreibe jede Aufgabe in Deinen eigenen Worten um, bevor Du mit der Suche beginnst. </a:t>
            </a:r>
            <a:endParaRPr lang="de-DE" sz="2000" b="0" dirty="0"/>
          </a:p>
          <a:p>
            <a:pPr marL="342900" indent="-342900">
              <a:buFont typeface="Arial" panose="020B0604020202020204" pitchFamily="34" charset="0"/>
              <a:buChar char="•"/>
            </a:pPr>
            <a:r>
              <a:rPr lang="de-DE" sz="2000" b="0" i="0" dirty="0">
                <a:effectLst/>
              </a:rPr>
              <a:t>Mache ein Brainstorming und sammele Deine Ideen. Dann verstehst Du die Aufgabe besser und weißt, nach was du suchen musst.</a:t>
            </a:r>
          </a:p>
          <a:p>
            <a:pPr marL="342900" indent="-342900">
              <a:buFont typeface="Arial" panose="020B0604020202020204" pitchFamily="34" charset="0"/>
              <a:buChar char="•"/>
            </a:pPr>
            <a:r>
              <a:rPr lang="de-DE" sz="2000" b="0" i="0" dirty="0">
                <a:effectLst/>
              </a:rPr>
              <a:t>Schreibe Deine Suchbegriffe auf</a:t>
            </a:r>
          </a:p>
          <a:p>
            <a:endParaRPr lang="de-DE" sz="2000" b="0" dirty="0"/>
          </a:p>
          <a:p>
            <a:endParaRPr lang="de-DE" sz="2000" b="0" i="0" dirty="0">
              <a:effectLst/>
            </a:endParaRPr>
          </a:p>
          <a:p>
            <a:endParaRPr lang="de-DE" sz="2000" b="0" dirty="0"/>
          </a:p>
          <a:p>
            <a:endParaRPr lang="de-DE" sz="2000" b="0" i="0" dirty="0">
              <a:effectLst/>
            </a:endParaRPr>
          </a:p>
        </p:txBody>
      </p:sp>
      <p:sp>
        <p:nvSpPr>
          <p:cNvPr id="7" name="TextBox 6">
            <a:extLst>
              <a:ext uri="{FF2B5EF4-FFF2-40B4-BE49-F238E27FC236}">
                <a16:creationId xmlns:a16="http://schemas.microsoft.com/office/drawing/2014/main" id="{3CA96BD3-2828-482F-8638-6896B5619A8F}"/>
              </a:ext>
            </a:extLst>
          </p:cNvPr>
          <p:cNvSpPr txBox="1"/>
          <p:nvPr/>
        </p:nvSpPr>
        <p:spPr>
          <a:xfrm>
            <a:off x="2115844" y="3867867"/>
            <a:ext cx="9587884" cy="2154436"/>
          </a:xfrm>
          <a:prstGeom prst="rect">
            <a:avLst/>
          </a:prstGeom>
          <a:ln>
            <a:solidFill>
              <a:srgbClr val="F9A01E"/>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b="1" i="0" dirty="0">
                <a:solidFill>
                  <a:srgbClr val="5E5E5E"/>
                </a:solidFill>
                <a:effectLst/>
              </a:rPr>
              <a:t>2. Wo solltest Du </a:t>
            </a:r>
            <a:r>
              <a:rPr lang="en-US" sz="2200" b="1" dirty="0">
                <a:solidFill>
                  <a:srgbClr val="5E5E5E"/>
                </a:solidFill>
              </a:rPr>
              <a:t>D</a:t>
            </a:r>
            <a:r>
              <a:rPr lang="en-US" sz="2200" b="1" i="0" dirty="0">
                <a:solidFill>
                  <a:srgbClr val="5E5E5E"/>
                </a:solidFill>
                <a:effectLst/>
              </a:rPr>
              <a:t>eine Recherche beginnen?</a:t>
            </a:r>
          </a:p>
          <a:p>
            <a:endParaRPr lang="en-US" sz="2200" b="1" dirty="0">
              <a:solidFill>
                <a:srgbClr val="5E5E5E"/>
              </a:solidFill>
            </a:endParaRPr>
          </a:p>
          <a:p>
            <a:pPr marL="285750" indent="-285750">
              <a:buFont typeface="Arial" panose="020B0604020202020204" pitchFamily="34" charset="0"/>
              <a:buChar char="•"/>
            </a:pPr>
            <a:r>
              <a:rPr lang="en-IE" dirty="0">
                <a:solidFill>
                  <a:srgbClr val="5E5E5E"/>
                </a:solidFill>
              </a:rPr>
              <a:t>Google Scholar: Akademische Quellen</a:t>
            </a:r>
          </a:p>
          <a:p>
            <a:pPr marL="285750" indent="-285750">
              <a:buFont typeface="Arial" panose="020B0604020202020204" pitchFamily="34" charset="0"/>
              <a:buChar char="•"/>
            </a:pPr>
            <a:endParaRPr lang="en-IE" dirty="0">
              <a:solidFill>
                <a:srgbClr val="5E5E5E"/>
              </a:solidFill>
            </a:endParaRPr>
          </a:p>
          <a:p>
            <a:pPr marL="285750" indent="-285750">
              <a:buFont typeface="Arial" panose="020B0604020202020204" pitchFamily="34" charset="0"/>
              <a:buChar char="•"/>
            </a:pPr>
            <a:r>
              <a:rPr lang="en-IE" dirty="0">
                <a:solidFill>
                  <a:srgbClr val="5E5E5E"/>
                </a:solidFill>
              </a:rPr>
              <a:t>Google, Bing, Yahoo: geeignet, aber keine akademischen Quellen, nicht optimal für Primärquellen</a:t>
            </a:r>
          </a:p>
          <a:p>
            <a:pPr marL="285750" indent="-285750">
              <a:buFont typeface="Arial" panose="020B0604020202020204" pitchFamily="34" charset="0"/>
              <a:buChar char="•"/>
            </a:pPr>
            <a:endParaRPr lang="en-IE" dirty="0">
              <a:solidFill>
                <a:srgbClr val="5E5E5E"/>
              </a:solidFill>
            </a:endParaRPr>
          </a:p>
          <a:p>
            <a:pPr marL="285750" indent="-285750">
              <a:buFont typeface="Arial" panose="020B0604020202020204" pitchFamily="34" charset="0"/>
              <a:buChar char="•"/>
            </a:pPr>
            <a:r>
              <a:rPr lang="en-IE" dirty="0">
                <a:solidFill>
                  <a:srgbClr val="5E5E5E"/>
                </a:solidFill>
              </a:rPr>
              <a:t>Online-Bibliothek</a:t>
            </a:r>
          </a:p>
        </p:txBody>
      </p:sp>
      <p:pic>
        <p:nvPicPr>
          <p:cNvPr id="6" name="Picture Placeholder 5" descr="A picture containing text&#10;&#10;Description automatically generated">
            <a:extLst>
              <a:ext uri="{FF2B5EF4-FFF2-40B4-BE49-F238E27FC236}">
                <a16:creationId xmlns:a16="http://schemas.microsoft.com/office/drawing/2014/main" id="{874E63D8-2171-4095-8DE5-7F4B9904247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762092" y="143214"/>
            <a:ext cx="5314499" cy="3789593"/>
          </a:xfrm>
        </p:spPr>
      </p:pic>
    </p:spTree>
    <p:extLst>
      <p:ext uri="{BB962C8B-B14F-4D97-AF65-F5344CB8AC3E}">
        <p14:creationId xmlns:p14="http://schemas.microsoft.com/office/powerpoint/2010/main" val="73136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9C340-5AA3-4FBB-BE98-7EE0FC683587}"/>
              </a:ext>
            </a:extLst>
          </p:cNvPr>
          <p:cNvSpPr>
            <a:spLocks noGrp="1"/>
          </p:cNvSpPr>
          <p:nvPr>
            <p:ph type="body" sz="quarter" idx="14"/>
          </p:nvPr>
        </p:nvSpPr>
        <p:spPr>
          <a:xfrm>
            <a:off x="422116" y="429199"/>
            <a:ext cx="11156987" cy="6063449"/>
          </a:xfrm>
        </p:spPr>
        <p:txBody>
          <a:bodyPr/>
          <a:lstStyle/>
          <a:p>
            <a:pPr algn="l" fontAlgn="base"/>
            <a:r>
              <a:rPr lang="en-US" b="1" i="0" dirty="0">
                <a:effectLst/>
              </a:rPr>
              <a:t>3. </a:t>
            </a:r>
            <a:r>
              <a:rPr lang="de-DE" b="1" i="0" dirty="0">
                <a:effectLst/>
              </a:rPr>
              <a:t>Gehe bei den Suchergebnissen in die Tiefe - bleibe nicht auf der ersten Seite stehen</a:t>
            </a:r>
          </a:p>
          <a:p>
            <a:pPr algn="l" fontAlgn="base"/>
            <a:r>
              <a:rPr lang="de-DE" i="0" dirty="0">
                <a:effectLst/>
              </a:rPr>
              <a:t>Viele Websites finden sich weit oben in den Suchmaschinen, das heißt aber nicht, dass die Qualität gut ist. Gute Quellen von Fachleuten und Akademiker*innen findet man häufig auf den weiteren Seiten.</a:t>
            </a:r>
            <a:br>
              <a:rPr lang="de-DE" i="0" dirty="0">
                <a:effectLst/>
              </a:rPr>
            </a:br>
            <a:endParaRPr lang="en-US" dirty="0"/>
          </a:p>
          <a:p>
            <a:r>
              <a:rPr lang="en-US" b="1" i="0" dirty="0">
                <a:effectLst/>
              </a:rPr>
              <a:t>4. </a:t>
            </a:r>
            <a:r>
              <a:rPr lang="de-DE" b="1" i="0" dirty="0">
                <a:effectLst/>
              </a:rPr>
              <a:t>Nutze spezielle Suchfunktionen, damit die Suchmaschinen für dich arbeiten</a:t>
            </a:r>
          </a:p>
          <a:p>
            <a:pPr algn="l" fontAlgn="base"/>
            <a:r>
              <a:rPr lang="de-DE" i="0" dirty="0">
                <a:effectLst/>
              </a:rPr>
              <a:t>Nützliche Suchfunktionen können dazu beitragen, dass die Lernenden effektiver nach Informationen zu ihrem Thema suchen können</a:t>
            </a:r>
            <a:r>
              <a:rPr lang="de-DE" dirty="0"/>
              <a:t> </a:t>
            </a:r>
            <a:r>
              <a:rPr lang="de-DE" i="0" dirty="0">
                <a:effectLst/>
              </a:rPr>
              <a:t>(wird im Folgenden anhand der am weitesten verbreiteten Suchmaschine erklärt: Google).</a:t>
            </a:r>
          </a:p>
          <a:p>
            <a:pPr algn="l" fontAlgn="base"/>
            <a:endParaRPr lang="en-US" i="0" dirty="0">
              <a:effectLst/>
            </a:endParaRPr>
          </a:p>
          <a:p>
            <a:pPr algn="l" fontAlgn="base"/>
            <a:r>
              <a:rPr lang="en-US" b="1" dirty="0"/>
              <a:t>5. </a:t>
            </a:r>
            <a:r>
              <a:rPr lang="en-US" b="1" i="0" dirty="0">
                <a:effectLst/>
              </a:rPr>
              <a:t>Finde Primärquellen</a:t>
            </a:r>
            <a:endParaRPr lang="en-US" b="0" i="0" dirty="0">
              <a:effectLst/>
            </a:endParaRPr>
          </a:p>
          <a:p>
            <a:pPr algn="l" fontAlgn="base"/>
            <a:r>
              <a:rPr lang="de-DE" b="0" i="0" dirty="0">
                <a:effectLst/>
              </a:rPr>
              <a:t>Betrachte Primärquellen wie Umfragen, Zeitungs- und Zeitschriftenberichte, Briefe, Tagebücher, Filme, Fotos und andere Dokumente, die zum Zeitpunkt des Ereignisses geschrieben oder aufgezeichnet wurden, als "Augenzeugenberichte", die im Allgemeinen zuverlässiger sind als Informationen aus zweiter Hand.</a:t>
            </a:r>
            <a:endParaRPr lang="en-US" dirty="0"/>
          </a:p>
        </p:txBody>
      </p:sp>
    </p:spTree>
    <p:extLst>
      <p:ext uri="{BB962C8B-B14F-4D97-AF65-F5344CB8AC3E}">
        <p14:creationId xmlns:p14="http://schemas.microsoft.com/office/powerpoint/2010/main" val="134262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lstStyle/>
          <a:p>
            <a:r>
              <a:rPr lang="de-DE" dirty="0"/>
              <a:t>Was man wissen sollte </a:t>
            </a:r>
            <a:r>
              <a:rPr lang="hr-BA" dirty="0"/>
              <a:t>(Google</a:t>
            </a:r>
            <a:r>
              <a:rPr lang="de-DE" dirty="0"/>
              <a:t>-Suche</a:t>
            </a:r>
            <a:r>
              <a:rPr lang="hr-BA" dirty="0"/>
              <a:t>)</a:t>
            </a:r>
            <a:endParaRPr lang="en-US" dirty="0"/>
          </a:p>
          <a:p>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p:txBody>
          <a:bodyPr/>
          <a:lstStyle/>
          <a:p>
            <a:r>
              <a:rPr lang="en-US" dirty="0"/>
              <a:t> </a:t>
            </a:r>
          </a:p>
          <a:p>
            <a:pPr marL="342900" indent="-342900">
              <a:lnSpc>
                <a:spcPct val="100000"/>
              </a:lnSpc>
              <a:buFont typeface="Wingdings" panose="05000000000000000000" pitchFamily="2" charset="2"/>
              <a:buChar char="ü"/>
            </a:pPr>
            <a:r>
              <a:rPr lang="de-DE" dirty="0"/>
              <a:t>Gebe definiere:Begriff ein, um eine Definition zu finden, verwende UND zwischen den Begriffen, um alle Wörter zu suchen, setze Anführungszeichen (") um die Wörter, um eine exakte Übereinstimmung zu finden.</a:t>
            </a:r>
          </a:p>
          <a:p>
            <a:pPr marL="342900" indent="-342900">
              <a:lnSpc>
                <a:spcPct val="100000"/>
              </a:lnSpc>
              <a:buFont typeface="Wingdings" panose="05000000000000000000" pitchFamily="2" charset="2"/>
              <a:buChar char="ü"/>
            </a:pPr>
            <a:r>
              <a:rPr lang="de-DE" dirty="0"/>
              <a:t>Setze bei der Suche keine Leerzeichen zwischen Symbole und Wörter und verwende ruhig mehrere Befehle in einer einzigen Suche.</a:t>
            </a:r>
          </a:p>
          <a:p>
            <a:pPr marL="342900" indent="-342900">
              <a:lnSpc>
                <a:spcPct val="100000"/>
              </a:lnSpc>
              <a:buFont typeface="Wingdings" panose="05000000000000000000" pitchFamily="2" charset="2"/>
              <a:buChar char="ü"/>
            </a:pPr>
            <a:r>
              <a:rPr lang="de-DE" dirty="0"/>
              <a:t>Denke daran, dass mehrere Befehle weniger Ergebnisse bedeuten, was manchmal gut und manchmal schlecht sein kann.</a:t>
            </a:r>
          </a:p>
        </p:txBody>
      </p:sp>
    </p:spTree>
    <p:extLst>
      <p:ext uri="{BB962C8B-B14F-4D97-AF65-F5344CB8AC3E}">
        <p14:creationId xmlns:p14="http://schemas.microsoft.com/office/powerpoint/2010/main" val="238940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2461845" y="254877"/>
            <a:ext cx="7268309" cy="54979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rgbClr val="5E5E5E"/>
                </a:solidFill>
              </a:rPr>
              <a:t>Google-Suchoperatoren</a:t>
            </a: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3116982457"/>
              </p:ext>
            </p:extLst>
          </p:nvPr>
        </p:nvGraphicFramePr>
        <p:xfrm>
          <a:off x="0" y="926123"/>
          <a:ext cx="12192001" cy="6567877"/>
        </p:xfrm>
        <a:graphic>
          <a:graphicData uri="http://schemas.openxmlformats.org/drawingml/2006/table">
            <a:tbl>
              <a:tblPr firstRow="1" firstCol="1" bandRow="1">
                <a:tableStyleId>{93296810-A885-4BE3-A3E7-6D5BEEA58F35}</a:tableStyleId>
              </a:tblPr>
              <a:tblGrid>
                <a:gridCol w="2575316">
                  <a:extLst>
                    <a:ext uri="{9D8B030D-6E8A-4147-A177-3AD203B41FA5}">
                      <a16:colId xmlns:a16="http://schemas.microsoft.com/office/drawing/2014/main" val="525781018"/>
                    </a:ext>
                  </a:extLst>
                </a:gridCol>
                <a:gridCol w="2614434">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n-US" sz="2400" dirty="0">
                          <a:effectLst/>
                        </a:rPr>
                        <a:t>Befehl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400" dirty="0">
                          <a:effectLst/>
                        </a:rPr>
                        <a:t>Beispiel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400" dirty="0">
                          <a:effectLst/>
                        </a:rPr>
                        <a:t>Erklärung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n-US" sz="2000" dirty="0">
                          <a:solidFill>
                            <a:schemeClr val="bg1"/>
                          </a:solidFill>
                          <a:effectLst/>
                        </a:rPr>
                        <a:t>Dies und Das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neue iPhone Angebote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de-DE" sz="2000" dirty="0">
                          <a:solidFill>
                            <a:srgbClr val="5E5E5E"/>
                          </a:solidFill>
                          <a:effectLst/>
                        </a:rPr>
                        <a:t>Suche nach allen Wörtern: neu, iPhone und Angebote; ähnlich wie bei der Verwendung von AND zwischen den Begriffen</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n-US" sz="2000" dirty="0">
                          <a:solidFill>
                            <a:schemeClr val="bg1"/>
                          </a:solidFill>
                          <a:effectLst/>
                        </a:rPr>
                        <a:t>Dies und Das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Segeln ODER Bootfahren</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Suche Segeln oder Bootfahren</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n-US" sz="2000" u="none" dirty="0">
                          <a:solidFill>
                            <a:schemeClr val="bg1"/>
                          </a:solidFill>
                          <a:effectLst/>
                        </a:rPr>
                        <a:t>Genaue Übereinstimmung</a:t>
                      </a:r>
                      <a:endParaRPr lang="en-US" sz="18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"love me tender"</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Suche diesen Satz vollständig</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n-US" sz="2000" dirty="0">
                          <a:solidFill>
                            <a:schemeClr val="bg1"/>
                          </a:solidFill>
                          <a:effectLst/>
                        </a:rPr>
                        <a:t>Wörter ausschließen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Drucker-Patrone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Suche Drucker, aber verberge alle Ergebnisse, die Patrone enthalten</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319795">
                <a:tc>
                  <a:txBody>
                    <a:bodyPr/>
                    <a:lstStyle/>
                    <a:p>
                      <a:pPr marL="0" marR="0">
                        <a:lnSpc>
                          <a:spcPct val="107000"/>
                        </a:lnSpc>
                        <a:spcBef>
                          <a:spcPts val="0"/>
                        </a:spcBef>
                        <a:spcAft>
                          <a:spcPts val="0"/>
                        </a:spcAft>
                      </a:pPr>
                      <a:r>
                        <a:rPr lang="en-US" sz="2000" dirty="0">
                          <a:solidFill>
                            <a:schemeClr val="bg1"/>
                          </a:solidFill>
                          <a:effectLst/>
                        </a:rPr>
                        <a:t>Definitionen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definiere: Serendipität </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Definitionen für Serendipität </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654445">
                <a:tc>
                  <a:txBody>
                    <a:bodyPr/>
                    <a:lstStyle/>
                    <a:p>
                      <a:pPr marL="0" marR="0">
                        <a:lnSpc>
                          <a:spcPct val="107000"/>
                        </a:lnSpc>
                        <a:spcBef>
                          <a:spcPts val="0"/>
                        </a:spcBef>
                        <a:spcAft>
                          <a:spcPts val="0"/>
                        </a:spcAft>
                      </a:pPr>
                      <a:r>
                        <a:rPr lang="en-US" sz="2000" u="none" dirty="0">
                          <a:solidFill>
                            <a:schemeClr val="bg1"/>
                          </a:solidFill>
                          <a:effectLst/>
                        </a:rPr>
                        <a:t>Partielle Suche </a:t>
                      </a:r>
                      <a:endParaRPr lang="en-US" sz="18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san * california</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de-DE" sz="2000" dirty="0">
                          <a:solidFill>
                            <a:srgbClr val="5E5E5E"/>
                          </a:solidFill>
                          <a:effectLst/>
                        </a:rPr>
                        <a:t>Alle Wörter suchen, aber ein anderes Wort dazwischen zulassen</a:t>
                      </a: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n-US" sz="2000" dirty="0">
                          <a:solidFill>
                            <a:schemeClr val="bg1"/>
                          </a:solidFill>
                          <a:effectLst/>
                        </a:rPr>
                        <a:t>Umrechnung von Einheiten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45 Celsius in Fahrenheit</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de-DE" sz="2000" dirty="0">
                          <a:solidFill>
                            <a:srgbClr val="5E5E5E"/>
                          </a:solidFill>
                          <a:effectLst/>
                        </a:rPr>
                        <a:t>Zeigt an, wie 45 Celsius in Fahrenheit ausgedrückt wird, gibt 113 zurück; funktioniert auch mit Währungen, Gewicht, Entfernung und mehr</a:t>
                      </a:r>
                    </a:p>
                  </a:txBody>
                  <a:tcPr marL="68580" marR="68580" marT="0" marB="0">
                    <a:solidFill>
                      <a:schemeClr val="bg1">
                        <a:lumMod val="95000"/>
                      </a:schemeClr>
                    </a:solidFill>
                  </a:tcPr>
                </a:tc>
                <a:extLst>
                  <a:ext uri="{0D108BD9-81ED-4DB2-BD59-A6C34878D82A}">
                    <a16:rowId xmlns:a16="http://schemas.microsoft.com/office/drawing/2014/main" val="2187752770"/>
                  </a:ext>
                </a:extLst>
              </a:tr>
              <a:tr h="654445">
                <a:tc>
                  <a:txBody>
                    <a:bodyPr/>
                    <a:lstStyle/>
                    <a:p>
                      <a:pPr marL="0" marR="0">
                        <a:lnSpc>
                          <a:spcPct val="107000"/>
                        </a:lnSpc>
                        <a:spcBef>
                          <a:spcPts val="0"/>
                        </a:spcBef>
                        <a:spcAft>
                          <a:spcPts val="0"/>
                        </a:spcAft>
                      </a:pPr>
                      <a:r>
                        <a:rPr lang="en-US" sz="2000" u="none" dirty="0">
                          <a:solidFill>
                            <a:schemeClr val="bg1"/>
                          </a:solidFill>
                          <a:effectLst/>
                        </a:rPr>
                        <a:t>Domain Suche </a:t>
                      </a:r>
                      <a:endParaRPr lang="en-US" sz="18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Seite:lifewire.com "best phone"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Suche (die eindeutige Adresse) lifewire.com für "best phone“</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3735287"/>
                  </a:ext>
                </a:extLst>
              </a:tr>
              <a:tr h="989096">
                <a:tc>
                  <a:txBody>
                    <a:bodyPr/>
                    <a:lstStyle/>
                    <a:p>
                      <a:pPr marL="0" marR="0">
                        <a:lnSpc>
                          <a:spcPct val="107000"/>
                        </a:lnSpc>
                        <a:spcBef>
                          <a:spcPts val="0"/>
                        </a:spcBef>
                        <a:spcAft>
                          <a:spcPts val="0"/>
                        </a:spcAft>
                      </a:pPr>
                      <a:r>
                        <a:rPr lang="en-US" sz="2000" dirty="0">
                          <a:solidFill>
                            <a:schemeClr val="bg1"/>
                          </a:solidFill>
                          <a:effectLst/>
                        </a:rPr>
                        <a:t>Suche ein Angebot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en-US" sz="2000" dirty="0">
                          <a:solidFill>
                            <a:srgbClr val="5E5E5E"/>
                          </a:solidFill>
                          <a:effectLst/>
                        </a:rPr>
                        <a:t>"Android phone" $300..$500</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n-US" sz="2000" dirty="0">
                          <a:solidFill>
                            <a:srgbClr val="5E5E5E"/>
                          </a:solidFill>
                          <a:effectLst/>
                        </a:rPr>
                        <a:t>Suche "Android phone" aber nur Ergebnisse zeigen, die dem Preisrahmen zwischen von $300-$500 entsprechen; </a:t>
                      </a:r>
                      <a:r>
                        <a:rPr lang="de-DE" sz="2000" dirty="0">
                          <a:solidFill>
                            <a:srgbClr val="5E5E5E"/>
                          </a:solidFill>
                          <a:effectLst/>
                        </a:rPr>
                        <a:t>funktioniert auch für Daten und andere Zahlen</a:t>
                      </a:r>
                      <a:endParaRPr lang="en-US"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1877173"/>
                  </a:ext>
                </a:extLst>
              </a:tr>
            </a:tbl>
          </a:graphicData>
        </a:graphic>
      </p:graphicFrame>
    </p:spTree>
    <p:extLst>
      <p:ext uri="{BB962C8B-B14F-4D97-AF65-F5344CB8AC3E}">
        <p14:creationId xmlns:p14="http://schemas.microsoft.com/office/powerpoint/2010/main" val="425741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2813537" y="429567"/>
            <a:ext cx="7268309" cy="54979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rgbClr val="5E5E5E"/>
                </a:solidFill>
              </a:rPr>
              <a:t>Google-Suchoperatoren</a:t>
            </a: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2172752231"/>
              </p:ext>
            </p:extLst>
          </p:nvPr>
        </p:nvGraphicFramePr>
        <p:xfrm>
          <a:off x="-1" y="1237000"/>
          <a:ext cx="12192001" cy="6150786"/>
        </p:xfrm>
        <a:graphic>
          <a:graphicData uri="http://schemas.openxmlformats.org/drawingml/2006/table">
            <a:tbl>
              <a:tblPr firstRow="1" firstCol="1" bandRow="1">
                <a:tableStyleId>{93296810-A885-4BE3-A3E7-6D5BEEA58F35}</a:tableStyleId>
              </a:tblPr>
              <a:tblGrid>
                <a:gridCol w="2575316">
                  <a:extLst>
                    <a:ext uri="{9D8B030D-6E8A-4147-A177-3AD203B41FA5}">
                      <a16:colId xmlns:a16="http://schemas.microsoft.com/office/drawing/2014/main" val="525781018"/>
                    </a:ext>
                  </a:extLst>
                </a:gridCol>
                <a:gridCol w="2614434">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n-US" sz="2800" b="1" u="none" dirty="0">
                          <a:effectLst/>
                        </a:rPr>
                        <a:t>Befehl</a:t>
                      </a:r>
                      <a:endParaRPr lang="en-US" sz="24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800" dirty="0">
                          <a:effectLst/>
                        </a:rPr>
                        <a:t>Beispiel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en-US" sz="2800" dirty="0">
                          <a:effectLst/>
                        </a:rPr>
                        <a:t>Erklärung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n-US" sz="2000" b="1" u="none" dirty="0">
                          <a:solidFill>
                            <a:srgbClr val="5E5E5E"/>
                          </a:solidFill>
                          <a:effectLst/>
                          <a:latin typeface="+mn-lt"/>
                          <a:ea typeface="Times New Roman" panose="02020603050405020304" pitchFamily="18" charset="0"/>
                          <a:cs typeface="Times New Roman" panose="02020603050405020304" pitchFamily="18" charset="0"/>
                        </a:rPr>
                        <a:t>Zwischenspeicher Suche “Cache Search”</a:t>
                      </a:r>
                      <a:endParaRPr lang="en-US" sz="1800" b="1" u="none"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cache:lifewire.com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Die letzte zwischengespeicherte Version von </a:t>
                      </a:r>
                      <a:r>
                        <a:rPr lang="en-US" sz="2000" i="1" dirty="0">
                          <a:solidFill>
                            <a:srgbClr val="5E5E5E"/>
                          </a:solidFill>
                          <a:effectLst/>
                          <a:latin typeface="+mn-lt"/>
                          <a:ea typeface="Times New Roman" panose="02020603050405020304" pitchFamily="18" charset="0"/>
                          <a:cs typeface="Times New Roman" panose="02020603050405020304" pitchFamily="18" charset="0"/>
                        </a:rPr>
                        <a:t>lifewire.com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n-US" sz="2000" u="none" dirty="0">
                          <a:solidFill>
                            <a:srgbClr val="5E5E5E"/>
                          </a:solidFill>
                          <a:effectLst/>
                          <a:latin typeface="+mn-lt"/>
                          <a:ea typeface="Times New Roman" panose="02020603050405020304" pitchFamily="18" charset="0"/>
                          <a:cs typeface="Times New Roman" panose="02020603050405020304" pitchFamily="18" charset="0"/>
                        </a:rPr>
                        <a:t>Dateityp-Suche</a:t>
                      </a:r>
                      <a:endParaRPr lang="en-US" sz="1800" u="none"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Dateityp:pptx zoology</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Suche alle </a:t>
                      </a:r>
                      <a:r>
                        <a:rPr lang="en-US" sz="2000" u="sng" dirty="0">
                          <a:solidFill>
                            <a:srgbClr val="5E5E5E"/>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PPTX</a:t>
                      </a:r>
                      <a:r>
                        <a:rPr lang="en-US" sz="2000" dirty="0">
                          <a:solidFill>
                            <a:srgbClr val="5E5E5E"/>
                          </a:solidFill>
                          <a:effectLst/>
                          <a:latin typeface="+mn-lt"/>
                          <a:ea typeface="Times New Roman" panose="02020603050405020304" pitchFamily="18" charset="0"/>
                          <a:cs typeface="Times New Roman" panose="02020603050405020304" pitchFamily="18" charset="0"/>
                        </a:rPr>
                        <a:t> Dateien, die den Begriff </a:t>
                      </a:r>
                      <a:r>
                        <a:rPr lang="en-US" sz="2000" i="1" dirty="0">
                          <a:solidFill>
                            <a:srgbClr val="5E5E5E"/>
                          </a:solidFill>
                          <a:effectLst/>
                          <a:latin typeface="+mn-lt"/>
                          <a:ea typeface="Times New Roman" panose="02020603050405020304" pitchFamily="18" charset="0"/>
                          <a:cs typeface="Times New Roman" panose="02020603050405020304" pitchFamily="18" charset="0"/>
                        </a:rPr>
                        <a:t>zoology</a:t>
                      </a:r>
                      <a:r>
                        <a:rPr lang="en-US" sz="2000" dirty="0">
                          <a:solidFill>
                            <a:srgbClr val="5E5E5E"/>
                          </a:solidFill>
                          <a:effectLst/>
                          <a:latin typeface="+mn-lt"/>
                          <a:ea typeface="Times New Roman" panose="02020603050405020304" pitchFamily="18" charset="0"/>
                          <a:cs typeface="Times New Roman" panose="02020603050405020304" pitchFamily="18" charset="0"/>
                        </a:rPr>
                        <a:t> enthalten </a:t>
                      </a:r>
                      <a:r>
                        <a:rPr lang="de-DE" sz="2000" dirty="0">
                          <a:solidFill>
                            <a:srgbClr val="5E5E5E"/>
                          </a:solidFill>
                          <a:effectLst/>
                          <a:latin typeface="+mn-lt"/>
                          <a:ea typeface="Times New Roman" panose="02020603050405020304" pitchFamily="18" charset="0"/>
                          <a:cs typeface="Times New Roman" panose="02020603050405020304" pitchFamily="18" charset="0"/>
                        </a:rPr>
                        <a:t>(nicht alle Dateierweiterungen werden unterstützt)</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Titel Suche </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Calibri" panose="020F0502020204030204" pitchFamily="34" charset="0"/>
                          <a:cs typeface="Times New Roman" panose="02020603050405020304" pitchFamily="18" charset="0"/>
                        </a:rPr>
                        <a:t>Titel: Rennen</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Suche nach allen Seiten mit </a:t>
                      </a:r>
                      <a:r>
                        <a:rPr lang="en-US" sz="2000" i="1" dirty="0">
                          <a:solidFill>
                            <a:srgbClr val="5E5E5E"/>
                          </a:solidFill>
                          <a:effectLst/>
                          <a:latin typeface="+mn-lt"/>
                          <a:ea typeface="Times New Roman" panose="02020603050405020304" pitchFamily="18" charset="0"/>
                          <a:cs typeface="Times New Roman" panose="02020603050405020304" pitchFamily="18" charset="0"/>
                        </a:rPr>
                        <a:t>“Rennen” </a:t>
                      </a:r>
                      <a:r>
                        <a:rPr lang="en-US" sz="2000" dirty="0">
                          <a:solidFill>
                            <a:srgbClr val="5E5E5E"/>
                          </a:solidFill>
                          <a:effectLst/>
                          <a:latin typeface="+mn-lt"/>
                          <a:ea typeface="Times New Roman" panose="02020603050405020304" pitchFamily="18" charset="0"/>
                          <a:cs typeface="Times New Roman" panose="02020603050405020304" pitchFamily="18" charset="0"/>
                        </a:rPr>
                        <a:t>im Titel; benutze </a:t>
                      </a:r>
                      <a:r>
                        <a:rPr lang="en-US" sz="2000" b="1" dirty="0">
                          <a:solidFill>
                            <a:srgbClr val="5E5E5E"/>
                          </a:solidFill>
                          <a:effectLst/>
                          <a:latin typeface="+mn-lt"/>
                          <a:ea typeface="Times New Roman" panose="02020603050405020304" pitchFamily="18" charset="0"/>
                          <a:cs typeface="Times New Roman" panose="02020603050405020304" pitchFamily="18" charset="0"/>
                        </a:rPr>
                        <a:t>alleimtitel, </a:t>
                      </a:r>
                      <a:r>
                        <a:rPr lang="en-US" sz="2000" dirty="0">
                          <a:solidFill>
                            <a:srgbClr val="5E5E5E"/>
                          </a:solidFill>
                          <a:effectLst/>
                          <a:latin typeface="+mn-lt"/>
                          <a:ea typeface="Times New Roman" panose="02020603050405020304" pitchFamily="18" charset="0"/>
                          <a:cs typeface="Times New Roman" panose="02020603050405020304" pitchFamily="18" charset="0"/>
                        </a:rPr>
                        <a:t>um mehrere Wörter zu suchen</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URL Suche</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inurl:chewbacca</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Suche nach Seiten, die </a:t>
                      </a:r>
                      <a:r>
                        <a:rPr lang="en-US" sz="2000" b="1" dirty="0">
                          <a:solidFill>
                            <a:srgbClr val="5E5E5E"/>
                          </a:solidFill>
                          <a:effectLst/>
                          <a:latin typeface="+mn-lt"/>
                          <a:ea typeface="Times New Roman" panose="02020603050405020304" pitchFamily="18" charset="0"/>
                          <a:cs typeface="Times New Roman" panose="02020603050405020304" pitchFamily="18" charset="0"/>
                        </a:rPr>
                        <a:t>chewbacca</a:t>
                      </a:r>
                      <a:r>
                        <a:rPr lang="en-US" sz="2000" dirty="0">
                          <a:solidFill>
                            <a:srgbClr val="5E5E5E"/>
                          </a:solidFill>
                          <a:effectLst/>
                          <a:latin typeface="+mn-lt"/>
                          <a:ea typeface="Times New Roman" panose="02020603050405020304" pitchFamily="18" charset="0"/>
                          <a:cs typeface="Times New Roman" panose="02020603050405020304" pitchFamily="18" charset="0"/>
                        </a:rPr>
                        <a:t> in der URL enthalten; benutze </a:t>
                      </a:r>
                      <a:r>
                        <a:rPr lang="en-US" sz="2000" b="1" dirty="0">
                          <a:solidFill>
                            <a:srgbClr val="5E5E5E"/>
                          </a:solidFill>
                          <a:effectLst/>
                          <a:latin typeface="+mn-lt"/>
                          <a:ea typeface="Times New Roman" panose="02020603050405020304" pitchFamily="18" charset="0"/>
                          <a:cs typeface="Times New Roman" panose="02020603050405020304" pitchFamily="18" charset="0"/>
                        </a:rPr>
                        <a:t>alleinurl</a:t>
                      </a:r>
                      <a:r>
                        <a:rPr lang="en-US" sz="2000" b="0" dirty="0">
                          <a:solidFill>
                            <a:srgbClr val="5E5E5E"/>
                          </a:solidFill>
                          <a:effectLst/>
                          <a:latin typeface="+mn-lt"/>
                          <a:ea typeface="Times New Roman" panose="02020603050405020304" pitchFamily="18" charset="0"/>
                          <a:cs typeface="Times New Roman" panose="02020603050405020304" pitchFamily="18" charset="0"/>
                        </a:rPr>
                        <a:t>, um</a:t>
                      </a:r>
                      <a:r>
                        <a:rPr lang="en-US" sz="2000" dirty="0">
                          <a:solidFill>
                            <a:srgbClr val="5E5E5E"/>
                          </a:solidFill>
                          <a:effectLst/>
                          <a:latin typeface="+mn-lt"/>
                          <a:ea typeface="Times New Roman" panose="02020603050405020304" pitchFamily="18" charset="0"/>
                          <a:cs typeface="Times New Roman" panose="02020603050405020304" pitchFamily="18" charset="0"/>
                        </a:rPr>
                        <a:t> nach mehreren Wörtern zu suchen</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959772">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Suche im Text</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intext:parlor</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de-DE" sz="2000" dirty="0">
                          <a:solidFill>
                            <a:srgbClr val="5E5E5E"/>
                          </a:solidFill>
                          <a:effectLst/>
                          <a:latin typeface="+mn-lt"/>
                          <a:ea typeface="Times New Roman" panose="02020603050405020304" pitchFamily="18" charset="0"/>
                          <a:cs typeface="Times New Roman" panose="02020603050405020304" pitchFamily="18" charset="0"/>
                        </a:rPr>
                        <a:t>Suche nach Seiten, die </a:t>
                      </a:r>
                      <a:r>
                        <a:rPr lang="de-DE" sz="2000" b="1" i="0" dirty="0">
                          <a:solidFill>
                            <a:srgbClr val="5E5E5E"/>
                          </a:solidFill>
                          <a:effectLst/>
                          <a:latin typeface="+mn-lt"/>
                          <a:ea typeface="Times New Roman" panose="02020603050405020304" pitchFamily="18" charset="0"/>
                          <a:cs typeface="Times New Roman" panose="02020603050405020304" pitchFamily="18" charset="0"/>
                        </a:rPr>
                        <a:t>parlor</a:t>
                      </a:r>
                      <a:r>
                        <a:rPr lang="de-DE" sz="2000" dirty="0">
                          <a:solidFill>
                            <a:srgbClr val="5E5E5E"/>
                          </a:solidFill>
                          <a:effectLst/>
                          <a:latin typeface="+mn-lt"/>
                          <a:ea typeface="Times New Roman" panose="02020603050405020304" pitchFamily="18" charset="0"/>
                          <a:cs typeface="Times New Roman" panose="02020603050405020304" pitchFamily="18" charset="0"/>
                        </a:rPr>
                        <a:t> im Text der Seite enthalten (gibt keine Seiten zurück, die die Suche im Titel oder in der URL, aber nicht im Text enthalten); verwenden </a:t>
                      </a:r>
                      <a:r>
                        <a:rPr lang="de-DE" sz="2000" b="1" dirty="0">
                          <a:solidFill>
                            <a:srgbClr val="5E5E5E"/>
                          </a:solidFill>
                          <a:effectLst/>
                          <a:latin typeface="+mn-lt"/>
                          <a:ea typeface="Times New Roman" panose="02020603050405020304" pitchFamily="18" charset="0"/>
                          <a:cs typeface="Times New Roman" panose="02020603050405020304" pitchFamily="18" charset="0"/>
                        </a:rPr>
                        <a:t>allintext</a:t>
                      </a:r>
                      <a:r>
                        <a:rPr lang="de-DE" sz="2000" dirty="0">
                          <a:solidFill>
                            <a:srgbClr val="5E5E5E"/>
                          </a:solidFill>
                          <a:effectLst/>
                          <a:latin typeface="+mn-lt"/>
                          <a:ea typeface="Times New Roman" panose="02020603050405020304" pitchFamily="18" charset="0"/>
                          <a:cs typeface="Times New Roman" panose="02020603050405020304" pitchFamily="18" charset="0"/>
                        </a:rPr>
                        <a:t>, um mehrere Wörter zu suchen</a:t>
                      </a:r>
                    </a:p>
                  </a:txBody>
                  <a:tcPr marL="68580" marR="68580" marT="0" marB="0">
                    <a:solidFill>
                      <a:schemeClr val="bg1">
                        <a:lumMod val="95000"/>
                      </a:schemeClr>
                    </a:solidFill>
                  </a:tcPr>
                </a:tc>
                <a:extLst>
                  <a:ext uri="{0D108BD9-81ED-4DB2-BD59-A6C34878D82A}">
                    <a16:rowId xmlns:a16="http://schemas.microsoft.com/office/drawing/2014/main" val="820499474"/>
                  </a:ext>
                </a:extLst>
              </a:tr>
              <a:tr h="858095">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Wörter nach Proximity </a:t>
                      </a:r>
                      <a:r>
                        <a:rPr lang="en-US" sz="1800" dirty="0">
                          <a:solidFill>
                            <a:srgbClr val="5E5E5E"/>
                          </a:solidFill>
                          <a:effectLst/>
                          <a:latin typeface="+mn-lt"/>
                          <a:ea typeface="Times New Roman" panose="02020603050405020304" pitchFamily="18" charset="0"/>
                          <a:cs typeface="Times New Roman" panose="02020603050405020304" pitchFamily="18" charset="0"/>
                        </a:rPr>
                        <a:t>(Wortabstandsoptionen)</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tech AROUND(3) android</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de-DE" sz="2000" dirty="0">
                          <a:solidFill>
                            <a:srgbClr val="5E5E5E"/>
                          </a:solidFill>
                          <a:effectLst/>
                          <a:latin typeface="+mn-lt"/>
                          <a:ea typeface="Times New Roman" panose="02020603050405020304" pitchFamily="18" charset="0"/>
                          <a:cs typeface="Times New Roman" panose="02020603050405020304" pitchFamily="18" charset="0"/>
                        </a:rPr>
                        <a:t>Suche nach </a:t>
                      </a:r>
                      <a:r>
                        <a:rPr lang="de-DE" sz="2000" b="1" dirty="0">
                          <a:solidFill>
                            <a:srgbClr val="5E5E5E"/>
                          </a:solidFill>
                          <a:effectLst/>
                          <a:latin typeface="+mn-lt"/>
                          <a:ea typeface="Times New Roman" panose="02020603050405020304" pitchFamily="18" charset="0"/>
                          <a:cs typeface="Times New Roman" panose="02020603050405020304" pitchFamily="18" charset="0"/>
                        </a:rPr>
                        <a:t>Technik</a:t>
                      </a:r>
                      <a:r>
                        <a:rPr lang="de-DE" sz="2000" dirty="0">
                          <a:solidFill>
                            <a:srgbClr val="5E5E5E"/>
                          </a:solidFill>
                          <a:effectLst/>
                          <a:latin typeface="+mn-lt"/>
                          <a:ea typeface="Times New Roman" panose="02020603050405020304" pitchFamily="18" charset="0"/>
                          <a:cs typeface="Times New Roman" panose="02020603050405020304" pitchFamily="18" charset="0"/>
                        </a:rPr>
                        <a:t> und </a:t>
                      </a:r>
                      <a:r>
                        <a:rPr lang="de-DE" sz="2000" b="1" dirty="0">
                          <a:solidFill>
                            <a:srgbClr val="5E5E5E"/>
                          </a:solidFill>
                          <a:effectLst/>
                          <a:latin typeface="+mn-lt"/>
                          <a:ea typeface="Times New Roman" panose="02020603050405020304" pitchFamily="18" charset="0"/>
                          <a:cs typeface="Times New Roman" panose="02020603050405020304" pitchFamily="18" charset="0"/>
                        </a:rPr>
                        <a:t>Android</a:t>
                      </a:r>
                      <a:r>
                        <a:rPr lang="de-DE" sz="2000" dirty="0">
                          <a:solidFill>
                            <a:srgbClr val="5E5E5E"/>
                          </a:solidFill>
                          <a:effectLst/>
                          <a:latin typeface="+mn-lt"/>
                          <a:ea typeface="Times New Roman" panose="02020603050405020304" pitchFamily="18" charset="0"/>
                          <a:cs typeface="Times New Roman" panose="02020603050405020304" pitchFamily="18" charset="0"/>
                        </a:rPr>
                        <a:t>, aber nur Ergebnisse anzeigen, bei denen die Begriffe innerhalb von drei Wörtern liegen</a:t>
                      </a: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Verwandte Seiten</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en-US" sz="2000" dirty="0">
                          <a:solidFill>
                            <a:srgbClr val="5E5E5E"/>
                          </a:solidFill>
                          <a:effectLst/>
                          <a:latin typeface="+mn-lt"/>
                          <a:ea typeface="Times New Roman" panose="02020603050405020304" pitchFamily="18" charset="0"/>
                          <a:cs typeface="Times New Roman" panose="02020603050405020304" pitchFamily="18" charset="0"/>
                        </a:rPr>
                        <a:t>verwandt:engadget.com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de-DE" sz="2000" dirty="0">
                          <a:solidFill>
                            <a:srgbClr val="5E5E5E"/>
                          </a:solidFill>
                          <a:effectLst/>
                          <a:latin typeface="+mn-lt"/>
                          <a:ea typeface="Times New Roman" panose="02020603050405020304" pitchFamily="18" charset="0"/>
                          <a:cs typeface="Times New Roman" panose="02020603050405020304" pitchFamily="18" charset="0"/>
                        </a:rPr>
                        <a:t>Websites finden, die ähnliche Inhalte wie eine andere Website haben</a:t>
                      </a:r>
                    </a:p>
                  </a:txBody>
                  <a:tcPr marL="68580" marR="68580" marT="0" marB="0">
                    <a:solidFill>
                      <a:schemeClr val="bg1">
                        <a:lumMod val="95000"/>
                      </a:schemeClr>
                    </a:solidFill>
                  </a:tcPr>
                </a:tc>
                <a:extLst>
                  <a:ext uri="{0D108BD9-81ED-4DB2-BD59-A6C34878D82A}">
                    <a16:rowId xmlns:a16="http://schemas.microsoft.com/office/drawing/2014/main" val="2187752770"/>
                  </a:ext>
                </a:extLst>
              </a:tr>
            </a:tbl>
          </a:graphicData>
        </a:graphic>
      </p:graphicFrame>
    </p:spTree>
    <p:extLst>
      <p:ext uri="{BB962C8B-B14F-4D97-AF65-F5344CB8AC3E}">
        <p14:creationId xmlns:p14="http://schemas.microsoft.com/office/powerpoint/2010/main" val="20100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F78CD0-5AE8-4B79-8BD6-5B0251069103}"/>
              </a:ext>
            </a:extLst>
          </p:cNvPr>
          <p:cNvSpPr>
            <a:spLocks noGrp="1"/>
          </p:cNvSpPr>
          <p:nvPr>
            <p:ph type="pic" sz="quarter" idx="15"/>
          </p:nvPr>
        </p:nvSpPr>
        <p:spPr/>
      </p:sp>
      <p:sp>
        <p:nvSpPr>
          <p:cNvPr id="3" name="Text Placeholder 2">
            <a:extLst>
              <a:ext uri="{FF2B5EF4-FFF2-40B4-BE49-F238E27FC236}">
                <a16:creationId xmlns:a16="http://schemas.microsoft.com/office/drawing/2014/main" id="{DB95989C-C9F6-424E-B0A3-D6C9D5B557BA}"/>
              </a:ext>
            </a:extLst>
          </p:cNvPr>
          <p:cNvSpPr>
            <a:spLocks noGrp="1"/>
          </p:cNvSpPr>
          <p:nvPr>
            <p:ph type="body" sz="quarter" idx="13"/>
          </p:nvPr>
        </p:nvSpPr>
        <p:spPr>
          <a:xfrm>
            <a:off x="381114" y="569970"/>
            <a:ext cx="3735936" cy="4727266"/>
          </a:xfrm>
        </p:spPr>
        <p:txBody>
          <a:bodyPr/>
          <a:lstStyle/>
          <a:p>
            <a:r>
              <a:rPr lang="en-US" i="0" dirty="0">
                <a:effectLst/>
              </a:rPr>
              <a:t>Tipps für wirksame Suchstrategien</a:t>
            </a:r>
          </a:p>
          <a:p>
            <a:endParaRPr lang="en-IE" dirty="0"/>
          </a:p>
        </p:txBody>
      </p:sp>
      <p:pic>
        <p:nvPicPr>
          <p:cNvPr id="4" name="Online Media 3" title="Online Research: Tips for Effective Search Strategies">
            <a:hlinkClick r:id="" action="ppaction://media"/>
            <a:extLst>
              <a:ext uri="{FF2B5EF4-FFF2-40B4-BE49-F238E27FC236}">
                <a16:creationId xmlns:a16="http://schemas.microsoft.com/office/drawing/2014/main" id="{EFDBE2C2-E342-4F59-B30F-0AB481AB3E29}"/>
              </a:ext>
            </a:extLst>
          </p:cNvPr>
          <p:cNvPicPr>
            <a:picLocks noRot="1" noChangeAspect="1"/>
          </p:cNvPicPr>
          <p:nvPr>
            <a:videoFile r:link="rId1"/>
          </p:nvPr>
        </p:nvPicPr>
        <p:blipFill>
          <a:blip r:embed="rId3"/>
          <a:stretch>
            <a:fillRect/>
          </a:stretch>
        </p:blipFill>
        <p:spPr>
          <a:xfrm>
            <a:off x="5272598" y="1340647"/>
            <a:ext cx="5665788" cy="3604360"/>
          </a:xfrm>
          <a:prstGeom prst="rect">
            <a:avLst/>
          </a:prstGeom>
        </p:spPr>
      </p:pic>
      <p:sp>
        <p:nvSpPr>
          <p:cNvPr id="6" name="Arrow: Striped Right 5">
            <a:extLst>
              <a:ext uri="{FF2B5EF4-FFF2-40B4-BE49-F238E27FC236}">
                <a16:creationId xmlns:a16="http://schemas.microsoft.com/office/drawing/2014/main" id="{E1555B5D-5B98-469A-ADFE-8E7C11543585}"/>
              </a:ext>
            </a:extLst>
          </p:cNvPr>
          <p:cNvSpPr/>
          <p:nvPr/>
        </p:nvSpPr>
        <p:spPr>
          <a:xfrm>
            <a:off x="2817198" y="2682465"/>
            <a:ext cx="1251751" cy="841039"/>
          </a:xfrm>
          <a:prstGeom prst="stripedRightArrow">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a:extLst>
              <a:ext uri="{FF2B5EF4-FFF2-40B4-BE49-F238E27FC236}">
                <a16:creationId xmlns:a16="http://schemas.microsoft.com/office/drawing/2014/main" id="{7BE68C4F-42EC-4878-8D0D-DEA059CB31B1}"/>
              </a:ext>
            </a:extLst>
          </p:cNvPr>
          <p:cNvSpPr txBox="1"/>
          <p:nvPr/>
        </p:nvSpPr>
        <p:spPr>
          <a:xfrm>
            <a:off x="2451168" y="3735627"/>
            <a:ext cx="2395108" cy="461665"/>
          </a:xfrm>
          <a:prstGeom prst="rect">
            <a:avLst/>
          </a:prstGeom>
          <a:noFill/>
        </p:spPr>
        <p:txBody>
          <a:bodyPr wrap="square" rtlCol="0">
            <a:spAutoFit/>
          </a:bodyPr>
          <a:lstStyle/>
          <a:p>
            <a:r>
              <a:rPr lang="en-IE" sz="2400" b="1" dirty="0"/>
              <a:t>SCHAU HIER</a:t>
            </a:r>
          </a:p>
        </p:txBody>
      </p:sp>
      <p:sp>
        <p:nvSpPr>
          <p:cNvPr id="8" name="TextBox 7">
            <a:extLst>
              <a:ext uri="{FF2B5EF4-FFF2-40B4-BE49-F238E27FC236}">
                <a16:creationId xmlns:a16="http://schemas.microsoft.com/office/drawing/2014/main" id="{4D28034D-888F-43BB-B5C5-963821188220}"/>
              </a:ext>
            </a:extLst>
          </p:cNvPr>
          <p:cNvSpPr txBox="1"/>
          <p:nvPr/>
        </p:nvSpPr>
        <p:spPr>
          <a:xfrm>
            <a:off x="2689934" y="5619565"/>
            <a:ext cx="8998090" cy="1200329"/>
          </a:xfrm>
          <a:prstGeom prst="rect">
            <a:avLst/>
          </a:prstGeom>
          <a:noFill/>
        </p:spPr>
        <p:txBody>
          <a:bodyPr wrap="square" rtlCol="0">
            <a:spAutoFit/>
          </a:bodyPr>
          <a:lstStyle/>
          <a:p>
            <a:r>
              <a:rPr lang="de-DE" sz="2400" dirty="0">
                <a:solidFill>
                  <a:srgbClr val="5E5E5E"/>
                </a:solidFill>
              </a:rPr>
              <a:t>Erfahre, wie Du BOOLEAN OPERATOREN, ANFÜHRUNGSZEICHEN UND ASTERIX/STAR SYMBOL verwenden kannst, um Deine Suche zu verbessern</a:t>
            </a:r>
          </a:p>
        </p:txBody>
      </p:sp>
    </p:spTree>
    <p:extLst>
      <p:ext uri="{BB962C8B-B14F-4D97-AF65-F5344CB8AC3E}">
        <p14:creationId xmlns:p14="http://schemas.microsoft.com/office/powerpoint/2010/main" val="13411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4D479-707B-41B8-A83F-0268B3D9AD73}"/>
              </a:ext>
            </a:extLst>
          </p:cNvPr>
          <p:cNvSpPr/>
          <p:nvPr/>
        </p:nvSpPr>
        <p:spPr>
          <a:xfrm>
            <a:off x="9445082" y="5731084"/>
            <a:ext cx="2520175" cy="844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77F513A3-15BA-449E-A8E7-345539BE924A}"/>
              </a:ext>
            </a:extLst>
          </p:cNvPr>
          <p:cNvSpPr>
            <a:spLocks noGrp="1"/>
          </p:cNvSpPr>
          <p:nvPr>
            <p:ph type="body" sz="quarter" idx="13"/>
          </p:nvPr>
        </p:nvSpPr>
        <p:spPr/>
        <p:txBody>
          <a:bodyPr>
            <a:normAutofit fontScale="92500" lnSpcReduction="20000"/>
          </a:bodyPr>
          <a:lstStyle/>
          <a:p>
            <a:r>
              <a:rPr lang="de-DE" dirty="0"/>
              <a:t>3 digitale Tools, die Dir beim Filtern und Organisieren von Daten helfen</a:t>
            </a: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7E2FF5B2-02ED-429B-AF7C-55A1BC8DB6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523" y="4080807"/>
            <a:ext cx="3369289" cy="237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Logo, company name&#10;&#10;Description automatically generated">
            <a:extLst>
              <a:ext uri="{FF2B5EF4-FFF2-40B4-BE49-F238E27FC236}">
                <a16:creationId xmlns:a16="http://schemas.microsoft.com/office/drawing/2014/main" id="{59202653-A793-4B49-8BE8-AD2345A4B5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321" t="20767" r="12960" b="7627"/>
          <a:stretch/>
        </p:blipFill>
        <p:spPr>
          <a:xfrm>
            <a:off x="8432583" y="4053313"/>
            <a:ext cx="3221483" cy="237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a:extLst>
              <a:ext uri="{FF2B5EF4-FFF2-40B4-BE49-F238E27FC236}">
                <a16:creationId xmlns:a16="http://schemas.microsoft.com/office/drawing/2014/main" id="{1DC74819-D054-46F5-8C94-1F555B100B4F}"/>
              </a:ext>
            </a:extLst>
          </p:cNvPr>
          <p:cNvGrpSpPr/>
          <p:nvPr/>
        </p:nvGrpSpPr>
        <p:grpSpPr>
          <a:xfrm>
            <a:off x="4425303" y="1632420"/>
            <a:ext cx="3604144" cy="4824388"/>
            <a:chOff x="4301011" y="1632420"/>
            <a:chExt cx="3604144" cy="4824388"/>
          </a:xfrm>
        </p:grpSpPr>
        <p:pic>
          <p:nvPicPr>
            <p:cNvPr id="5" name="Picture 4" descr="Graphical user interface, application&#10;&#10;Description automatically generated">
              <a:extLst>
                <a:ext uri="{FF2B5EF4-FFF2-40B4-BE49-F238E27FC236}">
                  <a16:creationId xmlns:a16="http://schemas.microsoft.com/office/drawing/2014/main" id="{80A2F0F3-ECD9-45C5-AD43-E27165449B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7014" y="4090002"/>
              <a:ext cx="3478785" cy="2366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40FB28DD-D721-4C93-B8D1-C588658117DF}"/>
                </a:ext>
              </a:extLst>
            </p:cNvPr>
            <p:cNvSpPr txBox="1"/>
            <p:nvPr/>
          </p:nvSpPr>
          <p:spPr>
            <a:xfrm>
              <a:off x="4301011" y="1632420"/>
              <a:ext cx="3604144" cy="2308324"/>
            </a:xfrm>
            <a:prstGeom prst="rect">
              <a:avLst/>
            </a:prstGeom>
            <a:solidFill>
              <a:srgbClr val="00ACA7"/>
            </a:solidFill>
          </p:spPr>
          <p:txBody>
            <a:bodyPr wrap="square" rtlCol="0">
              <a:spAutoFit/>
            </a:bodyPr>
            <a:lstStyle/>
            <a:p>
              <a:r>
                <a:rPr lang="en-US" sz="2400" b="1" i="0" dirty="0">
                  <a:solidFill>
                    <a:schemeClr val="bg1"/>
                  </a:solidFill>
                  <a:effectLst/>
                </a:rPr>
                <a:t>Diigo </a:t>
              </a:r>
            </a:p>
            <a:p>
              <a:r>
                <a:rPr lang="de-DE" sz="2400" i="0" dirty="0">
                  <a:solidFill>
                    <a:schemeClr val="bg1"/>
                  </a:solidFill>
                  <a:effectLst/>
                </a:rPr>
                <a:t>ist eine soziale Website </a:t>
              </a:r>
            </a:p>
            <a:p>
              <a:r>
                <a:rPr lang="de-DE" sz="2400" i="0" dirty="0">
                  <a:solidFill>
                    <a:schemeClr val="bg1"/>
                  </a:solidFill>
                  <a:effectLst/>
                </a:rPr>
                <a:t>die es Nutzern ermöglicht </a:t>
              </a:r>
            </a:p>
            <a:p>
              <a:r>
                <a:rPr lang="de-DE" sz="2400" i="0" dirty="0">
                  <a:solidFill>
                    <a:schemeClr val="bg1"/>
                  </a:solidFill>
                  <a:effectLst/>
                </a:rPr>
                <a:t>Lesezeichen und Tags für Webseiten zu setzen.</a:t>
              </a:r>
            </a:p>
            <a:p>
              <a:endParaRPr lang="en-IE" sz="2400" dirty="0">
                <a:solidFill>
                  <a:schemeClr val="bg1"/>
                </a:solidFill>
              </a:endParaRPr>
            </a:p>
          </p:txBody>
        </p:sp>
      </p:grpSp>
      <p:sp>
        <p:nvSpPr>
          <p:cNvPr id="11" name="TextBox 10">
            <a:extLst>
              <a:ext uri="{FF2B5EF4-FFF2-40B4-BE49-F238E27FC236}">
                <a16:creationId xmlns:a16="http://schemas.microsoft.com/office/drawing/2014/main" id="{C3F518B8-51AA-434D-9787-6B132144E17E}"/>
              </a:ext>
            </a:extLst>
          </p:cNvPr>
          <p:cNvSpPr txBox="1"/>
          <p:nvPr/>
        </p:nvSpPr>
        <p:spPr>
          <a:xfrm>
            <a:off x="504393" y="1632420"/>
            <a:ext cx="3604144" cy="2077492"/>
          </a:xfrm>
          <a:prstGeom prst="rect">
            <a:avLst/>
          </a:prstGeom>
          <a:solidFill>
            <a:srgbClr val="00ACA7"/>
          </a:solidFill>
        </p:spPr>
        <p:txBody>
          <a:bodyPr wrap="square" rtlCol="0">
            <a:spAutoFit/>
          </a:bodyPr>
          <a:lstStyle/>
          <a:p>
            <a:r>
              <a:rPr lang="en-US" sz="2400" b="1" i="0" dirty="0">
                <a:solidFill>
                  <a:schemeClr val="bg1"/>
                </a:solidFill>
                <a:effectLst/>
              </a:rPr>
              <a:t>Pearltrees</a:t>
            </a:r>
            <a:r>
              <a:rPr lang="en-US" sz="2400" b="0" i="0" dirty="0">
                <a:solidFill>
                  <a:schemeClr val="bg1"/>
                </a:solidFill>
                <a:effectLst/>
              </a:rPr>
              <a:t> </a:t>
            </a:r>
          </a:p>
          <a:p>
            <a:r>
              <a:rPr lang="de-DE" sz="2100" b="0" i="0" dirty="0">
                <a:solidFill>
                  <a:schemeClr val="bg1"/>
                </a:solidFill>
                <a:effectLst/>
              </a:rPr>
              <a:t>bezeichnet sich selbst als "ein Ort für Deine Interessen". Hier kannst Du Webseiten, Fotos, Notizen etc. sammeln und organisieren.</a:t>
            </a:r>
            <a:endParaRPr lang="de-DE" sz="2100" b="0" i="0" dirty="0">
              <a:solidFill>
                <a:schemeClr val="bg1"/>
              </a:solidFill>
              <a:effectLst/>
              <a:highlight>
                <a:srgbClr val="FFFF00"/>
              </a:highlight>
            </a:endParaRPr>
          </a:p>
        </p:txBody>
      </p:sp>
      <p:sp>
        <p:nvSpPr>
          <p:cNvPr id="12" name="TextBox 11">
            <a:extLst>
              <a:ext uri="{FF2B5EF4-FFF2-40B4-BE49-F238E27FC236}">
                <a16:creationId xmlns:a16="http://schemas.microsoft.com/office/drawing/2014/main" id="{241E3527-42EA-4110-B14D-381B4861E366}"/>
              </a:ext>
            </a:extLst>
          </p:cNvPr>
          <p:cNvSpPr txBox="1"/>
          <p:nvPr/>
        </p:nvSpPr>
        <p:spPr>
          <a:xfrm>
            <a:off x="8364013" y="1616686"/>
            <a:ext cx="3290054" cy="2215991"/>
          </a:xfrm>
          <a:prstGeom prst="rect">
            <a:avLst/>
          </a:prstGeom>
          <a:solidFill>
            <a:srgbClr val="00ACA7"/>
          </a:solidFill>
        </p:spPr>
        <p:txBody>
          <a:bodyPr wrap="square" rtlCol="0">
            <a:spAutoFit/>
          </a:bodyPr>
          <a:lstStyle/>
          <a:p>
            <a:r>
              <a:rPr lang="en-US" sz="2300" b="1" i="0" dirty="0">
                <a:solidFill>
                  <a:schemeClr val="bg1"/>
                </a:solidFill>
                <a:effectLst/>
              </a:rPr>
              <a:t>Padlet </a:t>
            </a:r>
          </a:p>
          <a:p>
            <a:r>
              <a:rPr lang="de-DE" sz="2300" dirty="0">
                <a:solidFill>
                  <a:schemeClr val="bg1"/>
                </a:solidFill>
              </a:rPr>
              <a:t>ist eine digitale Pinnwand zum Zusammenarbeiten, die von Lehrenden häufig als pädagogisches Hilfsmittel genutzt wird.</a:t>
            </a:r>
          </a:p>
        </p:txBody>
      </p:sp>
    </p:spTree>
    <p:extLst>
      <p:ext uri="{BB962C8B-B14F-4D97-AF65-F5344CB8AC3E}">
        <p14:creationId xmlns:p14="http://schemas.microsoft.com/office/powerpoint/2010/main" val="98452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333997"/>
            <a:ext cx="10978262" cy="1083096"/>
          </a:xfrm>
        </p:spPr>
        <p:txBody>
          <a:bodyPr vert="horz" lIns="91440" tIns="45720" rIns="91440" bIns="45720" rtlCol="0" anchor="t">
            <a:normAutofit/>
          </a:bodyPr>
          <a:lstStyle/>
          <a:p>
            <a:r>
              <a:rPr lang="en-GB" sz="3600" dirty="0"/>
              <a:t>TOOL NAME: Pearltrees</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23022" y="1215480"/>
            <a:ext cx="7385573" cy="5163014"/>
          </a:xfrm>
          <a:solidFill>
            <a:srgbClr val="00ACA7"/>
          </a:solidFill>
        </p:spPr>
        <p:txBody>
          <a:bodyPr vert="horz" lIns="91440" tIns="45720" rIns="91440" bIns="45720" rtlCol="0" anchor="t">
            <a:noAutofit/>
          </a:bodyPr>
          <a:lstStyle/>
          <a:p>
            <a:pPr marL="342900" indent="-342900">
              <a:buFontTx/>
              <a:buChar char="-"/>
            </a:pPr>
            <a:r>
              <a:rPr lang="de-DE" dirty="0">
                <a:solidFill>
                  <a:schemeClr val="bg1"/>
                </a:solidFill>
              </a:rPr>
              <a:t>Pearltrees ist eine kostenlose, visuelle und kollaborative Bibliothek, mit der Du Webseiten, Dateien, Fotos und Notizen organisieren kannst, um sie überall einfach abzurufen und zu teilen. Pearltrees bietet Lehrenden und Lernenden eine Struktur zum Sammeln, Teilen und Organisieren von Materialien. </a:t>
            </a:r>
          </a:p>
          <a:p>
            <a:pPr marL="342900" indent="-342900">
              <a:buFontTx/>
              <a:buChar char="-"/>
            </a:pPr>
            <a:r>
              <a:rPr lang="de-DE" dirty="0">
                <a:solidFill>
                  <a:schemeClr val="bg1"/>
                </a:solidFill>
              </a:rPr>
              <a:t>Deine Links oder "Perlen" sind zu "Bäumen" verbunden und können leicht in eine Website, einen Blog oder ein Facebook/Twitter-Konto eingebettet werden.</a:t>
            </a:r>
            <a:endParaRPr lang="en-US" b="1" dirty="0">
              <a:solidFill>
                <a:schemeClr val="bg1"/>
              </a:solidFill>
            </a:endParaRPr>
          </a:p>
          <a:p>
            <a:r>
              <a:rPr lang="de-DE" b="1" dirty="0">
                <a:solidFill>
                  <a:schemeClr val="bg1"/>
                </a:solidFill>
              </a:rPr>
              <a:t>Lehrtätigkeiten:</a:t>
            </a:r>
            <a:r>
              <a:rPr lang="de-DE" dirty="0">
                <a:solidFill>
                  <a:schemeClr val="bg1"/>
                </a:solidFill>
              </a:rPr>
              <a:t> Vorbereitung, Präsentation, Interaktion/Beurteilung, Digitale Bibliothek</a:t>
            </a:r>
          </a:p>
          <a:p>
            <a:r>
              <a:rPr lang="de-DE" b="1" dirty="0">
                <a:solidFill>
                  <a:schemeClr val="bg1"/>
                </a:solidFill>
              </a:rPr>
              <a:t>Geeignet für den Lernstil: </a:t>
            </a:r>
            <a:r>
              <a:rPr lang="de-DE" dirty="0">
                <a:solidFill>
                  <a:schemeClr val="bg1"/>
                </a:solidFill>
              </a:rPr>
              <a:t>Visuell, auditiv, gedruckt, praktisch</a:t>
            </a:r>
          </a:p>
          <a:p>
            <a:r>
              <a:rPr lang="de-DE" b="1" dirty="0">
                <a:solidFill>
                  <a:schemeClr val="bg1"/>
                </a:solidFill>
              </a:rPr>
              <a:t>Einfacher Gebrauch: </a:t>
            </a:r>
            <a:r>
              <a:rPr lang="de-DE" dirty="0">
                <a:solidFill>
                  <a:schemeClr val="bg1"/>
                </a:solidFill>
              </a:rPr>
              <a:t>Semi-Fortgeschrittene</a:t>
            </a:r>
            <a:r>
              <a:rPr lang="de-DE" b="1" dirty="0">
                <a:solidFill>
                  <a:schemeClr val="bg1"/>
                </a:solidFill>
              </a:rPr>
              <a:t> </a:t>
            </a:r>
          </a:p>
          <a:p>
            <a:endParaRPr lang="en-IE" sz="1900" dirty="0"/>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4" name="Picture 3">
            <a:extLst>
              <a:ext uri="{FF2B5EF4-FFF2-40B4-BE49-F238E27FC236}">
                <a16:creationId xmlns:a16="http://schemas.microsoft.com/office/drawing/2014/main" id="{5A5BE5E7-12EE-47E9-A037-CD063223E8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2101" y="1182284"/>
            <a:ext cx="3390941" cy="1552713"/>
          </a:xfrm>
          <a:prstGeom prst="rect">
            <a:avLst/>
          </a:prstGeom>
        </p:spPr>
      </p:pic>
      <p:pic>
        <p:nvPicPr>
          <p:cNvPr id="6" name="Picture 5">
            <a:extLst>
              <a:ext uri="{FF2B5EF4-FFF2-40B4-BE49-F238E27FC236}">
                <a16:creationId xmlns:a16="http://schemas.microsoft.com/office/drawing/2014/main" id="{79FF2D70-7CCA-4CF8-83A6-62693A08B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2102" y="2734997"/>
            <a:ext cx="3378062" cy="2609735"/>
          </a:xfrm>
          <a:prstGeom prst="rect">
            <a:avLst/>
          </a:prstGeom>
        </p:spPr>
      </p:pic>
    </p:spTree>
    <p:extLst>
      <p:ext uri="{BB962C8B-B14F-4D97-AF65-F5344CB8AC3E}">
        <p14:creationId xmlns:p14="http://schemas.microsoft.com/office/powerpoint/2010/main" val="378758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5E6E7-7A31-DC44-9B60-27AA6EBABF0E}"/>
              </a:ext>
            </a:extLst>
          </p:cNvPr>
          <p:cNvSpPr>
            <a:spLocks noGrp="1"/>
          </p:cNvSpPr>
          <p:nvPr>
            <p:ph type="body" sz="quarter" idx="15"/>
          </p:nvPr>
        </p:nvSpPr>
        <p:spPr>
          <a:xfrm>
            <a:off x="189571" y="607916"/>
            <a:ext cx="10978262" cy="1083096"/>
          </a:xfrm>
        </p:spPr>
        <p:txBody>
          <a:bodyPr/>
          <a:lstStyle/>
          <a:p>
            <a:r>
              <a:rPr lang="en-US" dirty="0"/>
              <a:t>Starte mit Pearltrees</a:t>
            </a:r>
          </a:p>
          <a:p>
            <a:endParaRPr lang="en-US" dirty="0"/>
          </a:p>
        </p:txBody>
      </p:sp>
      <p:sp>
        <p:nvSpPr>
          <p:cNvPr id="3" name="Text Placeholder 4">
            <a:extLst>
              <a:ext uri="{FF2B5EF4-FFF2-40B4-BE49-F238E27FC236}">
                <a16:creationId xmlns:a16="http://schemas.microsoft.com/office/drawing/2014/main" id="{5AA4A602-0165-4673-9D1B-9CF2066BA995}"/>
              </a:ext>
            </a:extLst>
          </p:cNvPr>
          <p:cNvSpPr>
            <a:spLocks noGrp="1"/>
          </p:cNvSpPr>
          <p:nvPr>
            <p:ph type="body" sz="quarter" idx="16"/>
          </p:nvPr>
        </p:nvSpPr>
        <p:spPr>
          <a:xfrm>
            <a:off x="189571" y="1881153"/>
            <a:ext cx="4895385" cy="4742671"/>
          </a:xfrm>
          <a:solidFill>
            <a:schemeClr val="bg1"/>
          </a:solidFill>
        </p:spPr>
        <p:txBody>
          <a:bodyPr vert="horz" lIns="91440" tIns="45720" rIns="91440" bIns="45720" rtlCol="0" anchor="t">
            <a:noAutofit/>
          </a:bodyPr>
          <a:lstStyle/>
          <a:p>
            <a:r>
              <a:rPr lang="en-US" b="1" dirty="0">
                <a:solidFill>
                  <a:srgbClr val="E78631"/>
                </a:solidFill>
              </a:rPr>
              <a:t>Anweisungen für Lehrkräfte </a:t>
            </a:r>
          </a:p>
          <a:p>
            <a:pPr marL="342900" lvl="0" indent="-342900">
              <a:lnSpc>
                <a:spcPct val="107000"/>
              </a:lnSpc>
              <a:buFont typeface="+mj-lt"/>
              <a:buAutoNum type="arabicPeriod"/>
            </a:pPr>
            <a:r>
              <a:rPr lang="en-GB" sz="2200" dirty="0">
                <a:effectLst/>
                <a:latin typeface="Calibri" panose="020F0502020204030204" pitchFamily="34" charset="0"/>
                <a:ea typeface="Calibri" panose="020F0502020204030204" pitchFamily="34" charset="0"/>
                <a:cs typeface="Times New Roman" panose="02020603050405020304" pitchFamily="18" charset="0"/>
              </a:rPr>
              <a:t>Gehe zu </a:t>
            </a:r>
            <a:r>
              <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www.pearltrees.com</a:t>
            </a:r>
            <a:endPar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de-DE" sz="2200" dirty="0"/>
              <a:t>Melde Dich mit Deinem E-Mail-Konto an, um Pearltrees zu nutzen</a:t>
            </a:r>
          </a:p>
          <a:p>
            <a:pPr marL="342900" lvl="0" indent="-342900">
              <a:lnSpc>
                <a:spcPct val="107000"/>
              </a:lnSpc>
              <a:buFont typeface="+mj-lt"/>
              <a:buAutoNum type="arabicPeriod"/>
            </a:pPr>
            <a:r>
              <a:rPr lang="de-DE" sz="2200" dirty="0"/>
              <a:t>Schaue Dir unbedingt das Video-Tutorial/die Vorlagen an, bevor Du mit der Erstellung Deiner eigenen Listen beginnst.</a:t>
            </a:r>
          </a:p>
          <a:p>
            <a:pPr marL="342900" lvl="0" indent="-342900">
              <a:lnSpc>
                <a:spcPct val="107000"/>
              </a:lnSpc>
              <a:buFont typeface="+mj-lt"/>
              <a:buAutoNum type="arabicPeriod"/>
            </a:pPr>
            <a:r>
              <a:rPr lang="de-DE" sz="2200" dirty="0"/>
              <a:t>Wähle ein Thema, mit dem Du vertraut bist und erstelle eine kurze Liste auf Pearltrees, die Du mit deinem Kurs teilen kannst!</a:t>
            </a:r>
            <a:endParaRPr lang="en-US" sz="2200" dirty="0"/>
          </a:p>
        </p:txBody>
      </p:sp>
      <p:pic>
        <p:nvPicPr>
          <p:cNvPr id="2" name="Picture 1">
            <a:extLst>
              <a:ext uri="{FF2B5EF4-FFF2-40B4-BE49-F238E27FC236}">
                <a16:creationId xmlns:a16="http://schemas.microsoft.com/office/drawing/2014/main" id="{FDB5A37B-04AD-4273-AE4B-B61C6123112C}"/>
              </a:ext>
            </a:extLst>
          </p:cNvPr>
          <p:cNvPicPr>
            <a:picLocks noChangeAspect="1"/>
          </p:cNvPicPr>
          <p:nvPr/>
        </p:nvPicPr>
        <p:blipFill>
          <a:blip r:embed="rId3"/>
          <a:stretch>
            <a:fillRect/>
          </a:stretch>
        </p:blipFill>
        <p:spPr>
          <a:xfrm>
            <a:off x="5357611" y="2212628"/>
            <a:ext cx="6551054" cy="45436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622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lstStyle/>
          <a:p>
            <a:r>
              <a:rPr lang="en-US" dirty="0"/>
              <a:t>Datenkompetenz als Menschenrecht</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515901" y="1776830"/>
            <a:ext cx="10654861" cy="2184042"/>
          </a:xfrm>
        </p:spPr>
        <p:txBody>
          <a:bodyPr/>
          <a:lstStyle/>
          <a:p>
            <a:r>
              <a:rPr lang="de-DE" sz="2000" dirty="0"/>
              <a:t>Alle digitalen Bürger*Innen sollten die Möglichkeit bekommen, ihre digitalen Kompetenzen zu verbessern oder zu erweitern. In einer digitalen Welt sind solche Kompetenzen nicht zu umgehen, daher sollte Datenkompetenz als Menschenrecht betrachtet werden.</a:t>
            </a:r>
            <a:endParaRPr lang="en-US" sz="2000" dirty="0"/>
          </a:p>
        </p:txBody>
      </p:sp>
      <p:sp>
        <p:nvSpPr>
          <p:cNvPr id="4" name="TextBox 3">
            <a:extLst>
              <a:ext uri="{FF2B5EF4-FFF2-40B4-BE49-F238E27FC236}">
                <a16:creationId xmlns:a16="http://schemas.microsoft.com/office/drawing/2014/main" id="{ACD28B95-CDDA-4869-A5FE-CF0485A0AB89}"/>
              </a:ext>
            </a:extLst>
          </p:cNvPr>
          <p:cNvSpPr txBox="1"/>
          <p:nvPr/>
        </p:nvSpPr>
        <p:spPr>
          <a:xfrm>
            <a:off x="688157" y="5986021"/>
            <a:ext cx="6434775" cy="261610"/>
          </a:xfrm>
          <a:prstGeom prst="rect">
            <a:avLst/>
          </a:prstGeom>
          <a:noFill/>
        </p:spPr>
        <p:txBody>
          <a:bodyPr wrap="none" rtlCol="0">
            <a:spAutoFit/>
          </a:bodyPr>
          <a:lstStyle/>
          <a:p>
            <a:r>
              <a:rPr lang="de-DE" sz="1100" dirty="0"/>
              <a:t>QUELL</a:t>
            </a:r>
            <a:r>
              <a:rPr lang="hr-BA" sz="1100" dirty="0"/>
              <a:t>E: https://impakter.com/human-rights-in-the-digital-age-data-literacy-in-tackling-the-big-data-divide/</a:t>
            </a:r>
            <a:endParaRPr lang="en-US" sz="1100" dirty="0"/>
          </a:p>
        </p:txBody>
      </p:sp>
      <p:pic>
        <p:nvPicPr>
          <p:cNvPr id="7" name="Picture 6">
            <a:hlinkClick r:id="rId2"/>
            <a:extLst>
              <a:ext uri="{FF2B5EF4-FFF2-40B4-BE49-F238E27FC236}">
                <a16:creationId xmlns:a16="http://schemas.microsoft.com/office/drawing/2014/main" id="{7F5C067D-2F41-4818-A81B-499BB6D855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0802" y="3960872"/>
            <a:ext cx="2012427" cy="1689496"/>
          </a:xfrm>
          <a:prstGeom prst="rect">
            <a:avLst/>
          </a:prstGeom>
        </p:spPr>
      </p:pic>
      <p:sp>
        <p:nvSpPr>
          <p:cNvPr id="5" name="TextBox 4">
            <a:extLst>
              <a:ext uri="{FF2B5EF4-FFF2-40B4-BE49-F238E27FC236}">
                <a16:creationId xmlns:a16="http://schemas.microsoft.com/office/drawing/2014/main" id="{517426F1-4C06-490C-9363-988079EB588F}"/>
              </a:ext>
            </a:extLst>
          </p:cNvPr>
          <p:cNvSpPr txBox="1"/>
          <p:nvPr/>
        </p:nvSpPr>
        <p:spPr>
          <a:xfrm>
            <a:off x="515901" y="4450039"/>
            <a:ext cx="8757501" cy="1569660"/>
          </a:xfrm>
          <a:prstGeom prst="rect">
            <a:avLst/>
          </a:prstGeom>
          <a:noFill/>
        </p:spPr>
        <p:txBody>
          <a:bodyPr wrap="square" rtlCol="0">
            <a:spAutoFit/>
          </a:bodyPr>
          <a:lstStyle/>
          <a:p>
            <a:r>
              <a:rPr lang="de-DE" sz="2400" b="1" dirty="0">
                <a:solidFill>
                  <a:srgbClr val="E78631"/>
                </a:solidFill>
              </a:rPr>
              <a:t>Hausaufgabe</a:t>
            </a:r>
            <a:r>
              <a:rPr lang="hr-BA" sz="2400" b="1" dirty="0">
                <a:solidFill>
                  <a:srgbClr val="E78631"/>
                </a:solidFill>
              </a:rPr>
              <a:t>: </a:t>
            </a:r>
            <a:r>
              <a:rPr lang="de-DE" sz="2400" b="1" dirty="0">
                <a:solidFill>
                  <a:srgbClr val="E78631"/>
                </a:solidFill>
              </a:rPr>
              <a:t>Welche der </a:t>
            </a:r>
            <a:r>
              <a:rPr lang="en-US" sz="2400" b="1" dirty="0">
                <a:solidFill>
                  <a:srgbClr val="E78631"/>
                </a:solidFill>
                <a:hlinkClick r:id="rId2"/>
              </a:rPr>
              <a:t>Global Goal for Sustainable </a:t>
            </a:r>
            <a:r>
              <a:rPr lang="hr-BA" sz="2400" b="1" dirty="0">
                <a:solidFill>
                  <a:srgbClr val="E78631"/>
                </a:solidFill>
                <a:hlinkClick r:id="rId2"/>
              </a:rPr>
              <a:t>Development</a:t>
            </a:r>
            <a:endParaRPr lang="de-DE" sz="2400" b="1" dirty="0">
              <a:solidFill>
                <a:srgbClr val="E78631"/>
              </a:solidFill>
            </a:endParaRPr>
          </a:p>
          <a:p>
            <a:r>
              <a:rPr lang="de-DE" sz="2400" b="1" dirty="0">
                <a:solidFill>
                  <a:srgbClr val="E78631"/>
                </a:solidFill>
              </a:rPr>
              <a:t>Ziele passen am besten zu den Anforderungen an die Datenkompetenz? KLICKE AUF DEN KREIS, UM SIE ALLE DURCHZUSCHAUEN </a:t>
            </a:r>
            <a:endParaRPr lang="en-US" sz="2400" b="1" dirty="0">
              <a:solidFill>
                <a:srgbClr val="E78631"/>
              </a:solidFill>
            </a:endParaRPr>
          </a:p>
        </p:txBody>
      </p:sp>
      <p:pic>
        <p:nvPicPr>
          <p:cNvPr id="9" name="Graphic 8" descr="Line arrow: Slight curve with solid fill">
            <a:extLst>
              <a:ext uri="{FF2B5EF4-FFF2-40B4-BE49-F238E27FC236}">
                <a16:creationId xmlns:a16="http://schemas.microsoft.com/office/drawing/2014/main" id="{B05A9C62-8CE3-4A69-9AFC-1573C34EAA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36061">
            <a:off x="8359002" y="5025343"/>
            <a:ext cx="914400" cy="914400"/>
          </a:xfrm>
          <a:prstGeom prst="rect">
            <a:avLst/>
          </a:prstGeom>
        </p:spPr>
      </p:pic>
    </p:spTree>
    <p:extLst>
      <p:ext uri="{BB962C8B-B14F-4D97-AF65-F5344CB8AC3E}">
        <p14:creationId xmlns:p14="http://schemas.microsoft.com/office/powerpoint/2010/main" val="247929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F78CD0-5AE8-4B79-8BD6-5B0251069103}"/>
              </a:ext>
            </a:extLst>
          </p:cNvPr>
          <p:cNvSpPr>
            <a:spLocks noGrp="1"/>
          </p:cNvSpPr>
          <p:nvPr>
            <p:ph type="pic" sz="quarter" idx="15"/>
          </p:nvPr>
        </p:nvSpPr>
        <p:spPr/>
      </p:sp>
      <p:sp>
        <p:nvSpPr>
          <p:cNvPr id="3" name="Text Placeholder 2">
            <a:extLst>
              <a:ext uri="{FF2B5EF4-FFF2-40B4-BE49-F238E27FC236}">
                <a16:creationId xmlns:a16="http://schemas.microsoft.com/office/drawing/2014/main" id="{DB95989C-C9F6-424E-B0A3-D6C9D5B557BA}"/>
              </a:ext>
            </a:extLst>
          </p:cNvPr>
          <p:cNvSpPr>
            <a:spLocks noGrp="1"/>
          </p:cNvSpPr>
          <p:nvPr>
            <p:ph type="body" sz="quarter" idx="13"/>
          </p:nvPr>
        </p:nvSpPr>
        <p:spPr>
          <a:xfrm>
            <a:off x="381114" y="569970"/>
            <a:ext cx="3735936" cy="4727266"/>
          </a:xfrm>
        </p:spPr>
        <p:txBody>
          <a:bodyPr/>
          <a:lstStyle/>
          <a:p>
            <a:r>
              <a:rPr lang="de-DE" sz="2800" i="0" dirty="0">
                <a:effectLst/>
              </a:rPr>
              <a:t>Wie nutze ich Pearltrees</a:t>
            </a:r>
            <a:r>
              <a:rPr lang="de-DE" sz="2800" dirty="0"/>
              <a:t>?</a:t>
            </a:r>
            <a:endParaRPr lang="en-US" sz="2800" i="0" dirty="0">
              <a:effectLst/>
            </a:endParaRPr>
          </a:p>
          <a:p>
            <a:endParaRPr lang="en-IE" dirty="0"/>
          </a:p>
        </p:txBody>
      </p:sp>
      <p:sp>
        <p:nvSpPr>
          <p:cNvPr id="6" name="Arrow: Striped Right 5">
            <a:extLst>
              <a:ext uri="{FF2B5EF4-FFF2-40B4-BE49-F238E27FC236}">
                <a16:creationId xmlns:a16="http://schemas.microsoft.com/office/drawing/2014/main" id="{E1555B5D-5B98-469A-ADFE-8E7C11543585}"/>
              </a:ext>
            </a:extLst>
          </p:cNvPr>
          <p:cNvSpPr/>
          <p:nvPr/>
        </p:nvSpPr>
        <p:spPr>
          <a:xfrm>
            <a:off x="2817198" y="2682465"/>
            <a:ext cx="1251751" cy="841039"/>
          </a:xfrm>
          <a:prstGeom prst="stripedRightArrow">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a:extLst>
              <a:ext uri="{FF2B5EF4-FFF2-40B4-BE49-F238E27FC236}">
                <a16:creationId xmlns:a16="http://schemas.microsoft.com/office/drawing/2014/main" id="{7BE68C4F-42EC-4878-8D0D-DEA059CB31B1}"/>
              </a:ext>
            </a:extLst>
          </p:cNvPr>
          <p:cNvSpPr txBox="1"/>
          <p:nvPr/>
        </p:nvSpPr>
        <p:spPr>
          <a:xfrm>
            <a:off x="2138934" y="3735627"/>
            <a:ext cx="2395108" cy="830997"/>
          </a:xfrm>
          <a:prstGeom prst="rect">
            <a:avLst/>
          </a:prstGeom>
          <a:noFill/>
        </p:spPr>
        <p:txBody>
          <a:bodyPr wrap="square" rtlCol="0">
            <a:spAutoFit/>
          </a:bodyPr>
          <a:lstStyle/>
          <a:p>
            <a:pPr algn="ctr"/>
            <a:r>
              <a:rPr lang="en-IE" sz="2400" b="1" dirty="0"/>
              <a:t>SCHAUE DAS TUTORIAL HIER</a:t>
            </a:r>
          </a:p>
        </p:txBody>
      </p:sp>
      <p:pic>
        <p:nvPicPr>
          <p:cNvPr id="5" name="Online Media 4" title="HOW TO USE PEARLTREES">
            <a:hlinkClick r:id="" action="ppaction://media"/>
            <a:extLst>
              <a:ext uri="{FF2B5EF4-FFF2-40B4-BE49-F238E27FC236}">
                <a16:creationId xmlns:a16="http://schemas.microsoft.com/office/drawing/2014/main" id="{BF01C503-5B3C-4BDC-980D-A9AA8BD337AB}"/>
              </a:ext>
            </a:extLst>
          </p:cNvPr>
          <p:cNvPicPr>
            <a:picLocks noRot="1" noChangeAspect="1"/>
          </p:cNvPicPr>
          <p:nvPr>
            <a:videoFile r:link="rId1"/>
          </p:nvPr>
        </p:nvPicPr>
        <p:blipFill>
          <a:blip r:embed="rId3"/>
          <a:stretch>
            <a:fillRect/>
          </a:stretch>
        </p:blipFill>
        <p:spPr>
          <a:xfrm>
            <a:off x="5187680" y="1403721"/>
            <a:ext cx="5782846" cy="3478212"/>
          </a:xfrm>
          <a:prstGeom prst="rect">
            <a:avLst/>
          </a:prstGeom>
        </p:spPr>
      </p:pic>
    </p:spTree>
    <p:extLst>
      <p:ext uri="{BB962C8B-B14F-4D97-AF65-F5344CB8AC3E}">
        <p14:creationId xmlns:p14="http://schemas.microsoft.com/office/powerpoint/2010/main" val="11486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214474" y="391535"/>
            <a:ext cx="4524794" cy="701285"/>
          </a:xfrm>
        </p:spPr>
        <p:txBody>
          <a:bodyPr vert="horz" lIns="91440" tIns="45720" rIns="91440" bIns="45720" rtlCol="0" anchor="t">
            <a:normAutofit/>
          </a:bodyPr>
          <a:lstStyle/>
          <a:p>
            <a:r>
              <a:rPr lang="en-US" dirty="0"/>
              <a:t>TOOL NAME: Diigo</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14473" y="1292299"/>
            <a:ext cx="7312599" cy="5353828"/>
          </a:xfrm>
          <a:solidFill>
            <a:schemeClr val="bg1"/>
          </a:solidFill>
        </p:spPr>
        <p:txBody>
          <a:bodyPr vert="horz" lIns="91440" tIns="45720" rIns="91440" bIns="45720" rtlCol="0" anchor="t">
            <a:noAutofit/>
          </a:bodyPr>
          <a:lstStyle/>
          <a:p>
            <a:pPr marL="342900" indent="-342900">
              <a:buFontTx/>
              <a:buChar char="-"/>
            </a:pPr>
            <a:r>
              <a:rPr lang="de-DE" sz="2200" dirty="0">
                <a:solidFill>
                  <a:schemeClr val="tx1"/>
                </a:solidFill>
              </a:rPr>
              <a:t>Diigo ist eine Social-Bookmarking-Website, die es angemeldeten Benutzern ermöglicht, Webseiten mit Lesezeichen und Tags („Etiketten“) zu versehen.. Darüber hinaus können Benutzer*innen jeden Teil einer Webseite markieren und Haftnotizen an bestimmte Markierungen oder an eine ganze Seite anhängen. Diese Anmerkungen können privat bleiben, mit einer Gruppe innerhalb von Diigo geteilt oder über einen speziellen Link an eine andere Person weitergeleitet werden. </a:t>
            </a:r>
          </a:p>
          <a:p>
            <a:pPr marL="342900" indent="-342900">
              <a:buFontTx/>
              <a:buChar char="-"/>
            </a:pPr>
            <a:r>
              <a:rPr lang="de-DE" sz="2200" dirty="0">
                <a:solidFill>
                  <a:schemeClr val="tx1"/>
                </a:solidFill>
              </a:rPr>
              <a:t>Es kann sehr effektiv eingesetzt werden, um Studierenden zu zeigen, wie man Online-Inhalte mit den verschiedenen Diigo-Funktionen verwaltet </a:t>
            </a:r>
          </a:p>
          <a:p>
            <a:r>
              <a:rPr lang="de-DE" b="1" dirty="0">
                <a:solidFill>
                  <a:schemeClr val="tx1"/>
                </a:solidFill>
              </a:rPr>
              <a:t>Lehrtätigkeiten: </a:t>
            </a:r>
            <a:r>
              <a:rPr lang="de-DE" dirty="0">
                <a:solidFill>
                  <a:schemeClr val="tx1"/>
                </a:solidFill>
              </a:rPr>
              <a:t>Vorbereitung, Präsentation, Interaktion/Beurteilung, Digitale Bibliothek</a:t>
            </a:r>
          </a:p>
          <a:p>
            <a:r>
              <a:rPr lang="de-DE" b="1" dirty="0">
                <a:solidFill>
                  <a:schemeClr val="tx1"/>
                </a:solidFill>
              </a:rPr>
              <a:t>Geeignet für den Lernstil: </a:t>
            </a:r>
            <a:r>
              <a:rPr lang="de-DE" dirty="0">
                <a:solidFill>
                  <a:schemeClr val="tx1"/>
                </a:solidFill>
              </a:rPr>
              <a:t>Visuell, Print, Praktisch</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b="1" dirty="0">
                <a:solidFill>
                  <a:schemeClr val="tx1"/>
                </a:solidFill>
              </a:rPr>
              <a:t>Einfacher Gebrauch: </a:t>
            </a:r>
            <a:r>
              <a:rPr lang="en-US" dirty="0">
                <a:solidFill>
                  <a:schemeClr val="tx1"/>
                </a:solidFill>
              </a:rPr>
              <a:t>Semi-Advanced </a:t>
            </a:r>
            <a:endParaRPr lang="en-IE" sz="1800" dirty="0"/>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7" name="Picture 6">
            <a:extLst>
              <a:ext uri="{FF2B5EF4-FFF2-40B4-BE49-F238E27FC236}">
                <a16:creationId xmlns:a16="http://schemas.microsoft.com/office/drawing/2014/main" id="{2AED6619-197E-4E3A-8B6C-EDD486B0B3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2637" y="1235230"/>
            <a:ext cx="3379363" cy="4148139"/>
          </a:xfrm>
          <a:prstGeom prst="rect">
            <a:avLst/>
          </a:prstGeom>
        </p:spPr>
      </p:pic>
    </p:spTree>
    <p:extLst>
      <p:ext uri="{BB962C8B-B14F-4D97-AF65-F5344CB8AC3E}">
        <p14:creationId xmlns:p14="http://schemas.microsoft.com/office/powerpoint/2010/main" val="196156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5E6E7-7A31-DC44-9B60-27AA6EBABF0E}"/>
              </a:ext>
            </a:extLst>
          </p:cNvPr>
          <p:cNvSpPr>
            <a:spLocks noGrp="1"/>
          </p:cNvSpPr>
          <p:nvPr>
            <p:ph type="body" sz="quarter" idx="15"/>
          </p:nvPr>
        </p:nvSpPr>
        <p:spPr>
          <a:xfrm>
            <a:off x="128788" y="858992"/>
            <a:ext cx="10978262" cy="1083096"/>
          </a:xfrm>
        </p:spPr>
        <p:txBody>
          <a:bodyPr/>
          <a:lstStyle/>
          <a:p>
            <a:r>
              <a:rPr lang="en-US" dirty="0"/>
              <a:t>Starte mit Diigo</a:t>
            </a:r>
          </a:p>
          <a:p>
            <a:endParaRPr lang="en-US" dirty="0"/>
          </a:p>
        </p:txBody>
      </p:sp>
      <p:sp>
        <p:nvSpPr>
          <p:cNvPr id="3" name="Text Placeholder 4">
            <a:extLst>
              <a:ext uri="{FF2B5EF4-FFF2-40B4-BE49-F238E27FC236}">
                <a16:creationId xmlns:a16="http://schemas.microsoft.com/office/drawing/2014/main" id="{5AA4A602-0165-4673-9D1B-9CF2066BA995}"/>
              </a:ext>
            </a:extLst>
          </p:cNvPr>
          <p:cNvSpPr>
            <a:spLocks noGrp="1"/>
          </p:cNvSpPr>
          <p:nvPr>
            <p:ph type="body" sz="quarter" idx="16"/>
          </p:nvPr>
        </p:nvSpPr>
        <p:spPr>
          <a:xfrm>
            <a:off x="128788" y="2341378"/>
            <a:ext cx="11549575" cy="4427412"/>
          </a:xfrm>
        </p:spPr>
        <p:txBody>
          <a:bodyPr vert="horz" lIns="91440" tIns="45720" rIns="91440" bIns="45720" rtlCol="0" anchor="t">
            <a:noAutofit/>
          </a:bodyPr>
          <a:lstStyle/>
          <a:p>
            <a:pPr marL="342900" lvl="0" indent="-342900">
              <a:lnSpc>
                <a:spcPct val="107000"/>
              </a:lnSpc>
              <a:buFont typeface="+mj-lt"/>
              <a:buAutoNum type="arabicPeriod"/>
            </a:pPr>
            <a:r>
              <a:rPr lang="en-GB" sz="2200" dirty="0">
                <a:effectLst/>
                <a:ea typeface="Calibri" panose="020F0502020204030204" pitchFamily="34" charset="0"/>
                <a:cs typeface="Times New Roman" panose="02020603050405020304" pitchFamily="18" charset="0"/>
              </a:rPr>
              <a:t>Besuche die Diigo Website </a:t>
            </a:r>
            <a:r>
              <a:rPr lang="en-GB" sz="2200" u="sng" dirty="0">
                <a:solidFill>
                  <a:srgbClr val="0563C1"/>
                </a:solidFill>
                <a:effectLst/>
                <a:ea typeface="Calibri" panose="020F0502020204030204" pitchFamily="34" charset="0"/>
                <a:cs typeface="Times New Roman" panose="02020603050405020304" pitchFamily="18" charset="0"/>
                <a:hlinkClick r:id="rId2"/>
              </a:rPr>
              <a:t>http://www.diigo.com/education</a:t>
            </a:r>
            <a:r>
              <a:rPr lang="en-GB" sz="2200" u="sng" dirty="0">
                <a:solidFill>
                  <a:srgbClr val="0563C1"/>
                </a:solidFill>
                <a:effectLst/>
                <a:ea typeface="Calibri" panose="020F0502020204030204" pitchFamily="34" charset="0"/>
                <a:cs typeface="Times New Roman" panose="02020603050405020304" pitchFamily="18" charset="0"/>
              </a:rPr>
              <a:t>.</a:t>
            </a:r>
            <a:endParaRPr lang="en-GB" sz="22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de-DE" sz="2200" dirty="0">
                <a:ea typeface="Calibri" panose="020F0502020204030204" pitchFamily="34" charset="0"/>
                <a:cs typeface="Times New Roman" panose="02020603050405020304" pitchFamily="18" charset="0"/>
              </a:rPr>
              <a:t>Du</a:t>
            </a:r>
            <a:r>
              <a:rPr lang="de-DE" sz="2200" dirty="0">
                <a:effectLst/>
                <a:ea typeface="Calibri" panose="020F0502020204030204" pitchFamily="34" charset="0"/>
                <a:cs typeface="Times New Roman" panose="02020603050405020304" pitchFamily="18" charset="0"/>
              </a:rPr>
              <a:t> kannst Diigo mit dem kostenlosen Basiskonto nutzen (unter www.diigo.com), mit Deiner persönlichen E-Mail.</a:t>
            </a:r>
          </a:p>
          <a:p>
            <a:pPr marL="342900" lvl="0" indent="-342900">
              <a:lnSpc>
                <a:spcPct val="107000"/>
              </a:lnSpc>
              <a:buFont typeface="+mj-lt"/>
              <a:buAutoNum type="arabicPeriod"/>
            </a:pPr>
            <a:r>
              <a:rPr lang="de-DE" sz="2200" dirty="0">
                <a:effectLst/>
                <a:ea typeface="Calibri" panose="020F0502020204030204" pitchFamily="34" charset="0"/>
                <a:cs typeface="Times New Roman" panose="02020603050405020304" pitchFamily="18" charset="0"/>
              </a:rPr>
              <a:t>E-Mail-Benachrichtigung – Aktiviere Dein Konto.</a:t>
            </a:r>
          </a:p>
          <a:p>
            <a:pPr marL="342900" lvl="0" indent="-342900">
              <a:lnSpc>
                <a:spcPct val="107000"/>
              </a:lnSpc>
              <a:buFont typeface="+mj-lt"/>
              <a:buAutoNum type="arabicPeriod"/>
            </a:pPr>
            <a:r>
              <a:rPr lang="de-DE" sz="2200" dirty="0">
                <a:effectLst/>
                <a:ea typeface="Calibri" panose="020F0502020204030204" pitchFamily="34" charset="0"/>
                <a:cs typeface="Times New Roman" panose="02020603050405020304" pitchFamily="18" charset="0"/>
              </a:rPr>
              <a:t>Greife auf die Lehrenden-Konsole zu, wo Du Konten für die Lernenden und Kursgruppen erstellen und verwalten kannst.</a:t>
            </a:r>
          </a:p>
          <a:p>
            <a:pPr marL="342900" lvl="0" indent="-342900">
              <a:lnSpc>
                <a:spcPct val="107000"/>
              </a:lnSpc>
              <a:buFont typeface="+mj-lt"/>
              <a:buAutoNum type="arabicPeriod"/>
            </a:pPr>
            <a:r>
              <a:rPr lang="de-DE" sz="2200" dirty="0">
                <a:effectLst/>
                <a:ea typeface="Calibri" panose="020F0502020204030204" pitchFamily="34" charset="0"/>
                <a:cs typeface="Times New Roman" panose="02020603050405020304" pitchFamily="18" charset="0"/>
              </a:rPr>
              <a:t>Eine Kursgruppe erstellen: Klicke auf den Link "Eine Gruppe für meinen Kurs erstellen", um eine Gruppe für Deinen Kurs zu erstellen.</a:t>
            </a:r>
          </a:p>
          <a:p>
            <a:pPr marL="342900" lvl="0" indent="-342900">
              <a:lnSpc>
                <a:spcPct val="107000"/>
              </a:lnSpc>
              <a:buFont typeface="+mj-lt"/>
              <a:buAutoNum type="arabicPeriod"/>
            </a:pPr>
            <a:r>
              <a:rPr lang="de-DE" sz="2200" dirty="0">
                <a:effectLst/>
                <a:ea typeface="Calibri" panose="020F0502020204030204" pitchFamily="34" charset="0"/>
                <a:cs typeface="Times New Roman" panose="02020603050405020304" pitchFamily="18" charset="0"/>
              </a:rPr>
              <a:t>Konten der Lernenden erstellen und zur Kursgruppe hinzufügen.</a:t>
            </a:r>
          </a:p>
          <a:p>
            <a:pPr marL="342900" lvl="0" indent="-342900">
              <a:lnSpc>
                <a:spcPct val="107000"/>
              </a:lnSpc>
              <a:spcAft>
                <a:spcPts val="800"/>
              </a:spcAft>
              <a:buFont typeface="+mj-lt"/>
              <a:buAutoNum type="arabicPeriod"/>
            </a:pPr>
            <a:r>
              <a:rPr lang="de-DE" sz="2200" dirty="0">
                <a:effectLst/>
                <a:ea typeface="Calibri" panose="020F0502020204030204" pitchFamily="34" charset="0"/>
                <a:cs typeface="Times New Roman" panose="02020603050405020304" pitchFamily="18" charset="0"/>
              </a:rPr>
              <a:t>Verwalten von Kursgruppen mit der Lehrerkonsole. </a:t>
            </a:r>
            <a:endParaRPr lang="en-US" sz="1800" dirty="0"/>
          </a:p>
        </p:txBody>
      </p:sp>
    </p:spTree>
    <p:extLst>
      <p:ext uri="{BB962C8B-B14F-4D97-AF65-F5344CB8AC3E}">
        <p14:creationId xmlns:p14="http://schemas.microsoft.com/office/powerpoint/2010/main" val="4072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154167" y="742177"/>
            <a:ext cx="4524794" cy="701285"/>
          </a:xfrm>
        </p:spPr>
        <p:txBody>
          <a:bodyPr vert="horz" lIns="91440" tIns="45720" rIns="91440" bIns="45720" rtlCol="0" anchor="t">
            <a:normAutofit/>
          </a:bodyPr>
          <a:lstStyle/>
          <a:p>
            <a:r>
              <a:rPr lang="en-US" dirty="0"/>
              <a:t>TOOL NAME: Padlet</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154167" y="2432480"/>
            <a:ext cx="7549340" cy="4425519"/>
          </a:xfrm>
          <a:solidFill>
            <a:schemeClr val="bg1"/>
          </a:solidFill>
        </p:spPr>
        <p:txBody>
          <a:bodyPr vert="horz" lIns="91440" tIns="45720" rIns="91440" bIns="45720" rtlCol="0" anchor="t">
            <a:noAutofit/>
          </a:bodyPr>
          <a:lstStyle/>
          <a:p>
            <a:r>
              <a:rPr lang="de-DE" sz="2200" dirty="0"/>
              <a:t>Padlet ist eine virtuelle Online-Pinnwand, an der Studierende und Lehrende an einem sicheren Ort zusammenarbeiten, reflektieren, Links und Bilder austauschen können. Padlet ermöglicht es den Benutzer*innen, eine versteckte Wand mit einer benutzerdefinierten URL zu erstellen.</a:t>
            </a:r>
          </a:p>
          <a:p>
            <a:r>
              <a:rPr lang="de-DE" sz="2200" dirty="0"/>
              <a:t>Padlet-Ersteller können auch Beiträge moderieren, Beiträge entfernen und ihr Forum rund um die Uhr verwalten.</a:t>
            </a:r>
          </a:p>
          <a:p>
            <a:r>
              <a:rPr lang="de-DE" b="1" dirty="0">
                <a:solidFill>
                  <a:schemeClr val="tx1"/>
                </a:solidFill>
              </a:rPr>
              <a:t>Lehrtätigkeiten: </a:t>
            </a:r>
            <a:r>
              <a:rPr lang="de-DE" dirty="0">
                <a:solidFill>
                  <a:schemeClr val="tx1"/>
                </a:solidFill>
              </a:rPr>
              <a:t>Vorbereitung, Präsentation, Interaktion/Beurteilung, Digitale Bibliothek</a:t>
            </a:r>
          </a:p>
          <a:p>
            <a:r>
              <a:rPr lang="de-DE" b="1" dirty="0">
                <a:solidFill>
                  <a:schemeClr val="tx1"/>
                </a:solidFill>
              </a:rPr>
              <a:t>Geeignet für den Lernstil: </a:t>
            </a:r>
            <a:r>
              <a:rPr lang="de-DE" dirty="0">
                <a:solidFill>
                  <a:schemeClr val="tx1"/>
                </a:solidFill>
              </a:rPr>
              <a:t>Visuell, Print, Praktisch</a:t>
            </a:r>
          </a:p>
          <a:p>
            <a:r>
              <a:rPr lang="en-US" b="1" dirty="0">
                <a:solidFill>
                  <a:schemeClr val="tx1"/>
                </a:solidFill>
              </a:rPr>
              <a:t>Einfacher Gebrauch: </a:t>
            </a:r>
            <a:r>
              <a:rPr lang="en-US" dirty="0">
                <a:solidFill>
                  <a:schemeClr val="tx1"/>
                </a:solidFill>
              </a:rPr>
              <a:t>Semi-Advanced</a:t>
            </a: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F2E25B32-43B9-4428-9D30-4AF603B2EF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8"/>
          <a:stretch/>
        </p:blipFill>
        <p:spPr>
          <a:xfrm>
            <a:off x="8805673" y="1236904"/>
            <a:ext cx="3386328" cy="4030040"/>
          </a:xfrm>
          <a:prstGeom prst="rect">
            <a:avLst/>
          </a:prstGeom>
        </p:spPr>
      </p:pic>
    </p:spTree>
    <p:extLst>
      <p:ext uri="{BB962C8B-B14F-4D97-AF65-F5344CB8AC3E}">
        <p14:creationId xmlns:p14="http://schemas.microsoft.com/office/powerpoint/2010/main" val="399024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EFE5A-570D-4285-B82C-2362517E0C80}"/>
              </a:ext>
            </a:extLst>
          </p:cNvPr>
          <p:cNvSpPr>
            <a:spLocks noGrp="1"/>
          </p:cNvSpPr>
          <p:nvPr>
            <p:ph type="body" sz="quarter" idx="13"/>
          </p:nvPr>
        </p:nvSpPr>
        <p:spPr/>
        <p:txBody>
          <a:bodyPr/>
          <a:lstStyle/>
          <a:p>
            <a:r>
              <a:rPr lang="en-US" dirty="0"/>
              <a:t>Wie Du startest</a:t>
            </a:r>
          </a:p>
        </p:txBody>
      </p:sp>
      <p:pic>
        <p:nvPicPr>
          <p:cNvPr id="1026" name="Picture 2" descr="Padlet | Tools für den Unterricht | unterrichtgestalten.ch">
            <a:hlinkClick r:id="rId2"/>
            <a:extLst>
              <a:ext uri="{FF2B5EF4-FFF2-40B4-BE49-F238E27FC236}">
                <a16:creationId xmlns:a16="http://schemas.microsoft.com/office/drawing/2014/main" id="{B70F4BBC-36F9-486B-B88C-C8A1745762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8544" y="2219144"/>
            <a:ext cx="6298378" cy="23150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824C8C-36C9-4F91-B781-FF4327FD2D51}"/>
              </a:ext>
            </a:extLst>
          </p:cNvPr>
          <p:cNvSpPr txBox="1"/>
          <p:nvPr/>
        </p:nvSpPr>
        <p:spPr>
          <a:xfrm>
            <a:off x="515902" y="1595732"/>
            <a:ext cx="4873841" cy="3785652"/>
          </a:xfrm>
          <a:prstGeom prst="rect">
            <a:avLst/>
          </a:prstGeom>
          <a:noFill/>
        </p:spPr>
        <p:txBody>
          <a:bodyPr wrap="square" rtlCol="0">
            <a:spAutoFit/>
          </a:bodyPr>
          <a:lstStyle/>
          <a:p>
            <a:r>
              <a:rPr lang="de-DE" sz="2400" dirty="0">
                <a:solidFill>
                  <a:srgbClr val="333333"/>
                </a:solidFill>
              </a:rPr>
              <a:t>Von einer Brainstorming-Tafel bis hin zu einer Live-Fragenbank gibt es viele Möglichkeiten, die nur durch Deine Fantasie begrenzt sind, Padlet zu nutzen. Selbst diese Grenze kann überwunden werden, indem man die Tafel zur Zusammenarbeit freigibt, sodass die Lernenden ihre Fantasie nutzen können, um sie in neue Richtungen zu entwickeln.</a:t>
            </a:r>
          </a:p>
        </p:txBody>
      </p:sp>
      <p:sp>
        <p:nvSpPr>
          <p:cNvPr id="15" name="TextBox 14">
            <a:extLst>
              <a:ext uri="{FF2B5EF4-FFF2-40B4-BE49-F238E27FC236}">
                <a16:creationId xmlns:a16="http://schemas.microsoft.com/office/drawing/2014/main" id="{7717CF1A-401A-4418-8550-DFADE9454A82}"/>
              </a:ext>
            </a:extLst>
          </p:cNvPr>
          <p:cNvSpPr txBox="1"/>
          <p:nvPr/>
        </p:nvSpPr>
        <p:spPr>
          <a:xfrm>
            <a:off x="3792245" y="5404728"/>
            <a:ext cx="5802692" cy="830997"/>
          </a:xfrm>
          <a:prstGeom prst="rect">
            <a:avLst/>
          </a:prstGeom>
          <a:noFill/>
        </p:spPr>
        <p:txBody>
          <a:bodyPr wrap="square" rtlCol="0">
            <a:spAutoFit/>
          </a:bodyPr>
          <a:lstStyle/>
          <a:p>
            <a:r>
              <a:rPr lang="en-IE" sz="2400" b="1" dirty="0"/>
              <a:t>Klicke auf das Bild, um das Tutorial zu sehen.</a:t>
            </a:r>
          </a:p>
        </p:txBody>
      </p:sp>
    </p:spTree>
    <p:extLst>
      <p:ext uri="{BB962C8B-B14F-4D97-AF65-F5344CB8AC3E}">
        <p14:creationId xmlns:p14="http://schemas.microsoft.com/office/powerpoint/2010/main" val="12607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7454C-790C-4455-A70C-E7D4780B5B4B}"/>
              </a:ext>
            </a:extLst>
          </p:cNvPr>
          <p:cNvSpPr>
            <a:spLocks noGrp="1"/>
          </p:cNvSpPr>
          <p:nvPr>
            <p:ph type="body" sz="quarter" idx="20"/>
          </p:nvPr>
        </p:nvSpPr>
        <p:spPr>
          <a:xfrm>
            <a:off x="4694664" y="1548837"/>
            <a:ext cx="7301479" cy="4999320"/>
          </a:xfrm>
          <a:solidFill>
            <a:srgbClr val="D6315A"/>
          </a:solidFill>
        </p:spPr>
        <p:txBody>
          <a:bodyPr/>
          <a:lstStyle/>
          <a:p>
            <a:r>
              <a:rPr lang="de-DE" sz="2200" b="1" dirty="0">
                <a:solidFill>
                  <a:schemeClr val="bg1"/>
                </a:solidFill>
                <a:ea typeface="+mn-lt"/>
                <a:cs typeface="+mn-lt"/>
              </a:rPr>
              <a:t>Was ist das? </a:t>
            </a:r>
            <a:r>
              <a:rPr lang="de-DE" sz="2200" dirty="0">
                <a:solidFill>
                  <a:schemeClr val="bg1"/>
                </a:solidFill>
                <a:ea typeface="+mn-lt"/>
                <a:cs typeface="+mn-lt"/>
              </a:rPr>
              <a:t>Das Wiki Game wurde speziell für die Nutzung von Wikipedia erfunden</a:t>
            </a:r>
            <a:r>
              <a:rPr lang="de-DE" sz="2200" strike="sngStrike" dirty="0">
                <a:solidFill>
                  <a:schemeClr val="bg1"/>
                </a:solidFill>
                <a:ea typeface="+mn-lt"/>
                <a:cs typeface="+mn-lt"/>
              </a:rPr>
              <a:t>.</a:t>
            </a:r>
            <a:r>
              <a:rPr lang="de-DE" sz="2200" dirty="0">
                <a:solidFill>
                  <a:schemeClr val="bg1"/>
                </a:solidFill>
                <a:ea typeface="+mn-lt"/>
                <a:cs typeface="+mn-lt"/>
              </a:rPr>
              <a:t> Zum Spielen sind nur ein Computer, ein Internetzugang, ein Webbrowser und (optional) ein Zeitmessgerät erforderlich.</a:t>
            </a:r>
          </a:p>
          <a:p>
            <a:endParaRPr lang="de-DE" sz="2200" b="1" i="1" dirty="0">
              <a:solidFill>
                <a:schemeClr val="bg1"/>
              </a:solidFill>
              <a:ea typeface="+mn-lt"/>
              <a:cs typeface="+mn-lt"/>
            </a:endParaRPr>
          </a:p>
          <a:p>
            <a:r>
              <a:rPr lang="de-DE" sz="2200" b="1" i="1" dirty="0">
                <a:solidFill>
                  <a:schemeClr val="bg1"/>
                </a:solidFill>
                <a:ea typeface="+mn-lt"/>
                <a:cs typeface="+mn-lt"/>
              </a:rPr>
              <a:t>Zielsetzung? </a:t>
            </a:r>
            <a:r>
              <a:rPr lang="de-DE" sz="2200" dirty="0">
                <a:solidFill>
                  <a:schemeClr val="bg1"/>
                </a:solidFill>
                <a:ea typeface="+mn-lt"/>
                <a:cs typeface="+mn-lt"/>
              </a:rPr>
              <a:t>Den Spieler*innen (ein*e oder mehrere) stehen zwei Artikel zur Verfügung. Die Suche startet mit dem ersten Artikel. Dort sind verschiedene Links vorhanden, die zu weiteren Artikeln mit Links führen. Ziel ist es, zu dem zweiten Artikel zu gelangen, indem sie lediglich auf die Links in den verschiedenen Artikeln klicken. Gewonnen hat die Person, die am schnellsten ist und die wenigsten Links benötigt, um zum Zielartikel zu gelangen. Das Spiel ist auch alleine möglich. </a:t>
            </a:r>
            <a:endParaRPr lang="hr-BA" sz="2000" dirty="0">
              <a:solidFill>
                <a:srgbClr val="000000"/>
              </a:solidFill>
              <a:cs typeface="Calibri"/>
            </a:endParaRPr>
          </a:p>
          <a:p>
            <a:endParaRPr lang="en-IE" dirty="0"/>
          </a:p>
        </p:txBody>
      </p:sp>
      <p:sp>
        <p:nvSpPr>
          <p:cNvPr id="3" name="Text Placeholder 2">
            <a:extLst>
              <a:ext uri="{FF2B5EF4-FFF2-40B4-BE49-F238E27FC236}">
                <a16:creationId xmlns:a16="http://schemas.microsoft.com/office/drawing/2014/main" id="{0C1ADBD7-B3A7-441A-8A1A-112D0094BED0}"/>
              </a:ext>
            </a:extLst>
          </p:cNvPr>
          <p:cNvSpPr>
            <a:spLocks noGrp="1"/>
          </p:cNvSpPr>
          <p:nvPr>
            <p:ph type="body" sz="quarter" idx="22"/>
          </p:nvPr>
        </p:nvSpPr>
        <p:spPr>
          <a:xfrm>
            <a:off x="5792065" y="211872"/>
            <a:ext cx="5579898" cy="857158"/>
          </a:xfrm>
        </p:spPr>
        <p:txBody>
          <a:bodyPr>
            <a:noAutofit/>
          </a:bodyPr>
          <a:lstStyle/>
          <a:p>
            <a:pPr algn="ctr"/>
            <a:r>
              <a:rPr lang="en-GB" sz="2200" b="1" dirty="0"/>
              <a:t>“The Wiki Game” </a:t>
            </a:r>
          </a:p>
          <a:p>
            <a:pPr algn="ctr"/>
            <a:r>
              <a:rPr lang="de-DE" sz="2200" b="1" dirty="0"/>
              <a:t>Entdecke unterhaltsame Möglichkeiten für Deine Forschung </a:t>
            </a:r>
            <a:endParaRPr lang="hr-BA" sz="2200" b="1" dirty="0"/>
          </a:p>
        </p:txBody>
      </p:sp>
      <p:pic>
        <p:nvPicPr>
          <p:cNvPr id="6" name="Picture 5">
            <a:hlinkClick r:id="rId2"/>
            <a:extLst>
              <a:ext uri="{FF2B5EF4-FFF2-40B4-BE49-F238E27FC236}">
                <a16:creationId xmlns:a16="http://schemas.microsoft.com/office/drawing/2014/main" id="{C570C014-D9DD-4578-9184-EF529B02F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81"/>
          <a:stretch/>
        </p:blipFill>
        <p:spPr>
          <a:xfrm>
            <a:off x="330486" y="589390"/>
            <a:ext cx="3452394" cy="3523138"/>
          </a:xfrm>
          <a:prstGeom prst="rect">
            <a:avLst/>
          </a:prstGeom>
          <a:ln>
            <a:noFill/>
          </a:ln>
          <a:effectLst>
            <a:outerShdw blurRad="292100" dist="139700" dir="2700000" algn="tl" rotWithShape="0">
              <a:srgbClr val="333333">
                <a:alpha val="65000"/>
              </a:srgbClr>
            </a:outerShdw>
          </a:effectLst>
        </p:spPr>
      </p:pic>
      <p:pic>
        <p:nvPicPr>
          <p:cNvPr id="7" name="Graphic 6" descr="Mouse outline">
            <a:extLst>
              <a:ext uri="{FF2B5EF4-FFF2-40B4-BE49-F238E27FC236}">
                <a16:creationId xmlns:a16="http://schemas.microsoft.com/office/drawing/2014/main" id="{AC1FCDA2-9DF6-4B67-B978-CB80ADB222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70130">
            <a:off x="2498823" y="4175049"/>
            <a:ext cx="914400" cy="792231"/>
          </a:xfrm>
          <a:prstGeom prst="rect">
            <a:avLst/>
          </a:prstGeom>
        </p:spPr>
      </p:pic>
      <p:sp>
        <p:nvSpPr>
          <p:cNvPr id="8" name="Arrow: Bent 7">
            <a:extLst>
              <a:ext uri="{FF2B5EF4-FFF2-40B4-BE49-F238E27FC236}">
                <a16:creationId xmlns:a16="http://schemas.microsoft.com/office/drawing/2014/main" id="{91FEF424-A4C3-4B1F-A60A-C755F6EE29E1}"/>
              </a:ext>
            </a:extLst>
          </p:cNvPr>
          <p:cNvSpPr/>
          <p:nvPr/>
        </p:nvSpPr>
        <p:spPr>
          <a:xfrm rot="16171128" flipV="1">
            <a:off x="1729900" y="4532481"/>
            <a:ext cx="781218" cy="547494"/>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sp>
        <p:nvSpPr>
          <p:cNvPr id="9" name="TextBox 8">
            <a:extLst>
              <a:ext uri="{FF2B5EF4-FFF2-40B4-BE49-F238E27FC236}">
                <a16:creationId xmlns:a16="http://schemas.microsoft.com/office/drawing/2014/main" id="{02497973-00C0-4C43-B630-95AA603FD16B}"/>
              </a:ext>
            </a:extLst>
          </p:cNvPr>
          <p:cNvSpPr txBox="1"/>
          <p:nvPr/>
        </p:nvSpPr>
        <p:spPr>
          <a:xfrm>
            <a:off x="516103" y="4895398"/>
            <a:ext cx="1734233" cy="369332"/>
          </a:xfrm>
          <a:prstGeom prst="rect">
            <a:avLst/>
          </a:prstGeom>
          <a:noFill/>
        </p:spPr>
        <p:txBody>
          <a:bodyPr wrap="square" rtlCol="0">
            <a:spAutoFit/>
          </a:bodyPr>
          <a:lstStyle/>
          <a:p>
            <a:r>
              <a:rPr lang="de-DE" b="1" dirty="0">
                <a:solidFill>
                  <a:srgbClr val="E78631"/>
                </a:solidFill>
              </a:rPr>
              <a:t>Klick</a:t>
            </a:r>
            <a:endParaRPr lang="en-US" b="1" dirty="0">
              <a:solidFill>
                <a:srgbClr val="E78631"/>
              </a:solidFill>
            </a:endParaRPr>
          </a:p>
        </p:txBody>
      </p:sp>
    </p:spTree>
    <p:extLst>
      <p:ext uri="{BB962C8B-B14F-4D97-AF65-F5344CB8AC3E}">
        <p14:creationId xmlns:p14="http://schemas.microsoft.com/office/powerpoint/2010/main" val="2175529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rrow: Slight curve with solid fill">
            <a:extLst>
              <a:ext uri="{FF2B5EF4-FFF2-40B4-BE49-F238E27FC236}">
                <a16:creationId xmlns:a16="http://schemas.microsoft.com/office/drawing/2014/main" id="{00186A0C-C6D3-4061-89D5-E0B2C94F8204}"/>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7194" b="17194"/>
          <a:stretch>
            <a:fillRect/>
          </a:stretch>
        </p:blipFill>
        <p:spPr>
          <a:xfrm>
            <a:off x="3494072" y="2480875"/>
            <a:ext cx="2080806" cy="1120996"/>
          </a:xfrm>
        </p:spPr>
      </p:pic>
      <p:sp>
        <p:nvSpPr>
          <p:cNvPr id="3" name="Text Placeholder 2">
            <a:extLst>
              <a:ext uri="{FF2B5EF4-FFF2-40B4-BE49-F238E27FC236}">
                <a16:creationId xmlns:a16="http://schemas.microsoft.com/office/drawing/2014/main" id="{90B19A2F-D11D-4B7E-8719-669D01EF4AF0}"/>
              </a:ext>
            </a:extLst>
          </p:cNvPr>
          <p:cNvSpPr>
            <a:spLocks noGrp="1"/>
          </p:cNvSpPr>
          <p:nvPr>
            <p:ph type="body" sz="quarter" idx="13"/>
          </p:nvPr>
        </p:nvSpPr>
        <p:spPr>
          <a:xfrm>
            <a:off x="543278" y="1821342"/>
            <a:ext cx="3862197" cy="1573398"/>
          </a:xfrm>
        </p:spPr>
        <p:txBody>
          <a:bodyPr>
            <a:normAutofit fontScale="85000" lnSpcReduction="20000"/>
          </a:bodyPr>
          <a:lstStyle/>
          <a:p>
            <a:r>
              <a:rPr lang="de-DE" dirty="0">
                <a:solidFill>
                  <a:srgbClr val="D6315A"/>
                </a:solidFill>
              </a:rPr>
              <a:t>Verbessere Deine Online-Recherchefähigkeiten</a:t>
            </a:r>
          </a:p>
          <a:p>
            <a:r>
              <a:rPr lang="de-DE" dirty="0">
                <a:solidFill>
                  <a:srgbClr val="D6315A"/>
                </a:solidFill>
              </a:rPr>
              <a:t>Lesen und Lernen</a:t>
            </a:r>
          </a:p>
        </p:txBody>
      </p:sp>
      <p:sp>
        <p:nvSpPr>
          <p:cNvPr id="7" name="TextBox 6">
            <a:extLst>
              <a:ext uri="{FF2B5EF4-FFF2-40B4-BE49-F238E27FC236}">
                <a16:creationId xmlns:a16="http://schemas.microsoft.com/office/drawing/2014/main" id="{B1316FE1-95DE-42EA-AC80-E58AB081D3EA}"/>
              </a:ext>
            </a:extLst>
          </p:cNvPr>
          <p:cNvSpPr txBox="1"/>
          <p:nvPr/>
        </p:nvSpPr>
        <p:spPr>
          <a:xfrm>
            <a:off x="297737" y="4295034"/>
            <a:ext cx="7777569" cy="1477328"/>
          </a:xfrm>
          <a:prstGeom prst="rect">
            <a:avLst/>
          </a:prstGeom>
          <a:solidFill>
            <a:srgbClr val="D6315A"/>
          </a:solidFill>
        </p:spPr>
        <p:txBody>
          <a:bodyPr wrap="square" lIns="91440" tIns="45720" rIns="91440" bIns="45720" rtlCol="0" anchor="t">
            <a:spAutoFit/>
          </a:bodyPr>
          <a:lstStyle/>
          <a:p>
            <a:r>
              <a:rPr lang="de-DE" sz="2400" b="1" dirty="0">
                <a:solidFill>
                  <a:schemeClr val="bg1"/>
                </a:solidFill>
                <a:ea typeface="+mn-lt"/>
                <a:cs typeface="+mn-lt"/>
              </a:rPr>
              <a:t>Überblick über den Artikel: </a:t>
            </a:r>
            <a:r>
              <a:rPr lang="de-DE" sz="2200" dirty="0">
                <a:solidFill>
                  <a:schemeClr val="bg1"/>
                </a:solidFill>
                <a:ea typeface="+mn-lt"/>
                <a:cs typeface="+mn-lt"/>
              </a:rPr>
              <a:t>Der Artikel (der nach der Anmeldung heruntergeladen werden kann) beschreibt 10 effektive Möglichkeiten zur Verbesserung Deiner Online-Recherchefähigkeiten!</a:t>
            </a:r>
          </a:p>
        </p:txBody>
      </p:sp>
      <p:pic>
        <p:nvPicPr>
          <p:cNvPr id="10" name="Picture 9">
            <a:hlinkClick r:id="rId4"/>
            <a:extLst>
              <a:ext uri="{FF2B5EF4-FFF2-40B4-BE49-F238E27FC236}">
                <a16:creationId xmlns:a16="http://schemas.microsoft.com/office/drawing/2014/main" id="{4C7472D7-3BFF-4621-9F78-E20C18A9E4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05517" y="1499874"/>
            <a:ext cx="4139578" cy="2722860"/>
          </a:xfrm>
          <a:prstGeom prst="rect">
            <a:avLst/>
          </a:prstGeom>
        </p:spPr>
      </p:pic>
      <p:pic>
        <p:nvPicPr>
          <p:cNvPr id="6" name="Graphic 5" descr="Mouse outline">
            <a:extLst>
              <a:ext uri="{FF2B5EF4-FFF2-40B4-BE49-F238E27FC236}">
                <a16:creationId xmlns:a16="http://schemas.microsoft.com/office/drawing/2014/main" id="{961BF638-518D-4D2E-AF03-C899FCB193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5761813" y="2584173"/>
            <a:ext cx="914400" cy="914400"/>
          </a:xfrm>
          <a:prstGeom prst="rect">
            <a:avLst/>
          </a:prstGeom>
        </p:spPr>
      </p:pic>
    </p:spTree>
    <p:extLst>
      <p:ext uri="{BB962C8B-B14F-4D97-AF65-F5344CB8AC3E}">
        <p14:creationId xmlns:p14="http://schemas.microsoft.com/office/powerpoint/2010/main" val="290806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3107904" y="1665369"/>
            <a:ext cx="6174194" cy="953429"/>
          </a:xfrm>
        </p:spPr>
        <p:txBody>
          <a:bodyPr/>
          <a:lstStyle/>
          <a:p>
            <a:r>
              <a:rPr lang="de-DE" dirty="0"/>
              <a:t>ÜBUNG</a:t>
            </a:r>
            <a:r>
              <a:rPr lang="hr-BA" dirty="0"/>
              <a:t>: </a:t>
            </a:r>
            <a:r>
              <a:rPr lang="de-DE" sz="3600" b="1" dirty="0">
                <a:solidFill>
                  <a:srgbClr val="DD1B50"/>
                </a:solidFill>
              </a:rPr>
              <a:t>Suchlauf-Spiel</a:t>
            </a:r>
            <a:endParaRPr lang="en-US" sz="3600" b="1" dirty="0">
              <a:solidFill>
                <a:srgbClr val="DD1B50"/>
              </a:solidFill>
            </a:endParaRPr>
          </a:p>
          <a:p>
            <a:endParaRPr lang="en-US" dirty="0"/>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408325" y="2288890"/>
            <a:ext cx="11478876" cy="4154984"/>
          </a:xfrm>
          <a:prstGeom prst="rect">
            <a:avLst/>
          </a:prstGeom>
          <a:noFill/>
        </p:spPr>
        <p:txBody>
          <a:bodyPr wrap="square" rtlCol="0">
            <a:spAutoFit/>
          </a:bodyPr>
          <a:lstStyle/>
          <a:p>
            <a:pPr marL="342900" indent="-342900">
              <a:buFont typeface="+mj-lt"/>
              <a:buAutoNum type="arabicPeriod"/>
            </a:pPr>
            <a:r>
              <a:rPr lang="de-DE" sz="2400" dirty="0">
                <a:solidFill>
                  <a:srgbClr val="5E5E5E"/>
                </a:solidFill>
              </a:rPr>
              <a:t>Die Lernenden werden in 2er-Teams eingeteilt (je nach Größe des Kurses zwischen 2-3 pro Team).</a:t>
            </a:r>
          </a:p>
          <a:p>
            <a:pPr marL="342900" indent="-342900">
              <a:buFont typeface="+mj-lt"/>
              <a:buAutoNum type="arabicPeriod"/>
            </a:pPr>
            <a:r>
              <a:rPr lang="de-DE" sz="2400" dirty="0">
                <a:solidFill>
                  <a:srgbClr val="5E5E5E"/>
                </a:solidFill>
              </a:rPr>
              <a:t>Jedes Team bekommt ein Thema, das es online recherchieren soll (dies kann etwas sein, das sie im Unterricht lernen oder etwas zu einem Buch, einen Film usw.).</a:t>
            </a:r>
          </a:p>
          <a:p>
            <a:pPr marL="342900" indent="-342900">
              <a:buFont typeface="+mj-lt"/>
              <a:buAutoNum type="arabicPeriod"/>
            </a:pPr>
            <a:r>
              <a:rPr lang="de-DE" sz="2400" dirty="0">
                <a:solidFill>
                  <a:srgbClr val="5E5E5E"/>
                </a:solidFill>
              </a:rPr>
              <a:t>Die erste Person, die die von Dir zugewiesene Aufgabe findet, gewinnt.</a:t>
            </a:r>
          </a:p>
          <a:p>
            <a:pPr marL="342900" indent="-342900">
              <a:buFont typeface="+mj-lt"/>
              <a:buAutoNum type="arabicPeriod"/>
            </a:pPr>
            <a:r>
              <a:rPr lang="de-DE" sz="2400" dirty="0">
                <a:solidFill>
                  <a:srgbClr val="5E5E5E"/>
                </a:solidFill>
              </a:rPr>
              <a:t>Am Ende der Aktivität müssen sich die Teams über die Methoden austauschen, die sie bei der Online-Suche als effektiv empfunden haben, z. B. welche Schlüsselwörter, erweiterte Suche, Filter usw.</a:t>
            </a:r>
          </a:p>
          <a:p>
            <a:pPr marL="342900" indent="-342900">
              <a:buFont typeface="+mj-lt"/>
              <a:buAutoNum type="arabicPeriod"/>
            </a:pPr>
            <a:r>
              <a:rPr lang="de-DE" sz="2400" dirty="0">
                <a:solidFill>
                  <a:srgbClr val="5E5E5E"/>
                </a:solidFill>
              </a:rPr>
              <a:t>Wenn die Lernenden das Forschungsthema als einfach empfunden haben, werden die Übungen wiederholt, wobei das Forschungsthema diesmal spezifischer/schwieriger gestaltet wird, um die Forschungsfähigkeiten der Lernenden wirklich zu testen. </a:t>
            </a:r>
          </a:p>
        </p:txBody>
      </p:sp>
    </p:spTree>
    <p:extLst>
      <p:ext uri="{BB962C8B-B14F-4D97-AF65-F5344CB8AC3E}">
        <p14:creationId xmlns:p14="http://schemas.microsoft.com/office/powerpoint/2010/main" val="423085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D1409-F479-4CF4-8EBD-8B8817A08E17}"/>
              </a:ext>
            </a:extLst>
          </p:cNvPr>
          <p:cNvSpPr>
            <a:spLocks noGrp="1"/>
          </p:cNvSpPr>
          <p:nvPr>
            <p:ph type="body" sz="quarter" idx="13"/>
          </p:nvPr>
        </p:nvSpPr>
        <p:spPr>
          <a:xfrm>
            <a:off x="856589" y="997503"/>
            <a:ext cx="10153155" cy="4493975"/>
          </a:xfrm>
        </p:spPr>
        <p:txBody>
          <a:bodyPr>
            <a:normAutofit/>
          </a:bodyPr>
          <a:lstStyle/>
          <a:p>
            <a:r>
              <a:rPr lang="de-DE" sz="3600" dirty="0"/>
              <a:t>Nehme die nächste Fallstudie auf und lass Dich dazu inspirieren, die digitale Kompetenz weiter zu erforschen</a:t>
            </a:r>
            <a:endParaRPr lang="en-IE" sz="3600" dirty="0"/>
          </a:p>
        </p:txBody>
      </p:sp>
    </p:spTree>
    <p:extLst>
      <p:ext uri="{BB962C8B-B14F-4D97-AF65-F5344CB8AC3E}">
        <p14:creationId xmlns:p14="http://schemas.microsoft.com/office/powerpoint/2010/main" val="2059532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248525" cy="1080608"/>
          </a:xfrm>
        </p:spPr>
        <p:txBody>
          <a:bodyPr vert="horz" lIns="91440" tIns="45720" rIns="91440" bIns="45720" rtlCol="0" anchor="t">
            <a:normAutofit/>
          </a:bodyPr>
          <a:lstStyle/>
          <a:p>
            <a:r>
              <a:rPr lang="de-DE" sz="2800" b="1" dirty="0"/>
              <a:t>Fallstudie</a:t>
            </a:r>
            <a:r>
              <a:rPr lang="hr-BA" sz="2800" dirty="0"/>
              <a:t>: </a:t>
            </a:r>
            <a:r>
              <a:rPr lang="en-US" sz="2800" dirty="0">
                <a:ea typeface="+mn-lt"/>
                <a:cs typeface="+mn-lt"/>
              </a:rPr>
              <a:t>ReDI School Copenhagen</a:t>
            </a:r>
            <a:endParaRPr lang="en-US" sz="2800" i="1" dirty="0">
              <a:solidFill>
                <a:srgbClr val="FFFF00"/>
              </a:solidFill>
            </a:endParaRPr>
          </a:p>
        </p:txBody>
      </p:sp>
      <p:pic>
        <p:nvPicPr>
          <p:cNvPr id="6" name="Picture 5">
            <a:extLst>
              <a:ext uri="{FF2B5EF4-FFF2-40B4-BE49-F238E27FC236}">
                <a16:creationId xmlns:a16="http://schemas.microsoft.com/office/drawing/2014/main" id="{2D87FBB1-8633-4844-B56D-0218C2C19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1801" y="1536070"/>
            <a:ext cx="7941283" cy="4839954"/>
          </a:xfrm>
          <a:prstGeom prst="rect">
            <a:avLst/>
          </a:prstGeom>
        </p:spPr>
      </p:pic>
      <p:pic>
        <p:nvPicPr>
          <p:cNvPr id="2" name="Online Media 1" title="Digital Women Program I ITU">
            <a:hlinkClick r:id="" action="ppaction://media"/>
            <a:extLst>
              <a:ext uri="{FF2B5EF4-FFF2-40B4-BE49-F238E27FC236}">
                <a16:creationId xmlns:a16="http://schemas.microsoft.com/office/drawing/2014/main" id="{F541628E-6A74-4692-A1E2-5FF27474E4FF}"/>
              </a:ext>
            </a:extLst>
          </p:cNvPr>
          <p:cNvPicPr>
            <a:picLocks noRot="1" noChangeAspect="1"/>
          </p:cNvPicPr>
          <p:nvPr>
            <a:videoFile r:link="rId1"/>
          </p:nvPr>
        </p:nvPicPr>
        <p:blipFill>
          <a:blip r:embed="rId4"/>
          <a:stretch>
            <a:fillRect/>
          </a:stretch>
        </p:blipFill>
        <p:spPr>
          <a:xfrm>
            <a:off x="4428826" y="1953087"/>
            <a:ext cx="5673961" cy="3497802"/>
          </a:xfrm>
          <a:prstGeom prst="rect">
            <a:avLst/>
          </a:prstGeom>
        </p:spPr>
      </p:pic>
      <p:pic>
        <p:nvPicPr>
          <p:cNvPr id="8" name="Graphic 7" descr="Mouse outline">
            <a:extLst>
              <a:ext uri="{FF2B5EF4-FFF2-40B4-BE49-F238E27FC236}">
                <a16:creationId xmlns:a16="http://schemas.microsoft.com/office/drawing/2014/main" id="{F95F31BD-BF16-4F42-992A-914FE9231D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2814601" y="3498846"/>
            <a:ext cx="914400" cy="914400"/>
          </a:xfrm>
          <a:prstGeom prst="rect">
            <a:avLst/>
          </a:prstGeom>
        </p:spPr>
      </p:pic>
      <p:sp>
        <p:nvSpPr>
          <p:cNvPr id="9" name="TextBox 8">
            <a:extLst>
              <a:ext uri="{FF2B5EF4-FFF2-40B4-BE49-F238E27FC236}">
                <a16:creationId xmlns:a16="http://schemas.microsoft.com/office/drawing/2014/main" id="{AE61FA3C-5F59-4AB1-A1C9-7D7D37A1C3D6}"/>
              </a:ext>
            </a:extLst>
          </p:cNvPr>
          <p:cNvSpPr txBox="1"/>
          <p:nvPr/>
        </p:nvSpPr>
        <p:spPr>
          <a:xfrm>
            <a:off x="257506" y="3456878"/>
            <a:ext cx="881973" cy="523220"/>
          </a:xfrm>
          <a:prstGeom prst="rect">
            <a:avLst/>
          </a:prstGeom>
          <a:noFill/>
        </p:spPr>
        <p:txBody>
          <a:bodyPr wrap="none" rtlCol="0">
            <a:spAutoFit/>
          </a:bodyPr>
          <a:lstStyle/>
          <a:p>
            <a:r>
              <a:rPr lang="de-DE" sz="2800" b="1" dirty="0">
                <a:solidFill>
                  <a:srgbClr val="E78631"/>
                </a:solidFill>
              </a:rPr>
              <a:t>Klick</a:t>
            </a:r>
            <a:endParaRPr lang="en-US" sz="2800" b="1" dirty="0">
              <a:solidFill>
                <a:srgbClr val="E78631"/>
              </a:solidFill>
            </a:endParaRPr>
          </a:p>
        </p:txBody>
      </p:sp>
    </p:spTree>
    <p:extLst>
      <p:ext uri="{BB962C8B-B14F-4D97-AF65-F5344CB8AC3E}">
        <p14:creationId xmlns:p14="http://schemas.microsoft.com/office/powerpoint/2010/main" val="26811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en-US" dirty="0"/>
              <a:t>Europas digitales Jahrzent</a:t>
            </a:r>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1595732"/>
            <a:ext cx="10574517" cy="1200329"/>
          </a:xfrm>
          <a:prstGeom prst="rect">
            <a:avLst/>
          </a:prstGeom>
          <a:noFill/>
        </p:spPr>
        <p:txBody>
          <a:bodyPr wrap="square">
            <a:spAutoFit/>
          </a:bodyPr>
          <a:lstStyle/>
          <a:p>
            <a:r>
              <a:rPr lang="de-DE" sz="2400" dirty="0">
                <a:solidFill>
                  <a:srgbClr val="5E5E5E"/>
                </a:solidFill>
              </a:rPr>
              <a:t>Die EU wird eine auf den Menschen ausgerichtete, nachhaltige Vision für die digitale Gesellschaft während des gesamten digitalen Jahrzehnts verfolgen, um Bürger und Unternehmen zu stärken. </a:t>
            </a:r>
            <a:endParaRPr lang="en-US" sz="2400" dirty="0">
              <a:solidFill>
                <a:srgbClr val="5E5E5E"/>
              </a:solidFill>
            </a:endParaRPr>
          </a:p>
        </p:txBody>
      </p:sp>
      <p:pic>
        <p:nvPicPr>
          <p:cNvPr id="6" name="Picture 5">
            <a:extLst>
              <a:ext uri="{FF2B5EF4-FFF2-40B4-BE49-F238E27FC236}">
                <a16:creationId xmlns:a16="http://schemas.microsoft.com/office/drawing/2014/main" id="{C3F14527-F9F1-40A4-B9E4-E05A465D0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379" y="2767280"/>
            <a:ext cx="5634922" cy="3172252"/>
          </a:xfrm>
          <a:prstGeom prst="rect">
            <a:avLst/>
          </a:prstGeom>
        </p:spPr>
      </p:pic>
      <p:sp>
        <p:nvSpPr>
          <p:cNvPr id="8" name="TextBox 7">
            <a:extLst>
              <a:ext uri="{FF2B5EF4-FFF2-40B4-BE49-F238E27FC236}">
                <a16:creationId xmlns:a16="http://schemas.microsoft.com/office/drawing/2014/main" id="{0773552F-6FA5-4235-8192-93006CE92DFF}"/>
              </a:ext>
            </a:extLst>
          </p:cNvPr>
          <p:cNvSpPr txBox="1"/>
          <p:nvPr/>
        </p:nvSpPr>
        <p:spPr>
          <a:xfrm>
            <a:off x="7107809" y="2767280"/>
            <a:ext cx="3796645" cy="1077218"/>
          </a:xfrm>
          <a:prstGeom prst="rect">
            <a:avLst/>
          </a:prstGeom>
          <a:noFill/>
        </p:spPr>
        <p:txBody>
          <a:bodyPr wrap="square">
            <a:spAutoFit/>
          </a:bodyPr>
          <a:lstStyle/>
          <a:p>
            <a:pPr algn="ctr"/>
            <a:r>
              <a:rPr lang="de-DE" sz="3200" dirty="0">
                <a:solidFill>
                  <a:srgbClr val="00ACA7"/>
                </a:solidFill>
              </a:rPr>
              <a:t>Das digitale Jahrzehnt kurz gefasst:</a:t>
            </a:r>
            <a:endParaRPr lang="en-US" sz="3200" dirty="0">
              <a:solidFill>
                <a:srgbClr val="00ACA7"/>
              </a:solidFill>
            </a:endParaRPr>
          </a:p>
        </p:txBody>
      </p:sp>
      <p:sp>
        <p:nvSpPr>
          <p:cNvPr id="10" name="TextBox 9">
            <a:extLst>
              <a:ext uri="{FF2B5EF4-FFF2-40B4-BE49-F238E27FC236}">
                <a16:creationId xmlns:a16="http://schemas.microsoft.com/office/drawing/2014/main" id="{7EC8C16A-34EA-4F18-8A28-D3139AE168FE}"/>
              </a:ext>
            </a:extLst>
          </p:cNvPr>
          <p:cNvSpPr txBox="1"/>
          <p:nvPr/>
        </p:nvSpPr>
        <p:spPr>
          <a:xfrm>
            <a:off x="7220931" y="4185924"/>
            <a:ext cx="4226351" cy="1200329"/>
          </a:xfrm>
          <a:prstGeom prst="rect">
            <a:avLst/>
          </a:prstGeom>
          <a:noFill/>
        </p:spPr>
        <p:txBody>
          <a:bodyPr wrap="square">
            <a:spAutoFit/>
          </a:bodyPr>
          <a:lstStyle/>
          <a:p>
            <a:r>
              <a:rPr lang="en-US" dirty="0">
                <a:hlinkClick r:id="rId3"/>
              </a:rPr>
              <a:t>https://ec.europa.eu/info/strategy/priorities-2019-2024/europe-fit-digital-age/europes-digital-decade-digital-targets-2030_en</a:t>
            </a:r>
            <a:r>
              <a:rPr lang="hr-BA" dirty="0"/>
              <a:t> </a:t>
            </a:r>
            <a:endParaRPr lang="en-US" dirty="0"/>
          </a:p>
        </p:txBody>
      </p:sp>
      <p:sp>
        <p:nvSpPr>
          <p:cNvPr id="3" name="Textfeld 2">
            <a:extLst>
              <a:ext uri="{FF2B5EF4-FFF2-40B4-BE49-F238E27FC236}">
                <a16:creationId xmlns:a16="http://schemas.microsoft.com/office/drawing/2014/main" id="{672DFA40-4E8D-C0D5-CD57-E3A063832680}"/>
              </a:ext>
            </a:extLst>
          </p:cNvPr>
          <p:cNvSpPr txBox="1"/>
          <p:nvPr/>
        </p:nvSpPr>
        <p:spPr>
          <a:xfrm>
            <a:off x="2617940" y="2931090"/>
            <a:ext cx="2267211" cy="369332"/>
          </a:xfrm>
          <a:prstGeom prst="rect">
            <a:avLst/>
          </a:prstGeom>
          <a:noFill/>
        </p:spPr>
        <p:txBody>
          <a:bodyPr wrap="square" rtlCol="0">
            <a:spAutoFit/>
          </a:bodyPr>
          <a:lstStyle/>
          <a:p>
            <a:r>
              <a:rPr lang="de-DE" dirty="0">
                <a:solidFill>
                  <a:schemeClr val="accent5">
                    <a:lumMod val="50000"/>
                  </a:schemeClr>
                </a:solidFill>
              </a:rPr>
              <a:t>FÄHIGKEITEN</a:t>
            </a:r>
          </a:p>
        </p:txBody>
      </p:sp>
      <p:sp>
        <p:nvSpPr>
          <p:cNvPr id="4" name="Textfeld 3">
            <a:extLst>
              <a:ext uri="{FF2B5EF4-FFF2-40B4-BE49-F238E27FC236}">
                <a16:creationId xmlns:a16="http://schemas.microsoft.com/office/drawing/2014/main" id="{30A3A4D7-FDAE-0518-7C02-8C654F930229}"/>
              </a:ext>
            </a:extLst>
          </p:cNvPr>
          <p:cNvSpPr txBox="1"/>
          <p:nvPr/>
        </p:nvSpPr>
        <p:spPr>
          <a:xfrm>
            <a:off x="4226610" y="3930950"/>
            <a:ext cx="1869390" cy="369332"/>
          </a:xfrm>
          <a:prstGeom prst="rect">
            <a:avLst/>
          </a:prstGeom>
          <a:noFill/>
        </p:spPr>
        <p:txBody>
          <a:bodyPr wrap="square" rtlCol="0">
            <a:spAutoFit/>
          </a:bodyPr>
          <a:lstStyle/>
          <a:p>
            <a:r>
              <a:rPr lang="de-DE" dirty="0">
                <a:solidFill>
                  <a:schemeClr val="accent5">
                    <a:lumMod val="50000"/>
                  </a:schemeClr>
                </a:solidFill>
              </a:rPr>
              <a:t>INFRASTRUKTUR</a:t>
            </a:r>
          </a:p>
        </p:txBody>
      </p:sp>
      <p:sp>
        <p:nvSpPr>
          <p:cNvPr id="7" name="Textfeld 6">
            <a:extLst>
              <a:ext uri="{FF2B5EF4-FFF2-40B4-BE49-F238E27FC236}">
                <a16:creationId xmlns:a16="http://schemas.microsoft.com/office/drawing/2014/main" id="{C0F3A454-00A0-F799-C6EB-1C7566637CBC}"/>
              </a:ext>
            </a:extLst>
          </p:cNvPr>
          <p:cNvSpPr txBox="1"/>
          <p:nvPr/>
        </p:nvSpPr>
        <p:spPr>
          <a:xfrm>
            <a:off x="1058133" y="3930950"/>
            <a:ext cx="1409494" cy="369332"/>
          </a:xfrm>
          <a:prstGeom prst="rect">
            <a:avLst/>
          </a:prstGeom>
          <a:noFill/>
        </p:spPr>
        <p:txBody>
          <a:bodyPr wrap="square" rtlCol="0">
            <a:spAutoFit/>
          </a:bodyPr>
          <a:lstStyle/>
          <a:p>
            <a:r>
              <a:rPr lang="de-DE" dirty="0">
                <a:solidFill>
                  <a:schemeClr val="accent5">
                    <a:lumMod val="50000"/>
                  </a:schemeClr>
                </a:solidFill>
              </a:rPr>
              <a:t>REGIERUNG</a:t>
            </a:r>
          </a:p>
        </p:txBody>
      </p:sp>
    </p:spTree>
    <p:extLst>
      <p:ext uri="{BB962C8B-B14F-4D97-AF65-F5344CB8AC3E}">
        <p14:creationId xmlns:p14="http://schemas.microsoft.com/office/powerpoint/2010/main" val="243674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4394717" y="1466523"/>
            <a:ext cx="7356941" cy="5192575"/>
          </a:xfrm>
        </p:spPr>
        <p:txBody>
          <a:bodyPr vert="horz" lIns="91440" tIns="45720" rIns="91440" bIns="45720" rtlCol="0" anchor="t">
            <a:noAutofit/>
          </a:bodyPr>
          <a:lstStyle/>
          <a:p>
            <a:pPr marL="342900" indent="-342900">
              <a:buFont typeface="Arial" panose="020B0604020202020204" pitchFamily="34" charset="0"/>
              <a:buChar char="•"/>
            </a:pPr>
            <a:r>
              <a:rPr lang="de-DE" sz="2200" dirty="0"/>
              <a:t>Das Digitale Frauen Programm der ReDI School in Kopenhagen will Frauen aus ethnischen Minderheiten durch kostenlose IT-Kurse und andere Aktivitäten stärken. </a:t>
            </a:r>
          </a:p>
          <a:p>
            <a:pPr marL="342900" indent="-342900">
              <a:buFont typeface="Arial" panose="020B0604020202020204" pitchFamily="34" charset="0"/>
              <a:buChar char="•"/>
            </a:pPr>
            <a:r>
              <a:rPr lang="de-DE" sz="2200" dirty="0"/>
              <a:t>Die Kurse unterstützen die Lernenden bei der Entwicklung ihrer digitalen Fähigkeiten. Ziel ist es, ihre Integration in Dänemark zu beschleunigen und ihnen neue Möglichkeiten zu eröffnen, sowohl im Alltag als auch auf dem Arbeitsmarkt. </a:t>
            </a:r>
          </a:p>
          <a:p>
            <a:pPr marL="342900" indent="-342900">
              <a:buFont typeface="Arial" panose="020B0604020202020204" pitchFamily="34" charset="0"/>
              <a:buChar char="•"/>
            </a:pPr>
            <a:r>
              <a:rPr lang="de-DE" sz="2200" dirty="0"/>
              <a:t>Die Kurse unterstützen die Lernenden auch bei der Entwicklung ihrer Kommunikations- und Kooperationsfähigkeiten und helfen ihnen, ihr persönliches und berufliches Netzwerk zu erweitern - all dies, um neue Möglichkeiten zu schaffen. </a:t>
            </a:r>
          </a:p>
          <a:p>
            <a:pPr marL="342900" indent="-342900">
              <a:buFont typeface="Arial" panose="020B0604020202020204" pitchFamily="34" charset="0"/>
              <a:buChar char="•"/>
            </a:pPr>
            <a:r>
              <a:rPr lang="de-DE" sz="2200" dirty="0"/>
              <a:t>Es werden drei Kurse angeboten: Digital Kompetenz, Einführung in die Programmierung und Nutzer-Erfahrung.</a:t>
            </a:r>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a:xfrm>
            <a:off x="5470237" y="336688"/>
            <a:ext cx="6281421" cy="990205"/>
          </a:xfrm>
        </p:spPr>
        <p:txBody>
          <a:bodyPr>
            <a:normAutofit fontScale="92500" lnSpcReduction="20000"/>
          </a:bodyPr>
          <a:lstStyle/>
          <a:p>
            <a:r>
              <a:rPr lang="en-US" dirty="0">
                <a:ea typeface="+mn-lt"/>
                <a:cs typeface="+mn-lt"/>
              </a:rPr>
              <a:t>DIGITALE FRAUEN - PROGRAMM</a:t>
            </a:r>
          </a:p>
          <a:p>
            <a:r>
              <a:rPr lang="en-US" dirty="0">
                <a:ea typeface="+mn-lt"/>
                <a:cs typeface="+mn-lt"/>
              </a:rPr>
              <a:t>Copenhagen</a:t>
            </a:r>
            <a:endParaRPr lang="hr-BA" sz="2400" dirty="0">
              <a:cs typeface="Calibri"/>
            </a:endParaRP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440341" y="475861"/>
            <a:ext cx="3386162" cy="5449078"/>
          </a:xfrm>
        </p:spPr>
        <p:txBody>
          <a:bodyPr>
            <a:normAutofit fontScale="77500" lnSpcReduction="20000"/>
          </a:bodyPr>
          <a:lstStyle/>
          <a:p>
            <a:r>
              <a:rPr lang="en-GB" sz="2800" dirty="0"/>
              <a:t> </a:t>
            </a:r>
            <a:r>
              <a:rPr lang="en-GB" sz="2800" b="1" dirty="0"/>
              <a:t>ReDI School passt zu Dir, wenn du: </a:t>
            </a:r>
          </a:p>
          <a:p>
            <a:pPr marL="457200" indent="-457200">
              <a:buFont typeface="Arial" panose="020B0604020202020204" pitchFamily="34" charset="0"/>
              <a:buChar char="•"/>
            </a:pPr>
            <a:r>
              <a:rPr lang="de-DE" sz="2800" i="1" dirty="0"/>
              <a:t>eine Frau bist, die einer ethnischen Minderheit angehört oder nur begrenzten Zugang zu Bildung und Netzwerken hat,</a:t>
            </a:r>
          </a:p>
          <a:p>
            <a:pPr marL="457200" indent="-457200">
              <a:buFont typeface="Arial" panose="020B0604020202020204" pitchFamily="34" charset="0"/>
              <a:buChar char="•"/>
            </a:pPr>
            <a:r>
              <a:rPr lang="de-DE" sz="2800" i="1" dirty="0"/>
              <a:t>Interesse an der Verbesserung Deiner digitalen Fähigkeiten hast,</a:t>
            </a:r>
          </a:p>
          <a:p>
            <a:pPr marL="457200" indent="-457200">
              <a:buFont typeface="Arial" panose="020B0604020202020204" pitchFamily="34" charset="0"/>
              <a:buChar char="•"/>
            </a:pPr>
            <a:r>
              <a:rPr lang="de-DE" sz="2800" i="1" dirty="0"/>
              <a:t>neue Leute kennenlernen möchtest,</a:t>
            </a:r>
          </a:p>
          <a:p>
            <a:pPr marL="457200" indent="-457200">
              <a:buFont typeface="Arial" panose="020B0604020202020204" pitchFamily="34" charset="0"/>
              <a:buChar char="•"/>
            </a:pPr>
            <a:r>
              <a:rPr lang="de-DE" sz="2800" i="1" dirty="0"/>
              <a:t>ein berufliches Netzwerk aufbauen möchtest,</a:t>
            </a:r>
          </a:p>
          <a:p>
            <a:pPr marL="457200" indent="-457200">
              <a:buFont typeface="Arial" panose="020B0604020202020204" pitchFamily="34" charset="0"/>
              <a:buChar char="•"/>
            </a:pPr>
            <a:r>
              <a:rPr lang="de-DE" sz="2800" i="1" dirty="0"/>
              <a:t>Interessiert an neuen Arbeitsmöglichkeiten bist.</a:t>
            </a:r>
          </a:p>
        </p:txBody>
      </p:sp>
    </p:spTree>
    <p:extLst>
      <p:ext uri="{BB962C8B-B14F-4D97-AF65-F5344CB8AC3E}">
        <p14:creationId xmlns:p14="http://schemas.microsoft.com/office/powerpoint/2010/main" val="361294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94EBCC-01EE-44FD-8889-EFE6DF626F91}"/>
              </a:ext>
            </a:extLst>
          </p:cNvPr>
          <p:cNvSpPr>
            <a:spLocks noGrp="1"/>
          </p:cNvSpPr>
          <p:nvPr>
            <p:ph type="body" sz="quarter" idx="13"/>
          </p:nvPr>
        </p:nvSpPr>
        <p:spPr/>
        <p:txBody>
          <a:bodyPr/>
          <a:lstStyle/>
          <a:p>
            <a:r>
              <a:rPr lang="de-DE" dirty="0"/>
              <a:t>Wusstest Du?</a:t>
            </a:r>
            <a:endParaRPr lang="en-US" dirty="0"/>
          </a:p>
        </p:txBody>
      </p:sp>
      <p:sp>
        <p:nvSpPr>
          <p:cNvPr id="3" name="Text Placeholder 2">
            <a:extLst>
              <a:ext uri="{FF2B5EF4-FFF2-40B4-BE49-F238E27FC236}">
                <a16:creationId xmlns:a16="http://schemas.microsoft.com/office/drawing/2014/main" id="{A1F86355-5412-48B3-8871-F16E30CF11C7}"/>
              </a:ext>
            </a:extLst>
          </p:cNvPr>
          <p:cNvSpPr>
            <a:spLocks noGrp="1"/>
          </p:cNvSpPr>
          <p:nvPr>
            <p:ph type="body" sz="quarter" idx="14"/>
          </p:nvPr>
        </p:nvSpPr>
        <p:spPr/>
        <p:txBody>
          <a:bodyPr/>
          <a:lstStyle/>
          <a:p>
            <a:pPr algn="just"/>
            <a:r>
              <a:rPr lang="de-DE" dirty="0"/>
              <a:t>Die Arbeitsgruppe "Digital Gender Divide" der Breitbandkommission trägt dazu bei, eine Reihe von Empfehlungen zu entwickeln, die sich mit der digitalen Kluft zwischen den Geschlechtern befassen und die gleichberechtigte Einbeziehung von Frauen und Mädchen in den Breitbandzugang und die Breitbandnutzung fördern.</a:t>
            </a:r>
          </a:p>
          <a:p>
            <a:pPr algn="just"/>
            <a:endParaRPr lang="hr-BA" dirty="0"/>
          </a:p>
          <a:p>
            <a:pPr algn="just"/>
            <a:r>
              <a:rPr lang="en-US" dirty="0">
                <a:hlinkClick r:id="rId2"/>
              </a:rPr>
              <a:t>https://www.broadbandcommission.org/working-groups/digital-gender-divide-2017/</a:t>
            </a:r>
            <a:r>
              <a:rPr lang="hr-BA" dirty="0"/>
              <a:t> </a:t>
            </a:r>
            <a:endParaRPr lang="en-US" dirty="0"/>
          </a:p>
        </p:txBody>
      </p:sp>
      <p:pic>
        <p:nvPicPr>
          <p:cNvPr id="5" name="Picture 4" descr="Logo&#10;&#10;Description automatically generated with medium confidence">
            <a:extLst>
              <a:ext uri="{FF2B5EF4-FFF2-40B4-BE49-F238E27FC236}">
                <a16:creationId xmlns:a16="http://schemas.microsoft.com/office/drawing/2014/main" id="{50D2E5DE-3709-4EBA-943A-1CDABF1EE22C}"/>
              </a:ext>
            </a:extLst>
          </p:cNvPr>
          <p:cNvPicPr>
            <a:picLocks noChangeAspect="1"/>
          </p:cNvPicPr>
          <p:nvPr/>
        </p:nvPicPr>
        <p:blipFill>
          <a:blip r:embed="rId3"/>
          <a:stretch>
            <a:fillRect/>
          </a:stretch>
        </p:blipFill>
        <p:spPr>
          <a:xfrm>
            <a:off x="5880951" y="664062"/>
            <a:ext cx="5143500" cy="723900"/>
          </a:xfrm>
          <a:prstGeom prst="rect">
            <a:avLst/>
          </a:prstGeom>
        </p:spPr>
      </p:pic>
    </p:spTree>
    <p:extLst>
      <p:ext uri="{BB962C8B-B14F-4D97-AF65-F5344CB8AC3E}">
        <p14:creationId xmlns:p14="http://schemas.microsoft.com/office/powerpoint/2010/main" val="2423020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802202" cy="697353"/>
          </a:xfrm>
        </p:spPr>
        <p:txBody>
          <a:bodyPr/>
          <a:lstStyle/>
          <a:p>
            <a:r>
              <a:rPr lang="de-DE" dirty="0"/>
              <a:t>2. Auswertung von Daten, Informationen und digitalen Inhalten</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04709"/>
            <a:ext cx="9776072" cy="3743707"/>
          </a:xfrm>
        </p:spPr>
        <p:txBody>
          <a:bodyPr/>
          <a:lstStyle/>
          <a:p>
            <a:pPr marL="285750" indent="-285750">
              <a:buFont typeface="Arial" panose="020B0604020202020204" pitchFamily="34" charset="0"/>
              <a:buChar char="•"/>
            </a:pPr>
            <a:r>
              <a:rPr lang="de-DE" sz="2400" b="1" dirty="0">
                <a:effectLst/>
              </a:rPr>
              <a:t>Digitale Inhalte </a:t>
            </a:r>
            <a:r>
              <a:rPr lang="de-DE" sz="2400" dirty="0">
                <a:effectLst/>
              </a:rPr>
              <a:t>sind alle Inhalte, die in Form von digitalen Daten vorliegen. Digitale Inhalte werden auch als digitale Medien bezeichnet und auf digitalen oder analogen Speichern in bestimmten Formaten gespeichert.</a:t>
            </a:r>
          </a:p>
          <a:p>
            <a:pPr marL="285750" indent="-285750">
              <a:buFont typeface="Arial" panose="020B0604020202020204" pitchFamily="34" charset="0"/>
              <a:buChar char="•"/>
            </a:pPr>
            <a:r>
              <a:rPr lang="de-DE" sz="2400" b="1" i="0" dirty="0">
                <a:effectLst/>
              </a:rPr>
              <a:t>Informationen </a:t>
            </a:r>
            <a:r>
              <a:rPr lang="de-DE" sz="2400" i="0" dirty="0">
                <a:effectLst/>
              </a:rPr>
              <a:t>sind verarbeitete, organisierte und strukturierte Daten. Sie geben den Daten einen Kontext und ermöglichen die Entscheidungsfindung. So sind beispielsweise die Verkäufe eines einzelnen Kunden in einem Restaurant Daten - diese werden zu Informationen, wenn das Unternehmen in der Lage ist, das beliebteste oder unbeliebteste Gericht zu ermitteln.</a:t>
            </a:r>
          </a:p>
          <a:p>
            <a:pPr marL="285750" indent="-285750">
              <a:buFont typeface="Arial" panose="020B0604020202020204" pitchFamily="34" charset="0"/>
              <a:buChar char="•"/>
            </a:pPr>
            <a:r>
              <a:rPr lang="de-DE" sz="2400" b="1" dirty="0"/>
              <a:t>Die Bewertung von Daten, Informationen und digitalen Inhalten </a:t>
            </a:r>
            <a:r>
              <a:rPr lang="de-DE" sz="2400" dirty="0"/>
              <a:t>soll sicherstellen, dass sie aussagekräftig sind, indem sie kritisch geprüft werden, um ihre Relevanz, Eignung und Zuverlässigkeit zu bestimmen.</a:t>
            </a:r>
          </a:p>
        </p:txBody>
      </p:sp>
    </p:spTree>
    <p:extLst>
      <p:ext uri="{BB962C8B-B14F-4D97-AF65-F5344CB8AC3E}">
        <p14:creationId xmlns:p14="http://schemas.microsoft.com/office/powerpoint/2010/main" val="3886021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p:txBody>
          <a:bodyPr>
            <a:normAutofit fontScale="92500" lnSpcReduction="10000"/>
          </a:bodyPr>
          <a:lstStyle/>
          <a:p>
            <a:r>
              <a:rPr lang="de-DE" b="1" dirty="0"/>
              <a:t>Woher weiß ich, ob meine Quellen glaubwürdig/zuverlässig sind?</a:t>
            </a:r>
          </a:p>
          <a:p>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1085850" y="1776829"/>
            <a:ext cx="10587038" cy="4393151"/>
          </a:xfrm>
        </p:spPr>
        <p:txBody>
          <a:bodyPr/>
          <a:lstStyle/>
          <a:p>
            <a:r>
              <a:rPr lang="de-DE" b="0" i="0" dirty="0">
                <a:effectLst/>
              </a:rPr>
              <a:t>Bei den vielen verfügbaren Inhalte ist es wichtig, beurteilen zu können, welche Informationen korrekt und zuverlässig sind und welche nicht. Hier findest Du nützliche Tipps zur Bewertung von Inhalten:</a:t>
            </a:r>
          </a:p>
          <a:p>
            <a:pPr marL="342900" indent="-342900">
              <a:buFont typeface="Arial" panose="020B0604020202020204" pitchFamily="34" charset="0"/>
              <a:buChar char="•"/>
            </a:pPr>
            <a:r>
              <a:rPr lang="de-DE" i="0" dirty="0">
                <a:effectLst/>
              </a:rPr>
              <a:t>Überprüfe die URL/Website-Adresse</a:t>
            </a:r>
          </a:p>
          <a:p>
            <a:pPr marL="342900" indent="-342900">
              <a:buFont typeface="Arial" panose="020B0604020202020204" pitchFamily="34" charset="0"/>
              <a:buChar char="•"/>
            </a:pPr>
            <a:r>
              <a:rPr lang="de-DE" i="0" dirty="0">
                <a:effectLst/>
              </a:rPr>
              <a:t>Schaue genauer hin</a:t>
            </a:r>
          </a:p>
          <a:p>
            <a:pPr marL="342900" indent="-342900">
              <a:buFont typeface="Arial" panose="020B0604020202020204" pitchFamily="34" charset="0"/>
              <a:buChar char="•"/>
            </a:pPr>
            <a:r>
              <a:rPr lang="de-DE" i="0" dirty="0">
                <a:effectLst/>
              </a:rPr>
              <a:t>Schaue über die Schlagzeile hinaus</a:t>
            </a:r>
          </a:p>
          <a:p>
            <a:pPr marL="342900" indent="-342900">
              <a:buFont typeface="Arial" panose="020B0604020202020204" pitchFamily="34" charset="0"/>
              <a:buChar char="•"/>
            </a:pPr>
            <a:r>
              <a:rPr lang="de-DE" i="0" dirty="0">
                <a:effectLst/>
              </a:rPr>
              <a:t>Denke daran, dass die Kamera lügen kann</a:t>
            </a:r>
          </a:p>
          <a:p>
            <a:pPr marL="342900" indent="-342900">
              <a:buFont typeface="Arial" panose="020B0604020202020204" pitchFamily="34" charset="0"/>
              <a:buChar char="•"/>
            </a:pPr>
            <a:r>
              <a:rPr lang="de-DE" i="0" dirty="0">
                <a:effectLst/>
              </a:rPr>
              <a:t>Nur weil Informationen viral gehen, heißt das nicht, dass sie korrekt sind.</a:t>
            </a:r>
          </a:p>
          <a:p>
            <a:pPr marL="342900" indent="-342900">
              <a:buFont typeface="Arial" panose="020B0604020202020204" pitchFamily="34" charset="0"/>
              <a:buChar char="•"/>
            </a:pPr>
            <a:r>
              <a:rPr lang="de-DE" i="0" dirty="0">
                <a:effectLst/>
              </a:rPr>
              <a:t>Prüfe andere Quellen</a:t>
            </a:r>
          </a:p>
          <a:p>
            <a:pPr marL="342900" indent="-342900">
              <a:buFont typeface="Arial" panose="020B0604020202020204" pitchFamily="34" charset="0"/>
              <a:buChar char="•"/>
            </a:pPr>
            <a:r>
              <a:rPr lang="de-DE" i="0" dirty="0">
                <a:effectLst/>
              </a:rPr>
              <a:t>Prüfe die Fakten</a:t>
            </a:r>
          </a:p>
          <a:p>
            <a:pPr marL="342900" indent="-342900">
              <a:buFont typeface="Arial" panose="020B0604020202020204" pitchFamily="34" charset="0"/>
              <a:buChar char="•"/>
            </a:pPr>
            <a:r>
              <a:rPr lang="de-DE" i="0" dirty="0">
                <a:effectLst/>
              </a:rPr>
              <a:t>Frage die Experten</a:t>
            </a:r>
            <a:endParaRPr lang="en-US" dirty="0"/>
          </a:p>
        </p:txBody>
      </p:sp>
    </p:spTree>
    <p:extLst>
      <p:ext uri="{BB962C8B-B14F-4D97-AF65-F5344CB8AC3E}">
        <p14:creationId xmlns:p14="http://schemas.microsoft.com/office/powerpoint/2010/main" val="402033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FC6A8-F74C-4AEE-B6EB-8CC4F3153917}"/>
              </a:ext>
            </a:extLst>
          </p:cNvPr>
          <p:cNvSpPr>
            <a:spLocks noGrp="1"/>
          </p:cNvSpPr>
          <p:nvPr>
            <p:ph type="body" sz="quarter" idx="15"/>
          </p:nvPr>
        </p:nvSpPr>
        <p:spPr/>
        <p:txBody>
          <a:bodyPr>
            <a:normAutofit/>
          </a:bodyPr>
          <a:lstStyle/>
          <a:p>
            <a:r>
              <a:rPr lang="en-US" sz="2400" b="1" dirty="0"/>
              <a:t>GLAUBWÜRDIGKEIT IST KONTEXTABHÄNGIG</a:t>
            </a:r>
          </a:p>
        </p:txBody>
      </p:sp>
      <p:pic>
        <p:nvPicPr>
          <p:cNvPr id="4" name="Picture 3">
            <a:extLst>
              <a:ext uri="{FF2B5EF4-FFF2-40B4-BE49-F238E27FC236}">
                <a16:creationId xmlns:a16="http://schemas.microsoft.com/office/drawing/2014/main" id="{459F3FB2-F658-4B4F-877B-F0BE5162FD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4242" y="1536070"/>
            <a:ext cx="7941283" cy="4839954"/>
          </a:xfrm>
          <a:prstGeom prst="rect">
            <a:avLst/>
          </a:prstGeom>
        </p:spPr>
      </p:pic>
      <p:pic>
        <p:nvPicPr>
          <p:cNvPr id="5" name="Online Media 4" title="Research 101: Credibility is contextual">
            <a:hlinkClick r:id="" action="ppaction://media"/>
            <a:extLst>
              <a:ext uri="{FF2B5EF4-FFF2-40B4-BE49-F238E27FC236}">
                <a16:creationId xmlns:a16="http://schemas.microsoft.com/office/drawing/2014/main" id="{7D311931-54BD-4419-A647-11480F3F8D9C}"/>
              </a:ext>
            </a:extLst>
          </p:cNvPr>
          <p:cNvPicPr>
            <a:picLocks noRot="1" noChangeAspect="1"/>
          </p:cNvPicPr>
          <p:nvPr>
            <a:videoFile r:link="rId1"/>
          </p:nvPr>
        </p:nvPicPr>
        <p:blipFill>
          <a:blip r:embed="rId4"/>
          <a:stretch>
            <a:fillRect/>
          </a:stretch>
        </p:blipFill>
        <p:spPr>
          <a:xfrm>
            <a:off x="4172500" y="1962883"/>
            <a:ext cx="5663953" cy="3508899"/>
          </a:xfrm>
          <a:prstGeom prst="rect">
            <a:avLst/>
          </a:prstGeom>
        </p:spPr>
      </p:pic>
      <p:pic>
        <p:nvPicPr>
          <p:cNvPr id="6" name="Graphic 5" descr="Mouse outline">
            <a:extLst>
              <a:ext uri="{FF2B5EF4-FFF2-40B4-BE49-F238E27FC236}">
                <a16:creationId xmlns:a16="http://schemas.microsoft.com/office/drawing/2014/main" id="{9245FB5B-6218-4325-B703-96278AC86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2814601" y="3498846"/>
            <a:ext cx="914400" cy="914400"/>
          </a:xfrm>
          <a:prstGeom prst="rect">
            <a:avLst/>
          </a:prstGeom>
        </p:spPr>
      </p:pic>
      <p:sp>
        <p:nvSpPr>
          <p:cNvPr id="7" name="TextBox 6">
            <a:extLst>
              <a:ext uri="{FF2B5EF4-FFF2-40B4-BE49-F238E27FC236}">
                <a16:creationId xmlns:a16="http://schemas.microsoft.com/office/drawing/2014/main" id="{73B0BC6A-6F64-4718-901E-CD0A3F7AD2D1}"/>
              </a:ext>
            </a:extLst>
          </p:cNvPr>
          <p:cNvSpPr txBox="1"/>
          <p:nvPr/>
        </p:nvSpPr>
        <p:spPr>
          <a:xfrm>
            <a:off x="257506" y="3456878"/>
            <a:ext cx="881973" cy="523220"/>
          </a:xfrm>
          <a:prstGeom prst="rect">
            <a:avLst/>
          </a:prstGeom>
          <a:noFill/>
        </p:spPr>
        <p:txBody>
          <a:bodyPr wrap="none" rtlCol="0">
            <a:spAutoFit/>
          </a:bodyPr>
          <a:lstStyle/>
          <a:p>
            <a:r>
              <a:rPr lang="de-DE" sz="2800" b="1" dirty="0">
                <a:solidFill>
                  <a:srgbClr val="E78631"/>
                </a:solidFill>
              </a:rPr>
              <a:t>Klick</a:t>
            </a:r>
            <a:endParaRPr lang="en-US" sz="2800" b="1" dirty="0">
              <a:solidFill>
                <a:srgbClr val="E78631"/>
              </a:solidFill>
            </a:endParaRPr>
          </a:p>
        </p:txBody>
      </p:sp>
    </p:spTree>
    <p:extLst>
      <p:ext uri="{BB962C8B-B14F-4D97-AF65-F5344CB8AC3E}">
        <p14:creationId xmlns:p14="http://schemas.microsoft.com/office/powerpoint/2010/main" val="27666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B19A2F-D11D-4B7E-8719-669D01EF4AF0}"/>
              </a:ext>
            </a:extLst>
          </p:cNvPr>
          <p:cNvSpPr>
            <a:spLocks noGrp="1"/>
          </p:cNvSpPr>
          <p:nvPr>
            <p:ph type="body" sz="quarter" idx="13"/>
          </p:nvPr>
        </p:nvSpPr>
        <p:spPr>
          <a:xfrm>
            <a:off x="183095" y="1817693"/>
            <a:ext cx="3862197" cy="2920068"/>
          </a:xfrm>
        </p:spPr>
        <p:txBody>
          <a:bodyPr/>
          <a:lstStyle/>
          <a:p>
            <a:r>
              <a:rPr lang="de-DE" dirty="0">
                <a:solidFill>
                  <a:srgbClr val="E78631"/>
                </a:solidFill>
              </a:rPr>
              <a:t>Lese und lerne</a:t>
            </a:r>
            <a:endParaRPr lang="hr-BA" dirty="0">
              <a:solidFill>
                <a:srgbClr val="E78631"/>
              </a:solidFill>
            </a:endParaRPr>
          </a:p>
          <a:p>
            <a:endParaRPr lang="en-US" dirty="0"/>
          </a:p>
        </p:txBody>
      </p:sp>
      <p:sp>
        <p:nvSpPr>
          <p:cNvPr id="5" name="Arrow: Bent 4">
            <a:extLst>
              <a:ext uri="{FF2B5EF4-FFF2-40B4-BE49-F238E27FC236}">
                <a16:creationId xmlns:a16="http://schemas.microsoft.com/office/drawing/2014/main" id="{D3E3EE8E-BD95-4F1F-969A-6CB94D19D54D}"/>
              </a:ext>
            </a:extLst>
          </p:cNvPr>
          <p:cNvSpPr/>
          <p:nvPr/>
        </p:nvSpPr>
        <p:spPr>
          <a:xfrm flipV="1">
            <a:off x="1920932" y="2694856"/>
            <a:ext cx="2265590" cy="843809"/>
          </a:xfrm>
          <a:prstGeom prst="bentArrow">
            <a:avLst>
              <a:gd name="adj1" fmla="val 25000"/>
              <a:gd name="adj2" fmla="val 22420"/>
              <a:gd name="adj3" fmla="val 25000"/>
              <a:gd name="adj4" fmla="val 43750"/>
            </a:avLst>
          </a:prstGeom>
          <a:solidFill>
            <a:srgbClr val="F9A01E"/>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Mouse outline">
            <a:extLst>
              <a:ext uri="{FF2B5EF4-FFF2-40B4-BE49-F238E27FC236}">
                <a16:creationId xmlns:a16="http://schemas.microsoft.com/office/drawing/2014/main" id="{961BF638-518D-4D2E-AF03-C899FCB193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4232227" y="2476405"/>
            <a:ext cx="914400" cy="914400"/>
          </a:xfrm>
          <a:prstGeom prst="rect">
            <a:avLst/>
          </a:prstGeom>
        </p:spPr>
      </p:pic>
      <p:sp>
        <p:nvSpPr>
          <p:cNvPr id="7" name="TextBox 6">
            <a:extLst>
              <a:ext uri="{FF2B5EF4-FFF2-40B4-BE49-F238E27FC236}">
                <a16:creationId xmlns:a16="http://schemas.microsoft.com/office/drawing/2014/main" id="{B1316FE1-95DE-42EA-AC80-E58AB081D3EA}"/>
              </a:ext>
            </a:extLst>
          </p:cNvPr>
          <p:cNvSpPr txBox="1"/>
          <p:nvPr/>
        </p:nvSpPr>
        <p:spPr>
          <a:xfrm>
            <a:off x="183094" y="4585501"/>
            <a:ext cx="7963615" cy="1938992"/>
          </a:xfrm>
          <a:prstGeom prst="rect">
            <a:avLst/>
          </a:prstGeom>
          <a:noFill/>
        </p:spPr>
        <p:txBody>
          <a:bodyPr wrap="square" lIns="91440" tIns="45720" rIns="91440" bIns="45720" rtlCol="0" anchor="t">
            <a:spAutoFit/>
          </a:bodyPr>
          <a:lstStyle/>
          <a:p>
            <a:r>
              <a:rPr lang="en-GB" sz="2400" b="1" i="1" dirty="0">
                <a:solidFill>
                  <a:srgbClr val="E78631"/>
                </a:solidFill>
                <a:ea typeface="+mn-lt"/>
                <a:cs typeface="+mn-lt"/>
              </a:rPr>
              <a:t>Überblick über den Artikel:</a:t>
            </a:r>
            <a:r>
              <a:rPr lang="en-GB" sz="2400" b="1" dirty="0">
                <a:solidFill>
                  <a:srgbClr val="E78631"/>
                </a:solidFill>
                <a:ea typeface="+mn-lt"/>
                <a:cs typeface="+mn-lt"/>
              </a:rPr>
              <a:t> </a:t>
            </a:r>
            <a:r>
              <a:rPr lang="de-DE" sz="2400" dirty="0">
                <a:solidFill>
                  <a:schemeClr val="tx1">
                    <a:lumMod val="65000"/>
                    <a:lumOff val="35000"/>
                  </a:schemeClr>
                </a:solidFill>
                <a:ea typeface="+mn-lt"/>
                <a:cs typeface="+mn-lt"/>
              </a:rPr>
              <a:t>Diese Webseite dient als Toolbox mit Links und Beschreibungen zu 82 Tools/Plattformen, die darauf abzielen, Desinformation, Fake News, nicht vertrauenswürdige Konten in sozialen Medien und vieles mehr zu verhindern.</a:t>
            </a:r>
            <a:endParaRPr lang="hr-BA" sz="2400" dirty="0">
              <a:solidFill>
                <a:schemeClr val="tx1">
                  <a:lumMod val="65000"/>
                  <a:lumOff val="35000"/>
                </a:schemeClr>
              </a:solidFill>
              <a:cs typeface="Calibri"/>
            </a:endParaRPr>
          </a:p>
        </p:txBody>
      </p:sp>
      <p:pic>
        <p:nvPicPr>
          <p:cNvPr id="8" name="Picture 7">
            <a:hlinkClick r:id="rId4"/>
            <a:extLst>
              <a:ext uri="{FF2B5EF4-FFF2-40B4-BE49-F238E27FC236}">
                <a16:creationId xmlns:a16="http://schemas.microsoft.com/office/drawing/2014/main" id="{401EA107-0037-4F10-97DB-654236B980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4359" y="1487218"/>
            <a:ext cx="4171363" cy="2692896"/>
          </a:xfrm>
          <a:prstGeom prst="rect">
            <a:avLst/>
          </a:prstGeom>
        </p:spPr>
      </p:pic>
    </p:spTree>
    <p:extLst>
      <p:ext uri="{BB962C8B-B14F-4D97-AF65-F5344CB8AC3E}">
        <p14:creationId xmlns:p14="http://schemas.microsoft.com/office/powerpoint/2010/main" val="327818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148624" y="172460"/>
            <a:ext cx="3735936" cy="583523"/>
          </a:xfrm>
        </p:spPr>
        <p:txBody>
          <a:bodyPr>
            <a:normAutofit fontScale="85000" lnSpcReduction="10000"/>
          </a:bodyPr>
          <a:lstStyle/>
          <a:p>
            <a:r>
              <a:rPr lang="en-GB" sz="2800" dirty="0"/>
              <a:t>Lesen, lernen und nutzen!</a:t>
            </a:r>
            <a:endParaRPr lang="hr-BA" sz="2800" dirty="0"/>
          </a:p>
        </p:txBody>
      </p:sp>
      <p:sp>
        <p:nvSpPr>
          <p:cNvPr id="10" name="Arrow: Bent 9">
            <a:extLst>
              <a:ext uri="{FF2B5EF4-FFF2-40B4-BE49-F238E27FC236}">
                <a16:creationId xmlns:a16="http://schemas.microsoft.com/office/drawing/2014/main" id="{FB7BF1A8-6EAF-4939-AF4A-F2E230157027}"/>
              </a:ext>
            </a:extLst>
          </p:cNvPr>
          <p:cNvSpPr/>
          <p:nvPr/>
        </p:nvSpPr>
        <p:spPr>
          <a:xfrm rot="16200000" flipV="1">
            <a:off x="7855600" y="5649111"/>
            <a:ext cx="767547" cy="567666"/>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5323201" y="5846664"/>
            <a:ext cx="2385172" cy="923330"/>
          </a:xfrm>
          <a:prstGeom prst="rect">
            <a:avLst/>
          </a:prstGeom>
          <a:noFill/>
        </p:spPr>
        <p:txBody>
          <a:bodyPr wrap="square" rtlCol="0">
            <a:spAutoFit/>
          </a:bodyPr>
          <a:lstStyle/>
          <a:p>
            <a:r>
              <a:rPr lang="de-DE" b="1" dirty="0">
                <a:solidFill>
                  <a:srgbClr val="D6315A"/>
                </a:solidFill>
              </a:rPr>
              <a:t>Klicke, um zu lesen und die Lektionen auszutesten</a:t>
            </a:r>
            <a:endParaRPr lang="en-US" b="1" dirty="0">
              <a:solidFill>
                <a:srgbClr val="D6315A"/>
              </a:solidFill>
            </a:endParaRPr>
          </a:p>
        </p:txBody>
      </p:sp>
      <p:sp>
        <p:nvSpPr>
          <p:cNvPr id="13" name="TextBox 12">
            <a:extLst>
              <a:ext uri="{FF2B5EF4-FFF2-40B4-BE49-F238E27FC236}">
                <a16:creationId xmlns:a16="http://schemas.microsoft.com/office/drawing/2014/main" id="{89BF1D96-E641-4B36-89E8-5F8C1435C5B0}"/>
              </a:ext>
            </a:extLst>
          </p:cNvPr>
          <p:cNvSpPr txBox="1"/>
          <p:nvPr/>
        </p:nvSpPr>
        <p:spPr>
          <a:xfrm>
            <a:off x="353897" y="896921"/>
            <a:ext cx="4598436" cy="4293483"/>
          </a:xfrm>
          <a:prstGeom prst="rect">
            <a:avLst/>
          </a:prstGeom>
          <a:solidFill>
            <a:schemeClr val="bg1"/>
          </a:solidFill>
        </p:spPr>
        <p:txBody>
          <a:bodyPr wrap="square">
            <a:spAutoFit/>
          </a:bodyPr>
          <a:lstStyle/>
          <a:p>
            <a:r>
              <a:rPr lang="en-GB" sz="2100" b="1" i="1" dirty="0">
                <a:solidFill>
                  <a:srgbClr val="E78631"/>
                </a:solidFill>
                <a:ea typeface="+mn-lt"/>
                <a:cs typeface="+mn-lt"/>
              </a:rPr>
              <a:t>Was? </a:t>
            </a:r>
            <a:r>
              <a:rPr lang="de-DE" sz="2100" dirty="0">
                <a:ea typeface="+mn-lt"/>
                <a:cs typeface="+mn-lt"/>
              </a:rPr>
              <a:t>"Fake News" - das Internet ist voll von Informationen, ob wahr oder falsch und allem, was dazwischen liegt. Für viele Internetnutzer*innen ist es daher schwierig, glaubwürdige und zuverlässige Quellen zu finden. Wie können wir Dir also am besten helfen, das Internet zu nutzen? </a:t>
            </a:r>
          </a:p>
          <a:p>
            <a:endParaRPr lang="de-DE" sz="2100" dirty="0">
              <a:ea typeface="+mn-lt"/>
              <a:cs typeface="+mn-lt"/>
            </a:endParaRPr>
          </a:p>
          <a:p>
            <a:r>
              <a:rPr lang="de-DE" sz="2100" dirty="0">
                <a:ea typeface="+mn-lt"/>
                <a:cs typeface="+mn-lt"/>
              </a:rPr>
              <a:t>Hier findest Du Tipps, Ressourcen und praktische Ratschläge, die Studierenden helfen, glaubwürdige Informationen im Internet zu finden.</a:t>
            </a:r>
            <a:endParaRPr lang="en-GB" sz="2100" dirty="0">
              <a:ea typeface="+mn-lt"/>
              <a:cs typeface="+mn-lt"/>
            </a:endParaRPr>
          </a:p>
        </p:txBody>
      </p:sp>
      <p:pic>
        <p:nvPicPr>
          <p:cNvPr id="5" name="Picture 4">
            <a:hlinkClick r:id="rId2"/>
            <a:extLst>
              <a:ext uri="{FF2B5EF4-FFF2-40B4-BE49-F238E27FC236}">
                <a16:creationId xmlns:a16="http://schemas.microsoft.com/office/drawing/2014/main" id="{36B35F64-F14A-41A1-B13B-AD3D510C7D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9969" y="1401768"/>
            <a:ext cx="5625274" cy="3465471"/>
          </a:xfrm>
          <a:prstGeom prst="rect">
            <a:avLst/>
          </a:prstGeom>
        </p:spPr>
      </p:pic>
    </p:spTree>
    <p:extLst>
      <p:ext uri="{BB962C8B-B14F-4D97-AF65-F5344CB8AC3E}">
        <p14:creationId xmlns:p14="http://schemas.microsoft.com/office/powerpoint/2010/main" val="879521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3491113" y="1655577"/>
            <a:ext cx="6567287" cy="953429"/>
          </a:xfrm>
        </p:spPr>
        <p:txBody>
          <a:bodyPr/>
          <a:lstStyle/>
          <a:p>
            <a:r>
              <a:rPr lang="de-DE" dirty="0"/>
              <a:t>AUFGABE</a:t>
            </a:r>
            <a:r>
              <a:rPr lang="hr-BA" dirty="0"/>
              <a:t>: </a:t>
            </a:r>
            <a:r>
              <a:rPr lang="de-DE" b="1" dirty="0">
                <a:solidFill>
                  <a:srgbClr val="DD1B50"/>
                </a:solidFill>
              </a:rPr>
              <a:t>Wahr oder falsch?</a:t>
            </a:r>
            <a:endParaRPr lang="en-US" b="1" dirty="0">
              <a:solidFill>
                <a:srgbClr val="DD1B50"/>
              </a:solidFill>
            </a:endParaRPr>
          </a:p>
          <a:p>
            <a:endParaRPr lang="en-US" dirty="0"/>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504407" y="2453899"/>
            <a:ext cx="10996210" cy="4154984"/>
          </a:xfrm>
          <a:prstGeom prst="rect">
            <a:avLst/>
          </a:prstGeom>
          <a:noFill/>
        </p:spPr>
        <p:txBody>
          <a:bodyPr wrap="square" rtlCol="0">
            <a:spAutoFit/>
          </a:bodyPr>
          <a:lstStyle/>
          <a:p>
            <a:pPr marL="342900" indent="-342900">
              <a:buFont typeface="+mj-lt"/>
              <a:buAutoNum type="arabicPeriod"/>
            </a:pPr>
            <a:r>
              <a:rPr lang="de-DE" sz="2400" dirty="0">
                <a:solidFill>
                  <a:srgbClr val="5E5E5E"/>
                </a:solidFill>
              </a:rPr>
              <a:t>Recherchiere die neuesten/trendigen Nachrichten, die im Umlauf sind. Wähle 2 Fake News und 2 echte Geschichten aus den Medien aus.</a:t>
            </a:r>
          </a:p>
          <a:p>
            <a:pPr marL="342900" indent="-342900">
              <a:buFont typeface="+mj-lt"/>
              <a:buAutoNum type="arabicPeriod"/>
            </a:pPr>
            <a:r>
              <a:rPr lang="de-DE" sz="2400" dirty="0">
                <a:solidFill>
                  <a:srgbClr val="5E5E5E"/>
                </a:solidFill>
              </a:rPr>
              <a:t>Teile die ausgewählten Geschichten mit gleichaltrigen Lernenden (entweder digital oder nicht digital).</a:t>
            </a:r>
          </a:p>
          <a:p>
            <a:pPr marL="342900" indent="-342900">
              <a:buFont typeface="+mj-lt"/>
              <a:buAutoNum type="arabicPeriod"/>
            </a:pPr>
            <a:r>
              <a:rPr lang="de-DE" sz="2400" dirty="0">
                <a:solidFill>
                  <a:srgbClr val="5E5E5E"/>
                </a:solidFill>
              </a:rPr>
              <a:t>Bitte sie, die Informationen, die Du ihnen mitgeteilt hast, zu bewerten. Lasse die Lernenden über die 4 Informationen abstimmen (Du kannst dafür ein digitales Umfragetool verwenden, wenn Du möchtest).</a:t>
            </a:r>
          </a:p>
          <a:p>
            <a:pPr marL="342900" indent="-342900">
              <a:buFont typeface="+mj-lt"/>
              <a:buAutoNum type="arabicPeriod"/>
            </a:pPr>
            <a:r>
              <a:rPr lang="de-DE" sz="2400" dirty="0">
                <a:solidFill>
                  <a:srgbClr val="5E5E5E"/>
                </a:solidFill>
              </a:rPr>
              <a:t>Gebe den Lernenden nun 10 Minuten Zeit, um die Geschichte zu recherchieren.</a:t>
            </a:r>
          </a:p>
          <a:p>
            <a:pPr marL="342900" indent="-342900">
              <a:buFont typeface="+mj-lt"/>
              <a:buAutoNum type="arabicPeriod"/>
            </a:pPr>
            <a:r>
              <a:rPr lang="de-DE" sz="2400" dirty="0">
                <a:solidFill>
                  <a:srgbClr val="5E5E5E"/>
                </a:solidFill>
              </a:rPr>
              <a:t>Führe eine erneute Umfrage durch, um herauszufinden, wie gut Deine Recherchefähigkeiten sind, um zwischen echten und gefälschten Nachrichten zu unterscheiden. </a:t>
            </a:r>
            <a:endParaRPr lang="hr-BA" sz="2400" dirty="0">
              <a:solidFill>
                <a:srgbClr val="5E5E5E"/>
              </a:solidFill>
            </a:endParaRPr>
          </a:p>
        </p:txBody>
      </p:sp>
    </p:spTree>
    <p:extLst>
      <p:ext uri="{BB962C8B-B14F-4D97-AF65-F5344CB8AC3E}">
        <p14:creationId xmlns:p14="http://schemas.microsoft.com/office/powerpoint/2010/main" val="1410725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768174" y="709438"/>
            <a:ext cx="4960822" cy="697353"/>
          </a:xfrm>
        </p:spPr>
        <p:txBody>
          <a:bodyPr/>
          <a:lstStyle/>
          <a:p>
            <a:r>
              <a:rPr lang="de-DE" dirty="0"/>
              <a:t>3. Verwaltung von Daten, Informationen und digitalen Inhalten </a:t>
            </a:r>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153561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4573F2-9D25-454C-B0F8-B8E30C60D340}"/>
              </a:ext>
            </a:extLst>
          </p:cNvPr>
          <p:cNvSpPr>
            <a:spLocks noGrp="1"/>
          </p:cNvSpPr>
          <p:nvPr>
            <p:ph type="body" sz="quarter" idx="13"/>
          </p:nvPr>
        </p:nvSpPr>
        <p:spPr>
          <a:xfrm>
            <a:off x="881719" y="1074809"/>
            <a:ext cx="10428561" cy="1163883"/>
          </a:xfrm>
        </p:spPr>
        <p:txBody>
          <a:bodyPr/>
          <a:lstStyle/>
          <a:p>
            <a:pPr algn="ctr"/>
            <a:r>
              <a:rPr lang="de-DE" sz="2800" dirty="0"/>
              <a:t>WILLKOMMEN </a:t>
            </a:r>
            <a:r>
              <a:rPr lang="de-DE" sz="2800" b="0" dirty="0"/>
              <a:t>bei </a:t>
            </a:r>
            <a:r>
              <a:rPr lang="de-DE" sz="2800" i="1" dirty="0"/>
              <a:t>Include her </a:t>
            </a:r>
            <a:r>
              <a:rPr lang="de-DE" sz="2800" b="0" dirty="0"/>
              <a:t>Open Education Resources, einem einzigartigen geschlechts- und kultursensiblen Ansatz zur Entwicklung digitaler Kompetenzen von geflüchteten oder zugewanderten Menschen</a:t>
            </a:r>
          </a:p>
        </p:txBody>
      </p:sp>
      <p:sp>
        <p:nvSpPr>
          <p:cNvPr id="4" name="Text Placeholder 3">
            <a:extLst>
              <a:ext uri="{FF2B5EF4-FFF2-40B4-BE49-F238E27FC236}">
                <a16:creationId xmlns:a16="http://schemas.microsoft.com/office/drawing/2014/main" id="{5D18AECA-8D57-4324-8F41-23218198007A}"/>
              </a:ext>
            </a:extLst>
          </p:cNvPr>
          <p:cNvSpPr>
            <a:spLocks noGrp="1"/>
          </p:cNvSpPr>
          <p:nvPr>
            <p:ph type="body" sz="quarter" idx="14"/>
          </p:nvPr>
        </p:nvSpPr>
        <p:spPr>
          <a:xfrm>
            <a:off x="1542616" y="2801718"/>
            <a:ext cx="8711728" cy="627282"/>
          </a:xfrm>
        </p:spPr>
        <p:txBody>
          <a:bodyPr/>
          <a:lstStyle/>
          <a:p>
            <a:pPr algn="ctr"/>
            <a:r>
              <a:rPr lang="de-DE" sz="3600" dirty="0"/>
              <a:t>Wir wünschen Dir viel Spaß mit diesen einsatzbereiten Lernaktivitäten!</a:t>
            </a:r>
            <a:endParaRPr lang="en-US" sz="3600" dirty="0"/>
          </a:p>
        </p:txBody>
      </p:sp>
    </p:spTree>
    <p:extLst>
      <p:ext uri="{BB962C8B-B14F-4D97-AF65-F5344CB8AC3E}">
        <p14:creationId xmlns:p14="http://schemas.microsoft.com/office/powerpoint/2010/main" val="220423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727919"/>
            <a:ext cx="9168928" cy="697353"/>
          </a:xfrm>
        </p:spPr>
        <p:txBody>
          <a:bodyPr/>
          <a:lstStyle/>
          <a:p>
            <a:pPr algn="ctr"/>
            <a:r>
              <a:rPr lang="de-DE" sz="3200" dirty="0"/>
              <a:t>Wichtige Definitionen</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065320" y="1557146"/>
            <a:ext cx="10129422" cy="3743707"/>
          </a:xfrm>
        </p:spPr>
        <p:txBody>
          <a:bodyPr/>
          <a:lstStyle/>
          <a:p>
            <a:pPr marL="285750" indent="-285750">
              <a:buFont typeface="Arial" panose="020B0604020202020204" pitchFamily="34" charset="0"/>
              <a:buChar char="•"/>
            </a:pPr>
            <a:r>
              <a:rPr lang="de-DE" sz="2400" b="1" i="0" dirty="0">
                <a:effectLst/>
              </a:rPr>
              <a:t>Informationsmanagement </a:t>
            </a:r>
            <a:r>
              <a:rPr lang="de-DE" sz="2400" i="0" dirty="0">
                <a:effectLst/>
              </a:rPr>
              <a:t>ist ein organisatorisches Programm, das die Menschen, Prozesse und Technologien verwaltet, die die Kontrolle über die Struktur, die Verarbeitung, die Bereitstellung und die Nutzung von Informationen für Management- und Business Intelligenz-Zwecke ermöglichen.</a:t>
            </a:r>
          </a:p>
          <a:p>
            <a:pPr marL="285750" indent="-285750">
              <a:buFont typeface="Arial" panose="020B0604020202020204" pitchFamily="34" charset="0"/>
              <a:buChar char="•"/>
            </a:pPr>
            <a:r>
              <a:rPr lang="de-DE" sz="2400" b="1" i="0" dirty="0">
                <a:effectLst/>
              </a:rPr>
              <a:t>Datenmanagement </a:t>
            </a:r>
            <a:r>
              <a:rPr lang="de-DE" sz="2400" i="0" dirty="0">
                <a:effectLst/>
              </a:rPr>
              <a:t>ist ein Teilbereich des Informationsmanagements. Es umfasst alle Disziplinen, die mit der Verwaltung von Daten als wertvolle organisatorische Ressource zu tun haben. Konkret handelt es sich um den Prozess der Erstellung, Beschaffung, Umwandlung, gemeinsamen Nutzung, des Schutzes, der Dokumentation und der Bewahrung von Daten.</a:t>
            </a:r>
          </a:p>
        </p:txBody>
      </p:sp>
    </p:spTree>
    <p:extLst>
      <p:ext uri="{BB962C8B-B14F-4D97-AF65-F5344CB8AC3E}">
        <p14:creationId xmlns:p14="http://schemas.microsoft.com/office/powerpoint/2010/main" val="424554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266831" y="693837"/>
            <a:ext cx="5510008" cy="2332392"/>
          </a:xfrm>
        </p:spPr>
        <p:txBody>
          <a:bodyPr>
            <a:normAutofit/>
          </a:bodyPr>
          <a:lstStyle/>
          <a:p>
            <a:r>
              <a:rPr lang="de-DE" dirty="0"/>
              <a:t>Lese und lerne</a:t>
            </a:r>
            <a:endParaRPr lang="hr-BA" dirty="0"/>
          </a:p>
          <a:p>
            <a:r>
              <a:rPr lang="en-GB" b="0" dirty="0"/>
              <a:t>Einführung in die Datenverwaltung!</a:t>
            </a:r>
            <a:r>
              <a:rPr lang="en-GB" sz="2400" b="0" dirty="0"/>
              <a:t>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1114040" y="2741097"/>
            <a:ext cx="5510008" cy="3016120"/>
          </a:xfrm>
          <a:solidFill>
            <a:srgbClr val="E78631"/>
          </a:solidFill>
        </p:spPr>
        <p:txBody>
          <a:bodyPr/>
          <a:lstStyle/>
          <a:p>
            <a:r>
              <a:rPr lang="de-DE" dirty="0">
                <a:solidFill>
                  <a:schemeClr val="bg1"/>
                </a:solidFill>
              </a:rPr>
              <a:t>Dieser Artikel bietet eine gute Einführung für Anfänger:</a:t>
            </a:r>
            <a:endParaRPr lang="en-GB" dirty="0">
              <a:solidFill>
                <a:schemeClr val="bg1"/>
              </a:solidFill>
            </a:endParaRPr>
          </a:p>
          <a:p>
            <a:pPr marL="171450" indent="-171450">
              <a:buFont typeface="Arial" panose="020B0604020202020204" pitchFamily="34" charset="0"/>
              <a:buChar char="•"/>
            </a:pPr>
            <a:r>
              <a:rPr lang="de-DE" i="1" dirty="0">
                <a:solidFill>
                  <a:schemeClr val="bg1"/>
                </a:solidFill>
              </a:rPr>
              <a:t>was Daten sind,</a:t>
            </a:r>
          </a:p>
          <a:p>
            <a:pPr marL="171450" indent="-171450">
              <a:buFont typeface="Arial" panose="020B0604020202020204" pitchFamily="34" charset="0"/>
              <a:buChar char="•"/>
            </a:pPr>
            <a:r>
              <a:rPr lang="de-DE" i="1" dirty="0">
                <a:solidFill>
                  <a:schemeClr val="bg1"/>
                </a:solidFill>
              </a:rPr>
              <a:t>wie sie gespeichert werden, </a:t>
            </a:r>
          </a:p>
          <a:p>
            <a:pPr marL="171450" indent="-171450">
              <a:buFont typeface="Arial" panose="020B0604020202020204" pitchFamily="34" charset="0"/>
              <a:buChar char="•"/>
            </a:pPr>
            <a:r>
              <a:rPr lang="de-DE" i="1" dirty="0">
                <a:solidFill>
                  <a:schemeClr val="bg1"/>
                </a:solidFill>
              </a:rPr>
              <a:t>die Arten von Daten, </a:t>
            </a:r>
          </a:p>
          <a:p>
            <a:pPr marL="171450" indent="-171450">
              <a:buFont typeface="Arial" panose="020B0604020202020204" pitchFamily="34" charset="0"/>
              <a:buChar char="•"/>
            </a:pPr>
            <a:r>
              <a:rPr lang="de-DE" i="1" dirty="0">
                <a:solidFill>
                  <a:schemeClr val="bg1"/>
                </a:solidFill>
              </a:rPr>
              <a:t>Datenverwaltung und -nutzung</a:t>
            </a:r>
          </a:p>
          <a:p>
            <a:pPr marL="171450" indent="-171450">
              <a:buFont typeface="Arial" panose="020B0604020202020204" pitchFamily="34" charset="0"/>
              <a:buChar char="•"/>
            </a:pPr>
            <a:r>
              <a:rPr lang="de-DE" i="1" dirty="0">
                <a:solidFill>
                  <a:schemeClr val="bg1"/>
                </a:solidFill>
              </a:rPr>
              <a:t>Daten-Profis</a:t>
            </a:r>
            <a:endParaRPr lang="en-GB" sz="1100" i="1" dirty="0">
              <a:solidFill>
                <a:schemeClr val="bg1"/>
              </a:solidFill>
            </a:endParaRPr>
          </a:p>
        </p:txBody>
      </p:sp>
      <p:sp>
        <p:nvSpPr>
          <p:cNvPr id="10" name="Arrow: Bent 9">
            <a:extLst>
              <a:ext uri="{FF2B5EF4-FFF2-40B4-BE49-F238E27FC236}">
                <a16:creationId xmlns:a16="http://schemas.microsoft.com/office/drawing/2014/main" id="{8E4366F7-D039-45C8-B496-30502490C0F0}"/>
              </a:ext>
            </a:extLst>
          </p:cNvPr>
          <p:cNvSpPr/>
          <p:nvPr/>
        </p:nvSpPr>
        <p:spPr>
          <a:xfrm rot="5400000">
            <a:off x="7115742" y="40029"/>
            <a:ext cx="1215345" cy="3581403"/>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pic>
        <p:nvPicPr>
          <p:cNvPr id="5" name="Graphic 4" descr="Newspaper outline">
            <a:hlinkClick r:id="rId2"/>
            <a:extLst>
              <a:ext uri="{FF2B5EF4-FFF2-40B4-BE49-F238E27FC236}">
                <a16:creationId xmlns:a16="http://schemas.microsoft.com/office/drawing/2014/main" id="{935FE47A-067D-492C-8F4D-18EC5AEC9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8742" y="2438403"/>
            <a:ext cx="3701140" cy="3701140"/>
          </a:xfrm>
          <a:prstGeom prst="rect">
            <a:avLst/>
          </a:prstGeom>
        </p:spPr>
      </p:pic>
      <p:pic>
        <p:nvPicPr>
          <p:cNvPr id="9" name="Graphic 8" descr="Mouse outline">
            <a:extLst>
              <a:ext uri="{FF2B5EF4-FFF2-40B4-BE49-F238E27FC236}">
                <a16:creationId xmlns:a16="http://schemas.microsoft.com/office/drawing/2014/main" id="{500B7436-93F8-42C8-8296-3F7D48EE8D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6810983" y="5177742"/>
            <a:ext cx="914400" cy="914400"/>
          </a:xfrm>
          <a:prstGeom prst="rect">
            <a:avLst/>
          </a:prstGeom>
        </p:spPr>
      </p:pic>
      <p:sp>
        <p:nvSpPr>
          <p:cNvPr id="11" name="TextBox 10">
            <a:extLst>
              <a:ext uri="{FF2B5EF4-FFF2-40B4-BE49-F238E27FC236}">
                <a16:creationId xmlns:a16="http://schemas.microsoft.com/office/drawing/2014/main" id="{AEFF21D6-94FC-4E33-A9FA-91F87A71DD36}"/>
              </a:ext>
            </a:extLst>
          </p:cNvPr>
          <p:cNvSpPr txBox="1"/>
          <p:nvPr/>
        </p:nvSpPr>
        <p:spPr>
          <a:xfrm>
            <a:off x="6444343" y="6302492"/>
            <a:ext cx="6796622" cy="338554"/>
          </a:xfrm>
          <a:prstGeom prst="rect">
            <a:avLst/>
          </a:prstGeom>
          <a:noFill/>
        </p:spPr>
        <p:txBody>
          <a:bodyPr wrap="square">
            <a:spAutoFit/>
          </a:bodyPr>
          <a:lstStyle/>
          <a:p>
            <a:r>
              <a:rPr lang="en-US" sz="1600" dirty="0">
                <a:hlinkClick r:id="rId2"/>
              </a:rPr>
              <a:t>https://searchdatamanagement.techtarget.com/definition/data</a:t>
            </a:r>
            <a:r>
              <a:rPr lang="hr-BA" sz="1600" dirty="0"/>
              <a:t> </a:t>
            </a:r>
            <a:endParaRPr lang="en-US" sz="1600" dirty="0"/>
          </a:p>
        </p:txBody>
      </p:sp>
    </p:spTree>
    <p:extLst>
      <p:ext uri="{BB962C8B-B14F-4D97-AF65-F5344CB8AC3E}">
        <p14:creationId xmlns:p14="http://schemas.microsoft.com/office/powerpoint/2010/main" val="3635765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BD385-FC13-45B3-8EF2-85EB9428B303}"/>
              </a:ext>
            </a:extLst>
          </p:cNvPr>
          <p:cNvSpPr>
            <a:spLocks noGrp="1"/>
          </p:cNvSpPr>
          <p:nvPr>
            <p:ph type="body" sz="quarter" idx="13"/>
          </p:nvPr>
        </p:nvSpPr>
        <p:spPr>
          <a:xfrm>
            <a:off x="504876" y="355434"/>
            <a:ext cx="11171222" cy="844269"/>
          </a:xfrm>
        </p:spPr>
        <p:txBody>
          <a:bodyPr/>
          <a:lstStyle/>
          <a:p>
            <a:r>
              <a:rPr lang="de-DE" dirty="0"/>
              <a:t>Organisieren und Speichern von Daten</a:t>
            </a:r>
            <a:endParaRPr lang="en-US" dirty="0"/>
          </a:p>
        </p:txBody>
      </p:sp>
      <p:sp>
        <p:nvSpPr>
          <p:cNvPr id="3" name="Text Placeholder 2">
            <a:extLst>
              <a:ext uri="{FF2B5EF4-FFF2-40B4-BE49-F238E27FC236}">
                <a16:creationId xmlns:a16="http://schemas.microsoft.com/office/drawing/2014/main" id="{D29D8916-C258-4AC0-A304-9DF3E8BA9FCF}"/>
              </a:ext>
            </a:extLst>
          </p:cNvPr>
          <p:cNvSpPr>
            <a:spLocks noGrp="1"/>
          </p:cNvSpPr>
          <p:nvPr>
            <p:ph type="body" sz="quarter" idx="14"/>
          </p:nvPr>
        </p:nvSpPr>
        <p:spPr>
          <a:xfrm>
            <a:off x="504876" y="1094880"/>
            <a:ext cx="11156987" cy="5612395"/>
          </a:xfrm>
        </p:spPr>
        <p:txBody>
          <a:bodyPr/>
          <a:lstStyle/>
          <a:p>
            <a:pPr algn="l"/>
            <a:r>
              <a:rPr lang="de-DE" b="0" i="0" dirty="0">
                <a:effectLst/>
              </a:rPr>
              <a:t>Sobald </a:t>
            </a:r>
            <a:r>
              <a:rPr lang="de-DE" dirty="0"/>
              <a:t>Du</a:t>
            </a:r>
            <a:r>
              <a:rPr lang="de-DE" b="0" i="0" dirty="0">
                <a:effectLst/>
              </a:rPr>
              <a:t> Daten und Dateien erstellst, sammelst oder bearbeitest, können diese schnell unübersichtlich werden. Um Zeit zu sparen und spätere Fehler zu vermeiden, solltest Du und Deine Kolleg*innen entscheiden, wie </a:t>
            </a:r>
            <a:r>
              <a:rPr lang="de-DE" dirty="0"/>
              <a:t>ihr die</a:t>
            </a:r>
            <a:r>
              <a:rPr lang="de-DE" b="0" i="0" dirty="0">
                <a:effectLst/>
              </a:rPr>
              <a:t> Dateien und Ordner benennen und strukturieren wollt. Durch die Einbeziehung von Dokumentationen (oder "Metadaten") kannst Du Deinen Daten einen Kontext hinzufügen, damit </a:t>
            </a:r>
            <a:r>
              <a:rPr lang="de-DE" dirty="0"/>
              <a:t>Du</a:t>
            </a:r>
            <a:r>
              <a:rPr lang="de-DE" b="0" i="0" dirty="0">
                <a:effectLst/>
              </a:rPr>
              <a:t> und andere sie kurz-, mittel- und langfristig verstehen könnt.</a:t>
            </a:r>
          </a:p>
          <a:p>
            <a:pPr algn="l"/>
            <a:endParaRPr lang="hr-BA" b="0" i="0" dirty="0">
              <a:effectLst/>
            </a:endParaRPr>
          </a:p>
          <a:p>
            <a:pPr algn="l"/>
            <a:r>
              <a:rPr lang="de-DE" b="0" i="0" dirty="0">
                <a:effectLst/>
              </a:rPr>
              <a:t>Nachstehend findest Du einige Hinweise</a:t>
            </a:r>
          </a:p>
          <a:p>
            <a:pPr algn="l"/>
            <a:r>
              <a:rPr lang="de-DE" b="0" i="0" dirty="0">
                <a:effectLst/>
              </a:rPr>
              <a:t>dazu:</a:t>
            </a:r>
            <a:endParaRPr lang="en-US" b="0" i="0" dirty="0">
              <a:effectLst/>
            </a:endParaRPr>
          </a:p>
          <a:p>
            <a:pPr marL="342900" indent="-342900">
              <a:buFont typeface="Wingdings" panose="05000000000000000000" pitchFamily="2" charset="2"/>
              <a:buChar char="ü"/>
            </a:pPr>
            <a:r>
              <a:rPr lang="de-DE" b="0" i="0" u="none" strike="noStrike" dirty="0">
                <a:effectLst/>
              </a:rPr>
              <a:t>Benennen und Organisieren von Dateien</a:t>
            </a:r>
          </a:p>
          <a:p>
            <a:pPr marL="342900" indent="-342900">
              <a:buFont typeface="Wingdings" panose="05000000000000000000" pitchFamily="2" charset="2"/>
              <a:buChar char="ü"/>
            </a:pPr>
            <a:r>
              <a:rPr lang="de-DE" b="0" i="0" u="none" strike="noStrike" dirty="0">
                <a:effectLst/>
              </a:rPr>
              <a:t>Dokumentation und Metadaten</a:t>
            </a:r>
          </a:p>
          <a:p>
            <a:pPr marL="342900" indent="-342900">
              <a:buFont typeface="Wingdings" panose="05000000000000000000" pitchFamily="2" charset="2"/>
              <a:buChar char="ü"/>
            </a:pPr>
            <a:r>
              <a:rPr lang="de-DE" b="0" i="0" u="none" strike="noStrike" dirty="0">
                <a:effectLst/>
              </a:rPr>
              <a:t>Referenzen verwalten</a:t>
            </a:r>
          </a:p>
          <a:p>
            <a:pPr marL="342900" indent="-342900">
              <a:buFont typeface="Wingdings" panose="05000000000000000000" pitchFamily="2" charset="2"/>
              <a:buChar char="ü"/>
            </a:pPr>
            <a:r>
              <a:rPr lang="de-DE" b="0" i="0" u="none" strike="noStrike" dirty="0">
                <a:effectLst/>
              </a:rPr>
              <a:t>Organisieren von E-Mails</a:t>
            </a:r>
          </a:p>
          <a:p>
            <a:br>
              <a:rPr lang="en-US" dirty="0"/>
            </a:br>
            <a:endParaRPr lang="en-US" dirty="0"/>
          </a:p>
        </p:txBody>
      </p:sp>
      <p:pic>
        <p:nvPicPr>
          <p:cNvPr id="5" name="Picture 4" descr="Graphical user interface&#10;&#10;Description automatically generated">
            <a:extLst>
              <a:ext uri="{FF2B5EF4-FFF2-40B4-BE49-F238E27FC236}">
                <a16:creationId xmlns:a16="http://schemas.microsoft.com/office/drawing/2014/main" id="{A8CCCC57-217F-4DF8-B742-D88FD00718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487" y="2939142"/>
            <a:ext cx="4310743" cy="3768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3498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B6CEFA-876D-4DE2-9E52-4283DE948EAD}"/>
              </a:ext>
            </a:extLst>
          </p:cNvPr>
          <p:cNvSpPr>
            <a:spLocks noGrp="1"/>
          </p:cNvSpPr>
          <p:nvPr>
            <p:ph type="body" sz="quarter" idx="13"/>
          </p:nvPr>
        </p:nvSpPr>
        <p:spPr>
          <a:xfrm>
            <a:off x="2661871" y="227876"/>
            <a:ext cx="6868257" cy="953429"/>
          </a:xfrm>
        </p:spPr>
        <p:txBody>
          <a:bodyPr>
            <a:normAutofit fontScale="92500" lnSpcReduction="10000"/>
          </a:bodyPr>
          <a:lstStyle/>
          <a:p>
            <a:pPr algn="ctr"/>
            <a:r>
              <a:rPr lang="de-DE" i="0" u="none" strike="noStrike" dirty="0">
                <a:solidFill>
                  <a:srgbClr val="00ACA7"/>
                </a:solidFill>
                <a:effectLst/>
              </a:rPr>
              <a:t>Benennen und Organisieren von Dateien</a:t>
            </a:r>
          </a:p>
          <a:p>
            <a:endParaRPr lang="en-IE" dirty="0">
              <a:solidFill>
                <a:srgbClr val="00ACA7"/>
              </a:solidFill>
            </a:endParaRPr>
          </a:p>
        </p:txBody>
      </p:sp>
      <p:sp>
        <p:nvSpPr>
          <p:cNvPr id="3" name="Text Placeholder 2">
            <a:extLst>
              <a:ext uri="{FF2B5EF4-FFF2-40B4-BE49-F238E27FC236}">
                <a16:creationId xmlns:a16="http://schemas.microsoft.com/office/drawing/2014/main" id="{007B9913-B310-467A-B2FA-179B29A62B72}"/>
              </a:ext>
            </a:extLst>
          </p:cNvPr>
          <p:cNvSpPr>
            <a:spLocks noGrp="1"/>
          </p:cNvSpPr>
          <p:nvPr>
            <p:ph type="body" sz="quarter" idx="14"/>
          </p:nvPr>
        </p:nvSpPr>
        <p:spPr>
          <a:xfrm>
            <a:off x="525517" y="1534419"/>
            <a:ext cx="11175115" cy="1894582"/>
          </a:xfrm>
        </p:spPr>
        <p:txBody>
          <a:bodyPr/>
          <a:lstStyle/>
          <a:p>
            <a:r>
              <a:rPr lang="de-DE" b="0" i="0" dirty="0">
                <a:effectLst/>
              </a:rPr>
              <a:t>Benenne </a:t>
            </a:r>
            <a:r>
              <a:rPr lang="de-DE" dirty="0"/>
              <a:t>D</a:t>
            </a:r>
            <a:r>
              <a:rPr lang="de-DE" b="0" i="0" dirty="0">
                <a:effectLst/>
              </a:rPr>
              <a:t>eine Dateien von Beginn an so, dass sie geordnet und übersichtlich sind.</a:t>
            </a:r>
          </a:p>
          <a:p>
            <a:endParaRPr lang="de-DE" dirty="0"/>
          </a:p>
          <a:p>
            <a:r>
              <a:rPr lang="de-DE" b="0" i="0" dirty="0">
                <a:effectLst/>
              </a:rPr>
              <a:t>Eine sorgfältige Organisation Deiner Dateien spart Dir Zeit und Frustration, denn sie hilft Dir und Deinen Kolleg*innen, das Gesuchte zu finden, wenn Du es brauchst.</a:t>
            </a:r>
          </a:p>
          <a:p>
            <a:endParaRPr lang="en-US" b="1" i="0" dirty="0">
              <a:effectLst/>
            </a:endParaRPr>
          </a:p>
          <a:p>
            <a:r>
              <a:rPr lang="de-DE" b="1" i="0" dirty="0">
                <a:effectLst/>
              </a:rPr>
              <a:t>Wie sollte ich meine Dateien organisieren?</a:t>
            </a:r>
            <a:endParaRPr lang="en-IE" dirty="0"/>
          </a:p>
          <a:p>
            <a:endParaRPr lang="en-IE" dirty="0"/>
          </a:p>
        </p:txBody>
      </p:sp>
      <p:graphicFrame>
        <p:nvGraphicFramePr>
          <p:cNvPr id="4" name="Table 4">
            <a:extLst>
              <a:ext uri="{FF2B5EF4-FFF2-40B4-BE49-F238E27FC236}">
                <a16:creationId xmlns:a16="http://schemas.microsoft.com/office/drawing/2014/main" id="{E72D9267-217F-47AC-975E-7D8CE662A772}"/>
              </a:ext>
            </a:extLst>
          </p:cNvPr>
          <p:cNvGraphicFramePr>
            <a:graphicFrameLocks noGrp="1"/>
          </p:cNvGraphicFramePr>
          <p:nvPr>
            <p:extLst>
              <p:ext uri="{D42A27DB-BD31-4B8C-83A1-F6EECF244321}">
                <p14:modId xmlns:p14="http://schemas.microsoft.com/office/powerpoint/2010/main" val="3738081158"/>
              </p:ext>
            </p:extLst>
          </p:nvPr>
        </p:nvGraphicFramePr>
        <p:xfrm>
          <a:off x="432913" y="4560063"/>
          <a:ext cx="11326172" cy="2286000"/>
        </p:xfrm>
        <a:graphic>
          <a:graphicData uri="http://schemas.openxmlformats.org/drawingml/2006/table">
            <a:tbl>
              <a:tblPr firstRow="1" bandRow="1">
                <a:tableStyleId>{5C22544A-7EE6-4342-B048-85BDC9FD1C3A}</a:tableStyleId>
              </a:tblPr>
              <a:tblGrid>
                <a:gridCol w="2430747">
                  <a:extLst>
                    <a:ext uri="{9D8B030D-6E8A-4147-A177-3AD203B41FA5}">
                      <a16:colId xmlns:a16="http://schemas.microsoft.com/office/drawing/2014/main" val="728658674"/>
                    </a:ext>
                  </a:extLst>
                </a:gridCol>
                <a:gridCol w="4074851">
                  <a:extLst>
                    <a:ext uri="{9D8B030D-6E8A-4147-A177-3AD203B41FA5}">
                      <a16:colId xmlns:a16="http://schemas.microsoft.com/office/drawing/2014/main" val="2615627752"/>
                    </a:ext>
                  </a:extLst>
                </a:gridCol>
                <a:gridCol w="4820574">
                  <a:extLst>
                    <a:ext uri="{9D8B030D-6E8A-4147-A177-3AD203B41FA5}">
                      <a16:colId xmlns:a16="http://schemas.microsoft.com/office/drawing/2014/main" val="2177828213"/>
                    </a:ext>
                  </a:extLst>
                </a:gridCol>
              </a:tblGrid>
              <a:tr h="362697">
                <a:tc>
                  <a:txBody>
                    <a:bodyPr/>
                    <a:lstStyle/>
                    <a:p>
                      <a:pPr marL="285750" indent="-285750">
                        <a:buFont typeface="Arial" panose="020B0604020202020204" pitchFamily="34" charset="0"/>
                        <a:buChar char="•"/>
                      </a:pPr>
                      <a:r>
                        <a:rPr lang="en-IE" sz="2200" b="0" i="0" kern="1200" dirty="0">
                          <a:solidFill>
                            <a:schemeClr val="tx1"/>
                          </a:solidFill>
                          <a:effectLst/>
                          <a:latin typeface="+mn-lt"/>
                          <a:ea typeface="+mn-ea"/>
                          <a:cs typeface="+mn-cs"/>
                        </a:rPr>
                        <a:t>Nutze Ordner</a:t>
                      </a:r>
                      <a:endParaRPr lang="en-IE"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tx1"/>
                          </a:solidFill>
                          <a:effectLst/>
                          <a:latin typeface="+mn-lt"/>
                          <a:ea typeface="+mn-ea"/>
                          <a:cs typeface="+mn-cs"/>
                        </a:rPr>
                        <a:t>Sei einheitlich</a:t>
                      </a:r>
                      <a:endParaRPr lang="en-IE"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dk1"/>
                          </a:solidFill>
                          <a:effectLst/>
                          <a:latin typeface="+mn-lt"/>
                          <a:ea typeface="+mn-ea"/>
                          <a:cs typeface="+mn-cs"/>
                        </a:rPr>
                        <a:t>Benenne Ordner angemessen</a:t>
                      </a:r>
                      <a:endParaRPr lang="en-IE" sz="2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7206417"/>
                  </a:ext>
                </a:extLst>
              </a:tr>
              <a:tr h="375310">
                <a:tc>
                  <a:txBody>
                    <a:bodyPr/>
                    <a:lstStyle/>
                    <a:p>
                      <a:pPr marL="285750" indent="-285750">
                        <a:buFont typeface="Arial" panose="020B0604020202020204" pitchFamily="34" charset="0"/>
                        <a:buChar char="•"/>
                      </a:pPr>
                      <a:r>
                        <a:rPr lang="en-IE" sz="2200" b="0" dirty="0"/>
                        <a:t>Backup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dk1"/>
                          </a:solidFill>
                          <a:effectLst/>
                          <a:latin typeface="+mn-lt"/>
                          <a:ea typeface="+mn-ea"/>
                          <a:cs typeface="+mn-cs"/>
                        </a:rPr>
                        <a:t>Ordnerstruktur hierarchisch </a:t>
                      </a:r>
                      <a:endParaRPr lang="en-IE" sz="22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IE" sz="2200" b="0" i="0" kern="1200" dirty="0">
                          <a:solidFill>
                            <a:schemeClr val="dk1"/>
                          </a:solidFill>
                          <a:effectLst/>
                          <a:latin typeface="+mn-lt"/>
                          <a:ea typeface="+mn-ea"/>
                          <a:cs typeface="+mn-cs"/>
                        </a:rPr>
                        <a:t>Halte bestehende Verfahren ein</a:t>
                      </a:r>
                      <a:endParaRPr lang="en-IE" sz="22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8687626"/>
                  </a:ext>
                </a:extLst>
              </a:tr>
              <a:tr h="577673">
                <a:tc>
                  <a:txBody>
                    <a:bodyPr/>
                    <a:lstStyle/>
                    <a:p>
                      <a:pPr marL="285750" indent="-285750">
                        <a:buFont typeface="Arial" panose="020B0604020202020204" pitchFamily="34" charset="0"/>
                        <a:buChar char="•"/>
                      </a:pPr>
                      <a:r>
                        <a:rPr lang="en-IE" sz="2200" b="0" dirty="0"/>
                        <a:t>Unterlagen überprüfen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de-DE" sz="2200" b="0" i="0" kern="1200" dirty="0">
                          <a:solidFill>
                            <a:schemeClr val="dk1"/>
                          </a:solidFill>
                          <a:effectLst/>
                          <a:latin typeface="+mn-lt"/>
                          <a:ea typeface="+mn-ea"/>
                          <a:cs typeface="+mn-cs"/>
                        </a:rPr>
                        <a:t>Trenne laufende und abgeschlossene Arbeiten</a:t>
                      </a:r>
                      <a:endParaRPr lang="en-IE"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de-DE" sz="2200" b="0" i="0" kern="1200" dirty="0">
                          <a:solidFill>
                            <a:schemeClr val="tx1"/>
                          </a:solidFill>
                          <a:effectLst/>
                          <a:latin typeface="+mn-lt"/>
                          <a:ea typeface="+mn-ea"/>
                          <a:cs typeface="+mn-cs"/>
                        </a:rPr>
                        <a:t>Versuchen Sie, Deinen "Eigene Dateien"-Ordner für Dateien zu reservieren, an denen Du gerade arbeitest</a:t>
                      </a:r>
                      <a:endParaRPr lang="en-IE" sz="2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3396622"/>
                  </a:ext>
                </a:extLst>
              </a:tr>
            </a:tbl>
          </a:graphicData>
        </a:graphic>
      </p:graphicFrame>
    </p:spTree>
    <p:extLst>
      <p:ext uri="{BB962C8B-B14F-4D97-AF65-F5344CB8AC3E}">
        <p14:creationId xmlns:p14="http://schemas.microsoft.com/office/powerpoint/2010/main" val="3541895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A2F8F-4D9B-4DEE-A003-23BD2DF85BEF}"/>
              </a:ext>
            </a:extLst>
          </p:cNvPr>
          <p:cNvSpPr>
            <a:spLocks noGrp="1"/>
          </p:cNvSpPr>
          <p:nvPr>
            <p:ph type="body" sz="quarter" idx="13"/>
          </p:nvPr>
        </p:nvSpPr>
        <p:spPr>
          <a:xfrm>
            <a:off x="1488011" y="265694"/>
            <a:ext cx="10600546" cy="953429"/>
          </a:xfrm>
        </p:spPr>
        <p:txBody>
          <a:bodyPr/>
          <a:lstStyle/>
          <a:p>
            <a:r>
              <a:rPr lang="en-IE" i="0" u="none" strike="noStrike" dirty="0">
                <a:effectLst/>
              </a:rPr>
              <a:t>Dokumentation und Metadaten</a:t>
            </a:r>
          </a:p>
        </p:txBody>
      </p:sp>
      <p:sp>
        <p:nvSpPr>
          <p:cNvPr id="3" name="Text Placeholder 2">
            <a:extLst>
              <a:ext uri="{FF2B5EF4-FFF2-40B4-BE49-F238E27FC236}">
                <a16:creationId xmlns:a16="http://schemas.microsoft.com/office/drawing/2014/main" id="{418E5362-A48E-4F51-BEB3-D1EC298D0E8C}"/>
              </a:ext>
            </a:extLst>
          </p:cNvPr>
          <p:cNvSpPr>
            <a:spLocks noGrp="1"/>
          </p:cNvSpPr>
          <p:nvPr>
            <p:ph type="body" sz="quarter" idx="14"/>
          </p:nvPr>
        </p:nvSpPr>
        <p:spPr>
          <a:xfrm>
            <a:off x="828956" y="1554925"/>
            <a:ext cx="6517967" cy="1374555"/>
          </a:xfrm>
          <a:ln w="41275">
            <a:gradFill>
              <a:gsLst>
                <a:gs pos="0">
                  <a:srgbClr val="E78631"/>
                </a:gs>
                <a:gs pos="74000">
                  <a:srgbClr val="D6315A"/>
                </a:gs>
                <a:gs pos="83000">
                  <a:srgbClr val="D6315A"/>
                </a:gs>
                <a:gs pos="100000">
                  <a:srgbClr val="D6315A"/>
                </a:gs>
              </a:gsLst>
              <a:lin ang="5400000" scaled="1"/>
            </a:gradFill>
          </a:ln>
        </p:spPr>
        <p:txBody>
          <a:bodyPr/>
          <a:lstStyle/>
          <a:p>
            <a:pPr algn="ctr">
              <a:lnSpc>
                <a:spcPct val="100000"/>
              </a:lnSpc>
            </a:pPr>
            <a:r>
              <a:rPr lang="de-DE" sz="2200" b="0" i="0" dirty="0">
                <a:effectLst/>
              </a:rPr>
              <a:t>Der Begriff "Dokumentation" umfasst alle Informationen, die zur Interpretation, zum Verständnis und zur Nutzung eines bestimmten Datensatzes oder einer Reihe von Dokumenten erforderlich sind. </a:t>
            </a:r>
            <a:endParaRPr lang="en-IE" sz="2200" dirty="0"/>
          </a:p>
        </p:txBody>
      </p:sp>
      <p:grpSp>
        <p:nvGrpSpPr>
          <p:cNvPr id="10" name="Group 9">
            <a:extLst>
              <a:ext uri="{FF2B5EF4-FFF2-40B4-BE49-F238E27FC236}">
                <a16:creationId xmlns:a16="http://schemas.microsoft.com/office/drawing/2014/main" id="{7F7EB19C-3F37-4CEA-ADD2-C599E46CE217}"/>
              </a:ext>
            </a:extLst>
          </p:cNvPr>
          <p:cNvGrpSpPr/>
          <p:nvPr/>
        </p:nvGrpSpPr>
        <p:grpSpPr>
          <a:xfrm>
            <a:off x="7091347" y="133270"/>
            <a:ext cx="4732082" cy="4732082"/>
            <a:chOff x="6681690" y="-324297"/>
            <a:chExt cx="4732082" cy="4732082"/>
          </a:xfrm>
        </p:grpSpPr>
        <p:pic>
          <p:nvPicPr>
            <p:cNvPr id="7" name="Graphic 6" descr="Speech outline">
              <a:extLst>
                <a:ext uri="{FF2B5EF4-FFF2-40B4-BE49-F238E27FC236}">
                  <a16:creationId xmlns:a16="http://schemas.microsoft.com/office/drawing/2014/main" id="{AFAA3D20-A6DE-4C35-BA4A-8931C2A64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1690" y="-324297"/>
              <a:ext cx="4732082" cy="4732082"/>
            </a:xfrm>
            <a:prstGeom prst="rect">
              <a:avLst/>
            </a:prstGeom>
          </p:spPr>
        </p:pic>
        <p:sp>
          <p:nvSpPr>
            <p:cNvPr id="8" name="TextBox 7">
              <a:extLst>
                <a:ext uri="{FF2B5EF4-FFF2-40B4-BE49-F238E27FC236}">
                  <a16:creationId xmlns:a16="http://schemas.microsoft.com/office/drawing/2014/main" id="{E8AA94E8-B0B8-48BC-868B-BEC1E2CAA6A3}"/>
                </a:ext>
              </a:extLst>
            </p:cNvPr>
            <p:cNvSpPr txBox="1"/>
            <p:nvPr/>
          </p:nvSpPr>
          <p:spPr>
            <a:xfrm>
              <a:off x="7469794" y="1056720"/>
              <a:ext cx="3096941" cy="1292662"/>
            </a:xfrm>
            <a:prstGeom prst="rect">
              <a:avLst/>
            </a:prstGeom>
            <a:noFill/>
          </p:spPr>
          <p:txBody>
            <a:bodyPr wrap="square" rtlCol="0">
              <a:spAutoFit/>
            </a:bodyPr>
            <a:lstStyle/>
            <a:p>
              <a:pPr algn="ctr"/>
              <a:r>
                <a:rPr lang="de-DE" sz="2600" dirty="0">
                  <a:solidFill>
                    <a:srgbClr val="C00000"/>
                  </a:solidFill>
                </a:rPr>
                <a:t>Wann und wie füge ich Dokumentation/</a:t>
              </a:r>
              <a:br>
                <a:rPr lang="de-DE" sz="2600" dirty="0">
                  <a:solidFill>
                    <a:srgbClr val="C00000"/>
                  </a:solidFill>
                </a:rPr>
              </a:br>
              <a:r>
                <a:rPr lang="de-DE" sz="2600" dirty="0">
                  <a:solidFill>
                    <a:srgbClr val="C00000"/>
                  </a:solidFill>
                </a:rPr>
                <a:t>Metadaten hinzu?</a:t>
              </a:r>
              <a:endParaRPr lang="en-US" sz="2600" dirty="0">
                <a:solidFill>
                  <a:srgbClr val="C00000"/>
                </a:solidFill>
              </a:endParaRPr>
            </a:p>
          </p:txBody>
        </p:sp>
      </p:grpSp>
      <p:sp>
        <p:nvSpPr>
          <p:cNvPr id="9" name="Rectangle 8">
            <a:extLst>
              <a:ext uri="{FF2B5EF4-FFF2-40B4-BE49-F238E27FC236}">
                <a16:creationId xmlns:a16="http://schemas.microsoft.com/office/drawing/2014/main" id="{93494643-45C1-4F0F-B4C9-EBFA41DD1CEB}"/>
              </a:ext>
            </a:extLst>
          </p:cNvPr>
          <p:cNvSpPr/>
          <p:nvPr/>
        </p:nvSpPr>
        <p:spPr>
          <a:xfrm>
            <a:off x="10320349" y="5677869"/>
            <a:ext cx="1889090" cy="1094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Female Profile outline">
            <a:extLst>
              <a:ext uri="{FF2B5EF4-FFF2-40B4-BE49-F238E27FC236}">
                <a16:creationId xmlns:a16="http://schemas.microsoft.com/office/drawing/2014/main" id="{3A5F6068-22AA-4B79-9C4C-777FE39DBC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8264" y="4052835"/>
            <a:ext cx="2805165" cy="2805165"/>
          </a:xfrm>
          <a:prstGeom prst="rect">
            <a:avLst/>
          </a:prstGeom>
        </p:spPr>
      </p:pic>
      <p:sp>
        <p:nvSpPr>
          <p:cNvPr id="11" name="TextBox 10">
            <a:extLst>
              <a:ext uri="{FF2B5EF4-FFF2-40B4-BE49-F238E27FC236}">
                <a16:creationId xmlns:a16="http://schemas.microsoft.com/office/drawing/2014/main" id="{999C5EC7-4C5E-4F67-80E5-FE13A1E85E23}"/>
              </a:ext>
            </a:extLst>
          </p:cNvPr>
          <p:cNvSpPr txBox="1"/>
          <p:nvPr/>
        </p:nvSpPr>
        <p:spPr>
          <a:xfrm>
            <a:off x="1084531" y="3749204"/>
            <a:ext cx="6418863" cy="3108543"/>
          </a:xfrm>
          <a:prstGeom prst="rect">
            <a:avLst/>
          </a:prstGeom>
          <a:noFill/>
        </p:spPr>
        <p:txBody>
          <a:bodyPr wrap="square" rtlCol="0">
            <a:spAutoFit/>
          </a:bodyPr>
          <a:lstStyle/>
          <a:p>
            <a:pPr algn="ctr"/>
            <a:r>
              <a:rPr lang="de-DE" sz="2800" i="1" dirty="0">
                <a:solidFill>
                  <a:srgbClr val="00ACA7"/>
                </a:solidFill>
              </a:rPr>
              <a:t>Es ist eine gutes Verfahren, mit der Dokumentation Deiner Daten gleich zu Beginn des Forschungsprojekts zu beginnen und im Laufe des Projekts weitere Informationen hinzuzufügen. Beziehe Dein Verfahren zur Dokumentation in Deine Datenplanung ein.</a:t>
            </a:r>
          </a:p>
        </p:txBody>
      </p:sp>
      <p:pic>
        <p:nvPicPr>
          <p:cNvPr id="18" name="Graphic 17" descr="Line arrow: Counter-clockwise curve with solid fill">
            <a:extLst>
              <a:ext uri="{FF2B5EF4-FFF2-40B4-BE49-F238E27FC236}">
                <a16:creationId xmlns:a16="http://schemas.microsoft.com/office/drawing/2014/main" id="{37B7E2BE-BE35-4167-8934-5C7BEE2A79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972065" flipH="1">
            <a:off x="7037630" y="3339314"/>
            <a:ext cx="1996583" cy="1835115"/>
          </a:xfrm>
          <a:prstGeom prst="rect">
            <a:avLst/>
          </a:prstGeom>
        </p:spPr>
      </p:pic>
    </p:spTree>
    <p:extLst>
      <p:ext uri="{BB962C8B-B14F-4D97-AF65-F5344CB8AC3E}">
        <p14:creationId xmlns:p14="http://schemas.microsoft.com/office/powerpoint/2010/main" val="2381598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DBF70-AD63-447F-B5F2-950DE1ACCEFB}"/>
              </a:ext>
            </a:extLst>
          </p:cNvPr>
          <p:cNvSpPr>
            <a:spLocks noGrp="1"/>
          </p:cNvSpPr>
          <p:nvPr>
            <p:ph type="body" sz="quarter" idx="15"/>
          </p:nvPr>
        </p:nvSpPr>
        <p:spPr>
          <a:xfrm>
            <a:off x="3046583" y="406203"/>
            <a:ext cx="8248525" cy="1346703"/>
          </a:xfrm>
        </p:spPr>
        <p:txBody>
          <a:bodyPr>
            <a:normAutofit/>
          </a:bodyPr>
          <a:lstStyle/>
          <a:p>
            <a:r>
              <a:rPr lang="de-DE" sz="2800" b="1" dirty="0"/>
              <a:t>Was sind Metadaten und wie dokumentiere ich meine Daten?</a:t>
            </a:r>
            <a:endParaRPr lang="en-US" sz="2800" b="1" dirty="0"/>
          </a:p>
        </p:txBody>
      </p:sp>
      <p:pic>
        <p:nvPicPr>
          <p:cNvPr id="4" name="Online Media 3" title="What Is Metadata and How Do I Document My Data?">
            <a:hlinkClick r:id="" action="ppaction://media"/>
            <a:extLst>
              <a:ext uri="{FF2B5EF4-FFF2-40B4-BE49-F238E27FC236}">
                <a16:creationId xmlns:a16="http://schemas.microsoft.com/office/drawing/2014/main" id="{3BB4B801-CBBB-429B-9076-C69AB03CA817}"/>
              </a:ext>
            </a:extLst>
          </p:cNvPr>
          <p:cNvPicPr>
            <a:picLocks noRot="1" noChangeAspect="1"/>
          </p:cNvPicPr>
          <p:nvPr>
            <a:videoFile r:link="rId1"/>
          </p:nvPr>
        </p:nvPicPr>
        <p:blipFill>
          <a:blip r:embed="rId3"/>
          <a:stretch>
            <a:fillRect/>
          </a:stretch>
        </p:blipFill>
        <p:spPr>
          <a:xfrm>
            <a:off x="2285647" y="1252118"/>
            <a:ext cx="8248525" cy="4660416"/>
          </a:xfrm>
          <a:prstGeom prst="rect">
            <a:avLst/>
          </a:prstGeom>
          <a:ln w="127000" cap="flat">
            <a:solidFill>
              <a:srgbClr val="00ACA7"/>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5" name="TextBox 4">
            <a:extLst>
              <a:ext uri="{FF2B5EF4-FFF2-40B4-BE49-F238E27FC236}">
                <a16:creationId xmlns:a16="http://schemas.microsoft.com/office/drawing/2014/main" id="{3B51BC37-8ED6-40AF-8B2B-905608C63C30}"/>
              </a:ext>
            </a:extLst>
          </p:cNvPr>
          <p:cNvSpPr txBox="1"/>
          <p:nvPr/>
        </p:nvSpPr>
        <p:spPr>
          <a:xfrm>
            <a:off x="3281044" y="6267131"/>
            <a:ext cx="6048194" cy="276999"/>
          </a:xfrm>
          <a:prstGeom prst="rect">
            <a:avLst/>
          </a:prstGeom>
          <a:noFill/>
        </p:spPr>
        <p:txBody>
          <a:bodyPr wrap="none" rtlCol="0">
            <a:spAutoFit/>
          </a:bodyPr>
          <a:lstStyle/>
          <a:p>
            <a:r>
              <a:rPr lang="de-DE" sz="1200" dirty="0"/>
              <a:t>QUELLE</a:t>
            </a:r>
            <a:r>
              <a:rPr lang="hr-BA" sz="1200" dirty="0"/>
              <a:t>: CESSDA TRAINING  </a:t>
            </a:r>
            <a:r>
              <a:rPr lang="hr-BA" sz="1200" dirty="0">
                <a:hlinkClick r:id="rId4"/>
              </a:rPr>
              <a:t>https://www.youtube.com/channel/UCjjXLipqgmrebx6yqcVqaWg</a:t>
            </a:r>
            <a:r>
              <a:rPr lang="hr-BA" sz="1200" dirty="0"/>
              <a:t> </a:t>
            </a:r>
            <a:endParaRPr lang="en-US" sz="1200" dirty="0"/>
          </a:p>
        </p:txBody>
      </p:sp>
    </p:spTree>
    <p:extLst>
      <p:ext uri="{BB962C8B-B14F-4D97-AF65-F5344CB8AC3E}">
        <p14:creationId xmlns:p14="http://schemas.microsoft.com/office/powerpoint/2010/main" val="60706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2EFE1-C695-44D3-94D1-7FE1B7D71D66}"/>
              </a:ext>
            </a:extLst>
          </p:cNvPr>
          <p:cNvSpPr>
            <a:spLocks noGrp="1"/>
          </p:cNvSpPr>
          <p:nvPr>
            <p:ph type="body" sz="quarter" idx="13"/>
          </p:nvPr>
        </p:nvSpPr>
        <p:spPr>
          <a:xfrm>
            <a:off x="1591454" y="274749"/>
            <a:ext cx="10600546" cy="577508"/>
          </a:xfrm>
        </p:spPr>
        <p:txBody>
          <a:bodyPr>
            <a:normAutofit lnSpcReduction="10000"/>
          </a:bodyPr>
          <a:lstStyle/>
          <a:p>
            <a:r>
              <a:rPr lang="en-IE" i="0" u="none" strike="noStrike" dirty="0">
                <a:solidFill>
                  <a:srgbClr val="00ACA7"/>
                </a:solidFill>
                <a:effectLst/>
              </a:rPr>
              <a:t>Referenzen verwalten</a:t>
            </a:r>
            <a:endParaRPr lang="en-IE" i="0" dirty="0">
              <a:solidFill>
                <a:srgbClr val="00ACA7"/>
              </a:solidFill>
              <a:effectLst/>
            </a:endParaRPr>
          </a:p>
          <a:p>
            <a:endParaRPr lang="en-IE" dirty="0">
              <a:solidFill>
                <a:srgbClr val="00ACA7"/>
              </a:solidFill>
            </a:endParaRPr>
          </a:p>
        </p:txBody>
      </p:sp>
      <p:sp>
        <p:nvSpPr>
          <p:cNvPr id="3" name="Text Placeholder 2">
            <a:extLst>
              <a:ext uri="{FF2B5EF4-FFF2-40B4-BE49-F238E27FC236}">
                <a16:creationId xmlns:a16="http://schemas.microsoft.com/office/drawing/2014/main" id="{211A5A83-1FDB-4A1B-A6C9-5B1E8E1316CD}"/>
              </a:ext>
            </a:extLst>
          </p:cNvPr>
          <p:cNvSpPr>
            <a:spLocks noGrp="1"/>
          </p:cNvSpPr>
          <p:nvPr>
            <p:ph type="body" sz="quarter" idx="14"/>
          </p:nvPr>
        </p:nvSpPr>
        <p:spPr>
          <a:xfrm>
            <a:off x="615784" y="1232374"/>
            <a:ext cx="10960432" cy="5083295"/>
          </a:xfrm>
        </p:spPr>
        <p:txBody>
          <a:bodyPr/>
          <a:lstStyle/>
          <a:p>
            <a:r>
              <a:rPr lang="de-DE" i="0" dirty="0">
                <a:solidFill>
                  <a:srgbClr val="171717"/>
                </a:solidFill>
                <a:effectLst/>
              </a:rPr>
              <a:t>Projekte können sich über Monate oder Jahre hinziehen und man kann leicht den Überblick verlieren, welche Information aus welcher Quelle stammt. Du wirst dich zukünftig nicht mehr an alles erinnern können, daher ist es wichtig, sich klare Notizen über Deine Quellen zu machen.</a:t>
            </a:r>
          </a:p>
          <a:p>
            <a:pPr marL="342900" indent="-342900">
              <a:buClr>
                <a:schemeClr val="tx1"/>
              </a:buClr>
              <a:buFont typeface="Symbol" panose="05050102010706020507" pitchFamily="18" charset="2"/>
              <a:buChar char="-"/>
            </a:pPr>
            <a:r>
              <a:rPr lang="de-DE" b="1" i="0" dirty="0">
                <a:solidFill>
                  <a:srgbClr val="00ACA7"/>
                </a:solidFill>
                <a:effectLst/>
              </a:rPr>
              <a:t>Eine Software zur Verwaltung von Referenzen </a:t>
            </a:r>
            <a:r>
              <a:rPr lang="de-DE" i="0" dirty="0">
                <a:solidFill>
                  <a:schemeClr val="tx1"/>
                </a:solidFill>
                <a:effectLst/>
              </a:rPr>
              <a:t>hilft Dir, den Überblick über Deine Zitate zu behalten, während Du arbeitest. </a:t>
            </a:r>
          </a:p>
          <a:p>
            <a:pPr marL="342900" indent="-342900">
              <a:buClr>
                <a:schemeClr val="tx1"/>
              </a:buClr>
              <a:buFont typeface="Symbol" panose="05050102010706020507" pitchFamily="18" charset="2"/>
              <a:buChar char="-"/>
            </a:pPr>
            <a:r>
              <a:rPr lang="de-DE" b="1" i="0" dirty="0">
                <a:solidFill>
                  <a:srgbClr val="00ACA7"/>
                </a:solidFill>
                <a:effectLst/>
              </a:rPr>
              <a:t>Ansprechpartner*innen der Bibliothe</a:t>
            </a:r>
            <a:r>
              <a:rPr lang="de-DE" b="1" dirty="0">
                <a:solidFill>
                  <a:srgbClr val="00ACA7"/>
                </a:solidFill>
              </a:rPr>
              <a:t>k</a:t>
            </a:r>
            <a:r>
              <a:rPr lang="de-DE" dirty="0">
                <a:solidFill>
                  <a:srgbClr val="171717"/>
                </a:solidFill>
              </a:rPr>
              <a:t> </a:t>
            </a:r>
            <a:r>
              <a:rPr lang="de-DE" i="0" dirty="0">
                <a:solidFill>
                  <a:srgbClr val="171717"/>
                </a:solidFill>
                <a:effectLst/>
              </a:rPr>
              <a:t>können Dir bei der Wahl des richtigen Formats für Referenzen helfen und kennen wahrscheinlich einige nützliche Such- und Verwaltungstools, die Du bisher noch nicht verwendet hast.  Auch </a:t>
            </a:r>
            <a:r>
              <a:rPr lang="de-DE" dirty="0">
                <a:solidFill>
                  <a:srgbClr val="171717"/>
                </a:solidFill>
              </a:rPr>
              <a:t>Deine Institution oder </a:t>
            </a:r>
            <a:r>
              <a:rPr lang="de-DE" i="0" dirty="0">
                <a:solidFill>
                  <a:srgbClr val="171717"/>
                </a:solidFill>
                <a:effectLst/>
              </a:rPr>
              <a:t>Hochschule ist eine gute Anlaufstelle und hilft Dir gerne weiter.</a:t>
            </a:r>
            <a:endParaRPr lang="en-US" b="0" i="0" dirty="0">
              <a:solidFill>
                <a:srgbClr val="171717"/>
              </a:solidFill>
              <a:effectLst/>
              <a:latin typeface="verdana" panose="020B0604030504040204" pitchFamily="34" charset="0"/>
            </a:endParaRPr>
          </a:p>
          <a:p>
            <a:endParaRPr lang="en-US" i="0" dirty="0">
              <a:solidFill>
                <a:srgbClr val="171717"/>
              </a:solidFill>
              <a:effectLst/>
            </a:endParaRPr>
          </a:p>
          <a:p>
            <a:r>
              <a:rPr lang="de-DE" sz="1600" dirty="0"/>
              <a:t>Quelle</a:t>
            </a:r>
            <a:r>
              <a:rPr lang="hr-BA" sz="1600" dirty="0"/>
              <a:t>: https://www.data.cam.ac.uk/data-management-guide/organising-your-data</a:t>
            </a:r>
            <a:endParaRPr lang="en-IE" sz="1600" dirty="0"/>
          </a:p>
        </p:txBody>
      </p:sp>
    </p:spTree>
    <p:extLst>
      <p:ext uri="{BB962C8B-B14F-4D97-AF65-F5344CB8AC3E}">
        <p14:creationId xmlns:p14="http://schemas.microsoft.com/office/powerpoint/2010/main" val="1876974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D4575-D52A-4918-A683-AABFF151A351}"/>
              </a:ext>
            </a:extLst>
          </p:cNvPr>
          <p:cNvSpPr>
            <a:spLocks noGrp="1"/>
          </p:cNvSpPr>
          <p:nvPr>
            <p:ph type="body" sz="quarter" idx="13"/>
          </p:nvPr>
        </p:nvSpPr>
        <p:spPr>
          <a:xfrm>
            <a:off x="4281854" y="195827"/>
            <a:ext cx="3742572" cy="624576"/>
          </a:xfrm>
        </p:spPr>
        <p:txBody>
          <a:bodyPr>
            <a:normAutofit fontScale="77500" lnSpcReduction="20000"/>
          </a:bodyPr>
          <a:lstStyle/>
          <a:p>
            <a:r>
              <a:rPr lang="en-IE" b="1" i="0" u="none" strike="noStrike" dirty="0">
                <a:effectLst/>
              </a:rPr>
              <a:t>Organisation von E-Mail</a:t>
            </a:r>
            <a:endParaRPr lang="en-IE" b="1" i="0" dirty="0">
              <a:effectLst/>
            </a:endParaRPr>
          </a:p>
        </p:txBody>
      </p:sp>
      <p:sp>
        <p:nvSpPr>
          <p:cNvPr id="3" name="Text Placeholder 2">
            <a:extLst>
              <a:ext uri="{FF2B5EF4-FFF2-40B4-BE49-F238E27FC236}">
                <a16:creationId xmlns:a16="http://schemas.microsoft.com/office/drawing/2014/main" id="{D0545DB6-27B5-446F-B34A-96ED5EBF69D0}"/>
              </a:ext>
            </a:extLst>
          </p:cNvPr>
          <p:cNvSpPr>
            <a:spLocks noGrp="1"/>
          </p:cNvSpPr>
          <p:nvPr>
            <p:ph type="body" sz="quarter" idx="14"/>
          </p:nvPr>
        </p:nvSpPr>
        <p:spPr>
          <a:xfrm>
            <a:off x="698251" y="957440"/>
            <a:ext cx="11154464" cy="909036"/>
          </a:xfrm>
        </p:spPr>
        <p:txBody>
          <a:bodyPr/>
          <a:lstStyle/>
          <a:p>
            <a:pPr algn="ctr"/>
            <a:r>
              <a:rPr lang="de-DE" b="0" i="0" dirty="0">
                <a:effectLst/>
              </a:rPr>
              <a:t>Wenn Deine E-Mails außer Kontrolle geraten sind, kannst Du sofort einige Maßnahmen ergreifen, um das Problem in den Griff zu bekommen!</a:t>
            </a:r>
            <a:endParaRPr lang="en-US" b="1" i="0" dirty="0">
              <a:effectLst/>
              <a:latin typeface="myriad-pro-n6"/>
            </a:endParaRPr>
          </a:p>
          <a:p>
            <a:pPr algn="ctr"/>
            <a:r>
              <a:rPr lang="hr-BA" b="1" i="0" dirty="0">
                <a:effectLst/>
              </a:rPr>
              <a:t> </a:t>
            </a:r>
            <a:endParaRPr lang="en-US" i="0" dirty="0">
              <a:effectLst/>
            </a:endParaRPr>
          </a:p>
          <a:p>
            <a:pPr algn="ctr"/>
            <a:endParaRPr lang="en-IE" dirty="0"/>
          </a:p>
        </p:txBody>
      </p:sp>
      <p:pic>
        <p:nvPicPr>
          <p:cNvPr id="6" name="Graphic 5" descr="Filing Box Archive outline">
            <a:extLst>
              <a:ext uri="{FF2B5EF4-FFF2-40B4-BE49-F238E27FC236}">
                <a16:creationId xmlns:a16="http://schemas.microsoft.com/office/drawing/2014/main" id="{218801E4-F315-47A3-BB82-24E9A9032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3856" y="2675367"/>
            <a:ext cx="2527998" cy="2527998"/>
          </a:xfrm>
          <a:prstGeom prst="rect">
            <a:avLst/>
          </a:prstGeom>
        </p:spPr>
      </p:pic>
      <p:pic>
        <p:nvPicPr>
          <p:cNvPr id="8" name="Graphic 7" descr="Inbox Check outline">
            <a:extLst>
              <a:ext uri="{FF2B5EF4-FFF2-40B4-BE49-F238E27FC236}">
                <a16:creationId xmlns:a16="http://schemas.microsoft.com/office/drawing/2014/main" id="{20CD66CA-3AA7-454C-BD10-481E9DF9C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1282" y="2675367"/>
            <a:ext cx="2527997" cy="2527997"/>
          </a:xfrm>
          <a:prstGeom prst="rect">
            <a:avLst/>
          </a:prstGeom>
        </p:spPr>
      </p:pic>
      <p:sp>
        <p:nvSpPr>
          <p:cNvPr id="9" name="TextBox 8">
            <a:extLst>
              <a:ext uri="{FF2B5EF4-FFF2-40B4-BE49-F238E27FC236}">
                <a16:creationId xmlns:a16="http://schemas.microsoft.com/office/drawing/2014/main" id="{EB1990E9-125C-46C2-B9B0-5C055B84579D}"/>
              </a:ext>
            </a:extLst>
          </p:cNvPr>
          <p:cNvSpPr txBox="1"/>
          <p:nvPr/>
        </p:nvSpPr>
        <p:spPr>
          <a:xfrm>
            <a:off x="1299587" y="1875650"/>
            <a:ext cx="3436536" cy="954107"/>
          </a:xfrm>
          <a:prstGeom prst="rect">
            <a:avLst/>
          </a:prstGeom>
          <a:noFill/>
        </p:spPr>
        <p:txBody>
          <a:bodyPr wrap="square" rtlCol="0">
            <a:spAutoFit/>
          </a:bodyPr>
          <a:lstStyle/>
          <a:p>
            <a:pPr algn="ctr"/>
            <a:r>
              <a:rPr lang="en-US" sz="2700" dirty="0">
                <a:solidFill>
                  <a:srgbClr val="00ACA7"/>
                </a:solidFill>
              </a:rPr>
              <a:t>Archiviere Deine alten E-Mails</a:t>
            </a:r>
          </a:p>
        </p:txBody>
      </p:sp>
      <p:sp>
        <p:nvSpPr>
          <p:cNvPr id="11" name="TextBox 10">
            <a:extLst>
              <a:ext uri="{FF2B5EF4-FFF2-40B4-BE49-F238E27FC236}">
                <a16:creationId xmlns:a16="http://schemas.microsoft.com/office/drawing/2014/main" id="{29E385B9-FCEF-42EB-8A64-53A47BCCF816}"/>
              </a:ext>
            </a:extLst>
          </p:cNvPr>
          <p:cNvSpPr txBox="1"/>
          <p:nvPr/>
        </p:nvSpPr>
        <p:spPr>
          <a:xfrm>
            <a:off x="6153140" y="1875650"/>
            <a:ext cx="4581850" cy="1384995"/>
          </a:xfrm>
          <a:prstGeom prst="rect">
            <a:avLst/>
          </a:prstGeom>
          <a:noFill/>
        </p:spPr>
        <p:txBody>
          <a:bodyPr wrap="square" rtlCol="0">
            <a:spAutoFit/>
          </a:bodyPr>
          <a:lstStyle/>
          <a:p>
            <a:pPr algn="ctr"/>
            <a:r>
              <a:rPr lang="de-DE" sz="2700" dirty="0">
                <a:solidFill>
                  <a:srgbClr val="00ACA7"/>
                </a:solidFill>
              </a:rPr>
              <a:t>Gehe Deinen restlichen Posteingang E-Mail für E-Mail durch</a:t>
            </a:r>
          </a:p>
        </p:txBody>
      </p:sp>
      <p:sp>
        <p:nvSpPr>
          <p:cNvPr id="12" name="TextBox 11">
            <a:extLst>
              <a:ext uri="{FF2B5EF4-FFF2-40B4-BE49-F238E27FC236}">
                <a16:creationId xmlns:a16="http://schemas.microsoft.com/office/drawing/2014/main" id="{F17353DF-A5D9-4CC5-9910-13C3072C99EC}"/>
              </a:ext>
            </a:extLst>
          </p:cNvPr>
          <p:cNvSpPr txBox="1"/>
          <p:nvPr/>
        </p:nvSpPr>
        <p:spPr>
          <a:xfrm>
            <a:off x="6586901" y="5069563"/>
            <a:ext cx="3805529" cy="830997"/>
          </a:xfrm>
          <a:prstGeom prst="rect">
            <a:avLst/>
          </a:prstGeom>
          <a:noFill/>
        </p:spPr>
        <p:txBody>
          <a:bodyPr wrap="none" rtlCol="0">
            <a:spAutoFit/>
          </a:bodyPr>
          <a:lstStyle/>
          <a:p>
            <a:r>
              <a:rPr lang="de-DE" sz="2400" b="0" i="0" dirty="0">
                <a:solidFill>
                  <a:srgbClr val="171717"/>
                </a:solidFill>
                <a:effectLst/>
              </a:rPr>
              <a:t>Wenn eine E-Mail nutzlos ist,</a:t>
            </a:r>
            <a:br>
              <a:rPr lang="de-DE" sz="2400" b="0" i="0" dirty="0">
                <a:solidFill>
                  <a:srgbClr val="171717"/>
                </a:solidFill>
                <a:effectLst/>
              </a:rPr>
            </a:br>
            <a:r>
              <a:rPr lang="de-DE" sz="2400" b="0" i="0" dirty="0">
                <a:solidFill>
                  <a:srgbClr val="171717"/>
                </a:solidFill>
                <a:effectLst/>
              </a:rPr>
              <a:t>dann lösche sie.</a:t>
            </a:r>
            <a:endParaRPr lang="en-US" sz="2400" dirty="0"/>
          </a:p>
        </p:txBody>
      </p:sp>
      <p:sp>
        <p:nvSpPr>
          <p:cNvPr id="13" name="TextBox 12">
            <a:extLst>
              <a:ext uri="{FF2B5EF4-FFF2-40B4-BE49-F238E27FC236}">
                <a16:creationId xmlns:a16="http://schemas.microsoft.com/office/drawing/2014/main" id="{A6EB674F-27E6-460A-8D6A-7C4570E125FB}"/>
              </a:ext>
            </a:extLst>
          </p:cNvPr>
          <p:cNvSpPr txBox="1"/>
          <p:nvPr/>
        </p:nvSpPr>
        <p:spPr>
          <a:xfrm>
            <a:off x="698251" y="5069563"/>
            <a:ext cx="5225167" cy="1569660"/>
          </a:xfrm>
          <a:prstGeom prst="rect">
            <a:avLst/>
          </a:prstGeom>
          <a:noFill/>
        </p:spPr>
        <p:txBody>
          <a:bodyPr wrap="square" rtlCol="0">
            <a:spAutoFit/>
          </a:bodyPr>
          <a:lstStyle/>
          <a:p>
            <a:r>
              <a:rPr lang="de-DE" sz="2400" b="0" i="0" dirty="0">
                <a:solidFill>
                  <a:srgbClr val="171717"/>
                </a:solidFill>
                <a:effectLst/>
              </a:rPr>
              <a:t>Wenn Du Hunderte von E-Mails hast, die länger als einen Monat zurückliegen, verschiebe sie in einen neuen Ordner mit der Bezeichnung "Archiv".</a:t>
            </a:r>
            <a:endParaRPr lang="en-US" sz="2400" dirty="0"/>
          </a:p>
        </p:txBody>
      </p:sp>
    </p:spTree>
    <p:extLst>
      <p:ext uri="{BB962C8B-B14F-4D97-AF65-F5344CB8AC3E}">
        <p14:creationId xmlns:p14="http://schemas.microsoft.com/office/powerpoint/2010/main" val="2825391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hlinkClick r:id="rId2"/>
            <a:extLst>
              <a:ext uri="{FF2B5EF4-FFF2-40B4-BE49-F238E27FC236}">
                <a16:creationId xmlns:a16="http://schemas.microsoft.com/office/drawing/2014/main" id="{05E7BDB1-D4C8-4BDA-AAAB-9D08A9748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863" y="3683921"/>
            <a:ext cx="2437660" cy="2437660"/>
          </a:xfrm>
          <a:prstGeom prst="rect">
            <a:avLst/>
          </a:prstGeom>
        </p:spPr>
      </p:pic>
      <p:sp>
        <p:nvSpPr>
          <p:cNvPr id="2" name="Text Placeholder 1">
            <a:extLst>
              <a:ext uri="{FF2B5EF4-FFF2-40B4-BE49-F238E27FC236}">
                <a16:creationId xmlns:a16="http://schemas.microsoft.com/office/drawing/2014/main" id="{695BD385-FC13-45B3-8EF2-85EB9428B303}"/>
              </a:ext>
            </a:extLst>
          </p:cNvPr>
          <p:cNvSpPr>
            <a:spLocks noGrp="1"/>
          </p:cNvSpPr>
          <p:nvPr>
            <p:ph type="body" sz="quarter" idx="13"/>
          </p:nvPr>
        </p:nvSpPr>
        <p:spPr>
          <a:xfrm>
            <a:off x="515902" y="414112"/>
            <a:ext cx="11171222" cy="844269"/>
          </a:xfrm>
        </p:spPr>
        <p:txBody>
          <a:bodyPr/>
          <a:lstStyle/>
          <a:p>
            <a:r>
              <a:rPr lang="de-DE" dirty="0"/>
              <a:t>Organisieren und Speichern von Daten TOOLS</a:t>
            </a:r>
            <a:endParaRPr lang="en-US" dirty="0"/>
          </a:p>
        </p:txBody>
      </p:sp>
      <p:sp>
        <p:nvSpPr>
          <p:cNvPr id="8" name="TextBox 7">
            <a:extLst>
              <a:ext uri="{FF2B5EF4-FFF2-40B4-BE49-F238E27FC236}">
                <a16:creationId xmlns:a16="http://schemas.microsoft.com/office/drawing/2014/main" id="{74F27A49-7185-481E-8837-545DCC812213}"/>
              </a:ext>
            </a:extLst>
          </p:cNvPr>
          <p:cNvSpPr txBox="1"/>
          <p:nvPr/>
        </p:nvSpPr>
        <p:spPr>
          <a:xfrm>
            <a:off x="4425303" y="1108638"/>
            <a:ext cx="3514788" cy="2616101"/>
          </a:xfrm>
          <a:prstGeom prst="rect">
            <a:avLst/>
          </a:prstGeom>
          <a:solidFill>
            <a:srgbClr val="00ACA7"/>
          </a:solidFill>
        </p:spPr>
        <p:txBody>
          <a:bodyPr wrap="square" rtlCol="0">
            <a:spAutoFit/>
          </a:bodyPr>
          <a:lstStyle/>
          <a:p>
            <a:r>
              <a:rPr lang="en-US" sz="2400" b="1"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Google Drive</a:t>
            </a:r>
            <a:r>
              <a:rPr lang="en-US" sz="2400"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 </a:t>
            </a:r>
            <a:endParaRPr lang="en-US" sz="2400" dirty="0">
              <a:solidFill>
                <a:schemeClr val="accent5">
                  <a:lumMod val="40000"/>
                  <a:lumOff val="60000"/>
                </a:schemeClr>
              </a:solidFill>
              <a:effectLst/>
            </a:endParaRPr>
          </a:p>
          <a:p>
            <a:r>
              <a:rPr lang="de-DE" sz="2000" dirty="0">
                <a:solidFill>
                  <a:schemeClr val="bg1"/>
                </a:solidFill>
                <a:effectLst/>
              </a:rPr>
              <a:t>ist eine der Dropbox-Alternativen, von denen </a:t>
            </a:r>
            <a:r>
              <a:rPr lang="de-DE" sz="2000" dirty="0">
                <a:solidFill>
                  <a:schemeClr val="bg1"/>
                </a:solidFill>
              </a:rPr>
              <a:t>Du </a:t>
            </a:r>
            <a:r>
              <a:rPr lang="de-DE" sz="2000" dirty="0">
                <a:solidFill>
                  <a:schemeClr val="bg1"/>
                </a:solidFill>
                <a:effectLst/>
              </a:rPr>
              <a:t>wahrscheinlich schon gehört hast. Google bietet seinen 1,5 Milliarden Gmail-Nutzern eine kostenlose Cloud zum Speichern und Teilen von Dateien.</a:t>
            </a:r>
            <a:endParaRPr lang="en-IE" sz="2000" dirty="0">
              <a:solidFill>
                <a:schemeClr val="bg1"/>
              </a:solidFill>
            </a:endParaRPr>
          </a:p>
        </p:txBody>
      </p:sp>
      <p:sp>
        <p:nvSpPr>
          <p:cNvPr id="9" name="TextBox 8">
            <a:extLst>
              <a:ext uri="{FF2B5EF4-FFF2-40B4-BE49-F238E27FC236}">
                <a16:creationId xmlns:a16="http://schemas.microsoft.com/office/drawing/2014/main" id="{154A9279-C98B-4D5E-B20D-BAD578AB17B3}"/>
              </a:ext>
            </a:extLst>
          </p:cNvPr>
          <p:cNvSpPr txBox="1"/>
          <p:nvPr/>
        </p:nvSpPr>
        <p:spPr>
          <a:xfrm>
            <a:off x="523146" y="1096376"/>
            <a:ext cx="3503609" cy="2677656"/>
          </a:xfrm>
          <a:prstGeom prst="rect">
            <a:avLst/>
          </a:prstGeom>
          <a:solidFill>
            <a:srgbClr val="00ACA7"/>
          </a:solidFill>
        </p:spPr>
        <p:txBody>
          <a:bodyPr wrap="square" rtlCol="0">
            <a:spAutoFit/>
          </a:bodyPr>
          <a:lstStyle/>
          <a:p>
            <a:pPr algn="l"/>
            <a:r>
              <a:rPr lang="en-US" sz="2400" b="1"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Dropbox</a:t>
            </a:r>
            <a:r>
              <a:rPr lang="en-US" sz="240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 </a:t>
            </a:r>
            <a:endParaRPr lang="en-US" sz="2400" dirty="0">
              <a:solidFill>
                <a:schemeClr val="accent5">
                  <a:lumMod val="40000"/>
                  <a:lumOff val="60000"/>
                </a:schemeClr>
              </a:solidFill>
              <a:effectLst/>
            </a:endParaRPr>
          </a:p>
          <a:p>
            <a:pPr algn="l"/>
            <a:r>
              <a:rPr lang="de-DE" sz="2400" dirty="0">
                <a:solidFill>
                  <a:schemeClr val="bg1"/>
                </a:solidFill>
                <a:effectLst/>
              </a:rPr>
              <a:t>ist eine erstklassige Plattform für die gemeinsame Nutzung von Dateien, von der es eine kostenlose Version gibt. </a:t>
            </a:r>
          </a:p>
          <a:p>
            <a:pPr algn="l"/>
            <a:endParaRPr lang="en-US" sz="2400" dirty="0">
              <a:solidFill>
                <a:schemeClr val="bg1"/>
              </a:solidFill>
            </a:endParaRPr>
          </a:p>
        </p:txBody>
      </p:sp>
      <p:sp>
        <p:nvSpPr>
          <p:cNvPr id="10" name="TextBox 9">
            <a:extLst>
              <a:ext uri="{FF2B5EF4-FFF2-40B4-BE49-F238E27FC236}">
                <a16:creationId xmlns:a16="http://schemas.microsoft.com/office/drawing/2014/main" id="{636C6153-3084-4615-BF4D-B63B320CFA4C}"/>
              </a:ext>
            </a:extLst>
          </p:cNvPr>
          <p:cNvSpPr txBox="1"/>
          <p:nvPr/>
        </p:nvSpPr>
        <p:spPr>
          <a:xfrm>
            <a:off x="8364012" y="1092903"/>
            <a:ext cx="3358627" cy="2677656"/>
          </a:xfrm>
          <a:prstGeom prst="rect">
            <a:avLst/>
          </a:prstGeom>
          <a:solidFill>
            <a:srgbClr val="00ACA7"/>
          </a:solidFill>
        </p:spPr>
        <p:txBody>
          <a:bodyPr wrap="square" rtlCol="0">
            <a:spAutoFit/>
          </a:bodyPr>
          <a:lstStyle/>
          <a:p>
            <a:r>
              <a:rPr lang="en-US" sz="2400" b="1" dirty="0">
                <a:solidFill>
                  <a:schemeClr val="accent5">
                    <a:lumMod val="40000"/>
                    <a:lumOff val="60000"/>
                  </a:schemeClr>
                </a:solidFill>
                <a:effectLst/>
                <a:hlinkClick r:id="rId5">
                  <a:extLst>
                    <a:ext uri="{A12FA001-AC4F-418D-AE19-62706E023703}">
                      <ahyp:hlinkClr xmlns:ahyp="http://schemas.microsoft.com/office/drawing/2018/hyperlinkcolor" val="tx"/>
                    </a:ext>
                  </a:extLst>
                </a:hlinkClick>
              </a:rPr>
              <a:t>OneDrive</a:t>
            </a:r>
            <a:r>
              <a:rPr lang="en-US" sz="2400" dirty="0">
                <a:solidFill>
                  <a:schemeClr val="bg1"/>
                </a:solidFill>
                <a:effectLst/>
              </a:rPr>
              <a:t> </a:t>
            </a:r>
          </a:p>
          <a:p>
            <a:r>
              <a:rPr lang="de-DE" sz="2400" dirty="0">
                <a:solidFill>
                  <a:schemeClr val="bg1"/>
                </a:solidFill>
                <a:effectLst/>
              </a:rPr>
              <a:t>ist eine weitere gute Alternative und Dateispeicherplattform, die von Microsoft angeboten wird.</a:t>
            </a:r>
            <a:br>
              <a:rPr lang="en-US" sz="2400" dirty="0">
                <a:solidFill>
                  <a:schemeClr val="bg1"/>
                </a:solidFill>
                <a:effectLst/>
              </a:rPr>
            </a:br>
            <a:endParaRPr lang="de-DE" sz="2400" dirty="0">
              <a:solidFill>
                <a:schemeClr val="bg1"/>
              </a:solidFill>
              <a:effectLst/>
            </a:endParaRPr>
          </a:p>
        </p:txBody>
      </p:sp>
      <p:pic>
        <p:nvPicPr>
          <p:cNvPr id="14" name="Picture 13" descr="A picture containing text, businesscard, vector graphics&#10;&#10;Description automatically generated">
            <a:hlinkClick r:id="rId4"/>
            <a:extLst>
              <a:ext uri="{FF2B5EF4-FFF2-40B4-BE49-F238E27FC236}">
                <a16:creationId xmlns:a16="http://schemas.microsoft.com/office/drawing/2014/main" id="{739602FE-EF8B-41C1-9D54-D69179BBA5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8874" y="3646671"/>
            <a:ext cx="2574253" cy="2437660"/>
          </a:xfrm>
          <a:prstGeom prst="rect">
            <a:avLst/>
          </a:prstGeom>
        </p:spPr>
      </p:pic>
      <p:pic>
        <p:nvPicPr>
          <p:cNvPr id="16" name="Picture 15" descr="Logo, company name&#10;&#10;Description automatically generated">
            <a:hlinkClick r:id="rId5"/>
            <a:extLst>
              <a:ext uri="{FF2B5EF4-FFF2-40B4-BE49-F238E27FC236}">
                <a16:creationId xmlns:a16="http://schemas.microsoft.com/office/drawing/2014/main" id="{1BB7E5CD-E8B8-4AD6-85FD-10F65E94A4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74334" y="3859323"/>
            <a:ext cx="2137981" cy="2086856"/>
          </a:xfrm>
          <a:prstGeom prst="rect">
            <a:avLst/>
          </a:prstGeom>
        </p:spPr>
      </p:pic>
    </p:spTree>
    <p:extLst>
      <p:ext uri="{BB962C8B-B14F-4D97-AF65-F5344CB8AC3E}">
        <p14:creationId xmlns:p14="http://schemas.microsoft.com/office/powerpoint/2010/main" val="3155420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60122"/>
            <a:ext cx="10978262" cy="1083096"/>
          </a:xfrm>
        </p:spPr>
        <p:txBody>
          <a:bodyPr vert="horz" lIns="91440" tIns="45720" rIns="91440" bIns="45720" rtlCol="0" anchor="t">
            <a:normAutofit/>
          </a:bodyPr>
          <a:lstStyle/>
          <a:p>
            <a:r>
              <a:rPr lang="en-GB" sz="3600" dirty="0"/>
              <a:t>TOOL NAME: Dropbox</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301842" y="1439610"/>
            <a:ext cx="7385573" cy="5111501"/>
          </a:xfrm>
          <a:solidFill>
            <a:srgbClr val="00ACA7"/>
          </a:solidFill>
        </p:spPr>
        <p:txBody>
          <a:bodyPr vert="horz" lIns="91440" tIns="45720" rIns="91440" bIns="45720" rtlCol="0" anchor="t">
            <a:noAutofit/>
          </a:bodyPr>
          <a:lstStyle/>
          <a:p>
            <a:pPr algn="l"/>
            <a:r>
              <a:rPr lang="en-US" b="1" i="0" dirty="0">
                <a:solidFill>
                  <a:schemeClr val="bg1"/>
                </a:solidFill>
                <a:effectLst/>
              </a:rPr>
              <a:t>Dropbox</a:t>
            </a:r>
          </a:p>
          <a:p>
            <a:r>
              <a:rPr lang="de-DE" dirty="0">
                <a:solidFill>
                  <a:schemeClr val="bg1"/>
                </a:solidFill>
              </a:rPr>
              <a:t>bietet kostenlose und kostenpflichtige Dateispeicherdienste an. Die Plattform hat derzeit über 500 Millionen Nutzer, von denen nur 13,2 Millionen zahlende Nutzer sind.</a:t>
            </a:r>
          </a:p>
          <a:p>
            <a:r>
              <a:rPr lang="de-DE" dirty="0">
                <a:solidFill>
                  <a:schemeClr val="bg1"/>
                </a:solidFill>
              </a:rPr>
              <a:t>Für Nutzende der (kostenlosen) Basisversion, ist eine der größten Herausforderungen der Speicherplatz. Dropbox Basic bietet nur 2 GB kostenlosen Speicherplatz. Außerdem ist die Anzahl der Geräte, die Du synchronisieren kannst, auf drei begrenzt und es gibt keine Volltextsuche, keine Kontrolle über freigegebene Links und keinen Anzeigeverlauf.</a:t>
            </a:r>
          </a:p>
          <a:p>
            <a:endParaRPr lang="de-DE"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9" name="Picture 8" descr="Graphical user interface, application&#10;&#10;Description automatically generated">
            <a:extLst>
              <a:ext uri="{FF2B5EF4-FFF2-40B4-BE49-F238E27FC236}">
                <a16:creationId xmlns:a16="http://schemas.microsoft.com/office/drawing/2014/main" id="{314CFD28-7C8D-4B52-8B30-E7B6917AD3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9378"/>
          <a:stretch/>
        </p:blipFill>
        <p:spPr>
          <a:xfrm>
            <a:off x="8821134" y="1248970"/>
            <a:ext cx="3370866" cy="3918303"/>
          </a:xfrm>
          <a:prstGeom prst="rect">
            <a:avLst/>
          </a:prstGeom>
        </p:spPr>
      </p:pic>
    </p:spTree>
    <p:extLst>
      <p:ext uri="{BB962C8B-B14F-4D97-AF65-F5344CB8AC3E}">
        <p14:creationId xmlns:p14="http://schemas.microsoft.com/office/powerpoint/2010/main" val="74147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a:bodyPr>
          <a:lstStyle/>
          <a:p>
            <a:r>
              <a:rPr lang="en-US" dirty="0"/>
              <a:t>Überblick</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de-DE" dirty="0"/>
              <a:t>Browsen, Suchen, Filtern von Daten, Informationen und digitalen Inhalten</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de-DE" dirty="0"/>
              <a:t>Auswertung von Daten, Informationen und digitalen Inhalten</a:t>
            </a:r>
            <a:endParaRPr lang="en-US" dirty="0"/>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de-DE" dirty="0"/>
              <a:t>Verwaltung von Daten, Informationen und digitalen Inhalten</a:t>
            </a:r>
            <a:endParaRPr lang="en-US" dirty="0"/>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a:xfrm>
            <a:off x="7223880" y="4805013"/>
            <a:ext cx="4481189" cy="968329"/>
          </a:xfrm>
        </p:spPr>
        <p:txBody>
          <a:bodyPr/>
          <a:lstStyle/>
          <a:p>
            <a:r>
              <a:rPr lang="de-DE" dirty="0"/>
              <a:t>Überwindung sprachlicher und kultureller Barrieren bei der Informations- und Datenkompetenz</a:t>
            </a:r>
            <a:endParaRPr lang="en-US" dirty="0"/>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
        <p:nvSpPr>
          <p:cNvPr id="13" name="Textfeld 12">
            <a:extLst>
              <a:ext uri="{FF2B5EF4-FFF2-40B4-BE49-F238E27FC236}">
                <a16:creationId xmlns:a16="http://schemas.microsoft.com/office/drawing/2014/main" id="{09BDF5BE-0DD2-7EDA-6ADF-5F9D71BFFB76}"/>
              </a:ext>
            </a:extLst>
          </p:cNvPr>
          <p:cNvSpPr txBox="1"/>
          <p:nvPr/>
        </p:nvSpPr>
        <p:spPr>
          <a:xfrm>
            <a:off x="403201" y="1599013"/>
            <a:ext cx="5045877" cy="3693319"/>
          </a:xfrm>
          <a:prstGeom prst="rect">
            <a:avLst/>
          </a:prstGeom>
          <a:noFill/>
        </p:spPr>
        <p:txBody>
          <a:bodyPr wrap="square">
            <a:spAutoFit/>
          </a:bodyPr>
          <a:lstStyle/>
          <a:p>
            <a:r>
              <a:rPr lang="de-DE" dirty="0">
                <a:solidFill>
                  <a:schemeClr val="bg1"/>
                </a:solidFill>
              </a:rPr>
              <a:t>Wie suche ich nach Informationen, Daten und Inhalten?</a:t>
            </a:r>
          </a:p>
          <a:p>
            <a:endParaRPr lang="de-DE" dirty="0">
              <a:solidFill>
                <a:schemeClr val="bg1"/>
              </a:solidFill>
            </a:endParaRPr>
          </a:p>
          <a:p>
            <a:r>
              <a:rPr lang="de-DE" dirty="0">
                <a:solidFill>
                  <a:schemeClr val="bg1"/>
                </a:solidFill>
              </a:rPr>
              <a:t>Wie bewerte ich Datenquellen und woher weiß ich, das Datenquellen zuverlässig und glaubwürdig sind?</a:t>
            </a:r>
          </a:p>
          <a:p>
            <a:endParaRPr lang="de-DE" dirty="0">
              <a:solidFill>
                <a:schemeClr val="bg1"/>
              </a:solidFill>
            </a:endParaRPr>
          </a:p>
          <a:p>
            <a:endParaRPr lang="de-DE" dirty="0">
              <a:solidFill>
                <a:schemeClr val="bg1"/>
              </a:solidFill>
            </a:endParaRPr>
          </a:p>
          <a:p>
            <a:r>
              <a:rPr lang="de-DE" dirty="0">
                <a:solidFill>
                  <a:schemeClr val="bg1"/>
                </a:solidFill>
              </a:rPr>
              <a:t>Wie finde ich mich im Internet zurecht und wie verwalte ich meine Ergebnisse?</a:t>
            </a:r>
          </a:p>
          <a:p>
            <a:endParaRPr lang="de-DE" dirty="0">
              <a:solidFill>
                <a:schemeClr val="bg1"/>
              </a:solidFill>
            </a:endParaRPr>
          </a:p>
          <a:p>
            <a:endParaRPr lang="de-DE" dirty="0">
              <a:solidFill>
                <a:schemeClr val="bg1"/>
              </a:solidFill>
            </a:endParaRPr>
          </a:p>
          <a:p>
            <a:r>
              <a:rPr lang="de-DE" dirty="0">
                <a:solidFill>
                  <a:schemeClr val="bg1"/>
                </a:solidFill>
              </a:rPr>
              <a:t>Wie überwinde ich sprachliche Barrieren für meine Informations- und Datenkompetenz?</a:t>
            </a:r>
          </a:p>
        </p:txBody>
      </p:sp>
    </p:spTree>
    <p:extLst>
      <p:ext uri="{BB962C8B-B14F-4D97-AF65-F5344CB8AC3E}">
        <p14:creationId xmlns:p14="http://schemas.microsoft.com/office/powerpoint/2010/main" val="328081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12595"/>
            <a:ext cx="10978262" cy="1083096"/>
          </a:xfrm>
        </p:spPr>
        <p:txBody>
          <a:bodyPr vert="horz" lIns="91440" tIns="45720" rIns="91440" bIns="45720" rtlCol="0" anchor="t">
            <a:normAutofit/>
          </a:bodyPr>
          <a:lstStyle/>
          <a:p>
            <a:r>
              <a:rPr lang="en-GB" sz="3600" dirty="0"/>
              <a:t>TOOL NAME: Google Drive</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301842" y="1352811"/>
            <a:ext cx="7075988" cy="5324221"/>
          </a:xfrm>
          <a:solidFill>
            <a:srgbClr val="00ACA7"/>
          </a:solidFill>
        </p:spPr>
        <p:txBody>
          <a:bodyPr vert="horz" lIns="91440" tIns="45720" rIns="91440" bIns="45720" rtlCol="0" anchor="t">
            <a:noAutofit/>
          </a:bodyPr>
          <a:lstStyle/>
          <a:p>
            <a:pPr algn="l"/>
            <a:r>
              <a:rPr lang="en-US" sz="2300" b="1" i="0" dirty="0">
                <a:solidFill>
                  <a:schemeClr val="bg1"/>
                </a:solidFill>
                <a:effectLst/>
              </a:rPr>
              <a:t>Google Drive </a:t>
            </a:r>
          </a:p>
          <a:p>
            <a:r>
              <a:rPr lang="de-DE" sz="2300" dirty="0">
                <a:solidFill>
                  <a:schemeClr val="bg1"/>
                </a:solidFill>
              </a:rPr>
              <a:t>bietet seinen 1,5 Milliarden Gmail-Nutzern kostenlose Dateispeicherung und -freigabe in der Cloud. Wenn Du also bereits ein Gmail- oder Google-Konto hast, ist dies die offensichtliche Cloud-Speicheroption, die Du wählen solltest. Einige der Highlights der Plattform sind:</a:t>
            </a:r>
          </a:p>
          <a:p>
            <a:r>
              <a:rPr lang="de-DE" sz="2300" dirty="0">
                <a:solidFill>
                  <a:schemeClr val="bg1"/>
                </a:solidFill>
              </a:rPr>
              <a:t>- Verbindung mit über 100 Drive Apps, darunter Slack, Airtable, Freshdesk und Zipbooks.</a:t>
            </a:r>
          </a:p>
          <a:p>
            <a:r>
              <a:rPr lang="de-DE" sz="2300" dirty="0">
                <a:solidFill>
                  <a:schemeClr val="bg1"/>
                </a:solidFill>
              </a:rPr>
              <a:t>- Speichere Deine Dateien direkt aus E-Mails in der Cloud, indem Du das Symbol "In GoogleDrive speichern" in Google Mail verwendest.</a:t>
            </a:r>
          </a:p>
          <a:p>
            <a:r>
              <a:rPr lang="de-DE" sz="2300" dirty="0">
                <a:solidFill>
                  <a:schemeClr val="bg1"/>
                </a:solidFill>
              </a:rPr>
              <a:t>- Verwende den Modus "Offline arbeiten", um an Dateien zu arbeiten, während Du nicht im Internet bist. Die Dateien werden automatisch mit der Cloud synchronisiert, sobald Du online gehst.</a:t>
            </a:r>
          </a:p>
          <a:p>
            <a:endParaRPr lang="de-DE"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5F0B9B81-5325-4BBC-9705-BECB3A8841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3944"/>
          <a:stretch/>
        </p:blipFill>
        <p:spPr>
          <a:xfrm>
            <a:off x="8814619" y="1254143"/>
            <a:ext cx="3377381" cy="4090525"/>
          </a:xfrm>
          <a:prstGeom prst="rect">
            <a:avLst/>
          </a:prstGeom>
        </p:spPr>
      </p:pic>
    </p:spTree>
    <p:extLst>
      <p:ext uri="{BB962C8B-B14F-4D97-AF65-F5344CB8AC3E}">
        <p14:creationId xmlns:p14="http://schemas.microsoft.com/office/powerpoint/2010/main" val="4009970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302DDD5-1747-4CFE-8524-221A213776D3}"/>
              </a:ext>
            </a:extLst>
          </p:cNvPr>
          <p:cNvSpPr txBox="1">
            <a:spLocks/>
          </p:cNvSpPr>
          <p:nvPr/>
        </p:nvSpPr>
        <p:spPr>
          <a:xfrm>
            <a:off x="301841" y="1388087"/>
            <a:ext cx="7426717" cy="5336747"/>
          </a:xfrm>
          <a:prstGeom prst="rect">
            <a:avLst/>
          </a:prstGeom>
          <a:solidFill>
            <a:srgbClr val="00ACA7"/>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2A1B4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solidFill>
                <a:schemeClr val="bg1"/>
              </a:solidFill>
            </a:endParaRPr>
          </a:p>
        </p:txBody>
      </p:sp>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12595"/>
            <a:ext cx="10978262" cy="1083096"/>
          </a:xfrm>
        </p:spPr>
        <p:txBody>
          <a:bodyPr vert="horz" lIns="91440" tIns="45720" rIns="91440" bIns="45720" rtlCol="0" anchor="t">
            <a:normAutofit/>
          </a:bodyPr>
          <a:lstStyle/>
          <a:p>
            <a:r>
              <a:rPr lang="en-GB" sz="3600" dirty="0"/>
              <a:t>TOOL NAME: One Drive</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437255" y="1449429"/>
            <a:ext cx="7155887" cy="5170594"/>
          </a:xfrm>
          <a:noFill/>
        </p:spPr>
        <p:txBody>
          <a:bodyPr vert="horz" lIns="91440" tIns="45720" rIns="91440" bIns="45720" rtlCol="0" anchor="t">
            <a:noAutofit/>
          </a:bodyPr>
          <a:lstStyle/>
          <a:p>
            <a:pPr algn="l"/>
            <a:r>
              <a:rPr lang="en-US" b="1" i="0" dirty="0">
                <a:solidFill>
                  <a:schemeClr val="bg1"/>
                </a:solidFill>
                <a:effectLst/>
              </a:rPr>
              <a:t>One Drive </a:t>
            </a:r>
          </a:p>
          <a:p>
            <a:r>
              <a:rPr lang="de-DE" sz="2200" dirty="0">
                <a:solidFill>
                  <a:schemeClr val="bg1"/>
                </a:solidFill>
              </a:rPr>
              <a:t>ist eine von Microsoft angebotene Dateispeicherplattform. Genau wie Gmail-Nutzer Zugang zu Google Drive haben, ist OneDrive in Windows 10 integriert. Einige der Highlights der Plattform sind:</a:t>
            </a:r>
          </a:p>
          <a:p>
            <a:r>
              <a:rPr lang="de-DE" sz="2200" dirty="0">
                <a:solidFill>
                  <a:schemeClr val="bg1"/>
                </a:solidFill>
              </a:rPr>
              <a:t>- Auto-Synchronisierung von Dateien: Alle Dateien, die Du auf Deinem Computer speicherst, werden automatisch in die Cloud hochgeladen.</a:t>
            </a:r>
          </a:p>
          <a:p>
            <a:r>
              <a:rPr lang="de-DE" sz="2200" dirty="0">
                <a:solidFill>
                  <a:schemeClr val="bg1"/>
                </a:solidFill>
              </a:rPr>
              <a:t>- Durchsuche Dateien, die in der Cloud gespeichert sind, über Deinen Browser. </a:t>
            </a:r>
          </a:p>
          <a:p>
            <a:r>
              <a:rPr lang="de-DE" sz="2200" dirty="0">
                <a:solidFill>
                  <a:schemeClr val="bg1"/>
                </a:solidFill>
              </a:rPr>
              <a:t>- Kontrolliere den Zugriff auf Deine Dateien, gebe sie über einen Link an Benutzer weiter und bestimme, was diese mit den Dateien tun können.</a:t>
            </a:r>
          </a:p>
          <a:p>
            <a:r>
              <a:rPr lang="de-DE" sz="2200" dirty="0">
                <a:solidFill>
                  <a:schemeClr val="bg1"/>
                </a:solidFill>
              </a:rPr>
              <a:t>- Automatisches Hochladen von Fotos und Videos von angeschlossenen Geräten.</a:t>
            </a:r>
          </a:p>
          <a:p>
            <a:endParaRPr lang="de-DE" dirty="0">
              <a:solidFill>
                <a:schemeClr val="tx1"/>
              </a:solidFill>
            </a:endParaRPr>
          </a:p>
          <a:p>
            <a:pPr algn="l"/>
            <a:endParaRPr lang="en-IE" sz="1900"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7" name="Picture 6" descr="Diagram&#10;&#10;Description automatically generated">
            <a:extLst>
              <a:ext uri="{FF2B5EF4-FFF2-40B4-BE49-F238E27FC236}">
                <a16:creationId xmlns:a16="http://schemas.microsoft.com/office/drawing/2014/main" id="{EEFC09C6-824F-42BE-BE8C-5944389202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549" y="1238669"/>
            <a:ext cx="3380574" cy="4065998"/>
          </a:xfrm>
          <a:prstGeom prst="rect">
            <a:avLst/>
          </a:prstGeom>
        </p:spPr>
      </p:pic>
    </p:spTree>
    <p:extLst>
      <p:ext uri="{BB962C8B-B14F-4D97-AF65-F5344CB8AC3E}">
        <p14:creationId xmlns:p14="http://schemas.microsoft.com/office/powerpoint/2010/main" val="657211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6E8275-9DCC-4ECC-9922-FDCDA5FF53F0}"/>
              </a:ext>
            </a:extLst>
          </p:cNvPr>
          <p:cNvSpPr txBox="1"/>
          <p:nvPr/>
        </p:nvSpPr>
        <p:spPr>
          <a:xfrm>
            <a:off x="231229" y="1376127"/>
            <a:ext cx="4656082" cy="4708981"/>
          </a:xfrm>
          <a:prstGeom prst="rect">
            <a:avLst/>
          </a:prstGeom>
          <a:solidFill>
            <a:schemeClr val="bg1"/>
          </a:solidFill>
        </p:spPr>
        <p:txBody>
          <a:bodyPr wrap="square">
            <a:spAutoFit/>
          </a:bodyPr>
          <a:lstStyle/>
          <a:p>
            <a:pPr algn="just"/>
            <a:endParaRPr lang="en-GB" sz="1200" dirty="0">
              <a:ea typeface="+mn-lt"/>
              <a:cs typeface="+mn-lt"/>
            </a:endParaRPr>
          </a:p>
          <a:p>
            <a:r>
              <a:rPr lang="de-DE" sz="2400" b="1" i="1" dirty="0">
                <a:solidFill>
                  <a:srgbClr val="E78631"/>
                </a:solidFill>
                <a:ea typeface="+mn-lt"/>
                <a:cs typeface="+mn-lt"/>
              </a:rPr>
              <a:t>Die folgenden Themen werden in diesem Artikel über Cloud Computing erläutert:</a:t>
            </a:r>
          </a:p>
          <a:p>
            <a:r>
              <a:rPr lang="en-GB" sz="2400" dirty="0">
                <a:solidFill>
                  <a:schemeClr val="tx1">
                    <a:lumMod val="50000"/>
                    <a:lumOff val="50000"/>
                  </a:schemeClr>
                </a:solidFill>
                <a:ea typeface="+mn-lt"/>
                <a:cs typeface="+mn-lt"/>
              </a:rPr>
              <a:t>1. Warum Cloud (“Datenwolke”) Computing?</a:t>
            </a:r>
          </a:p>
          <a:p>
            <a:r>
              <a:rPr lang="en-GB" sz="2400" dirty="0">
                <a:solidFill>
                  <a:schemeClr val="tx1">
                    <a:lumMod val="50000"/>
                    <a:lumOff val="50000"/>
                  </a:schemeClr>
                </a:solidFill>
                <a:ea typeface="+mn-lt"/>
                <a:cs typeface="+mn-lt"/>
              </a:rPr>
              <a:t>2. Was ist Cloud Computing?</a:t>
            </a:r>
          </a:p>
          <a:p>
            <a:r>
              <a:rPr lang="en-GB" sz="2400" dirty="0">
                <a:solidFill>
                  <a:schemeClr val="tx1">
                    <a:lumMod val="50000"/>
                    <a:lumOff val="50000"/>
                  </a:schemeClr>
                </a:solidFill>
                <a:ea typeface="+mn-lt"/>
                <a:cs typeface="+mn-lt"/>
              </a:rPr>
              <a:t>3. Typen von Cloud Computing?</a:t>
            </a:r>
          </a:p>
          <a:p>
            <a:r>
              <a:rPr lang="en-GB" sz="2400" dirty="0">
                <a:solidFill>
                  <a:schemeClr val="tx1">
                    <a:lumMod val="50000"/>
                    <a:lumOff val="50000"/>
                  </a:schemeClr>
                </a:solidFill>
                <a:ea typeface="+mn-lt"/>
                <a:cs typeface="+mn-lt"/>
              </a:rPr>
              <a:t>4. Cloud Anbieter</a:t>
            </a:r>
          </a:p>
          <a:p>
            <a:r>
              <a:rPr lang="en-GB" sz="2400" dirty="0">
                <a:solidFill>
                  <a:schemeClr val="tx1">
                    <a:lumMod val="50000"/>
                    <a:lumOff val="50000"/>
                  </a:schemeClr>
                </a:solidFill>
                <a:ea typeface="+mn-lt"/>
                <a:cs typeface="+mn-lt"/>
              </a:rPr>
              <a:t>5. Der Lebenszyklus eines Cloud Computing Lösungskonzeptes</a:t>
            </a:r>
          </a:p>
          <a:p>
            <a:r>
              <a:rPr lang="en-GB" sz="2400" dirty="0">
                <a:solidFill>
                  <a:schemeClr val="tx1">
                    <a:lumMod val="50000"/>
                    <a:lumOff val="50000"/>
                  </a:schemeClr>
                </a:solidFill>
                <a:ea typeface="+mn-lt"/>
                <a:cs typeface="+mn-lt"/>
              </a:rPr>
              <a:t>6. Cloud Computing mit AWS</a:t>
            </a:r>
          </a:p>
          <a:p>
            <a:r>
              <a:rPr lang="en-GB" sz="2400" dirty="0">
                <a:solidFill>
                  <a:schemeClr val="tx1">
                    <a:lumMod val="50000"/>
                    <a:lumOff val="50000"/>
                  </a:schemeClr>
                </a:solidFill>
                <a:ea typeface="+mn-lt"/>
                <a:cs typeface="+mn-lt"/>
              </a:rPr>
              <a:t>7. Demo - AWS EC2 und AWS S3</a:t>
            </a:r>
            <a:endParaRPr lang="hr-BA" sz="2400" dirty="0">
              <a:solidFill>
                <a:schemeClr val="tx1">
                  <a:lumMod val="50000"/>
                  <a:lumOff val="50000"/>
                </a:schemeClr>
              </a:solidFill>
              <a:cs typeface="Calibri"/>
            </a:endParaRPr>
          </a:p>
        </p:txBody>
      </p:sp>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381114" y="569970"/>
            <a:ext cx="3735936" cy="649230"/>
          </a:xfrm>
        </p:spPr>
        <p:txBody>
          <a:bodyPr>
            <a:normAutofit fontScale="70000" lnSpcReduction="20000"/>
          </a:bodyPr>
          <a:lstStyle/>
          <a:p>
            <a:r>
              <a:rPr lang="en-GB" dirty="0"/>
              <a:t>Schaue Dir dieses Video an</a:t>
            </a:r>
            <a:endParaRPr lang="hr-BA" dirty="0"/>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8673286" y="5355685"/>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rot="16200000" flipV="1">
            <a:off x="7906014" y="5769931"/>
            <a:ext cx="551065" cy="373610"/>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6096000" y="5618499"/>
            <a:ext cx="2111387" cy="461665"/>
          </a:xfrm>
          <a:prstGeom prst="rect">
            <a:avLst/>
          </a:prstGeom>
          <a:noFill/>
        </p:spPr>
        <p:txBody>
          <a:bodyPr wrap="square" rtlCol="0">
            <a:spAutoFit/>
          </a:bodyPr>
          <a:lstStyle/>
          <a:p>
            <a:pPr algn="ctr"/>
            <a:r>
              <a:rPr lang="de-DE" sz="2400" b="1" dirty="0">
                <a:solidFill>
                  <a:srgbClr val="E78631"/>
                </a:solidFill>
              </a:rPr>
              <a:t>Klick</a:t>
            </a:r>
            <a:endParaRPr lang="en-US" sz="2400" b="1" dirty="0">
              <a:solidFill>
                <a:srgbClr val="E78631"/>
              </a:solidFill>
            </a:endParaRPr>
          </a:p>
        </p:txBody>
      </p:sp>
      <p:pic>
        <p:nvPicPr>
          <p:cNvPr id="7" name="Online Media 6" title="Cloud Computing Tutorial for Beginners | Cloud Computing Explained | Cloud Computing | Simplilearn">
            <a:hlinkClick r:id="" action="ppaction://media"/>
            <a:extLst>
              <a:ext uri="{FF2B5EF4-FFF2-40B4-BE49-F238E27FC236}">
                <a16:creationId xmlns:a16="http://schemas.microsoft.com/office/drawing/2014/main" id="{15C411ED-A40D-4F60-9C4D-EF26082A52E4}"/>
              </a:ext>
            </a:extLst>
          </p:cNvPr>
          <p:cNvPicPr>
            <a:picLocks noRot="1" noChangeAspect="1"/>
          </p:cNvPicPr>
          <p:nvPr>
            <a:videoFile r:link="rId1"/>
          </p:nvPr>
        </p:nvPicPr>
        <p:blipFill>
          <a:blip r:embed="rId5"/>
          <a:stretch>
            <a:fillRect/>
          </a:stretch>
        </p:blipFill>
        <p:spPr>
          <a:xfrm>
            <a:off x="5245935" y="1376127"/>
            <a:ext cx="5681598" cy="3538403"/>
          </a:xfrm>
          <a:prstGeom prst="rect">
            <a:avLst/>
          </a:prstGeom>
        </p:spPr>
      </p:pic>
    </p:spTree>
    <p:extLst>
      <p:ext uri="{BB962C8B-B14F-4D97-AF65-F5344CB8AC3E}">
        <p14:creationId xmlns:p14="http://schemas.microsoft.com/office/powerpoint/2010/main" val="34531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3" y="709438"/>
            <a:ext cx="5399361" cy="697353"/>
          </a:xfrm>
        </p:spPr>
        <p:txBody>
          <a:bodyPr/>
          <a:lstStyle/>
          <a:p>
            <a:r>
              <a:rPr lang="en-US" dirty="0"/>
              <a:t>4. </a:t>
            </a:r>
            <a:r>
              <a:rPr lang="de-DE" dirty="0"/>
              <a:t>Überwindung sprachlicher und kultureller Barrieren zur Informations- und Datenkompetenz</a:t>
            </a:r>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IE" sz="3200" dirty="0"/>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557146"/>
            <a:ext cx="10709987" cy="3743707"/>
          </a:xfrm>
        </p:spPr>
        <p:txBody>
          <a:bodyPr/>
          <a:lstStyle/>
          <a:p>
            <a:pPr marL="285750" indent="-285750">
              <a:buFont typeface="Arial" panose="020B0604020202020204" pitchFamily="34" charset="0"/>
              <a:buChar char="•"/>
            </a:pPr>
            <a:r>
              <a:rPr lang="de-DE" sz="2400" b="1" dirty="0"/>
              <a:t>Sprachbarriere </a:t>
            </a:r>
            <a:r>
              <a:rPr lang="de-DE" sz="2400" dirty="0"/>
              <a:t>bezieht sich in erster Linie auf sprachliche Kommunikationsbarrieren, d. h. auf die Kommunikationsschwierigkeiten von Menschen oder Gruppen, die ursprünglich unterschiedliche Sprachen oder in manchen Fällen sogar Dialekte sprechen. </a:t>
            </a:r>
          </a:p>
          <a:p>
            <a:pPr marL="285750" indent="-285750">
              <a:buFont typeface="Arial" panose="020B0604020202020204" pitchFamily="34" charset="0"/>
              <a:buChar char="•"/>
            </a:pPr>
            <a:r>
              <a:rPr lang="de-DE" sz="2400" b="1" dirty="0"/>
              <a:t>Eine kulturelle Barriere </a:t>
            </a:r>
            <a:r>
              <a:rPr lang="de-DE" sz="2400" dirty="0"/>
              <a:t>ist ein Problem, das durch ein Missverständnis der Bedeutung entsteht, das durch kulturelle Unterschiede zwischen Sender und Empfänger verursacht wird.</a:t>
            </a:r>
          </a:p>
        </p:txBody>
      </p:sp>
    </p:spTree>
    <p:extLst>
      <p:ext uri="{BB962C8B-B14F-4D97-AF65-F5344CB8AC3E}">
        <p14:creationId xmlns:p14="http://schemas.microsoft.com/office/powerpoint/2010/main" val="1979264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6ECA3-73C0-40E7-BC54-4F92FA106A79}"/>
              </a:ext>
            </a:extLst>
          </p:cNvPr>
          <p:cNvSpPr>
            <a:spLocks noGrp="1"/>
          </p:cNvSpPr>
          <p:nvPr>
            <p:ph type="body" sz="quarter" idx="14"/>
          </p:nvPr>
        </p:nvSpPr>
        <p:spPr>
          <a:xfrm>
            <a:off x="4694776" y="4353361"/>
            <a:ext cx="785328" cy="1056986"/>
          </a:xfrm>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5D810E06-3B93-47E3-B6FF-1DBBF19060FD}"/>
              </a:ext>
            </a:extLst>
          </p:cNvPr>
          <p:cNvSpPr>
            <a:spLocks noGrp="1"/>
          </p:cNvSpPr>
          <p:nvPr>
            <p:ph type="body" sz="quarter" idx="13"/>
          </p:nvPr>
        </p:nvSpPr>
        <p:spPr>
          <a:xfrm>
            <a:off x="856590" y="1182011"/>
            <a:ext cx="4369392" cy="4493975"/>
          </a:xfrm>
        </p:spPr>
        <p:txBody>
          <a:bodyPr/>
          <a:lstStyle/>
          <a:p>
            <a:r>
              <a:rPr lang="de-DE" sz="2000" dirty="0"/>
              <a:t>"Wenn du mit einem Menschen in einer Sprache sprichst, die er versteht, geht das in seinen Kopf. Wenn du mit ihm in seiner Sprache sprichst, geht das in sein Herz", sagte der ehemalige südafrikanische Präsident Nelson Mandela.</a:t>
            </a:r>
          </a:p>
          <a:p>
            <a:endParaRPr lang="en-US" sz="2000" dirty="0"/>
          </a:p>
          <a:p>
            <a:r>
              <a:rPr lang="en-US" sz="2000" dirty="0"/>
              <a:t>Original:“If you talk to a man in a language he understands, that goes to his head. If you talk to him in his language, that goes to his heart,” former South African President Nelson Mandela said.</a:t>
            </a:r>
          </a:p>
          <a:p>
            <a:endParaRPr lang="en-US" dirty="0"/>
          </a:p>
        </p:txBody>
      </p:sp>
      <p:sp>
        <p:nvSpPr>
          <p:cNvPr id="4" name="Text Placeholder 3">
            <a:extLst>
              <a:ext uri="{FF2B5EF4-FFF2-40B4-BE49-F238E27FC236}">
                <a16:creationId xmlns:a16="http://schemas.microsoft.com/office/drawing/2014/main" id="{BCCF6977-41A0-499F-A95E-3029C7B2DE6F}"/>
              </a:ext>
            </a:extLst>
          </p:cNvPr>
          <p:cNvSpPr>
            <a:spLocks noGrp="1"/>
          </p:cNvSpPr>
          <p:nvPr>
            <p:ph type="body" sz="quarter" idx="15"/>
          </p:nvPr>
        </p:nvSpPr>
        <p:spPr>
          <a:xfrm>
            <a:off x="547111" y="6365"/>
            <a:ext cx="2613204" cy="1221666"/>
          </a:xfrm>
        </p:spPr>
        <p:txBody>
          <a:bodyPr>
            <a:normAutofit fontScale="92500" lnSpcReduction="10000"/>
          </a:bodyPr>
          <a:lstStyle/>
          <a:p>
            <a:r>
              <a:rPr lang="hr-BA" dirty="0"/>
              <a:t>„</a:t>
            </a:r>
            <a:endParaRPr lang="en-US" dirty="0"/>
          </a:p>
        </p:txBody>
      </p:sp>
      <p:pic>
        <p:nvPicPr>
          <p:cNvPr id="7" name="Picture Placeholder 6" descr="A close-up of an old person smiling&#10;&#10;Description automatically generated">
            <a:extLst>
              <a:ext uri="{FF2B5EF4-FFF2-40B4-BE49-F238E27FC236}">
                <a16:creationId xmlns:a16="http://schemas.microsoft.com/office/drawing/2014/main" id="{8DCB836C-B0EE-45AC-83A7-F8C24DF5A6B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2134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5665E5-4536-4429-ACC3-D43853F3FD99}"/>
              </a:ext>
            </a:extLst>
          </p:cNvPr>
          <p:cNvSpPr>
            <a:spLocks noGrp="1"/>
          </p:cNvSpPr>
          <p:nvPr>
            <p:ph type="body" sz="quarter" idx="13"/>
          </p:nvPr>
        </p:nvSpPr>
        <p:spPr>
          <a:xfrm>
            <a:off x="856589" y="997503"/>
            <a:ext cx="10417661" cy="4493975"/>
          </a:xfrm>
          <a:ln w="53975">
            <a:gradFill>
              <a:gsLst>
                <a:gs pos="0">
                  <a:srgbClr val="F1B12E"/>
                </a:gs>
                <a:gs pos="74000">
                  <a:srgbClr val="00ACA7"/>
                </a:gs>
                <a:gs pos="83000">
                  <a:srgbClr val="00ACA7"/>
                </a:gs>
                <a:gs pos="100000">
                  <a:srgbClr val="00ACA7"/>
                </a:gs>
              </a:gsLst>
              <a:lin ang="5400000" scaled="1"/>
            </a:gradFill>
          </a:ln>
        </p:spPr>
        <p:txBody>
          <a:bodyPr>
            <a:normAutofit/>
          </a:bodyPr>
          <a:lstStyle/>
          <a:p>
            <a:pPr algn="l"/>
            <a:r>
              <a:rPr lang="de-DE" b="1" dirty="0"/>
              <a:t>Wie beeinflusst die Sprache Deine Erfahrung mit dem Internet?</a:t>
            </a:r>
          </a:p>
          <a:p>
            <a:pPr algn="l"/>
            <a:endParaRPr lang="en-US" dirty="0"/>
          </a:p>
          <a:p>
            <a:pPr algn="l"/>
            <a:r>
              <a:rPr lang="de-DE" dirty="0"/>
              <a:t>Für diejenigen, die kein Englisch sprechen oder verstehen, ist ein Großteil des Internets unerreichbar. </a:t>
            </a:r>
          </a:p>
          <a:p>
            <a:pPr algn="l"/>
            <a:endParaRPr lang="hr-BA" dirty="0"/>
          </a:p>
          <a:p>
            <a:pPr algn="l"/>
            <a:r>
              <a:rPr lang="de-DE" dirty="0"/>
              <a:t>Englische Muttersprachler - etwa 5 % der Weltbevölkerung - bemerken wahrscheinlich keinen Unterschied zwischen dem realen Leben und dem Online-Leben, da mehr als die Hälfte des Internets in ihrer Sprache ist.</a:t>
            </a:r>
            <a:endParaRPr lang="en-US" dirty="0"/>
          </a:p>
        </p:txBody>
      </p:sp>
    </p:spTree>
    <p:extLst>
      <p:ext uri="{BB962C8B-B14F-4D97-AF65-F5344CB8AC3E}">
        <p14:creationId xmlns:p14="http://schemas.microsoft.com/office/powerpoint/2010/main" val="3514429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D9AA6B-682C-4222-BFF5-BA1B8987301A}"/>
              </a:ext>
            </a:extLst>
          </p:cNvPr>
          <p:cNvSpPr>
            <a:spLocks noGrp="1"/>
          </p:cNvSpPr>
          <p:nvPr>
            <p:ph type="body" sz="quarter" idx="15"/>
          </p:nvPr>
        </p:nvSpPr>
        <p:spPr>
          <a:xfrm>
            <a:off x="3175537" y="421277"/>
            <a:ext cx="8248525" cy="1346703"/>
          </a:xfrm>
        </p:spPr>
        <p:txBody>
          <a:bodyPr>
            <a:normAutofit/>
          </a:bodyPr>
          <a:lstStyle/>
          <a:p>
            <a:r>
              <a:rPr lang="en-US" sz="3200" b="1" dirty="0"/>
              <a:t>Vielfalt des Surfens: </a:t>
            </a:r>
            <a:r>
              <a:rPr lang="en-US" sz="3200" dirty="0"/>
              <a:t>Sprachbedarf</a:t>
            </a:r>
          </a:p>
        </p:txBody>
      </p:sp>
      <p:pic>
        <p:nvPicPr>
          <p:cNvPr id="4" name="Picture 3" descr="Chart, sunburst chart&#10;&#10;Description automatically generated">
            <a:extLst>
              <a:ext uri="{FF2B5EF4-FFF2-40B4-BE49-F238E27FC236}">
                <a16:creationId xmlns:a16="http://schemas.microsoft.com/office/drawing/2014/main" id="{63D62EEF-A3A4-4CCF-8206-2AE1D203546D}"/>
              </a:ext>
            </a:extLst>
          </p:cNvPr>
          <p:cNvPicPr>
            <a:picLocks noChangeAspect="1"/>
          </p:cNvPicPr>
          <p:nvPr/>
        </p:nvPicPr>
        <p:blipFill>
          <a:blip r:embed="rId2"/>
          <a:stretch>
            <a:fillRect/>
          </a:stretch>
        </p:blipFill>
        <p:spPr>
          <a:xfrm>
            <a:off x="2002035" y="1094628"/>
            <a:ext cx="7960977" cy="5617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389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299B3-B016-403F-9C7B-D70E2C52516F}"/>
              </a:ext>
            </a:extLst>
          </p:cNvPr>
          <p:cNvSpPr>
            <a:spLocks noGrp="1"/>
          </p:cNvSpPr>
          <p:nvPr>
            <p:ph type="body" sz="quarter" idx="13"/>
          </p:nvPr>
        </p:nvSpPr>
        <p:spPr>
          <a:xfrm>
            <a:off x="188361" y="506196"/>
            <a:ext cx="5440914" cy="3561711"/>
          </a:xfrm>
        </p:spPr>
        <p:txBody>
          <a:bodyPr>
            <a:normAutofit/>
          </a:bodyPr>
          <a:lstStyle/>
          <a:p>
            <a:pPr>
              <a:lnSpc>
                <a:spcPct val="110000"/>
              </a:lnSpc>
            </a:pPr>
            <a:r>
              <a:rPr lang="de-DE" sz="2800" b="0" dirty="0"/>
              <a:t>Wenn Du einen Migrationshintergrund hast, bist Du vielleicht mehrsprachig oder bevorzugst es, in einer bestimmten Sprache zu suchen. Das gibt dir die Chance, Ergebnisse in verschiedenen Sprachen zu finden.</a:t>
            </a:r>
            <a:endParaRPr lang="en-IE" dirty="0"/>
          </a:p>
        </p:txBody>
      </p:sp>
      <p:sp>
        <p:nvSpPr>
          <p:cNvPr id="3" name="Text Placeholder 2">
            <a:extLst>
              <a:ext uri="{FF2B5EF4-FFF2-40B4-BE49-F238E27FC236}">
                <a16:creationId xmlns:a16="http://schemas.microsoft.com/office/drawing/2014/main" id="{D15CD468-1A2B-4F36-912A-1C91C98E6217}"/>
              </a:ext>
            </a:extLst>
          </p:cNvPr>
          <p:cNvSpPr>
            <a:spLocks noGrp="1"/>
          </p:cNvSpPr>
          <p:nvPr>
            <p:ph type="body" sz="quarter" idx="14"/>
          </p:nvPr>
        </p:nvSpPr>
        <p:spPr>
          <a:xfrm>
            <a:off x="188361" y="4445816"/>
            <a:ext cx="8099854" cy="1497784"/>
          </a:xfrm>
        </p:spPr>
        <p:txBody>
          <a:bodyPr/>
          <a:lstStyle/>
          <a:p>
            <a:r>
              <a:rPr lang="de-DE" dirty="0"/>
              <a:t>Standardmäßig ist die Sprache des Internetbrowsers regional ausgerichtet. Egal, wo auf der Welt Du dich befindest, Dein Browser zeigt die Sprache an, die dort überwiegend gesprochen wird. Um die in einem Internetbrowser angezeigte Standardsprache zu ändern, folge den Anweisungen.</a:t>
            </a:r>
          </a:p>
        </p:txBody>
      </p:sp>
      <p:pic>
        <p:nvPicPr>
          <p:cNvPr id="7" name="Graphic 6" descr="Mouse outline">
            <a:extLst>
              <a:ext uri="{FF2B5EF4-FFF2-40B4-BE49-F238E27FC236}">
                <a16:creationId xmlns:a16="http://schemas.microsoft.com/office/drawing/2014/main" id="{80FD25AB-A6EF-4239-8A92-7763905E68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8616894" y="4004321"/>
            <a:ext cx="1317540" cy="1317540"/>
          </a:xfrm>
          <a:prstGeom prst="rect">
            <a:avLst/>
          </a:prstGeom>
        </p:spPr>
      </p:pic>
      <p:sp>
        <p:nvSpPr>
          <p:cNvPr id="9" name="TextBox 8">
            <a:extLst>
              <a:ext uri="{FF2B5EF4-FFF2-40B4-BE49-F238E27FC236}">
                <a16:creationId xmlns:a16="http://schemas.microsoft.com/office/drawing/2014/main" id="{1E947431-EF9A-4B3B-9B8E-1EB7083F10A4}"/>
              </a:ext>
            </a:extLst>
          </p:cNvPr>
          <p:cNvSpPr txBox="1"/>
          <p:nvPr/>
        </p:nvSpPr>
        <p:spPr>
          <a:xfrm>
            <a:off x="8805797" y="5591211"/>
            <a:ext cx="3057957" cy="523220"/>
          </a:xfrm>
          <a:prstGeom prst="rect">
            <a:avLst/>
          </a:prstGeom>
          <a:noFill/>
        </p:spPr>
        <p:txBody>
          <a:bodyPr wrap="square" rtlCol="0">
            <a:spAutoFit/>
          </a:bodyPr>
          <a:lstStyle/>
          <a:p>
            <a:r>
              <a:rPr lang="de-DE" sz="2800" b="1" dirty="0">
                <a:solidFill>
                  <a:srgbClr val="D6315A"/>
                </a:solidFill>
              </a:rPr>
              <a:t>Klicke, um zu lesen</a:t>
            </a:r>
            <a:endParaRPr lang="en-US" sz="2800" b="1" dirty="0">
              <a:solidFill>
                <a:srgbClr val="D6315A"/>
              </a:solidFill>
            </a:endParaRPr>
          </a:p>
        </p:txBody>
      </p:sp>
      <p:sp>
        <p:nvSpPr>
          <p:cNvPr id="12" name="Arrow: Striped Right 11">
            <a:extLst>
              <a:ext uri="{FF2B5EF4-FFF2-40B4-BE49-F238E27FC236}">
                <a16:creationId xmlns:a16="http://schemas.microsoft.com/office/drawing/2014/main" id="{E81530BD-4BE0-4ED4-A4AB-21BDDCDFC04E}"/>
              </a:ext>
            </a:extLst>
          </p:cNvPr>
          <p:cNvSpPr/>
          <p:nvPr/>
        </p:nvSpPr>
        <p:spPr>
          <a:xfrm rot="16200000">
            <a:off x="9899128" y="4849708"/>
            <a:ext cx="727969" cy="461665"/>
          </a:xfrm>
          <a:prstGeom prst="stripedRight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 name="Picture Placeholder 9" descr="Logo, icon&#10;&#10;Description automatically generated">
            <a:hlinkClick r:id="rId5"/>
            <a:extLst>
              <a:ext uri="{FF2B5EF4-FFF2-40B4-BE49-F238E27FC236}">
                <a16:creationId xmlns:a16="http://schemas.microsoft.com/office/drawing/2014/main" id="{9180C395-7D9E-4B3B-AF14-A1241D50CA7C}"/>
              </a:ext>
            </a:extLst>
          </p:cNvPr>
          <p:cNvPicPr>
            <a:picLocks noGrp="1" noChangeAspect="1"/>
          </p:cNvPicPr>
          <p:nvPr>
            <p:ph type="pic" sz="quarter" idx="19"/>
          </p:nvPr>
        </p:nvPicPr>
        <p:blipFill rotWithShape="1">
          <a:blip r:embed="rId6" cstate="screen">
            <a:extLst>
              <a:ext uri="{28A0092B-C50C-407E-A947-70E740481C1C}">
                <a14:useLocalDpi xmlns:a14="http://schemas.microsoft.com/office/drawing/2010/main"/>
              </a:ext>
            </a:extLst>
          </a:blip>
          <a:srcRect l="-18776" t="-1541" r="-19229" b="-374"/>
          <a:stretch/>
        </p:blipFill>
        <p:spPr>
          <a:xfrm>
            <a:off x="5629275" y="-1"/>
            <a:ext cx="6562724" cy="4234375"/>
          </a:xfrm>
        </p:spPr>
      </p:pic>
    </p:spTree>
    <p:extLst>
      <p:ext uri="{BB962C8B-B14F-4D97-AF65-F5344CB8AC3E}">
        <p14:creationId xmlns:p14="http://schemas.microsoft.com/office/powerpoint/2010/main" val="1548681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C3F0A227-01AE-4BBB-A165-A958026321E6}"/>
              </a:ext>
            </a:extLst>
          </p:cNvPr>
          <p:cNvPicPr>
            <a:picLocks noChangeAspect="1"/>
          </p:cNvPicPr>
          <p:nvPr/>
        </p:nvPicPr>
        <p:blipFill>
          <a:blip r:embed="rId2"/>
          <a:stretch>
            <a:fillRect/>
          </a:stretch>
        </p:blipFill>
        <p:spPr>
          <a:xfrm>
            <a:off x="5762624" y="364501"/>
            <a:ext cx="6096000" cy="3314700"/>
          </a:xfrm>
          <a:prstGeom prst="rect">
            <a:avLst/>
          </a:prstGeom>
        </p:spPr>
      </p:pic>
      <p:sp>
        <p:nvSpPr>
          <p:cNvPr id="12" name="TextBox 11">
            <a:extLst>
              <a:ext uri="{FF2B5EF4-FFF2-40B4-BE49-F238E27FC236}">
                <a16:creationId xmlns:a16="http://schemas.microsoft.com/office/drawing/2014/main" id="{EE807BCA-DEF8-4D5F-875A-02EA361D143F}"/>
              </a:ext>
            </a:extLst>
          </p:cNvPr>
          <p:cNvSpPr txBox="1"/>
          <p:nvPr/>
        </p:nvSpPr>
        <p:spPr>
          <a:xfrm>
            <a:off x="637788" y="1266731"/>
            <a:ext cx="4947673" cy="2308324"/>
          </a:xfrm>
          <a:prstGeom prst="rect">
            <a:avLst/>
          </a:prstGeom>
          <a:noFill/>
        </p:spPr>
        <p:txBody>
          <a:bodyPr wrap="square" rtlCol="0">
            <a:spAutoFit/>
          </a:bodyPr>
          <a:lstStyle/>
          <a:p>
            <a:r>
              <a:rPr lang="de-DE" sz="2400" b="1" i="1" dirty="0">
                <a:solidFill>
                  <a:schemeClr val="bg1"/>
                </a:solidFill>
                <a:ea typeface="Calibri" panose="020F0502020204030204" pitchFamily="34" charset="0"/>
                <a:cs typeface="Times New Roman" panose="02020603050405020304" pitchFamily="18" charset="0"/>
              </a:rPr>
              <a:t>Wusstest Du?- </a:t>
            </a:r>
            <a:r>
              <a:rPr lang="de-DE" sz="2400" dirty="0">
                <a:solidFill>
                  <a:schemeClr val="bg1"/>
                </a:solidFill>
                <a:ea typeface="Calibri" panose="020F0502020204030204" pitchFamily="34" charset="0"/>
                <a:cs typeface="Times New Roman" panose="02020603050405020304" pitchFamily="18" charset="0"/>
              </a:rPr>
              <a:t>In verschiedenen Ländern werden unterschiedliche Suchmaschinen verwendet und für dieselbe Suchmaschine werden je nach Standort unterschiedliche Ergebnisse angezeigt. </a:t>
            </a:r>
            <a:endParaRPr lang="de-DE" sz="2400" strike="sngStrike" dirty="0">
              <a:solidFill>
                <a:schemeClr val="bg1"/>
              </a:solidFill>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04CBF86-7F3E-45F9-B648-B0A799698F9E}"/>
              </a:ext>
            </a:extLst>
          </p:cNvPr>
          <p:cNvSpPr txBox="1"/>
          <p:nvPr/>
        </p:nvSpPr>
        <p:spPr>
          <a:xfrm>
            <a:off x="683583" y="512559"/>
            <a:ext cx="4856084" cy="523220"/>
          </a:xfrm>
          <a:prstGeom prst="rect">
            <a:avLst/>
          </a:prstGeom>
          <a:noFill/>
        </p:spPr>
        <p:txBody>
          <a:bodyPr wrap="square" rtlCol="0">
            <a:spAutoFit/>
          </a:bodyPr>
          <a:lstStyle/>
          <a:p>
            <a:r>
              <a:rPr lang="de-DE" sz="2800" b="1" dirty="0">
                <a:solidFill>
                  <a:srgbClr val="FFFFFF"/>
                </a:solidFill>
              </a:rPr>
              <a:t>Internationale Suchmaschinen</a:t>
            </a:r>
            <a:endParaRPr lang="de-DE" sz="2800" b="1" dirty="0">
              <a:solidFill>
                <a:srgbClr val="FFFFFF"/>
              </a:solidFill>
              <a:highlight>
                <a:srgbClr val="FFFF00"/>
              </a:highlight>
            </a:endParaRPr>
          </a:p>
        </p:txBody>
      </p:sp>
      <p:sp>
        <p:nvSpPr>
          <p:cNvPr id="14" name="TextBox 13">
            <a:extLst>
              <a:ext uri="{FF2B5EF4-FFF2-40B4-BE49-F238E27FC236}">
                <a16:creationId xmlns:a16="http://schemas.microsoft.com/office/drawing/2014/main" id="{A9292C0B-511A-45EF-AAB8-84FB13F01BDC}"/>
              </a:ext>
            </a:extLst>
          </p:cNvPr>
          <p:cNvSpPr txBox="1"/>
          <p:nvPr/>
        </p:nvSpPr>
        <p:spPr>
          <a:xfrm>
            <a:off x="5762624" y="3636615"/>
            <a:ext cx="6204475" cy="2308324"/>
          </a:xfrm>
          <a:prstGeom prst="rect">
            <a:avLst/>
          </a:prstGeom>
          <a:solidFill>
            <a:srgbClr val="D6315A"/>
          </a:solidFill>
        </p:spPr>
        <p:txBody>
          <a:bodyPr wrap="square" rtlCol="0">
            <a:spAutoFit/>
          </a:bodyPr>
          <a:lstStyle/>
          <a:p>
            <a:r>
              <a:rPr lang="de-DE" sz="2400" dirty="0">
                <a:solidFill>
                  <a:schemeClr val="bg1"/>
                </a:solidFill>
              </a:rPr>
              <a:t>Suchmaschinen filtern die Ergebnisse, die sie Dir liefern, in der Regel, um die Ergebnisse nützlicher zu machen. Sie verwenden Informationen von Deinem Computer, wie z. B. Deinen Browser und Deine IP-Adresse, sowie alle Kontoinformationen, die sie von Dir haben.</a:t>
            </a:r>
          </a:p>
        </p:txBody>
      </p:sp>
    </p:spTree>
    <p:extLst>
      <p:ext uri="{BB962C8B-B14F-4D97-AF65-F5344CB8AC3E}">
        <p14:creationId xmlns:p14="http://schemas.microsoft.com/office/powerpoint/2010/main" val="265284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de-DE" dirty="0"/>
              <a:t>1. Browsen, Suchen, Filtern von Daten, Informationen und digitalen Inhalten</a:t>
            </a:r>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AB79F-6B37-4EE4-8B92-C5D7E41F8A60}"/>
              </a:ext>
            </a:extLst>
          </p:cNvPr>
          <p:cNvSpPr>
            <a:spLocks noGrp="1"/>
          </p:cNvSpPr>
          <p:nvPr>
            <p:ph type="body" sz="quarter" idx="13"/>
          </p:nvPr>
        </p:nvSpPr>
        <p:spPr>
          <a:xfrm>
            <a:off x="399393" y="455065"/>
            <a:ext cx="5822731" cy="3155181"/>
          </a:xfrm>
          <a:solidFill>
            <a:srgbClr val="E78631"/>
          </a:solidFill>
        </p:spPr>
        <p:txBody>
          <a:bodyPr>
            <a:noAutofit/>
          </a:bodyPr>
          <a:lstStyle/>
          <a:p>
            <a:r>
              <a:rPr lang="de-DE" sz="2200" b="0" dirty="0">
                <a:solidFill>
                  <a:schemeClr val="bg1"/>
                </a:solidFill>
              </a:rPr>
              <a:t>Wenn Du mehr als eine Suchmaschine verwendest, kannst Du bessere Informationen erhalten. Alternativ kannst Du bei einigen Suchmaschinen, einschließlich Google, die Personalisierung ausschalten und ungefilterte Suchen durchführen.</a:t>
            </a:r>
          </a:p>
        </p:txBody>
      </p:sp>
      <p:pic>
        <p:nvPicPr>
          <p:cNvPr id="5" name="Picture 4" descr="A computer and a book on a table&#10;&#10;Description automatically generated with low confidence">
            <a:extLst>
              <a:ext uri="{FF2B5EF4-FFF2-40B4-BE49-F238E27FC236}">
                <a16:creationId xmlns:a16="http://schemas.microsoft.com/office/drawing/2014/main" id="{C2CD71CD-1E7D-4040-8CBE-AC6E5F345FEE}"/>
              </a:ext>
            </a:extLst>
          </p:cNvPr>
          <p:cNvPicPr>
            <a:picLocks noChangeAspect="1"/>
          </p:cNvPicPr>
          <p:nvPr/>
        </p:nvPicPr>
        <p:blipFill>
          <a:blip r:embed="rId2"/>
          <a:stretch>
            <a:fillRect/>
          </a:stretch>
        </p:blipFill>
        <p:spPr>
          <a:xfrm>
            <a:off x="1016053" y="2399478"/>
            <a:ext cx="5612327" cy="3738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510C83A-B334-4FC1-8D05-AB4C6F136837}"/>
              </a:ext>
            </a:extLst>
          </p:cNvPr>
          <p:cNvSpPr txBox="1"/>
          <p:nvPr/>
        </p:nvSpPr>
        <p:spPr>
          <a:xfrm>
            <a:off x="7013359" y="384045"/>
            <a:ext cx="4687410" cy="5262979"/>
          </a:xfrm>
          <a:prstGeom prst="rect">
            <a:avLst/>
          </a:prstGeom>
          <a:noFill/>
        </p:spPr>
        <p:txBody>
          <a:bodyPr wrap="square" rtlCol="0">
            <a:spAutoFit/>
          </a:bodyPr>
          <a:lstStyle/>
          <a:p>
            <a:pPr algn="l"/>
            <a:r>
              <a:rPr lang="en-US" sz="2400" b="0" i="0" dirty="0">
                <a:effectLst/>
              </a:rPr>
              <a:t>Liste von Suchmaschinen, die wichtig für Dich sind:</a:t>
            </a:r>
          </a:p>
          <a:p>
            <a:pPr algn="l"/>
            <a:endParaRPr lang="en-US" sz="2400" b="0" i="0" dirty="0">
              <a:effectLst/>
            </a:endParaRPr>
          </a:p>
          <a:p>
            <a:pPr algn="l">
              <a:buFont typeface="+mj-lt"/>
              <a:buAutoNum type="arabicPeriod"/>
            </a:pPr>
            <a:r>
              <a:rPr lang="en-US" sz="2400" b="0" i="0" dirty="0">
                <a:effectLst/>
              </a:rPr>
              <a:t>   Google</a:t>
            </a:r>
          </a:p>
          <a:p>
            <a:pPr algn="l">
              <a:buFont typeface="+mj-lt"/>
              <a:buAutoNum type="arabicPeriod"/>
            </a:pPr>
            <a:r>
              <a:rPr lang="en-US" sz="2400" b="0" i="0" dirty="0">
                <a:effectLst/>
              </a:rPr>
              <a:t>   Bing</a:t>
            </a:r>
          </a:p>
          <a:p>
            <a:pPr algn="l">
              <a:buFont typeface="+mj-lt"/>
              <a:buAutoNum type="arabicPeriod"/>
            </a:pPr>
            <a:r>
              <a:rPr lang="en-US" sz="2400" b="0" i="0" dirty="0">
                <a:effectLst/>
              </a:rPr>
              <a:t>   Yahoo</a:t>
            </a:r>
          </a:p>
          <a:p>
            <a:pPr algn="l">
              <a:buFont typeface="+mj-lt"/>
              <a:buAutoNum type="arabicPeriod"/>
            </a:pPr>
            <a:r>
              <a:rPr lang="en-US" sz="2400" b="0" i="0" dirty="0">
                <a:effectLst/>
              </a:rPr>
              <a:t>   Baidu</a:t>
            </a:r>
          </a:p>
          <a:p>
            <a:pPr algn="l">
              <a:buFont typeface="+mj-lt"/>
              <a:buAutoNum type="arabicPeriod"/>
            </a:pPr>
            <a:r>
              <a:rPr lang="en-US" sz="2400" b="0" i="0" dirty="0">
                <a:effectLst/>
              </a:rPr>
              <a:t>   Qihoo360</a:t>
            </a:r>
          </a:p>
          <a:p>
            <a:pPr algn="l">
              <a:buFont typeface="+mj-lt"/>
              <a:buAutoNum type="arabicPeriod"/>
            </a:pPr>
            <a:r>
              <a:rPr lang="en-US" sz="2400" b="0" i="0" dirty="0">
                <a:effectLst/>
              </a:rPr>
              <a:t>   Yandex</a:t>
            </a:r>
          </a:p>
          <a:p>
            <a:pPr algn="l">
              <a:buFont typeface="+mj-lt"/>
              <a:buAutoNum type="arabicPeriod"/>
            </a:pPr>
            <a:r>
              <a:rPr lang="en-US" sz="2400" b="0" i="0" dirty="0">
                <a:effectLst/>
              </a:rPr>
              <a:t>   Naver</a:t>
            </a:r>
          </a:p>
          <a:p>
            <a:pPr algn="l">
              <a:buFont typeface="+mj-lt"/>
              <a:buAutoNum type="arabicPeriod"/>
            </a:pPr>
            <a:r>
              <a:rPr lang="en-US" sz="2400" b="0" i="0" dirty="0">
                <a:effectLst/>
              </a:rPr>
              <a:t>   DuckDuckGo</a:t>
            </a:r>
          </a:p>
          <a:p>
            <a:pPr algn="l">
              <a:buFont typeface="+mj-lt"/>
              <a:buAutoNum type="arabicPeriod"/>
            </a:pPr>
            <a:r>
              <a:rPr lang="en-US" sz="2400" b="0" i="0" dirty="0">
                <a:effectLst/>
              </a:rPr>
              <a:t>   Ask.com</a:t>
            </a:r>
          </a:p>
          <a:p>
            <a:pPr algn="l">
              <a:buFont typeface="+mj-lt"/>
              <a:buAutoNum type="arabicPeriod"/>
            </a:pPr>
            <a:r>
              <a:rPr lang="en-US" sz="2400" b="0" i="0" dirty="0">
                <a:effectLst/>
              </a:rPr>
              <a:t> AOL</a:t>
            </a:r>
          </a:p>
          <a:p>
            <a:endParaRPr lang="en-IE" sz="2400" dirty="0"/>
          </a:p>
        </p:txBody>
      </p:sp>
    </p:spTree>
    <p:extLst>
      <p:ext uri="{BB962C8B-B14F-4D97-AF65-F5344CB8AC3E}">
        <p14:creationId xmlns:p14="http://schemas.microsoft.com/office/powerpoint/2010/main" val="1629433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ogo&#10;&#10;Description automatically generated">
            <a:hlinkClick r:id="rId2"/>
            <a:extLst>
              <a:ext uri="{FF2B5EF4-FFF2-40B4-BE49-F238E27FC236}">
                <a16:creationId xmlns:a16="http://schemas.microsoft.com/office/drawing/2014/main" id="{E5C51A17-97FA-46D0-BDBA-BC9FE081E43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614363" y="560031"/>
            <a:ext cx="3263900" cy="3079750"/>
          </a:xfrm>
        </p:spPr>
      </p:pic>
      <p:pic>
        <p:nvPicPr>
          <p:cNvPr id="20" name="Picture Placeholder 19" descr="Logo&#10;&#10;Description automatically generated">
            <a:hlinkClick r:id="rId4"/>
            <a:extLst>
              <a:ext uri="{FF2B5EF4-FFF2-40B4-BE49-F238E27FC236}">
                <a16:creationId xmlns:a16="http://schemas.microsoft.com/office/drawing/2014/main" id="{A9E06C6A-F185-4944-B3EC-C4814FD8D02B}"/>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t="-33874" b="-33874"/>
          <a:stretch/>
        </p:blipFill>
        <p:spPr>
          <a:xfrm>
            <a:off x="8328025" y="560031"/>
            <a:ext cx="3263900" cy="3079750"/>
          </a:xfrm>
        </p:spPr>
      </p:pic>
      <p:pic>
        <p:nvPicPr>
          <p:cNvPr id="22" name="Picture Placeholder 21" descr="A picture containing text, clipart&#10;&#10;Description automatically generated">
            <a:hlinkClick r:id="rId6"/>
            <a:extLst>
              <a:ext uri="{FF2B5EF4-FFF2-40B4-BE49-F238E27FC236}">
                <a16:creationId xmlns:a16="http://schemas.microsoft.com/office/drawing/2014/main" id="{36EF98AD-B109-4D61-940A-7D4107680AE6}"/>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t="-72793" b="-72793"/>
          <a:stretch/>
        </p:blipFill>
        <p:spPr>
          <a:xfrm>
            <a:off x="4506913" y="560031"/>
            <a:ext cx="3263900" cy="3079750"/>
          </a:xfrm>
        </p:spPr>
      </p:pic>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3640207"/>
            <a:ext cx="3263900" cy="2657761"/>
          </a:xfrm>
        </p:spPr>
        <p:txBody>
          <a:bodyPr/>
          <a:lstStyle/>
          <a:p>
            <a:pPr algn="l"/>
            <a:r>
              <a:rPr lang="en-US" sz="2200" b="0" i="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Google</a:t>
            </a:r>
            <a:r>
              <a:rPr lang="en-US" sz="2200" b="0" i="0" dirty="0">
                <a:effectLst/>
              </a:rPr>
              <a:t> </a:t>
            </a:r>
            <a:r>
              <a:rPr lang="de-DE" sz="2100" dirty="0"/>
              <a:t>ist eine der offensichtlichsten internationalen Suchmaschinen, aber wenn es darum geht, Inhalte für andere Länder zu produzieren, gibt es noch einige wichtige Schritte zu beachten.</a:t>
            </a:r>
            <a:endParaRPr lang="en-IE" sz="21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640208"/>
            <a:ext cx="3263900" cy="2657760"/>
          </a:xfrm>
        </p:spPr>
        <p:txBody>
          <a:bodyPr/>
          <a:lstStyle/>
          <a:p>
            <a:pPr algn="l"/>
            <a:r>
              <a:rPr lang="en-US" sz="2200" b="0" i="0" u="none" strike="noStrike" dirty="0">
                <a:solidFill>
                  <a:schemeClr val="accent5">
                    <a:lumMod val="40000"/>
                    <a:lumOff val="60000"/>
                  </a:schemeClr>
                </a:solidFill>
                <a:effectLst/>
                <a:latin typeface="Roboto" panose="02000000000000000000" pitchFamily="2" charset="0"/>
                <a:hlinkClick r:id="rId6">
                  <a:extLst>
                    <a:ext uri="{A12FA001-AC4F-418D-AE19-62706E023703}">
                      <ahyp:hlinkClr xmlns:ahyp="http://schemas.microsoft.com/office/drawing/2018/hyperlinkcolor" val="tx"/>
                    </a:ext>
                  </a:extLst>
                </a:hlinkClick>
              </a:rPr>
              <a:t>Bing</a:t>
            </a:r>
            <a:r>
              <a:rPr lang="en-US" sz="2200" b="0" i="0" u="none" strike="noStrike" dirty="0">
                <a:effectLst/>
                <a:latin typeface="Roboto" panose="02000000000000000000" pitchFamily="2" charset="0"/>
              </a:rPr>
              <a:t> </a:t>
            </a:r>
            <a:r>
              <a:rPr lang="de-DE" sz="2300" dirty="0">
                <a:latin typeface="Calibri" panose="020F0502020204030204" pitchFamily="34" charset="0"/>
                <a:cs typeface="Calibri" panose="020F0502020204030204" pitchFamily="34" charset="0"/>
              </a:rPr>
              <a:t>ist die zweitbeliebteste Suchmaschine in den USA. Auch weltweit hat sie sich einen Platz als zweitgrößte der internationalen Suchmaschinen erobert.</a:t>
            </a:r>
            <a:endParaRPr lang="en-IE" sz="2300"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3640208"/>
            <a:ext cx="3263900" cy="2657760"/>
          </a:xfrm>
        </p:spPr>
        <p:txBody>
          <a:bodyPr/>
          <a:lstStyle/>
          <a:p>
            <a:pPr algn="l"/>
            <a:r>
              <a:rPr lang="en-US" sz="2200" b="0" i="0"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Yahoo</a:t>
            </a:r>
            <a:r>
              <a:rPr lang="en-US" sz="2200" b="0" i="0" dirty="0">
                <a:effectLst/>
              </a:rPr>
              <a:t> </a:t>
            </a:r>
            <a:r>
              <a:rPr lang="de-DE" sz="2200" dirty="0"/>
              <a:t>ist die drittgrößte Suchmaschine in den USA und beherrscht etwa 12 % der Suchanfragen, was zu Millionen von Möglichkeiten führt, Kunden anzusprechen. </a:t>
            </a:r>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en-IE" sz="4000" b="1" i="0" dirty="0">
                <a:solidFill>
                  <a:srgbClr val="5E5E5E"/>
                </a:solidFill>
                <a:effectLst/>
              </a:rPr>
              <a:t>Liste von Suchmaschinen</a:t>
            </a:r>
          </a:p>
        </p:txBody>
      </p:sp>
    </p:spTree>
    <p:extLst>
      <p:ext uri="{BB962C8B-B14F-4D97-AF65-F5344CB8AC3E}">
        <p14:creationId xmlns:p14="http://schemas.microsoft.com/office/powerpoint/2010/main" val="1969588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3640207"/>
            <a:ext cx="3263900" cy="2657761"/>
          </a:xfrm>
        </p:spPr>
        <p:txBody>
          <a:bodyPr/>
          <a:lstStyle/>
          <a:p>
            <a:pPr algn="l"/>
            <a:r>
              <a:rPr lang="en-US" sz="2200" dirty="0"/>
              <a:t>Die</a:t>
            </a:r>
            <a:r>
              <a:rPr lang="en-US" sz="2200" b="0" i="0" dirty="0">
                <a:effectLst/>
              </a:rPr>
              <a:t> #1 Suchmaschin</a:t>
            </a:r>
            <a:r>
              <a:rPr lang="en-US" sz="2200" dirty="0"/>
              <a:t>e </a:t>
            </a:r>
            <a:r>
              <a:rPr lang="en-US" sz="2200" b="0" i="0" dirty="0">
                <a:effectLst/>
              </a:rPr>
              <a:t>in China, </a:t>
            </a:r>
            <a:r>
              <a:rPr lang="en-US" sz="2200" b="0" i="0" dirty="0">
                <a:solidFill>
                  <a:schemeClr val="accent5">
                    <a:lumMod val="40000"/>
                    <a:lumOff val="60000"/>
                  </a:schemeClr>
                </a:solidFill>
                <a:effectLst/>
                <a:hlinkClick r:id="rId3">
                  <a:extLst>
                    <a:ext uri="{A12FA001-AC4F-418D-AE19-62706E023703}">
                      <ahyp:hlinkClr xmlns:ahyp="http://schemas.microsoft.com/office/drawing/2018/hyperlinkcolor" val="tx"/>
                    </a:ext>
                  </a:extLst>
                </a:hlinkClick>
              </a:rPr>
              <a:t>Baidu</a:t>
            </a:r>
            <a:r>
              <a:rPr lang="en-US" sz="2200" b="0" i="0" dirty="0">
                <a:effectLst/>
              </a:rPr>
              <a:t>, ist die drittbeliebteste Suchmaschine weltweit</a:t>
            </a:r>
            <a:r>
              <a:rPr lang="en-US" sz="2200" dirty="0"/>
              <a:t> mit rund 60 % inländischem Suchverkehr. </a:t>
            </a:r>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640208"/>
            <a:ext cx="3263900" cy="2657760"/>
          </a:xfrm>
        </p:spPr>
        <p:txBody>
          <a:bodyPr/>
          <a:lstStyle/>
          <a:p>
            <a:pPr algn="l"/>
            <a:r>
              <a:rPr lang="en-US" sz="2200" b="0" i="0"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Yandex</a:t>
            </a:r>
            <a:r>
              <a:rPr lang="en-US" sz="2200" b="0" i="0" dirty="0">
                <a:effectLst/>
              </a:rPr>
              <a:t> </a:t>
            </a:r>
            <a:r>
              <a:rPr lang="de-DE" sz="2100" dirty="0"/>
              <a:t>bleibt die dominierende internationale Suchmaschine in Russland und Teilen der umliegenden Länder, obwohl Google weiterhin versucht, diese Position für sich zu sichern. </a:t>
            </a:r>
            <a:endParaRPr lang="en-IE" sz="2100" dirty="0"/>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3640208"/>
            <a:ext cx="3263900" cy="2657760"/>
          </a:xfrm>
        </p:spPr>
        <p:txBody>
          <a:bodyPr/>
          <a:lstStyle/>
          <a:p>
            <a:pPr algn="l"/>
            <a:r>
              <a:rPr lang="en-US" sz="2200" b="0" i="0" dirty="0">
                <a:solidFill>
                  <a:schemeClr val="accent1">
                    <a:lumMod val="40000"/>
                    <a:lumOff val="60000"/>
                  </a:schemeClr>
                </a:solidFill>
                <a:effectLst/>
                <a:hlinkClick r:id="rId5">
                  <a:extLst>
                    <a:ext uri="{A12FA001-AC4F-418D-AE19-62706E023703}">
                      <ahyp:hlinkClr xmlns:ahyp="http://schemas.microsoft.com/office/drawing/2018/hyperlinkcolor" val="tx"/>
                    </a:ext>
                  </a:extLst>
                </a:hlinkClick>
              </a:rPr>
              <a:t>DuckDuckGo</a:t>
            </a:r>
            <a:r>
              <a:rPr lang="en-US" sz="2200" b="0" i="0" dirty="0">
                <a:effectLst/>
              </a:rPr>
              <a:t> </a:t>
            </a:r>
            <a:r>
              <a:rPr lang="de-DE" sz="2200" dirty="0"/>
              <a:t>ist eine einzigartige internationale Suchmaschine, da sie keine Benutzerdaten speichert. Sie zeigt allen Nutzern dieselben Ergebnisse an, unabhängig von ihrem Suchverlauf oder Standort.</a:t>
            </a:r>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en-IE" sz="4000" b="1" i="0" dirty="0">
                <a:solidFill>
                  <a:srgbClr val="5E5E5E"/>
                </a:solidFill>
                <a:effectLst/>
              </a:rPr>
              <a:t>Liste von Suchmaschinen</a:t>
            </a:r>
          </a:p>
        </p:txBody>
      </p:sp>
      <p:pic>
        <p:nvPicPr>
          <p:cNvPr id="14" name="Picture Placeholder 13" descr="Icon&#10;&#10;Description automatically generated">
            <a:hlinkClick r:id="rId3"/>
            <a:extLst>
              <a:ext uri="{FF2B5EF4-FFF2-40B4-BE49-F238E27FC236}">
                <a16:creationId xmlns:a16="http://schemas.microsoft.com/office/drawing/2014/main" id="{ABEAED99-C54C-4ACE-A83A-8DBC276CC116}"/>
              </a:ext>
            </a:extLst>
          </p:cNvPr>
          <p:cNvPicPr>
            <a:picLocks noGrp="1" noChangeAspect="1"/>
          </p:cNvPicPr>
          <p:nvPr>
            <p:ph type="pic" sz="quarter" idx="19"/>
          </p:nvPr>
        </p:nvPicPr>
        <p:blipFill rotWithShape="1">
          <a:blip r:embed="rId6" cstate="screen">
            <a:extLst>
              <a:ext uri="{28A0092B-C50C-407E-A947-70E740481C1C}">
                <a14:useLocalDpi xmlns:a14="http://schemas.microsoft.com/office/drawing/2010/main"/>
              </a:ext>
            </a:extLst>
          </a:blip>
          <a:srcRect t="-88297" b="-88297"/>
          <a:stretch/>
        </p:blipFill>
        <p:spPr/>
      </p:pic>
      <p:pic>
        <p:nvPicPr>
          <p:cNvPr id="16" name="Picture Placeholder 15" descr="Logo, company name&#10;&#10;Description automatically generated">
            <a:hlinkClick r:id="rId4"/>
            <a:extLst>
              <a:ext uri="{FF2B5EF4-FFF2-40B4-BE49-F238E27FC236}">
                <a16:creationId xmlns:a16="http://schemas.microsoft.com/office/drawing/2014/main" id="{7AD7BDD6-4DE4-413A-9D6C-309AF342EB2D}"/>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t="-40233" b="-40233"/>
          <a:stretch/>
        </p:blipFill>
        <p:spPr/>
      </p:pic>
      <p:pic>
        <p:nvPicPr>
          <p:cNvPr id="18" name="Picture Placeholder 17" descr="Logo&#10;&#10;Description automatically generated with medium confidence">
            <a:hlinkClick r:id="rId5"/>
            <a:extLst>
              <a:ext uri="{FF2B5EF4-FFF2-40B4-BE49-F238E27FC236}">
                <a16:creationId xmlns:a16="http://schemas.microsoft.com/office/drawing/2014/main" id="{F03A9AD0-6DF2-4BA6-8918-D3475DBB6DD4}"/>
              </a:ext>
            </a:extLst>
          </p:cNvPr>
          <p:cNvPicPr>
            <a:picLocks noGrp="1" noChangeAspect="1"/>
          </p:cNvPicPr>
          <p:nvPr>
            <p:ph type="pic" sz="quarter" idx="25"/>
          </p:nvPr>
        </p:nvPicPr>
        <p:blipFill rotWithShape="1">
          <a:blip r:embed="rId8" cstate="screen">
            <a:extLst>
              <a:ext uri="{28A0092B-C50C-407E-A947-70E740481C1C}">
                <a14:useLocalDpi xmlns:a14="http://schemas.microsoft.com/office/drawing/2010/main"/>
              </a:ext>
            </a:extLst>
          </a:blip>
          <a:srcRect t="-63230" b="-63230"/>
          <a:stretch/>
        </p:blipFill>
        <p:spPr/>
      </p:pic>
    </p:spTree>
    <p:extLst>
      <p:ext uri="{BB962C8B-B14F-4D97-AF65-F5344CB8AC3E}">
        <p14:creationId xmlns:p14="http://schemas.microsoft.com/office/powerpoint/2010/main" val="2366488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9A0EA-AC45-4660-9953-B2C11EBCC9AB}"/>
              </a:ext>
            </a:extLst>
          </p:cNvPr>
          <p:cNvSpPr>
            <a:spLocks noGrp="1"/>
          </p:cNvSpPr>
          <p:nvPr>
            <p:ph type="body" sz="quarter" idx="13"/>
          </p:nvPr>
        </p:nvSpPr>
        <p:spPr>
          <a:xfrm>
            <a:off x="3472676" y="751463"/>
            <a:ext cx="8383092" cy="844269"/>
          </a:xfrm>
        </p:spPr>
        <p:txBody>
          <a:bodyPr>
            <a:normAutofit fontScale="77500" lnSpcReduction="20000"/>
          </a:bodyPr>
          <a:lstStyle/>
          <a:p>
            <a:pPr algn="r"/>
            <a:r>
              <a:rPr lang="hr-BA" dirty="0">
                <a:solidFill>
                  <a:srgbClr val="DD1B50"/>
                </a:solidFill>
              </a:rPr>
              <a:t>TOP TIP</a:t>
            </a:r>
            <a:r>
              <a:rPr lang="de-DE" dirty="0">
                <a:solidFill>
                  <a:srgbClr val="DD1B50"/>
                </a:solidFill>
              </a:rPr>
              <a:t>P</a:t>
            </a:r>
            <a:r>
              <a:rPr lang="hr-BA" dirty="0">
                <a:solidFill>
                  <a:srgbClr val="DD1B50"/>
                </a:solidFill>
              </a:rPr>
              <a:t>! </a:t>
            </a:r>
            <a:r>
              <a:rPr lang="hr-BA" dirty="0"/>
              <a:t>– </a:t>
            </a:r>
            <a:r>
              <a:rPr lang="de-DE" dirty="0"/>
              <a:t>Wenn du etwas für die Umwelt tun möchtest, während Du am browsen bist</a:t>
            </a:r>
            <a:r>
              <a:rPr lang="hr-BA" dirty="0"/>
              <a:t> – </a:t>
            </a:r>
            <a:r>
              <a:rPr lang="de-DE" dirty="0"/>
              <a:t>nutze</a:t>
            </a:r>
            <a:r>
              <a:rPr lang="hr-BA" dirty="0"/>
              <a:t> ECOSIA</a:t>
            </a:r>
            <a:endParaRPr lang="en-US" dirty="0"/>
          </a:p>
        </p:txBody>
      </p:sp>
      <p:sp>
        <p:nvSpPr>
          <p:cNvPr id="3" name="Text Placeholder 2">
            <a:extLst>
              <a:ext uri="{FF2B5EF4-FFF2-40B4-BE49-F238E27FC236}">
                <a16:creationId xmlns:a16="http://schemas.microsoft.com/office/drawing/2014/main" id="{857C8991-099C-4815-B749-052C4ED89803}"/>
              </a:ext>
            </a:extLst>
          </p:cNvPr>
          <p:cNvSpPr>
            <a:spLocks noGrp="1"/>
          </p:cNvSpPr>
          <p:nvPr>
            <p:ph type="body" sz="quarter" idx="14"/>
          </p:nvPr>
        </p:nvSpPr>
        <p:spPr>
          <a:xfrm>
            <a:off x="698781" y="2670048"/>
            <a:ext cx="11156987" cy="3108960"/>
          </a:xfrm>
        </p:spPr>
        <p:txBody>
          <a:bodyPr/>
          <a:lstStyle/>
          <a:p>
            <a:pPr marL="342900" indent="-342900">
              <a:buFont typeface="Wingdings" panose="05000000000000000000" pitchFamily="2" charset="2"/>
              <a:buChar char="ü"/>
            </a:pPr>
            <a:r>
              <a:rPr lang="en-US" b="1" dirty="0">
                <a:solidFill>
                  <a:srgbClr val="00ACA7"/>
                </a:solidFill>
              </a:rPr>
              <a:t>Die Suchmaschine, die Bäume pflanzt.</a:t>
            </a:r>
            <a:endParaRPr lang="hr-BA" b="1" dirty="0">
              <a:solidFill>
                <a:srgbClr val="00ACA7"/>
              </a:solidFill>
            </a:endParaRPr>
          </a:p>
          <a:p>
            <a:pPr marL="342900" indent="-342900">
              <a:buFont typeface="Wingdings" panose="05000000000000000000" pitchFamily="2" charset="2"/>
              <a:buChar char="ü"/>
            </a:pPr>
            <a:r>
              <a:rPr lang="en-US" b="1" dirty="0">
                <a:solidFill>
                  <a:srgbClr val="00ACA7"/>
                </a:solidFill>
              </a:rPr>
              <a:t>Die Suchmaschine Ecosia </a:t>
            </a:r>
            <a:r>
              <a:rPr lang="de-DE" b="1" dirty="0">
                <a:solidFill>
                  <a:srgbClr val="00ACA7"/>
                </a:solidFill>
              </a:rPr>
              <a:t>versucht, den Klimawandel zu verlangsamen, indem sie ihre Gewinne an Organisationen weiterleiten, die Bäume in abgeholzten Gebieten pflanzen</a:t>
            </a:r>
            <a:r>
              <a:rPr lang="en-US" b="1" dirty="0">
                <a:solidFill>
                  <a:srgbClr val="00ACA7"/>
                </a:solidFill>
              </a:rPr>
              <a:t>.</a:t>
            </a:r>
            <a:endParaRPr lang="hr-BA" b="1" dirty="0">
              <a:solidFill>
                <a:srgbClr val="00ACA7"/>
              </a:solidFill>
            </a:endParaRPr>
          </a:p>
          <a:p>
            <a:pPr marL="342900" indent="-342900">
              <a:buFont typeface="Wingdings" panose="05000000000000000000" pitchFamily="2" charset="2"/>
              <a:buChar char="ü"/>
            </a:pPr>
            <a:r>
              <a:rPr lang="en-US" b="1" dirty="0">
                <a:solidFill>
                  <a:srgbClr val="00ACA7"/>
                </a:solidFill>
              </a:rPr>
              <a:t>Wie das funktioniert... Du durchsuchst das Web mit Ecosia. Die Suchanzeigen generieren Einkommen für Ecosia. Ecosia </a:t>
            </a:r>
            <a:r>
              <a:rPr lang="de-DE" b="1" dirty="0">
                <a:solidFill>
                  <a:srgbClr val="00ACA7"/>
                </a:solidFill>
              </a:rPr>
              <a:t>nutzt dieses Einkommen, um Bäume zu pflanzen.</a:t>
            </a:r>
            <a:endParaRPr lang="hr-BA" b="1" dirty="0">
              <a:solidFill>
                <a:srgbClr val="00ACA7"/>
              </a:solidFill>
            </a:endParaRPr>
          </a:p>
          <a:p>
            <a:pPr marL="342900" indent="-342900">
              <a:buFont typeface="Wingdings" panose="05000000000000000000" pitchFamily="2" charset="2"/>
              <a:buChar char="ü"/>
            </a:pPr>
            <a:endParaRPr lang="hr-BA" b="1" dirty="0">
              <a:solidFill>
                <a:srgbClr val="00ACA7"/>
              </a:solidFill>
            </a:endParaRPr>
          </a:p>
          <a:p>
            <a:pPr algn="ctr"/>
            <a:r>
              <a:rPr lang="en-US" sz="3200" b="1" dirty="0">
                <a:solidFill>
                  <a:srgbClr val="00ACA7"/>
                </a:solidFill>
                <a:hlinkClick r:id="rId2">
                  <a:extLst>
                    <a:ext uri="{A12FA001-AC4F-418D-AE19-62706E023703}">
                      <ahyp:hlinkClr xmlns:ahyp="http://schemas.microsoft.com/office/drawing/2018/hyperlinkcolor" val="tx"/>
                    </a:ext>
                  </a:extLst>
                </a:hlinkClick>
              </a:rPr>
              <a:t>www.ecosia.org</a:t>
            </a:r>
            <a:r>
              <a:rPr lang="hr-BA" sz="3200" b="1" dirty="0">
                <a:solidFill>
                  <a:srgbClr val="00ACA7"/>
                </a:solidFill>
              </a:rPr>
              <a:t> </a:t>
            </a:r>
            <a:endParaRPr lang="en-US" sz="3200" b="1" dirty="0">
              <a:solidFill>
                <a:srgbClr val="00ACA7"/>
              </a:solidFill>
            </a:endParaRPr>
          </a:p>
        </p:txBody>
      </p:sp>
      <p:pic>
        <p:nvPicPr>
          <p:cNvPr id="4" name="Picture 3">
            <a:extLst>
              <a:ext uri="{FF2B5EF4-FFF2-40B4-BE49-F238E27FC236}">
                <a16:creationId xmlns:a16="http://schemas.microsoft.com/office/drawing/2014/main" id="{179A6E2C-1924-4790-ACDE-4EA46435BD88}"/>
              </a:ext>
            </a:extLst>
          </p:cNvPr>
          <p:cNvPicPr>
            <a:picLocks noChangeAspect="1"/>
          </p:cNvPicPr>
          <p:nvPr/>
        </p:nvPicPr>
        <p:blipFill>
          <a:blip r:embed="rId3"/>
          <a:stretch>
            <a:fillRect/>
          </a:stretch>
        </p:blipFill>
        <p:spPr>
          <a:xfrm>
            <a:off x="956881" y="402717"/>
            <a:ext cx="2524125" cy="1809750"/>
          </a:xfrm>
          <a:prstGeom prst="rect">
            <a:avLst/>
          </a:prstGeom>
        </p:spPr>
      </p:pic>
    </p:spTree>
    <p:extLst>
      <p:ext uri="{BB962C8B-B14F-4D97-AF65-F5344CB8AC3E}">
        <p14:creationId xmlns:p14="http://schemas.microsoft.com/office/powerpoint/2010/main" val="1358019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458FC-EE27-4F87-B707-AB17FFEFCEB8}"/>
              </a:ext>
            </a:extLst>
          </p:cNvPr>
          <p:cNvSpPr>
            <a:spLocks noGrp="1"/>
          </p:cNvSpPr>
          <p:nvPr>
            <p:ph type="body" sz="quarter" idx="13"/>
          </p:nvPr>
        </p:nvSpPr>
        <p:spPr/>
        <p:txBody>
          <a:bodyPr>
            <a:normAutofit/>
          </a:bodyPr>
          <a:lstStyle/>
          <a:p>
            <a:pPr algn="l"/>
            <a:r>
              <a:rPr lang="en-US" b="1" i="0" dirty="0">
                <a:solidFill>
                  <a:srgbClr val="333333"/>
                </a:solidFill>
                <a:effectLst/>
              </a:rPr>
              <a:t>Online Übersetzungstools, die Übersetzer empfehlen</a:t>
            </a:r>
          </a:p>
        </p:txBody>
      </p:sp>
      <p:sp>
        <p:nvSpPr>
          <p:cNvPr id="3" name="Text Placeholder 2">
            <a:extLst>
              <a:ext uri="{FF2B5EF4-FFF2-40B4-BE49-F238E27FC236}">
                <a16:creationId xmlns:a16="http://schemas.microsoft.com/office/drawing/2014/main" id="{0A9842D9-C9E3-4492-9179-E21B6313A262}"/>
              </a:ext>
            </a:extLst>
          </p:cNvPr>
          <p:cNvSpPr>
            <a:spLocks noGrp="1"/>
          </p:cNvSpPr>
          <p:nvPr>
            <p:ph type="body" sz="quarter" idx="14"/>
          </p:nvPr>
        </p:nvSpPr>
        <p:spPr>
          <a:xfrm>
            <a:off x="530137" y="1588150"/>
            <a:ext cx="11156987" cy="3537886"/>
          </a:xfrm>
        </p:spPr>
        <p:txBody>
          <a:bodyPr/>
          <a:lstStyle/>
          <a:p>
            <a:r>
              <a:rPr lang="de-DE" dirty="0">
                <a:solidFill>
                  <a:srgbClr val="333333"/>
                </a:solidFill>
              </a:rPr>
              <a:t>Der Übersetzungsprozess kann oft etwas mühsam sein - Glücklicherweise hat die digitale Revolution die Entwicklung von Tools, Software und Ressourcen ausgelöst, die den Übersetzungsprozess erleichtern und die Effizienz, Konsistenz und Qualität verbessern. </a:t>
            </a:r>
            <a:r>
              <a:rPr lang="en-US" dirty="0">
                <a:solidFill>
                  <a:srgbClr val="333333"/>
                </a:solidFill>
              </a:rPr>
              <a:t>Nachfolgend ist eine Liste von Übersetzungstools, die Übersetzer empfehlen:</a:t>
            </a:r>
          </a:p>
          <a:p>
            <a:pPr marL="342900" indent="-342900">
              <a:buFont typeface="Arial" panose="020B0604020202020204" pitchFamily="34" charset="0"/>
              <a:buChar char="•"/>
            </a:pPr>
            <a:r>
              <a:rPr lang="en-IE" i="0" dirty="0">
                <a:solidFill>
                  <a:schemeClr val="tx1"/>
                </a:solidFill>
                <a:effectLst/>
                <a:hlinkClick r:id="rId2"/>
              </a:rPr>
              <a:t>Linguee</a:t>
            </a:r>
            <a:endParaRPr lang="en-IE" i="0" dirty="0">
              <a:solidFill>
                <a:schemeClr val="tx1"/>
              </a:solidFill>
              <a:effectLst/>
            </a:endParaRPr>
          </a:p>
          <a:p>
            <a:pPr marL="342900" indent="-342900">
              <a:buFont typeface="Arial" panose="020B0604020202020204" pitchFamily="34" charset="0"/>
              <a:buChar char="•"/>
            </a:pPr>
            <a:r>
              <a:rPr lang="hr-BA" dirty="0">
                <a:solidFill>
                  <a:schemeClr val="tx1"/>
                </a:solidFill>
                <a:hlinkClick r:id="rId3"/>
              </a:rPr>
              <a:t>Reverso</a:t>
            </a:r>
            <a:endParaRPr lang="hr-BA" dirty="0">
              <a:solidFill>
                <a:schemeClr val="tx1"/>
              </a:solidFill>
            </a:endParaRPr>
          </a:p>
          <a:p>
            <a:pPr marL="342900" indent="-342900">
              <a:buFont typeface="Arial" panose="020B0604020202020204" pitchFamily="34" charset="0"/>
              <a:buChar char="•"/>
            </a:pPr>
            <a:r>
              <a:rPr lang="hr-BA" dirty="0">
                <a:solidFill>
                  <a:schemeClr val="tx1"/>
                </a:solidFill>
                <a:hlinkClick r:id="rId4"/>
              </a:rPr>
              <a:t>Google Translate </a:t>
            </a:r>
            <a:r>
              <a:rPr lang="hr-BA" dirty="0">
                <a:solidFill>
                  <a:schemeClr val="tx1"/>
                </a:solidFill>
              </a:rPr>
              <a:t>including the plugin</a:t>
            </a:r>
          </a:p>
          <a:p>
            <a:pPr marL="342900" indent="-342900">
              <a:buFont typeface="Arial" panose="020B0604020202020204" pitchFamily="34" charset="0"/>
              <a:buChar char="•"/>
            </a:pPr>
            <a:r>
              <a:rPr lang="hr-BA" dirty="0">
                <a:solidFill>
                  <a:schemeClr val="tx1"/>
                </a:solidFill>
                <a:hlinkClick r:id="rId5"/>
              </a:rPr>
              <a:t>Captions on Youtube</a:t>
            </a:r>
            <a:endParaRPr lang="en-IE" dirty="0">
              <a:solidFill>
                <a:schemeClr val="tx1"/>
              </a:solidFill>
            </a:endParaRPr>
          </a:p>
          <a:p>
            <a:pPr marL="342900" indent="-342900">
              <a:buFont typeface="Arial" panose="020B0604020202020204" pitchFamily="34" charset="0"/>
              <a:buChar char="•"/>
            </a:pPr>
            <a:endParaRPr lang="en-IE" dirty="0">
              <a:solidFill>
                <a:schemeClr val="tx1"/>
              </a:solidFill>
            </a:endParaRPr>
          </a:p>
        </p:txBody>
      </p:sp>
      <p:pic>
        <p:nvPicPr>
          <p:cNvPr id="5" name="Picture 4" descr="Graphical user interface&#10;&#10;Description automatically generated">
            <a:extLst>
              <a:ext uri="{FF2B5EF4-FFF2-40B4-BE49-F238E27FC236}">
                <a16:creationId xmlns:a16="http://schemas.microsoft.com/office/drawing/2014/main" id="{765A3D52-1A9D-4E12-87E3-F08793036A30}"/>
              </a:ext>
            </a:extLst>
          </p:cNvPr>
          <p:cNvPicPr>
            <a:picLocks noChangeAspect="1"/>
          </p:cNvPicPr>
          <p:nvPr/>
        </p:nvPicPr>
        <p:blipFill>
          <a:blip r:embed="rId6"/>
          <a:stretch>
            <a:fillRect/>
          </a:stretch>
        </p:blipFill>
        <p:spPr>
          <a:xfrm>
            <a:off x="7070510" y="3357093"/>
            <a:ext cx="4591353" cy="2525987"/>
          </a:xfrm>
          <a:prstGeom prst="rect">
            <a:avLst/>
          </a:prstGeom>
          <a:ln>
            <a:solidFill>
              <a:schemeClr val="bg1"/>
            </a:solidFill>
          </a:ln>
        </p:spPr>
      </p:pic>
    </p:spTree>
    <p:extLst>
      <p:ext uri="{BB962C8B-B14F-4D97-AF65-F5344CB8AC3E}">
        <p14:creationId xmlns:p14="http://schemas.microsoft.com/office/powerpoint/2010/main" val="3183089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en-IE" dirty="0"/>
              <a:t>TOOL NAME: </a:t>
            </a:r>
            <a:r>
              <a:rPr lang="en-IE" dirty="0">
                <a:hlinkClick r:id="rId2"/>
              </a:rPr>
              <a:t>Linguee</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132259"/>
            <a:ext cx="5798665" cy="3850196"/>
          </a:xfrm>
        </p:spPr>
        <p:txBody>
          <a:bodyPr/>
          <a:lstStyle/>
          <a:p>
            <a:r>
              <a:rPr lang="de-DE" dirty="0">
                <a:solidFill>
                  <a:srgbClr val="5E5E5E"/>
                </a:solidFill>
              </a:rPr>
              <a:t>Dieses einzigartige Übersetzungstool ist ein Publikumsliebling. Es kombiniert ein Wörterbuch mit einer Suchmaschine, so dass Du nach zweisprachigen Texten, Wörtern und Ausdrücken in verschiedenen Sprachen suchen kannst, um Bedeutungen und kontextbezogene Übersetzungen zu überprüfen. </a:t>
            </a:r>
            <a:r>
              <a:rPr lang="de-DE" b="1" dirty="0">
                <a:solidFill>
                  <a:srgbClr val="5E5E5E"/>
                </a:solidFill>
              </a:rPr>
              <a:t>Linguee</a:t>
            </a:r>
            <a:r>
              <a:rPr lang="de-DE" dirty="0">
                <a:solidFill>
                  <a:srgbClr val="5E5E5E"/>
                </a:solidFill>
              </a:rPr>
              <a:t> durchsucht auch das Internet nach relevanten übersetzten Dokumenten und zeigt Dir, wie ein Wort im Internet übersetzt wird. Linguee wird oft in Verbindung mit Google Images verwendet, um Übersetzern und Sprachschüler*innen gleichermaßen zu helfen.</a:t>
            </a:r>
          </a:p>
          <a:p>
            <a:endParaRPr lang="de-DE" dirty="0">
              <a:solidFill>
                <a:srgbClr val="5E5E5E"/>
              </a:solidFill>
            </a:endParaRPr>
          </a:p>
        </p:txBody>
      </p:sp>
      <p:pic>
        <p:nvPicPr>
          <p:cNvPr id="6" name="Picture Placeholder 5" descr="Graphical user interface, text, application&#10;&#10;Description automatically generated">
            <a:extLst>
              <a:ext uri="{FF2B5EF4-FFF2-40B4-BE49-F238E27FC236}">
                <a16:creationId xmlns:a16="http://schemas.microsoft.com/office/drawing/2014/main" id="{8C55428B-4E61-4B8A-9550-F23EF9CC99ED}"/>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b="-5064"/>
          <a:stretch/>
        </p:blipFill>
        <p:spPr>
          <a:xfrm>
            <a:off x="8802435" y="1223694"/>
            <a:ext cx="3389565" cy="4033653"/>
          </a:xfrm>
        </p:spPr>
      </p:pic>
    </p:spTree>
    <p:extLst>
      <p:ext uri="{BB962C8B-B14F-4D97-AF65-F5344CB8AC3E}">
        <p14:creationId xmlns:p14="http://schemas.microsoft.com/office/powerpoint/2010/main" val="3437845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en-IE" dirty="0"/>
              <a:t>TOOL NAME: </a:t>
            </a:r>
            <a:r>
              <a:rPr lang="en-IE" dirty="0">
                <a:hlinkClick r:id="rId2"/>
              </a:rPr>
              <a:t>Reverso</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636649"/>
            <a:ext cx="5798665" cy="3850196"/>
          </a:xfrm>
        </p:spPr>
        <p:txBody>
          <a:bodyPr/>
          <a:lstStyle/>
          <a:p>
            <a:r>
              <a:rPr lang="en-US" b="1" i="0" dirty="0">
                <a:solidFill>
                  <a:srgbClr val="5E5E5E"/>
                </a:solidFill>
                <a:effectLst/>
              </a:rPr>
              <a:t>Reverso</a:t>
            </a:r>
            <a:r>
              <a:rPr lang="de-DE" dirty="0">
                <a:solidFill>
                  <a:srgbClr val="5E5E5E"/>
                </a:solidFill>
              </a:rPr>
              <a:t> ist ein Unternehmen, das sich auf AI (Artificial Intelligence) basierte Sprachwerkzeuge, Übersetzungshilfen und Sprachdienste spezialisiert hat. Dazu gehören Online-Übersetzung auf der Grundlage von NMT (Neural Machine Translation), kontextbezogene Wörterbücher, zweisprachige Online-Konkordanzen, Grammatik- und Rechtschreibprüfung sowie Konjugationswerkzeuge.</a:t>
            </a:r>
          </a:p>
          <a:p>
            <a:endParaRPr lang="en-IE" dirty="0">
              <a:solidFill>
                <a:srgbClr val="5E5E5E"/>
              </a:solidFill>
            </a:endParaRPr>
          </a:p>
        </p:txBody>
      </p:sp>
      <p:pic>
        <p:nvPicPr>
          <p:cNvPr id="8" name="Picture Placeholder 7" descr="Text&#10;&#10;Description automatically generated">
            <a:extLst>
              <a:ext uri="{FF2B5EF4-FFF2-40B4-BE49-F238E27FC236}">
                <a16:creationId xmlns:a16="http://schemas.microsoft.com/office/drawing/2014/main" id="{5A12889D-78C5-4166-AF89-24CB56FC971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t="4740" b="28314"/>
          <a:stretch/>
        </p:blipFill>
        <p:spPr>
          <a:xfrm>
            <a:off x="8802435" y="1223694"/>
            <a:ext cx="3389565" cy="4033653"/>
          </a:xfrm>
        </p:spPr>
      </p:pic>
    </p:spTree>
    <p:extLst>
      <p:ext uri="{BB962C8B-B14F-4D97-AF65-F5344CB8AC3E}">
        <p14:creationId xmlns:p14="http://schemas.microsoft.com/office/powerpoint/2010/main" val="1045003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en-IE" dirty="0"/>
              <a:t>TOOL NAME: </a:t>
            </a:r>
            <a:r>
              <a:rPr lang="en-IE" dirty="0">
                <a:hlinkClick r:id="rId2"/>
              </a:rPr>
              <a:t>Google Translate</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686891"/>
            <a:ext cx="5798665" cy="3850196"/>
          </a:xfrm>
        </p:spPr>
        <p:txBody>
          <a:bodyPr/>
          <a:lstStyle/>
          <a:p>
            <a:r>
              <a:rPr lang="en-US" b="1" i="0" dirty="0">
                <a:solidFill>
                  <a:srgbClr val="5E5E5E"/>
                </a:solidFill>
                <a:effectLst/>
              </a:rPr>
              <a:t>Google Translate </a:t>
            </a:r>
            <a:r>
              <a:rPr lang="de-DE" dirty="0">
                <a:solidFill>
                  <a:srgbClr val="5E5E5E"/>
                </a:solidFill>
              </a:rPr>
              <a:t>ist ein mehrsprachiger Übersetzungsdienst, der von Google entwickelt wurde, um Texte, Dokumente und Websites von einer Sprache in eine andere zu übersetzen. Er bietet eine Website-Schnittstelle, eine mobile App für Android und iOS.</a:t>
            </a:r>
            <a:endParaRPr lang="en-IE" dirty="0">
              <a:solidFill>
                <a:srgbClr val="5E5E5E"/>
              </a:solidFill>
            </a:endParaRPr>
          </a:p>
        </p:txBody>
      </p:sp>
      <p:pic>
        <p:nvPicPr>
          <p:cNvPr id="10" name="Picture Placeholder 9" descr="Graphical user interface, text, application, chat or text message, email&#10;&#10;Description automatically generated">
            <a:extLst>
              <a:ext uri="{FF2B5EF4-FFF2-40B4-BE49-F238E27FC236}">
                <a16:creationId xmlns:a16="http://schemas.microsoft.com/office/drawing/2014/main" id="{3D5B7A74-66B1-4A96-AAAA-8334C4C241B5}"/>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26352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266831" y="1596644"/>
            <a:ext cx="4755407" cy="1348096"/>
          </a:xfrm>
        </p:spPr>
        <p:txBody>
          <a:bodyPr>
            <a:normAutofit lnSpcReduction="10000"/>
          </a:bodyPr>
          <a:lstStyle/>
          <a:p>
            <a:r>
              <a:rPr lang="de-DE" dirty="0"/>
              <a:t>Lese und lerne</a:t>
            </a:r>
            <a:endParaRPr lang="hr-BA" dirty="0"/>
          </a:p>
          <a:p>
            <a:r>
              <a:rPr lang="en-GB" sz="2400" b="0" dirty="0"/>
              <a:t>MEDICI (Mapping Digital Inclusion) article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535709" y="4476935"/>
            <a:ext cx="5975043" cy="2464770"/>
          </a:xfrm>
        </p:spPr>
        <p:txBody>
          <a:bodyPr/>
          <a:lstStyle/>
          <a:p>
            <a:r>
              <a:rPr lang="de-DE" dirty="0">
                <a:solidFill>
                  <a:schemeClr val="tx1"/>
                </a:solidFill>
              </a:rPr>
              <a:t>Dieser Artikel bietet einen guten Einblick in die Erklärung der digitalen Kluft von Migrant*innen. Er enthält gute Praxisbeispiele dafür, wie man Migrant*innen in die Schulung digitaler Kompetenzen einbeziehen kann.</a:t>
            </a:r>
          </a:p>
        </p:txBody>
      </p:sp>
      <p:sp>
        <p:nvSpPr>
          <p:cNvPr id="10" name="Arrow: Bent 9">
            <a:extLst>
              <a:ext uri="{FF2B5EF4-FFF2-40B4-BE49-F238E27FC236}">
                <a16:creationId xmlns:a16="http://schemas.microsoft.com/office/drawing/2014/main" id="{8E4366F7-D039-45C8-B496-30502490C0F0}"/>
              </a:ext>
            </a:extLst>
          </p:cNvPr>
          <p:cNvSpPr/>
          <p:nvPr/>
        </p:nvSpPr>
        <p:spPr>
          <a:xfrm flipV="1">
            <a:off x="4300249" y="2980183"/>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pic>
        <p:nvPicPr>
          <p:cNvPr id="12" name="Graphic 11" descr="Mouse outline">
            <a:extLst>
              <a:ext uri="{FF2B5EF4-FFF2-40B4-BE49-F238E27FC236}">
                <a16:creationId xmlns:a16="http://schemas.microsoft.com/office/drawing/2014/main" id="{2281BDC9-843A-4EE2-9322-BFF8F1AD3D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6020601" y="2522982"/>
            <a:ext cx="914400" cy="914400"/>
          </a:xfrm>
          <a:prstGeom prst="rect">
            <a:avLst/>
          </a:prstGeom>
        </p:spPr>
      </p:pic>
      <p:pic>
        <p:nvPicPr>
          <p:cNvPr id="5" name="Picture 4">
            <a:hlinkClick r:id="rId4"/>
            <a:extLst>
              <a:ext uri="{FF2B5EF4-FFF2-40B4-BE49-F238E27FC236}">
                <a16:creationId xmlns:a16="http://schemas.microsoft.com/office/drawing/2014/main" id="{ABCB34FA-5D0D-44DC-BBCC-04028D1DF388}"/>
              </a:ext>
            </a:extLst>
          </p:cNvPr>
          <p:cNvPicPr>
            <a:picLocks noChangeAspect="1"/>
          </p:cNvPicPr>
          <p:nvPr/>
        </p:nvPicPr>
        <p:blipFill>
          <a:blip r:embed="rId5"/>
          <a:stretch>
            <a:fillRect/>
          </a:stretch>
        </p:blipFill>
        <p:spPr>
          <a:xfrm>
            <a:off x="7121935" y="0"/>
            <a:ext cx="4803234" cy="685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43704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A1967-B7BF-4A1E-9078-9F84A1EB2BAF}"/>
              </a:ext>
            </a:extLst>
          </p:cNvPr>
          <p:cNvSpPr>
            <a:spLocks noGrp="1"/>
          </p:cNvSpPr>
          <p:nvPr>
            <p:ph type="body" sz="quarter" idx="13"/>
          </p:nvPr>
        </p:nvSpPr>
        <p:spPr>
          <a:xfrm>
            <a:off x="1766517" y="246800"/>
            <a:ext cx="10600546" cy="953429"/>
          </a:xfrm>
        </p:spPr>
        <p:txBody>
          <a:bodyPr/>
          <a:lstStyle/>
          <a:p>
            <a:r>
              <a:rPr lang="en-US" dirty="0"/>
              <a:t>Frauen In Sprache</a:t>
            </a:r>
            <a:r>
              <a:rPr lang="hr-BA" dirty="0"/>
              <a:t> – </a:t>
            </a:r>
            <a:r>
              <a:rPr lang="de-DE" dirty="0"/>
              <a:t>trete einer Online-Community bei</a:t>
            </a:r>
            <a:endParaRPr lang="en-US" dirty="0"/>
          </a:p>
        </p:txBody>
      </p:sp>
      <p:sp>
        <p:nvSpPr>
          <p:cNvPr id="3" name="Text Placeholder 2">
            <a:extLst>
              <a:ext uri="{FF2B5EF4-FFF2-40B4-BE49-F238E27FC236}">
                <a16:creationId xmlns:a16="http://schemas.microsoft.com/office/drawing/2014/main" id="{137314DA-41C2-4083-AD21-B1EFD71AC042}"/>
              </a:ext>
            </a:extLst>
          </p:cNvPr>
          <p:cNvSpPr>
            <a:spLocks noGrp="1"/>
          </p:cNvSpPr>
          <p:nvPr>
            <p:ph type="body" sz="quarter" idx="14"/>
          </p:nvPr>
        </p:nvSpPr>
        <p:spPr>
          <a:xfrm>
            <a:off x="1085850" y="1037793"/>
            <a:ext cx="10587038" cy="2589642"/>
          </a:xfrm>
        </p:spPr>
        <p:txBody>
          <a:bodyPr/>
          <a:lstStyle/>
          <a:p>
            <a:r>
              <a:rPr lang="de-DE" sz="2100" dirty="0"/>
              <a:t>In letzter Zeit haben Frauen mehr Möglichkeiten, sich in Online-Netzwerken zu engagieren.</a:t>
            </a:r>
          </a:p>
          <a:p>
            <a:r>
              <a:rPr lang="de-DE" sz="2100" dirty="0"/>
              <a:t>Um etwaige Sprachbarrieren zu überwinden, empfehlen wir Dir, nach Vernetzungsmöglichkeiten mit gleichaltrigen Lernenden, Frauen in der Wirtschaft oder Frauen in Deiner Gemeinde zu suchen. Das wird Deine sprachlichen Fortschritte beschleunigen.</a:t>
            </a:r>
          </a:p>
          <a:p>
            <a:r>
              <a:rPr lang="de-DE" sz="2100" dirty="0"/>
              <a:t>Hier findest Du ein Event und eine Community, der du beitreten kannst:</a:t>
            </a:r>
            <a:r>
              <a:rPr lang="hr-BA" sz="2100" dirty="0"/>
              <a:t> </a:t>
            </a:r>
            <a:r>
              <a:rPr lang="hr-BA" sz="2100" dirty="0">
                <a:hlinkClick r:id="rId2"/>
              </a:rPr>
              <a:t>Women In Language</a:t>
            </a:r>
            <a:endParaRPr lang="hr-BA" sz="2100" dirty="0"/>
          </a:p>
          <a:p>
            <a:endParaRPr lang="en-US" dirty="0"/>
          </a:p>
        </p:txBody>
      </p:sp>
      <p:pic>
        <p:nvPicPr>
          <p:cNvPr id="5" name="Picture 4" descr="Text&#10;&#10;Description automatically generated">
            <a:extLst>
              <a:ext uri="{FF2B5EF4-FFF2-40B4-BE49-F238E27FC236}">
                <a16:creationId xmlns:a16="http://schemas.microsoft.com/office/drawing/2014/main" id="{6C925D2C-B13E-4148-A40E-3A9B194A8A00}"/>
              </a:ext>
            </a:extLst>
          </p:cNvPr>
          <p:cNvPicPr>
            <a:picLocks noChangeAspect="1"/>
          </p:cNvPicPr>
          <p:nvPr/>
        </p:nvPicPr>
        <p:blipFill>
          <a:blip r:embed="rId3"/>
          <a:stretch>
            <a:fillRect/>
          </a:stretch>
        </p:blipFill>
        <p:spPr>
          <a:xfrm>
            <a:off x="7222853" y="3429000"/>
            <a:ext cx="4007855" cy="2128064"/>
          </a:xfrm>
          <a:prstGeom prst="rect">
            <a:avLst/>
          </a:prstGeom>
        </p:spPr>
      </p:pic>
      <p:sp>
        <p:nvSpPr>
          <p:cNvPr id="6" name="TextBox 5">
            <a:extLst>
              <a:ext uri="{FF2B5EF4-FFF2-40B4-BE49-F238E27FC236}">
                <a16:creationId xmlns:a16="http://schemas.microsoft.com/office/drawing/2014/main" id="{C110A11A-0B67-4500-91BF-782A93235248}"/>
              </a:ext>
            </a:extLst>
          </p:cNvPr>
          <p:cNvSpPr txBox="1"/>
          <p:nvPr/>
        </p:nvSpPr>
        <p:spPr>
          <a:xfrm>
            <a:off x="961292" y="3194880"/>
            <a:ext cx="6002217" cy="3477875"/>
          </a:xfrm>
          <a:custGeom>
            <a:avLst/>
            <a:gdLst>
              <a:gd name="connsiteX0" fmla="*/ 0 w 6002217"/>
              <a:gd name="connsiteY0" fmla="*/ 0 h 3416320"/>
              <a:gd name="connsiteX1" fmla="*/ 485634 w 6002217"/>
              <a:gd name="connsiteY1" fmla="*/ 0 h 3416320"/>
              <a:gd name="connsiteX2" fmla="*/ 851224 w 6002217"/>
              <a:gd name="connsiteY2" fmla="*/ 0 h 3416320"/>
              <a:gd name="connsiteX3" fmla="*/ 1516924 w 6002217"/>
              <a:gd name="connsiteY3" fmla="*/ 0 h 3416320"/>
              <a:gd name="connsiteX4" fmla="*/ 2002558 w 6002217"/>
              <a:gd name="connsiteY4" fmla="*/ 0 h 3416320"/>
              <a:gd name="connsiteX5" fmla="*/ 2488192 w 6002217"/>
              <a:gd name="connsiteY5" fmla="*/ 0 h 3416320"/>
              <a:gd name="connsiteX6" fmla="*/ 3153892 w 6002217"/>
              <a:gd name="connsiteY6" fmla="*/ 0 h 3416320"/>
              <a:gd name="connsiteX7" fmla="*/ 3579504 w 6002217"/>
              <a:gd name="connsiteY7" fmla="*/ 0 h 3416320"/>
              <a:gd name="connsiteX8" fmla="*/ 4245204 w 6002217"/>
              <a:gd name="connsiteY8" fmla="*/ 0 h 3416320"/>
              <a:gd name="connsiteX9" fmla="*/ 4910905 w 6002217"/>
              <a:gd name="connsiteY9" fmla="*/ 0 h 3416320"/>
              <a:gd name="connsiteX10" fmla="*/ 5456561 w 6002217"/>
              <a:gd name="connsiteY10" fmla="*/ 0 h 3416320"/>
              <a:gd name="connsiteX11" fmla="*/ 6002217 w 6002217"/>
              <a:gd name="connsiteY11" fmla="*/ 0 h 3416320"/>
              <a:gd name="connsiteX12" fmla="*/ 6002217 w 6002217"/>
              <a:gd name="connsiteY12" fmla="*/ 535223 h 3416320"/>
              <a:gd name="connsiteX13" fmla="*/ 6002217 w 6002217"/>
              <a:gd name="connsiteY13" fmla="*/ 1002121 h 3416320"/>
              <a:gd name="connsiteX14" fmla="*/ 6002217 w 6002217"/>
              <a:gd name="connsiteY14" fmla="*/ 1571507 h 3416320"/>
              <a:gd name="connsiteX15" fmla="*/ 6002217 w 6002217"/>
              <a:gd name="connsiteY15" fmla="*/ 2140894 h 3416320"/>
              <a:gd name="connsiteX16" fmla="*/ 6002217 w 6002217"/>
              <a:gd name="connsiteY16" fmla="*/ 2710281 h 3416320"/>
              <a:gd name="connsiteX17" fmla="*/ 6002217 w 6002217"/>
              <a:gd name="connsiteY17" fmla="*/ 3416320 h 3416320"/>
              <a:gd name="connsiteX18" fmla="*/ 5396539 w 6002217"/>
              <a:gd name="connsiteY18" fmla="*/ 3416320 h 3416320"/>
              <a:gd name="connsiteX19" fmla="*/ 5030949 w 6002217"/>
              <a:gd name="connsiteY19" fmla="*/ 3416320 h 3416320"/>
              <a:gd name="connsiteX20" fmla="*/ 4605337 w 6002217"/>
              <a:gd name="connsiteY20" fmla="*/ 3416320 h 3416320"/>
              <a:gd name="connsiteX21" fmla="*/ 3939637 w 6002217"/>
              <a:gd name="connsiteY21" fmla="*/ 3416320 h 3416320"/>
              <a:gd name="connsiteX22" fmla="*/ 3393981 w 6002217"/>
              <a:gd name="connsiteY22" fmla="*/ 3416320 h 3416320"/>
              <a:gd name="connsiteX23" fmla="*/ 2968369 w 6002217"/>
              <a:gd name="connsiteY23" fmla="*/ 3416320 h 3416320"/>
              <a:gd name="connsiteX24" fmla="*/ 2422713 w 6002217"/>
              <a:gd name="connsiteY24" fmla="*/ 3416320 h 3416320"/>
              <a:gd name="connsiteX25" fmla="*/ 2057123 w 6002217"/>
              <a:gd name="connsiteY25" fmla="*/ 3416320 h 3416320"/>
              <a:gd name="connsiteX26" fmla="*/ 1691534 w 6002217"/>
              <a:gd name="connsiteY26" fmla="*/ 3416320 h 3416320"/>
              <a:gd name="connsiteX27" fmla="*/ 1145878 w 6002217"/>
              <a:gd name="connsiteY27" fmla="*/ 3416320 h 3416320"/>
              <a:gd name="connsiteX28" fmla="*/ 720266 w 6002217"/>
              <a:gd name="connsiteY28" fmla="*/ 3416320 h 3416320"/>
              <a:gd name="connsiteX29" fmla="*/ 0 w 6002217"/>
              <a:gd name="connsiteY29" fmla="*/ 3416320 h 3416320"/>
              <a:gd name="connsiteX30" fmla="*/ 0 w 6002217"/>
              <a:gd name="connsiteY30" fmla="*/ 2915260 h 3416320"/>
              <a:gd name="connsiteX31" fmla="*/ 0 w 6002217"/>
              <a:gd name="connsiteY31" fmla="*/ 2448363 h 3416320"/>
              <a:gd name="connsiteX32" fmla="*/ 0 w 6002217"/>
              <a:gd name="connsiteY32" fmla="*/ 1844813 h 3416320"/>
              <a:gd name="connsiteX33" fmla="*/ 0 w 6002217"/>
              <a:gd name="connsiteY33" fmla="*/ 1343753 h 3416320"/>
              <a:gd name="connsiteX34" fmla="*/ 0 w 6002217"/>
              <a:gd name="connsiteY34" fmla="*/ 740203 h 3416320"/>
              <a:gd name="connsiteX35" fmla="*/ 0 w 6002217"/>
              <a:gd name="connsiteY35"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02217" h="3416320" extrusionOk="0">
                <a:moveTo>
                  <a:pt x="0" y="0"/>
                </a:moveTo>
                <a:cubicBezTo>
                  <a:pt x="146335" y="-2895"/>
                  <a:pt x="250979" y="43534"/>
                  <a:pt x="485634" y="0"/>
                </a:cubicBezTo>
                <a:cubicBezTo>
                  <a:pt x="720289" y="-43534"/>
                  <a:pt x="689220" y="19386"/>
                  <a:pt x="851224" y="0"/>
                </a:cubicBezTo>
                <a:cubicBezTo>
                  <a:pt x="1013228" y="-19386"/>
                  <a:pt x="1314370" y="50189"/>
                  <a:pt x="1516924" y="0"/>
                </a:cubicBezTo>
                <a:cubicBezTo>
                  <a:pt x="1719478" y="-50189"/>
                  <a:pt x="1801657" y="25290"/>
                  <a:pt x="2002558" y="0"/>
                </a:cubicBezTo>
                <a:cubicBezTo>
                  <a:pt x="2203459" y="-25290"/>
                  <a:pt x="2327583" y="53979"/>
                  <a:pt x="2488192" y="0"/>
                </a:cubicBezTo>
                <a:cubicBezTo>
                  <a:pt x="2648801" y="-53979"/>
                  <a:pt x="2852172" y="46243"/>
                  <a:pt x="3153892" y="0"/>
                </a:cubicBezTo>
                <a:cubicBezTo>
                  <a:pt x="3455612" y="-46243"/>
                  <a:pt x="3446527" y="22409"/>
                  <a:pt x="3579504" y="0"/>
                </a:cubicBezTo>
                <a:cubicBezTo>
                  <a:pt x="3712481" y="-22409"/>
                  <a:pt x="3989411" y="52287"/>
                  <a:pt x="4245204" y="0"/>
                </a:cubicBezTo>
                <a:cubicBezTo>
                  <a:pt x="4500997" y="-52287"/>
                  <a:pt x="4625266" y="32472"/>
                  <a:pt x="4910905" y="0"/>
                </a:cubicBezTo>
                <a:cubicBezTo>
                  <a:pt x="5196544" y="-32472"/>
                  <a:pt x="5311319" y="21443"/>
                  <a:pt x="5456561" y="0"/>
                </a:cubicBezTo>
                <a:cubicBezTo>
                  <a:pt x="5601803" y="-21443"/>
                  <a:pt x="5842408" y="49131"/>
                  <a:pt x="6002217" y="0"/>
                </a:cubicBezTo>
                <a:cubicBezTo>
                  <a:pt x="6039536" y="127178"/>
                  <a:pt x="5977981" y="366789"/>
                  <a:pt x="6002217" y="535223"/>
                </a:cubicBezTo>
                <a:cubicBezTo>
                  <a:pt x="6026453" y="703657"/>
                  <a:pt x="5987786" y="827002"/>
                  <a:pt x="6002217" y="1002121"/>
                </a:cubicBezTo>
                <a:cubicBezTo>
                  <a:pt x="6016648" y="1177240"/>
                  <a:pt x="5978615" y="1298344"/>
                  <a:pt x="6002217" y="1571507"/>
                </a:cubicBezTo>
                <a:cubicBezTo>
                  <a:pt x="6025819" y="1844670"/>
                  <a:pt x="6000245" y="1887084"/>
                  <a:pt x="6002217" y="2140894"/>
                </a:cubicBezTo>
                <a:cubicBezTo>
                  <a:pt x="6004189" y="2394704"/>
                  <a:pt x="5986437" y="2537145"/>
                  <a:pt x="6002217" y="2710281"/>
                </a:cubicBezTo>
                <a:cubicBezTo>
                  <a:pt x="6017997" y="2883417"/>
                  <a:pt x="5999826" y="3094363"/>
                  <a:pt x="6002217" y="3416320"/>
                </a:cubicBezTo>
                <a:cubicBezTo>
                  <a:pt x="5866388" y="3476977"/>
                  <a:pt x="5654493" y="3374777"/>
                  <a:pt x="5396539" y="3416320"/>
                </a:cubicBezTo>
                <a:cubicBezTo>
                  <a:pt x="5138585" y="3457863"/>
                  <a:pt x="5193526" y="3382339"/>
                  <a:pt x="5030949" y="3416320"/>
                </a:cubicBezTo>
                <a:cubicBezTo>
                  <a:pt x="4868372" y="3450301"/>
                  <a:pt x="4768897" y="3410207"/>
                  <a:pt x="4605337" y="3416320"/>
                </a:cubicBezTo>
                <a:cubicBezTo>
                  <a:pt x="4441777" y="3422433"/>
                  <a:pt x="4164756" y="3405356"/>
                  <a:pt x="3939637" y="3416320"/>
                </a:cubicBezTo>
                <a:cubicBezTo>
                  <a:pt x="3714518" y="3427284"/>
                  <a:pt x="3649071" y="3383829"/>
                  <a:pt x="3393981" y="3416320"/>
                </a:cubicBezTo>
                <a:cubicBezTo>
                  <a:pt x="3138891" y="3448811"/>
                  <a:pt x="3138401" y="3370468"/>
                  <a:pt x="2968369" y="3416320"/>
                </a:cubicBezTo>
                <a:cubicBezTo>
                  <a:pt x="2798337" y="3462172"/>
                  <a:pt x="2548745" y="3381325"/>
                  <a:pt x="2422713" y="3416320"/>
                </a:cubicBezTo>
                <a:cubicBezTo>
                  <a:pt x="2296681" y="3451315"/>
                  <a:pt x="2193579" y="3392030"/>
                  <a:pt x="2057123" y="3416320"/>
                </a:cubicBezTo>
                <a:cubicBezTo>
                  <a:pt x="1920667" y="3440610"/>
                  <a:pt x="1790605" y="3398710"/>
                  <a:pt x="1691534" y="3416320"/>
                </a:cubicBezTo>
                <a:cubicBezTo>
                  <a:pt x="1592463" y="3433930"/>
                  <a:pt x="1272832" y="3415460"/>
                  <a:pt x="1145878" y="3416320"/>
                </a:cubicBezTo>
                <a:cubicBezTo>
                  <a:pt x="1018924" y="3417180"/>
                  <a:pt x="889153" y="3393522"/>
                  <a:pt x="720266" y="3416320"/>
                </a:cubicBezTo>
                <a:cubicBezTo>
                  <a:pt x="551379" y="3439118"/>
                  <a:pt x="154711" y="3382251"/>
                  <a:pt x="0" y="3416320"/>
                </a:cubicBezTo>
                <a:cubicBezTo>
                  <a:pt x="-48405" y="3175609"/>
                  <a:pt x="44769" y="3131787"/>
                  <a:pt x="0" y="2915260"/>
                </a:cubicBezTo>
                <a:cubicBezTo>
                  <a:pt x="-44769" y="2698733"/>
                  <a:pt x="53335" y="2668132"/>
                  <a:pt x="0" y="2448363"/>
                </a:cubicBezTo>
                <a:cubicBezTo>
                  <a:pt x="-53335" y="2228594"/>
                  <a:pt x="61174" y="1977048"/>
                  <a:pt x="0" y="1844813"/>
                </a:cubicBezTo>
                <a:cubicBezTo>
                  <a:pt x="-61174" y="1712578"/>
                  <a:pt x="6606" y="1541566"/>
                  <a:pt x="0" y="1343753"/>
                </a:cubicBezTo>
                <a:cubicBezTo>
                  <a:pt x="-6606" y="1145940"/>
                  <a:pt x="29205" y="1012986"/>
                  <a:pt x="0" y="740203"/>
                </a:cubicBezTo>
                <a:cubicBezTo>
                  <a:pt x="-29205" y="467420"/>
                  <a:pt x="28800" y="192386"/>
                  <a:pt x="0" y="0"/>
                </a:cubicBezTo>
                <a:close/>
              </a:path>
            </a:pathLst>
          </a:custGeom>
          <a:noFill/>
          <a:ln w="50800">
            <a:solidFill>
              <a:srgbClr val="00ACA7"/>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de-DE" sz="2200" i="1" dirty="0">
                <a:solidFill>
                  <a:srgbClr val="E78631"/>
                </a:solidFill>
              </a:rPr>
              <a:t>Du liebst Sprachen? </a:t>
            </a:r>
          </a:p>
          <a:p>
            <a:pPr algn="ctr"/>
            <a:r>
              <a:rPr lang="de-DE" sz="2200" i="1" dirty="0">
                <a:solidFill>
                  <a:srgbClr val="E78631"/>
                </a:solidFill>
              </a:rPr>
              <a:t>Du möchtest mehr darüber erfahren, wie man Sprachen studiert, wie man damit arbeitet und wie man damit lebt? </a:t>
            </a:r>
          </a:p>
          <a:p>
            <a:pPr algn="ctr"/>
            <a:r>
              <a:rPr lang="de-DE" sz="2200" i="1" dirty="0">
                <a:solidFill>
                  <a:srgbClr val="E78631"/>
                </a:solidFill>
              </a:rPr>
              <a:t>Und Du liebst nichts mehr, als sich mit anderen auszutauschen und Deine Leidenschaft für Sprachen mit Experten aus der ganzen Welt zu diskutieren?</a:t>
            </a:r>
          </a:p>
          <a:p>
            <a:pPr algn="ctr"/>
            <a:r>
              <a:rPr lang="de-DE" sz="2200" i="1" dirty="0">
                <a:solidFill>
                  <a:srgbClr val="E78631"/>
                </a:solidFill>
              </a:rPr>
              <a:t>Wir stellen vor: Women in Language</a:t>
            </a:r>
          </a:p>
          <a:p>
            <a:pPr algn="ctr"/>
            <a:r>
              <a:rPr lang="en-US" sz="2200" i="1" dirty="0">
                <a:solidFill>
                  <a:srgbClr val="E78631"/>
                </a:solidFill>
                <a:hlinkClick r:id="rId4"/>
              </a:rPr>
              <a:t>https://womeninlanguage.com/</a:t>
            </a:r>
            <a:r>
              <a:rPr lang="hr-BA" sz="2200" i="1" dirty="0">
                <a:solidFill>
                  <a:srgbClr val="E78631"/>
                </a:solidFill>
              </a:rPr>
              <a:t> </a:t>
            </a:r>
            <a:endParaRPr lang="en-US" sz="2200" i="1" dirty="0">
              <a:solidFill>
                <a:srgbClr val="E78631"/>
              </a:solidFill>
            </a:endParaRPr>
          </a:p>
        </p:txBody>
      </p:sp>
    </p:spTree>
    <p:extLst>
      <p:ext uri="{BB962C8B-B14F-4D97-AF65-F5344CB8AC3E}">
        <p14:creationId xmlns:p14="http://schemas.microsoft.com/office/powerpoint/2010/main" val="30587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IE" sz="3200" dirty="0"/>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741007" y="1388469"/>
            <a:ext cx="10709987" cy="3743707"/>
          </a:xfrm>
        </p:spPr>
        <p:txBody>
          <a:bodyPr/>
          <a:lstStyle/>
          <a:p>
            <a:pPr marL="285750" indent="-285750">
              <a:buFont typeface="Arial" panose="020B0604020202020204" pitchFamily="34" charset="0"/>
              <a:buChar char="•"/>
            </a:pPr>
            <a:r>
              <a:rPr lang="de-DE" sz="2000" b="1" i="0" dirty="0">
                <a:effectLst/>
              </a:rPr>
              <a:t>Browsing</a:t>
            </a:r>
            <a:r>
              <a:rPr lang="de-DE" sz="2000" i="0" dirty="0">
                <a:effectLst/>
              </a:rPr>
              <a:t> beschreibt das schnelle Durchsehen von Informationen im World Wide Web, ohne ein bestimmtes Ziel vor Augen zu haben. </a:t>
            </a:r>
          </a:p>
          <a:p>
            <a:pPr marL="285750" indent="-285750">
              <a:buFont typeface="Arial" panose="020B0604020202020204" pitchFamily="34" charset="0"/>
              <a:buChar char="•"/>
            </a:pPr>
            <a:r>
              <a:rPr lang="de-DE" sz="2000" i="0" dirty="0">
                <a:effectLst/>
              </a:rPr>
              <a:t>Menschen nutzen gängige Suchmaschinen (wie Google) zur </a:t>
            </a:r>
            <a:r>
              <a:rPr lang="de-DE" sz="2000" b="1" i="0" dirty="0">
                <a:effectLst/>
              </a:rPr>
              <a:t>Internetsuche</a:t>
            </a:r>
            <a:r>
              <a:rPr lang="de-DE" sz="2000" i="0" dirty="0">
                <a:effectLst/>
              </a:rPr>
              <a:t>, um Webseiten, Bilder, Bücher, Währungsumrechnungen, Definitionen, Dateitypen, Nachrichten, lokale Informationen, Filme und vieles mehr zu finden.</a:t>
            </a:r>
          </a:p>
          <a:p>
            <a:pPr marL="285750" indent="-285750">
              <a:buFont typeface="Arial" panose="020B0604020202020204" pitchFamily="34" charset="0"/>
              <a:buChar char="•"/>
            </a:pPr>
            <a:r>
              <a:rPr lang="de-DE" sz="2000" dirty="0"/>
              <a:t>Unter </a:t>
            </a:r>
            <a:r>
              <a:rPr lang="de-DE" sz="2000" b="1" dirty="0"/>
              <a:t>Inhaltsfilterung</a:t>
            </a:r>
            <a:r>
              <a:rPr lang="de-DE" sz="2000" dirty="0"/>
              <a:t> versteht man die Überprüfung und den Ausschluss des Zugriffs auf unerwünschte E-Mails oder Webseiten. Die Inhaltsfilterung überwacht und beschränkt den Zugang zu Inhalten, die als unangemessen, beleidigend oder riskant angesehen werden können.</a:t>
            </a:r>
            <a:endParaRPr lang="de-DE" sz="2000" dirty="0">
              <a:effectLst/>
            </a:endParaRPr>
          </a:p>
        </p:txBody>
      </p:sp>
    </p:spTree>
    <p:extLst>
      <p:ext uri="{BB962C8B-B14F-4D97-AF65-F5344CB8AC3E}">
        <p14:creationId xmlns:p14="http://schemas.microsoft.com/office/powerpoint/2010/main" val="1229176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de-DE" dirty="0"/>
              <a:t>Schlussfolgerungen für dieses Modul</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buFont typeface="Wingdings" panose="05000000000000000000" pitchFamily="2" charset="2"/>
              <a:buChar char="ü"/>
            </a:pPr>
            <a:r>
              <a:rPr lang="de-DE" dirty="0"/>
              <a:t>Soziale Fähigkeiten, Soft Skills und Kommunikationsfähigkeiten sind der Kern von uns als soziale Wesen, als Individuen, als Gruppen und als Studierende. </a:t>
            </a:r>
          </a:p>
          <a:p>
            <a:pPr marL="342900" indent="-342900">
              <a:buFont typeface="Wingdings" panose="05000000000000000000" pitchFamily="2" charset="2"/>
              <a:buChar char="ü"/>
            </a:pPr>
            <a:r>
              <a:rPr lang="de-DE" dirty="0"/>
              <a:t>Digitale Inhalte sind heute die grundlegenden Informationsträger. Der schnellste und effizienteste Weg, eine Idee, eine Erkenntnis, eine Information zu vermitteln, ist die Erstellung und der Austausch digitaler Inhalte. Auch im Englischen. </a:t>
            </a:r>
          </a:p>
          <a:p>
            <a:pPr marL="342900" indent="-342900">
              <a:buFont typeface="Wingdings" panose="05000000000000000000" pitchFamily="2" charset="2"/>
              <a:buChar char="ü"/>
            </a:pPr>
            <a:r>
              <a:rPr lang="de-DE" dirty="0"/>
              <a:t>Lange Zeit war man der Meinung, dass ein Projekt, an dessen Ende die Lernenden ein Stück Material erstellen, die Studierenden begeistert, weil sie selbst etwas geschaffen haben. Dies hat sich bis heute nicht geändert, doch in einer Welt, in der die Lernenden von digitalen Inhalten und reichhaltigen Medien umgeben sind, kann es für sie ansprechender und motivierender sein, Projekte zu erstellen, die digital sind und mit der digitalen Welt, in der sie leben, konkurrieren können.</a:t>
            </a:r>
          </a:p>
          <a:p>
            <a:pPr marL="342900" indent="-342900">
              <a:buFont typeface="Wingdings" panose="05000000000000000000" pitchFamily="2" charset="2"/>
              <a:buChar char="ü"/>
            </a:pPr>
            <a:endParaRPr lang="de-DE" dirty="0"/>
          </a:p>
          <a:p>
            <a:pPr marL="342900" indent="-342900">
              <a:buFont typeface="Wingdings" panose="05000000000000000000" pitchFamily="2" charset="2"/>
              <a:buChar char="ü"/>
            </a:pPr>
            <a:endParaRPr lang="de-DE" dirty="0"/>
          </a:p>
        </p:txBody>
      </p:sp>
    </p:spTree>
    <p:extLst>
      <p:ext uri="{BB962C8B-B14F-4D97-AF65-F5344CB8AC3E}">
        <p14:creationId xmlns:p14="http://schemas.microsoft.com/office/powerpoint/2010/main" val="4111428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Die wesentlichen Schlussfolgerungen für dieses Modul</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ü"/>
            </a:pPr>
            <a:r>
              <a:rPr lang="de-DE" dirty="0"/>
              <a:t>Plane Deine Online-Suche und nutze die verfügbaren Tools, um sie zu organisieren, um bessere Ergebnisse für Deine Recherche zu erzielen.</a:t>
            </a:r>
          </a:p>
          <a:p>
            <a:pPr marL="342900" indent="-342900">
              <a:lnSpc>
                <a:spcPct val="100000"/>
              </a:lnSpc>
              <a:buFont typeface="Wingdings" panose="05000000000000000000" pitchFamily="2" charset="2"/>
              <a:buChar char="ü"/>
            </a:pPr>
            <a:r>
              <a:rPr lang="de-DE" dirty="0"/>
              <a:t>Nicht alle Suchergebnisse sind glaubwürdig. Mit den hier vorgeschlagenen Tools können wir sicherstellen, dass wir wissen, wie wir glaubwürdige Ergebnisse bewerten und auswählen können.</a:t>
            </a:r>
          </a:p>
          <a:p>
            <a:pPr marL="342900" indent="-342900">
              <a:lnSpc>
                <a:spcPct val="100000"/>
              </a:lnSpc>
              <a:buFont typeface="Wingdings" panose="05000000000000000000" pitchFamily="2" charset="2"/>
              <a:buChar char="ü"/>
            </a:pPr>
            <a:r>
              <a:rPr lang="de-DE" dirty="0"/>
              <a:t>Wenn Du Daten, Inhalte und Informationen eher früher als später verwaltest, wirst Du auf lange Sicht effizienter und sparst Zeit.</a:t>
            </a:r>
          </a:p>
          <a:p>
            <a:pPr marL="342900" indent="-342900">
              <a:lnSpc>
                <a:spcPct val="100000"/>
              </a:lnSpc>
              <a:buFont typeface="Wingdings" panose="05000000000000000000" pitchFamily="2" charset="2"/>
              <a:buChar char="ü"/>
            </a:pPr>
            <a:r>
              <a:rPr lang="de-DE" dirty="0"/>
              <a:t>Sprachbarrieren und Unterschiede in der Online-Welt sind real, das Kennenlernen verschiedener Suchanbieter und Tools hilft Dir, Barrieren zu überwinden und Deine Ergebnisse zu vervielfachen.</a:t>
            </a:r>
          </a:p>
          <a:p>
            <a:pPr>
              <a:lnSpc>
                <a:spcPct val="100000"/>
              </a:lnSpc>
            </a:pPr>
            <a:endParaRPr lang="en-US" sz="1600" dirty="0">
              <a:solidFill>
                <a:srgbClr val="FF0000"/>
              </a:solidFill>
            </a:endParaRP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2689872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Im nächsten Modul lernen wir, wie wir</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a:lnSpc>
                <a:spcPct val="100000"/>
              </a:lnSpc>
            </a:pPr>
            <a:r>
              <a:rPr lang="de-DE" dirty="0"/>
              <a:t>kommunizieren und digital zusammenarbeiten. Insbesondere wirst Du über folgendes lernen</a:t>
            </a:r>
            <a:r>
              <a:rPr lang="hr-BA" dirty="0"/>
              <a:t>:</a:t>
            </a:r>
          </a:p>
          <a:p>
            <a:pPr>
              <a:lnSpc>
                <a:spcPct val="100000"/>
              </a:lnSpc>
            </a:pPr>
            <a:endParaRPr lang="en-US" dirty="0"/>
          </a:p>
          <a:p>
            <a:pPr marL="285750" indent="-285750">
              <a:lnSpc>
                <a:spcPct val="100000"/>
              </a:lnSpc>
              <a:buFont typeface="Wingdings" panose="05000000000000000000" pitchFamily="2" charset="2"/>
              <a:buChar char="Ø"/>
            </a:pPr>
            <a:r>
              <a:rPr lang="de-DE" dirty="0">
                <a:ea typeface="Calibri" panose="020F0502020204030204" pitchFamily="34" charset="0"/>
                <a:cs typeface="Times New Roman" panose="02020603050405020304" pitchFamily="18" charset="0"/>
              </a:rPr>
              <a:t>Interaktion mit Hilfe digitaler Technologien</a:t>
            </a:r>
          </a:p>
          <a:p>
            <a:pPr marL="285750" indent="-285750">
              <a:lnSpc>
                <a:spcPct val="100000"/>
              </a:lnSpc>
              <a:buFont typeface="Wingdings" panose="05000000000000000000" pitchFamily="2" charset="2"/>
              <a:buChar char="Ø"/>
            </a:pPr>
            <a:r>
              <a:rPr lang="de-DE" dirty="0">
                <a:ea typeface="Calibri" panose="020F0502020204030204" pitchFamily="34" charset="0"/>
                <a:cs typeface="Times New Roman" panose="02020603050405020304" pitchFamily="18" charset="0"/>
              </a:rPr>
              <a:t>Austausch durch digitale Technologien</a:t>
            </a:r>
          </a:p>
          <a:p>
            <a:pPr marL="285750" indent="-285750">
              <a:lnSpc>
                <a:spcPct val="100000"/>
              </a:lnSpc>
              <a:buFont typeface="Wingdings" panose="05000000000000000000" pitchFamily="2" charset="2"/>
              <a:buChar char="Ø"/>
            </a:pPr>
            <a:r>
              <a:rPr lang="de-DE" dirty="0">
                <a:ea typeface="Calibri" panose="020F0502020204030204" pitchFamily="34" charset="0"/>
                <a:cs typeface="Times New Roman" panose="02020603050405020304" pitchFamily="18" charset="0"/>
              </a:rPr>
              <a:t>Bürgerschaftliches Engagement mit Hilfe digitaler Technologien</a:t>
            </a:r>
          </a:p>
          <a:p>
            <a:pPr marL="285750" indent="-285750">
              <a:lnSpc>
                <a:spcPct val="100000"/>
              </a:lnSpc>
              <a:buFont typeface="Wingdings" panose="05000000000000000000" pitchFamily="2" charset="2"/>
              <a:buChar char="Ø"/>
            </a:pPr>
            <a:r>
              <a:rPr lang="de-DE" dirty="0">
                <a:ea typeface="Calibri" panose="020F0502020204030204" pitchFamily="34" charset="0"/>
                <a:cs typeface="Times New Roman" panose="02020603050405020304" pitchFamily="18" charset="0"/>
              </a:rPr>
              <a:t>Zusammenarbeit mit Hilfe digitaler Technologien</a:t>
            </a:r>
          </a:p>
          <a:p>
            <a:pPr marL="285750" indent="-285750">
              <a:lnSpc>
                <a:spcPct val="100000"/>
              </a:lnSpc>
              <a:buFont typeface="Wingdings" panose="05000000000000000000" pitchFamily="2" charset="2"/>
              <a:buChar char="Ø"/>
            </a:pPr>
            <a:r>
              <a:rPr lang="de-DE" dirty="0">
                <a:ea typeface="Calibri" panose="020F0502020204030204" pitchFamily="34" charset="0"/>
                <a:cs typeface="Times New Roman" panose="02020603050405020304" pitchFamily="18" charset="0"/>
              </a:rPr>
              <a:t>Netiquette</a:t>
            </a:r>
          </a:p>
          <a:p>
            <a:pPr marL="285750" indent="-285750">
              <a:lnSpc>
                <a:spcPct val="100000"/>
              </a:lnSpc>
              <a:buFont typeface="Wingdings" panose="05000000000000000000" pitchFamily="2" charset="2"/>
              <a:buChar char="Ø"/>
            </a:pPr>
            <a:r>
              <a:rPr lang="de-DE" dirty="0">
                <a:ea typeface="Calibri" panose="020F0502020204030204" pitchFamily="34" charset="0"/>
                <a:cs typeface="Times New Roman" panose="02020603050405020304" pitchFamily="18" charset="0"/>
              </a:rPr>
              <a:t>Verwaltung der digitalen Identität</a:t>
            </a: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16731875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de-DE" sz="3200" dirty="0"/>
              <a:t>Vielen Dank</a:t>
            </a:r>
          </a:p>
          <a:p>
            <a:pPr algn="ctr"/>
            <a:r>
              <a:rPr lang="de-DE" sz="3200" dirty="0"/>
              <a:t>u</a:t>
            </a:r>
            <a:r>
              <a:rPr lang="hr-BA" sz="3200" dirty="0"/>
              <a:t>nd </a:t>
            </a:r>
            <a:r>
              <a:rPr lang="de-DE" sz="3200" dirty="0"/>
              <a:t>Glückwünsche zum Beenden von Modul 1!</a:t>
            </a:r>
            <a:endParaRPr lang="hr-BA" sz="3200" dirty="0"/>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F1D1B6-1E30-43C6-8D49-C515FAF5282D}"/>
              </a:ext>
            </a:extLst>
          </p:cNvPr>
          <p:cNvSpPr>
            <a:spLocks noGrp="1"/>
          </p:cNvSpPr>
          <p:nvPr>
            <p:ph type="body" sz="quarter" idx="15"/>
          </p:nvPr>
        </p:nvSpPr>
        <p:spPr/>
        <p:txBody>
          <a:bodyPr/>
          <a:lstStyle/>
          <a:p>
            <a:r>
              <a:rPr lang="en-IE" i="0" dirty="0">
                <a:effectLst/>
              </a:rPr>
              <a:t>Informationen finden</a:t>
            </a:r>
          </a:p>
          <a:p>
            <a:endParaRPr lang="en-IE" dirty="0"/>
          </a:p>
        </p:txBody>
      </p:sp>
      <p:sp>
        <p:nvSpPr>
          <p:cNvPr id="5" name="Text Placeholder 4">
            <a:extLst>
              <a:ext uri="{FF2B5EF4-FFF2-40B4-BE49-F238E27FC236}">
                <a16:creationId xmlns:a16="http://schemas.microsoft.com/office/drawing/2014/main" id="{DC154D83-4118-4AE8-A62E-387FC162DC7D}"/>
              </a:ext>
            </a:extLst>
          </p:cNvPr>
          <p:cNvSpPr>
            <a:spLocks noGrp="1"/>
          </p:cNvSpPr>
          <p:nvPr>
            <p:ph type="body" sz="quarter" idx="16"/>
          </p:nvPr>
        </p:nvSpPr>
        <p:spPr>
          <a:xfrm>
            <a:off x="571313" y="2212768"/>
            <a:ext cx="7203360" cy="4033653"/>
          </a:xfrm>
        </p:spPr>
        <p:txBody>
          <a:bodyPr/>
          <a:lstStyle/>
          <a:p>
            <a:r>
              <a:rPr lang="de-DE" i="0" dirty="0">
                <a:solidFill>
                  <a:srgbClr val="5E5E5E"/>
                </a:solidFill>
                <a:effectLst/>
              </a:rPr>
              <a:t>Vom Beginn Deiner Suche bis zur Überprüfung der gefundenen Informationen findest Du hier einige Tipps für eine bessere Online-Recherche:</a:t>
            </a:r>
          </a:p>
          <a:p>
            <a:pPr marL="342900" indent="-342900">
              <a:buFont typeface="Arial" panose="020B0604020202020204" pitchFamily="34" charset="0"/>
              <a:buChar char="•"/>
            </a:pPr>
            <a:r>
              <a:rPr lang="de-DE" i="0" dirty="0">
                <a:solidFill>
                  <a:srgbClr val="5E5E5E"/>
                </a:solidFill>
                <a:effectLst/>
              </a:rPr>
              <a:t>Denke nach, bevor Du Deine Suche beginnst.</a:t>
            </a:r>
          </a:p>
          <a:p>
            <a:pPr marL="342900" indent="-342900">
              <a:buFont typeface="Arial" panose="020B0604020202020204" pitchFamily="34" charset="0"/>
              <a:buChar char="•"/>
            </a:pPr>
            <a:r>
              <a:rPr lang="de-DE" i="0" dirty="0">
                <a:solidFill>
                  <a:srgbClr val="5E5E5E"/>
                </a:solidFill>
                <a:effectLst/>
              </a:rPr>
              <a:t>Wo solltest Du mit Deiner Suche beginnen?</a:t>
            </a:r>
          </a:p>
          <a:p>
            <a:pPr marL="342900" indent="-342900">
              <a:buFont typeface="Arial" panose="020B0604020202020204" pitchFamily="34" charset="0"/>
              <a:buChar char="•"/>
            </a:pPr>
            <a:r>
              <a:rPr lang="de-DE" i="0" dirty="0">
                <a:solidFill>
                  <a:srgbClr val="5E5E5E"/>
                </a:solidFill>
                <a:effectLst/>
              </a:rPr>
              <a:t>Gehe bei den Suchergebnissen in die Tiefe - bleibe nicht auf der ersten Seite stehen!</a:t>
            </a:r>
          </a:p>
          <a:p>
            <a:pPr marL="342900" indent="-342900">
              <a:buFont typeface="Arial" panose="020B0604020202020204" pitchFamily="34" charset="0"/>
              <a:buChar char="•"/>
            </a:pPr>
            <a:r>
              <a:rPr lang="de-DE" i="0" dirty="0">
                <a:solidFill>
                  <a:srgbClr val="5E5E5E"/>
                </a:solidFill>
                <a:effectLst/>
              </a:rPr>
              <a:t>Nutze spezielle Suchfunktionen, damit die Suchmaschinen für dich arbeiten.</a:t>
            </a:r>
          </a:p>
          <a:p>
            <a:pPr marL="342900" indent="-342900">
              <a:buFont typeface="Arial" panose="020B0604020202020204" pitchFamily="34" charset="0"/>
              <a:buChar char="•"/>
            </a:pPr>
            <a:r>
              <a:rPr lang="de-DE" i="0" dirty="0">
                <a:solidFill>
                  <a:srgbClr val="5E5E5E"/>
                </a:solidFill>
                <a:effectLst/>
              </a:rPr>
              <a:t>Finde Primärquellen.</a:t>
            </a:r>
            <a:endParaRPr lang="en-US" sz="2800" b="0" i="0" dirty="0">
              <a:solidFill>
                <a:srgbClr val="5E5E5E"/>
              </a:solidFill>
              <a:effectLst/>
              <a:latin typeface="Montserrat" panose="00000500000000000000" pitchFamily="50" charset="0"/>
            </a:endParaRPr>
          </a:p>
          <a:p>
            <a:endParaRPr lang="en-US" sz="2800" i="0" dirty="0">
              <a:solidFill>
                <a:srgbClr val="5E5E5E"/>
              </a:solidFill>
              <a:effectLst/>
            </a:endParaRPr>
          </a:p>
          <a:p>
            <a:endParaRPr lang="en-IE" sz="2800" dirty="0">
              <a:solidFill>
                <a:srgbClr val="5E5E5E"/>
              </a:solidFill>
            </a:endParaRPr>
          </a:p>
        </p:txBody>
      </p:sp>
      <p:pic>
        <p:nvPicPr>
          <p:cNvPr id="8" name="Picture Placeholder 7" descr="A person with her hands on her face&#10;&#10;Description automatically generated with low confidence">
            <a:extLst>
              <a:ext uri="{FF2B5EF4-FFF2-40B4-BE49-F238E27FC236}">
                <a16:creationId xmlns:a16="http://schemas.microsoft.com/office/drawing/2014/main" id="{D8B0DE5D-C2BE-4EBE-A6C3-93A04006D0A2}"/>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0250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365511" y="721944"/>
            <a:ext cx="4755407" cy="950598"/>
          </a:xfrm>
        </p:spPr>
        <p:txBody>
          <a:bodyPr>
            <a:normAutofit fontScale="92500"/>
          </a:bodyPr>
          <a:lstStyle/>
          <a:p>
            <a:r>
              <a:rPr lang="de-DE" sz="5400" dirty="0"/>
              <a:t>Lesen und lernen</a:t>
            </a:r>
            <a:endParaRPr lang="hr-BA" sz="540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5505561" y="7106"/>
            <a:ext cx="6686440" cy="5944734"/>
          </a:xfrm>
          <a:solidFill>
            <a:srgbClr val="E78631"/>
          </a:solidFill>
        </p:spPr>
        <p:txBody>
          <a:bodyPr/>
          <a:lstStyle/>
          <a:p>
            <a:endParaRPr lang="hr-BA" dirty="0">
              <a:solidFill>
                <a:schemeClr val="bg1"/>
              </a:solidFill>
            </a:endParaRPr>
          </a:p>
          <a:p>
            <a:r>
              <a:rPr lang="de-DE" dirty="0">
                <a:solidFill>
                  <a:schemeClr val="bg1"/>
                </a:solidFill>
              </a:rPr>
              <a:t>Diese PDF-Datei eignet sich für Erwachsene mit geringen Kenntnissen in der digitalen Recherche und ist ein hervorragender Leitfaden für Anfänger in der Online-Recherche!</a:t>
            </a:r>
          </a:p>
          <a:p>
            <a:r>
              <a:rPr lang="de-DE" dirty="0">
                <a:solidFill>
                  <a:schemeClr val="bg1"/>
                </a:solidFill>
              </a:rPr>
              <a:t>Es leitet die Lernenden an, wie:</a:t>
            </a:r>
          </a:p>
          <a:p>
            <a:pPr marL="342900" indent="-342900">
              <a:buFont typeface="Arial" panose="020B0604020202020204" pitchFamily="34" charset="0"/>
              <a:buChar char="•"/>
            </a:pPr>
            <a:r>
              <a:rPr lang="de-DE" dirty="0">
                <a:solidFill>
                  <a:schemeClr val="bg1"/>
                </a:solidFill>
              </a:rPr>
              <a:t>sie klären, wonach sie online suchen</a:t>
            </a:r>
          </a:p>
          <a:p>
            <a:pPr marL="342900" indent="-342900">
              <a:buFont typeface="Arial" panose="020B0604020202020204" pitchFamily="34" charset="0"/>
              <a:buChar char="•"/>
            </a:pPr>
            <a:r>
              <a:rPr lang="de-DE" dirty="0">
                <a:solidFill>
                  <a:schemeClr val="bg1"/>
                </a:solidFill>
              </a:rPr>
              <a:t>man sucht, welche Schlüsselwörter man verwendet, um die besten Ergebnisse zu erzielen</a:t>
            </a:r>
          </a:p>
          <a:p>
            <a:pPr marL="342900" indent="-342900">
              <a:buFont typeface="Arial" panose="020B0604020202020204" pitchFamily="34" charset="0"/>
              <a:buChar char="•"/>
            </a:pPr>
            <a:r>
              <a:rPr lang="de-DE" dirty="0">
                <a:solidFill>
                  <a:schemeClr val="bg1"/>
                </a:solidFill>
              </a:rPr>
              <a:t>man tiefer recherchiert, welchen Links man folgt</a:t>
            </a:r>
          </a:p>
          <a:p>
            <a:pPr marL="342900" indent="-342900">
              <a:buFont typeface="Arial" panose="020B0604020202020204" pitchFamily="34" charset="0"/>
              <a:buChar char="•"/>
            </a:pPr>
            <a:r>
              <a:rPr lang="de-DE" dirty="0">
                <a:solidFill>
                  <a:schemeClr val="bg1"/>
                </a:solidFill>
              </a:rPr>
              <a:t>man beurteilt, ob eine Website für die eigene Recherche nützlich ist oder nicht.</a:t>
            </a:r>
          </a:p>
          <a:p>
            <a:pPr marL="342900" indent="-342900">
              <a:buFont typeface="Arial" panose="020B0604020202020204" pitchFamily="34" charset="0"/>
              <a:buChar char="•"/>
            </a:pPr>
            <a:r>
              <a:rPr lang="de-DE" dirty="0">
                <a:solidFill>
                  <a:schemeClr val="bg1"/>
                </a:solidFill>
              </a:rPr>
              <a:t>man die Informationen, die man verwenden möchte, korrekt zitiert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How to collate and organize your research</a:t>
            </a:r>
            <a:endParaRPr lang="en-GB" dirty="0">
              <a:solidFill>
                <a:schemeClr val="bg1"/>
              </a:solidFill>
            </a:endParaRPr>
          </a:p>
        </p:txBody>
      </p:sp>
      <p:sp>
        <p:nvSpPr>
          <p:cNvPr id="10" name="TextBox 9">
            <a:extLst>
              <a:ext uri="{FF2B5EF4-FFF2-40B4-BE49-F238E27FC236}">
                <a16:creationId xmlns:a16="http://schemas.microsoft.com/office/drawing/2014/main" id="{B4DEC1F2-4ACB-432E-B873-131C62030DC2}"/>
              </a:ext>
            </a:extLst>
          </p:cNvPr>
          <p:cNvSpPr txBox="1"/>
          <p:nvPr/>
        </p:nvSpPr>
        <p:spPr>
          <a:xfrm>
            <a:off x="5712411" y="6211669"/>
            <a:ext cx="2763374" cy="646331"/>
          </a:xfrm>
          <a:prstGeom prst="rect">
            <a:avLst/>
          </a:prstGeom>
          <a:noFill/>
        </p:spPr>
        <p:txBody>
          <a:bodyPr wrap="square" rtlCol="0">
            <a:spAutoFit/>
          </a:bodyPr>
          <a:lstStyle/>
          <a:p>
            <a:r>
              <a:rPr lang="de-DE" sz="3600" b="1" dirty="0">
                <a:solidFill>
                  <a:srgbClr val="E78631"/>
                </a:solidFill>
              </a:rPr>
              <a:t>STRG</a:t>
            </a:r>
            <a:r>
              <a:rPr lang="hr-BA" sz="3600" b="1" dirty="0">
                <a:solidFill>
                  <a:srgbClr val="E78631"/>
                </a:solidFill>
              </a:rPr>
              <a:t> + </a:t>
            </a:r>
            <a:r>
              <a:rPr lang="de-DE" sz="3600" b="1" dirty="0">
                <a:solidFill>
                  <a:srgbClr val="E78631"/>
                </a:solidFill>
              </a:rPr>
              <a:t>K</a:t>
            </a:r>
            <a:r>
              <a:rPr lang="hr-BA" sz="3600" b="1" dirty="0">
                <a:solidFill>
                  <a:srgbClr val="E78631"/>
                </a:solidFill>
              </a:rPr>
              <a:t>lick</a:t>
            </a:r>
            <a:endParaRPr lang="en-US" sz="3600" b="1" dirty="0">
              <a:solidFill>
                <a:srgbClr val="E78631"/>
              </a:solidFill>
            </a:endParaRPr>
          </a:p>
        </p:txBody>
      </p:sp>
      <p:sp>
        <p:nvSpPr>
          <p:cNvPr id="11" name="TextBox 10">
            <a:hlinkClick r:id="rId2"/>
            <a:extLst>
              <a:ext uri="{FF2B5EF4-FFF2-40B4-BE49-F238E27FC236}">
                <a16:creationId xmlns:a16="http://schemas.microsoft.com/office/drawing/2014/main" id="{817BAC2A-D736-4F71-91A1-CF5C0714DF38}"/>
              </a:ext>
            </a:extLst>
          </p:cNvPr>
          <p:cNvSpPr txBox="1"/>
          <p:nvPr/>
        </p:nvSpPr>
        <p:spPr>
          <a:xfrm>
            <a:off x="496808" y="2490658"/>
            <a:ext cx="4239469" cy="2616101"/>
          </a:xfrm>
          <a:custGeom>
            <a:avLst/>
            <a:gdLst>
              <a:gd name="connsiteX0" fmla="*/ 0 w 4239469"/>
              <a:gd name="connsiteY0" fmla="*/ 0 h 2616101"/>
              <a:gd name="connsiteX1" fmla="*/ 572328 w 4239469"/>
              <a:gd name="connsiteY1" fmla="*/ 0 h 2616101"/>
              <a:gd name="connsiteX2" fmla="*/ 975078 w 4239469"/>
              <a:gd name="connsiteY2" fmla="*/ 0 h 2616101"/>
              <a:gd name="connsiteX3" fmla="*/ 1462617 w 4239469"/>
              <a:gd name="connsiteY3" fmla="*/ 0 h 2616101"/>
              <a:gd name="connsiteX4" fmla="*/ 2077340 w 4239469"/>
              <a:gd name="connsiteY4" fmla="*/ 0 h 2616101"/>
              <a:gd name="connsiteX5" fmla="*/ 2607273 w 4239469"/>
              <a:gd name="connsiteY5" fmla="*/ 0 h 2616101"/>
              <a:gd name="connsiteX6" fmla="*/ 3179602 w 4239469"/>
              <a:gd name="connsiteY6" fmla="*/ 0 h 2616101"/>
              <a:gd name="connsiteX7" fmla="*/ 3667141 w 4239469"/>
              <a:gd name="connsiteY7" fmla="*/ 0 h 2616101"/>
              <a:gd name="connsiteX8" fmla="*/ 4239469 w 4239469"/>
              <a:gd name="connsiteY8" fmla="*/ 0 h 2616101"/>
              <a:gd name="connsiteX9" fmla="*/ 4239469 w 4239469"/>
              <a:gd name="connsiteY9" fmla="*/ 575542 h 2616101"/>
              <a:gd name="connsiteX10" fmla="*/ 4239469 w 4239469"/>
              <a:gd name="connsiteY10" fmla="*/ 1046440 h 2616101"/>
              <a:gd name="connsiteX11" fmla="*/ 4239469 w 4239469"/>
              <a:gd name="connsiteY11" fmla="*/ 1491178 h 2616101"/>
              <a:gd name="connsiteX12" fmla="*/ 4239469 w 4239469"/>
              <a:gd name="connsiteY12" fmla="*/ 1962076 h 2616101"/>
              <a:gd name="connsiteX13" fmla="*/ 4239469 w 4239469"/>
              <a:gd name="connsiteY13" fmla="*/ 2616101 h 2616101"/>
              <a:gd name="connsiteX14" fmla="*/ 3709535 w 4239469"/>
              <a:gd name="connsiteY14" fmla="*/ 2616101 h 2616101"/>
              <a:gd name="connsiteX15" fmla="*/ 3179602 w 4239469"/>
              <a:gd name="connsiteY15" fmla="*/ 2616101 h 2616101"/>
              <a:gd name="connsiteX16" fmla="*/ 2734458 w 4239469"/>
              <a:gd name="connsiteY16" fmla="*/ 2616101 h 2616101"/>
              <a:gd name="connsiteX17" fmla="*/ 2204524 w 4239469"/>
              <a:gd name="connsiteY17" fmla="*/ 2616101 h 2616101"/>
              <a:gd name="connsiteX18" fmla="*/ 1674590 w 4239469"/>
              <a:gd name="connsiteY18" fmla="*/ 2616101 h 2616101"/>
              <a:gd name="connsiteX19" fmla="*/ 1144657 w 4239469"/>
              <a:gd name="connsiteY19" fmla="*/ 2616101 h 2616101"/>
              <a:gd name="connsiteX20" fmla="*/ 614723 w 4239469"/>
              <a:gd name="connsiteY20" fmla="*/ 2616101 h 2616101"/>
              <a:gd name="connsiteX21" fmla="*/ 0 w 4239469"/>
              <a:gd name="connsiteY21" fmla="*/ 2616101 h 2616101"/>
              <a:gd name="connsiteX22" fmla="*/ 0 w 4239469"/>
              <a:gd name="connsiteY22" fmla="*/ 2066720 h 2616101"/>
              <a:gd name="connsiteX23" fmla="*/ 0 w 4239469"/>
              <a:gd name="connsiteY23" fmla="*/ 1517339 h 2616101"/>
              <a:gd name="connsiteX24" fmla="*/ 0 w 4239469"/>
              <a:gd name="connsiteY24" fmla="*/ 967957 h 2616101"/>
              <a:gd name="connsiteX25" fmla="*/ 0 w 4239469"/>
              <a:gd name="connsiteY25" fmla="*/ 0 h 261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39469" h="2616101" fill="none" extrusionOk="0">
                <a:moveTo>
                  <a:pt x="0" y="0"/>
                </a:moveTo>
                <a:cubicBezTo>
                  <a:pt x="149502" y="-24903"/>
                  <a:pt x="392258" y="14021"/>
                  <a:pt x="572328" y="0"/>
                </a:cubicBezTo>
                <a:cubicBezTo>
                  <a:pt x="752398" y="-14021"/>
                  <a:pt x="826084" y="18463"/>
                  <a:pt x="975078" y="0"/>
                </a:cubicBezTo>
                <a:cubicBezTo>
                  <a:pt x="1124072" y="-18463"/>
                  <a:pt x="1250444" y="3489"/>
                  <a:pt x="1462617" y="0"/>
                </a:cubicBezTo>
                <a:cubicBezTo>
                  <a:pt x="1674790" y="-3489"/>
                  <a:pt x="1860698" y="55067"/>
                  <a:pt x="2077340" y="0"/>
                </a:cubicBezTo>
                <a:cubicBezTo>
                  <a:pt x="2293982" y="-55067"/>
                  <a:pt x="2434095" y="27168"/>
                  <a:pt x="2607273" y="0"/>
                </a:cubicBezTo>
                <a:cubicBezTo>
                  <a:pt x="2780451" y="-27168"/>
                  <a:pt x="2961500" y="22733"/>
                  <a:pt x="3179602" y="0"/>
                </a:cubicBezTo>
                <a:cubicBezTo>
                  <a:pt x="3397704" y="-22733"/>
                  <a:pt x="3428168" y="11023"/>
                  <a:pt x="3667141" y="0"/>
                </a:cubicBezTo>
                <a:cubicBezTo>
                  <a:pt x="3906114" y="-11023"/>
                  <a:pt x="3968522" y="45517"/>
                  <a:pt x="4239469" y="0"/>
                </a:cubicBezTo>
                <a:cubicBezTo>
                  <a:pt x="4269675" y="213934"/>
                  <a:pt x="4232873" y="294438"/>
                  <a:pt x="4239469" y="575542"/>
                </a:cubicBezTo>
                <a:cubicBezTo>
                  <a:pt x="4246065" y="856646"/>
                  <a:pt x="4193052" y="941717"/>
                  <a:pt x="4239469" y="1046440"/>
                </a:cubicBezTo>
                <a:cubicBezTo>
                  <a:pt x="4285886" y="1151163"/>
                  <a:pt x="4195017" y="1310000"/>
                  <a:pt x="4239469" y="1491178"/>
                </a:cubicBezTo>
                <a:cubicBezTo>
                  <a:pt x="4283921" y="1672356"/>
                  <a:pt x="4233151" y="1788687"/>
                  <a:pt x="4239469" y="1962076"/>
                </a:cubicBezTo>
                <a:cubicBezTo>
                  <a:pt x="4245787" y="2135465"/>
                  <a:pt x="4213305" y="2366065"/>
                  <a:pt x="4239469" y="2616101"/>
                </a:cubicBezTo>
                <a:cubicBezTo>
                  <a:pt x="4085523" y="2629366"/>
                  <a:pt x="3833390" y="2603858"/>
                  <a:pt x="3709535" y="2616101"/>
                </a:cubicBezTo>
                <a:cubicBezTo>
                  <a:pt x="3585680" y="2628344"/>
                  <a:pt x="3352267" y="2593292"/>
                  <a:pt x="3179602" y="2616101"/>
                </a:cubicBezTo>
                <a:cubicBezTo>
                  <a:pt x="3006937" y="2638910"/>
                  <a:pt x="2856175" y="2592492"/>
                  <a:pt x="2734458" y="2616101"/>
                </a:cubicBezTo>
                <a:cubicBezTo>
                  <a:pt x="2612741" y="2639710"/>
                  <a:pt x="2467483" y="2614319"/>
                  <a:pt x="2204524" y="2616101"/>
                </a:cubicBezTo>
                <a:cubicBezTo>
                  <a:pt x="1941565" y="2617883"/>
                  <a:pt x="1812815" y="2555211"/>
                  <a:pt x="1674590" y="2616101"/>
                </a:cubicBezTo>
                <a:cubicBezTo>
                  <a:pt x="1536365" y="2676991"/>
                  <a:pt x="1290793" y="2561811"/>
                  <a:pt x="1144657" y="2616101"/>
                </a:cubicBezTo>
                <a:cubicBezTo>
                  <a:pt x="998521" y="2670391"/>
                  <a:pt x="744388" y="2572699"/>
                  <a:pt x="614723" y="2616101"/>
                </a:cubicBezTo>
                <a:cubicBezTo>
                  <a:pt x="485058" y="2659503"/>
                  <a:pt x="143229" y="2582684"/>
                  <a:pt x="0" y="2616101"/>
                </a:cubicBezTo>
                <a:cubicBezTo>
                  <a:pt x="-50589" y="2452419"/>
                  <a:pt x="50052" y="2339338"/>
                  <a:pt x="0" y="2066720"/>
                </a:cubicBezTo>
                <a:cubicBezTo>
                  <a:pt x="-50052" y="1794102"/>
                  <a:pt x="28064" y="1766481"/>
                  <a:pt x="0" y="1517339"/>
                </a:cubicBezTo>
                <a:cubicBezTo>
                  <a:pt x="-28064" y="1268197"/>
                  <a:pt x="35804" y="1204823"/>
                  <a:pt x="0" y="967957"/>
                </a:cubicBezTo>
                <a:cubicBezTo>
                  <a:pt x="-35804" y="731091"/>
                  <a:pt x="52043" y="422257"/>
                  <a:pt x="0" y="0"/>
                </a:cubicBezTo>
                <a:close/>
              </a:path>
              <a:path w="4239469" h="2616101" stroke="0" extrusionOk="0">
                <a:moveTo>
                  <a:pt x="0" y="0"/>
                </a:moveTo>
                <a:cubicBezTo>
                  <a:pt x="225322" y="-12114"/>
                  <a:pt x="339269" y="54679"/>
                  <a:pt x="487539" y="0"/>
                </a:cubicBezTo>
                <a:cubicBezTo>
                  <a:pt x="635809" y="-54679"/>
                  <a:pt x="758838" y="37694"/>
                  <a:pt x="890288" y="0"/>
                </a:cubicBezTo>
                <a:cubicBezTo>
                  <a:pt x="1021738" y="-37694"/>
                  <a:pt x="1244480" y="66592"/>
                  <a:pt x="1505011" y="0"/>
                </a:cubicBezTo>
                <a:cubicBezTo>
                  <a:pt x="1765542" y="-66592"/>
                  <a:pt x="1863381" y="41961"/>
                  <a:pt x="1992550" y="0"/>
                </a:cubicBezTo>
                <a:cubicBezTo>
                  <a:pt x="2121719" y="-41961"/>
                  <a:pt x="2261405" y="13494"/>
                  <a:pt x="2480089" y="0"/>
                </a:cubicBezTo>
                <a:cubicBezTo>
                  <a:pt x="2698773" y="-13494"/>
                  <a:pt x="2957398" y="47554"/>
                  <a:pt x="3094812" y="0"/>
                </a:cubicBezTo>
                <a:cubicBezTo>
                  <a:pt x="3232226" y="-47554"/>
                  <a:pt x="3380196" y="24164"/>
                  <a:pt x="3539957" y="0"/>
                </a:cubicBezTo>
                <a:cubicBezTo>
                  <a:pt x="3699719" y="-24164"/>
                  <a:pt x="3969054" y="8232"/>
                  <a:pt x="4239469" y="0"/>
                </a:cubicBezTo>
                <a:cubicBezTo>
                  <a:pt x="4245598" y="136685"/>
                  <a:pt x="4217731" y="389384"/>
                  <a:pt x="4239469" y="575542"/>
                </a:cubicBezTo>
                <a:cubicBezTo>
                  <a:pt x="4261207" y="761700"/>
                  <a:pt x="4205866" y="888688"/>
                  <a:pt x="4239469" y="1046440"/>
                </a:cubicBezTo>
                <a:cubicBezTo>
                  <a:pt x="4273072" y="1204192"/>
                  <a:pt x="4220498" y="1435316"/>
                  <a:pt x="4239469" y="1569661"/>
                </a:cubicBezTo>
                <a:cubicBezTo>
                  <a:pt x="4258440" y="1704006"/>
                  <a:pt x="4204002" y="1846631"/>
                  <a:pt x="4239469" y="2119042"/>
                </a:cubicBezTo>
                <a:cubicBezTo>
                  <a:pt x="4274936" y="2391453"/>
                  <a:pt x="4202087" y="2513804"/>
                  <a:pt x="4239469" y="2616101"/>
                </a:cubicBezTo>
                <a:cubicBezTo>
                  <a:pt x="4117635" y="2654057"/>
                  <a:pt x="3824321" y="2600973"/>
                  <a:pt x="3709535" y="2616101"/>
                </a:cubicBezTo>
                <a:cubicBezTo>
                  <a:pt x="3594749" y="2631229"/>
                  <a:pt x="3406527" y="2567454"/>
                  <a:pt x="3264391" y="2616101"/>
                </a:cubicBezTo>
                <a:cubicBezTo>
                  <a:pt x="3122255" y="2664748"/>
                  <a:pt x="2890158" y="2568848"/>
                  <a:pt x="2734458" y="2616101"/>
                </a:cubicBezTo>
                <a:cubicBezTo>
                  <a:pt x="2578758" y="2663354"/>
                  <a:pt x="2352826" y="2601807"/>
                  <a:pt x="2119735" y="2616101"/>
                </a:cubicBezTo>
                <a:cubicBezTo>
                  <a:pt x="1886644" y="2630395"/>
                  <a:pt x="1846227" y="2585768"/>
                  <a:pt x="1589801" y="2616101"/>
                </a:cubicBezTo>
                <a:cubicBezTo>
                  <a:pt x="1333375" y="2646434"/>
                  <a:pt x="1306904" y="2611168"/>
                  <a:pt x="1187051" y="2616101"/>
                </a:cubicBezTo>
                <a:cubicBezTo>
                  <a:pt x="1067198" y="2621034"/>
                  <a:pt x="923051" y="2612172"/>
                  <a:pt x="741907" y="2616101"/>
                </a:cubicBezTo>
                <a:cubicBezTo>
                  <a:pt x="560763" y="2620030"/>
                  <a:pt x="202928" y="2572709"/>
                  <a:pt x="0" y="2616101"/>
                </a:cubicBezTo>
                <a:cubicBezTo>
                  <a:pt x="-332" y="2383085"/>
                  <a:pt x="61263" y="2222197"/>
                  <a:pt x="0" y="2092881"/>
                </a:cubicBezTo>
                <a:cubicBezTo>
                  <a:pt x="-61263" y="1963565"/>
                  <a:pt x="39126" y="1828096"/>
                  <a:pt x="0" y="1569661"/>
                </a:cubicBezTo>
                <a:cubicBezTo>
                  <a:pt x="-39126" y="1311226"/>
                  <a:pt x="46733" y="1201072"/>
                  <a:pt x="0" y="1072601"/>
                </a:cubicBezTo>
                <a:cubicBezTo>
                  <a:pt x="-46733" y="944130"/>
                  <a:pt x="38449" y="815676"/>
                  <a:pt x="0" y="627864"/>
                </a:cubicBezTo>
                <a:cubicBezTo>
                  <a:pt x="-38449" y="440052"/>
                  <a:pt x="46267" y="296111"/>
                  <a:pt x="0" y="0"/>
                </a:cubicBezTo>
                <a:close/>
              </a:path>
            </a:pathLst>
          </a:custGeom>
          <a:solidFill>
            <a:schemeClr val="bg1"/>
          </a:solidFill>
          <a:ln w="60325">
            <a:solidFill>
              <a:srgbClr val="E7863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ctr"/>
            <a:r>
              <a:rPr lang="en-US" sz="4000" dirty="0">
                <a:solidFill>
                  <a:srgbClr val="5E5E5E"/>
                </a:solidFill>
                <a:effectLst/>
              </a:rPr>
              <a:t>50 Mini-Lektionen </a:t>
            </a:r>
            <a:br>
              <a:rPr lang="en-US" sz="4000" dirty="0">
                <a:solidFill>
                  <a:srgbClr val="5E5E5E"/>
                </a:solidFill>
                <a:effectLst/>
              </a:rPr>
            </a:br>
            <a:r>
              <a:rPr lang="en-US" sz="2800" dirty="0">
                <a:solidFill>
                  <a:srgbClr val="5E5E5E"/>
                </a:solidFill>
                <a:effectLst/>
              </a:rPr>
              <a:t>Für die Vermittlung von Forschungskompetenzen für Studierende</a:t>
            </a:r>
            <a:br>
              <a:rPr lang="en-US" sz="4000" dirty="0">
                <a:solidFill>
                  <a:srgbClr val="5E5E5E"/>
                </a:solidFill>
              </a:rPr>
            </a:br>
            <a:r>
              <a:rPr lang="en-US" sz="4000" dirty="0">
                <a:solidFill>
                  <a:srgbClr val="5E5E5E"/>
                </a:solidFill>
                <a:effectLst/>
              </a:rPr>
              <a:t>by </a:t>
            </a:r>
            <a:r>
              <a:rPr lang="en-US" sz="4000" i="1" dirty="0">
                <a:solidFill>
                  <a:srgbClr val="5E5E5E"/>
                </a:solidFill>
                <a:effectLst/>
              </a:rPr>
              <a:t>Kathleen Morris</a:t>
            </a:r>
            <a:endParaRPr lang="en-US" sz="4000" i="1" dirty="0">
              <a:solidFill>
                <a:srgbClr val="5E5E5E"/>
              </a:solidFill>
            </a:endParaRPr>
          </a:p>
        </p:txBody>
      </p:sp>
      <p:pic>
        <p:nvPicPr>
          <p:cNvPr id="12" name="Graphic 11" descr="Arrow: Counter-clockwise curve with solid fill">
            <a:extLst>
              <a:ext uri="{FF2B5EF4-FFF2-40B4-BE49-F238E27FC236}">
                <a16:creationId xmlns:a16="http://schemas.microsoft.com/office/drawing/2014/main" id="{FD80676A-60C8-43DE-9B67-C5201FB41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39942">
            <a:off x="4448072" y="5469900"/>
            <a:ext cx="1460717" cy="1460717"/>
          </a:xfrm>
          <a:prstGeom prst="rect">
            <a:avLst/>
          </a:prstGeom>
        </p:spPr>
      </p:pic>
      <p:pic>
        <p:nvPicPr>
          <p:cNvPr id="14" name="Graphic 13" descr="Arrow: Rotate right with solid fill">
            <a:extLst>
              <a:ext uri="{FF2B5EF4-FFF2-40B4-BE49-F238E27FC236}">
                <a16:creationId xmlns:a16="http://schemas.microsoft.com/office/drawing/2014/main" id="{60CC7A71-9D32-4F58-B53A-9A11F4B04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41600">
            <a:off x="2286014" y="1429717"/>
            <a:ext cx="914400" cy="914400"/>
          </a:xfrm>
          <a:prstGeom prst="rect">
            <a:avLst/>
          </a:prstGeom>
        </p:spPr>
      </p:pic>
    </p:spTree>
    <p:extLst>
      <p:ext uri="{BB962C8B-B14F-4D97-AF65-F5344CB8AC3E}">
        <p14:creationId xmlns:p14="http://schemas.microsoft.com/office/powerpoint/2010/main" val="200220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A49F9EB7260684A9B23226A0D2389F0" ma:contentTypeVersion="9" ma:contentTypeDescription="Ein neues Dokument erstellen." ma:contentTypeScope="" ma:versionID="8d05bc3dccaa5c3e13cd5e0956ebe31a">
  <xsd:schema xmlns:xsd="http://www.w3.org/2001/XMLSchema" xmlns:xs="http://www.w3.org/2001/XMLSchema" xmlns:p="http://schemas.microsoft.com/office/2006/metadata/properties" xmlns:ns2="9fc2bc09-c21d-4b3b-bb94-c480fd4f3cad" targetNamespace="http://schemas.microsoft.com/office/2006/metadata/properties" ma:root="true" ma:fieldsID="9aeb5b385f6d0e60dc779bed309c08a9"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D61D4F-B52B-4EE5-A8BF-F4E0A2BF397E}">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9fc2bc09-c21d-4b3b-bb94-c480fd4f3cad"/>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3.xml><?xml version="1.0" encoding="utf-8"?>
<ds:datastoreItem xmlns:ds="http://schemas.openxmlformats.org/officeDocument/2006/customXml" ds:itemID="{085FDD32-BFC3-4F28-9509-C6084F7FAD21}"/>
</file>

<file path=docProps/app.xml><?xml version="1.0" encoding="utf-8"?>
<Properties xmlns="http://schemas.openxmlformats.org/officeDocument/2006/extended-properties" xmlns:vt="http://schemas.openxmlformats.org/officeDocument/2006/docPropsVTypes">
  <TotalTime>0</TotalTime>
  <Words>5201</Words>
  <Application>Microsoft Office PowerPoint</Application>
  <PresentationFormat>Breitbild</PresentationFormat>
  <Paragraphs>453</Paragraphs>
  <Slides>73</Slides>
  <Notes>7</Notes>
  <HiddenSlides>0</HiddenSlides>
  <MMClips>6</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73</vt:i4>
      </vt:variant>
    </vt:vector>
  </HeadingPairs>
  <TitlesOfParts>
    <vt:vector size="85" baseType="lpstr">
      <vt:lpstr>Arial</vt:lpstr>
      <vt:lpstr>Calibri</vt:lpstr>
      <vt:lpstr>Calibri Light</vt:lpstr>
      <vt:lpstr>Montserrat</vt:lpstr>
      <vt:lpstr>myriad-pro-n6</vt:lpstr>
      <vt:lpstr>Quattrocento Sans</vt:lpstr>
      <vt:lpstr>Roboto</vt:lpstr>
      <vt:lpstr>Symbol</vt:lpstr>
      <vt:lpstr>Times New Roman</vt:lpstr>
      <vt:lpstr>verdana</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Fleck, Lea-Joelina</cp:lastModifiedBy>
  <cp:revision>383</cp:revision>
  <dcterms:created xsi:type="dcterms:W3CDTF">2019-11-20T14:08:21Z</dcterms:created>
  <dcterms:modified xsi:type="dcterms:W3CDTF">2022-08-04T09:25:20Z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