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8"/>
  </p:notesMasterIdLst>
  <p:handoutMasterIdLst>
    <p:handoutMasterId r:id="rId69"/>
  </p:handoutMasterIdLst>
  <p:sldIdLst>
    <p:sldId id="278" r:id="rId5"/>
    <p:sldId id="276" r:id="rId6"/>
    <p:sldId id="697" r:id="rId7"/>
    <p:sldId id="706" r:id="rId8"/>
    <p:sldId id="703" r:id="rId9"/>
    <p:sldId id="718" r:id="rId10"/>
    <p:sldId id="719" r:id="rId11"/>
    <p:sldId id="720" r:id="rId12"/>
    <p:sldId id="717" r:id="rId13"/>
    <p:sldId id="721" r:id="rId14"/>
    <p:sldId id="722" r:id="rId15"/>
    <p:sldId id="316" r:id="rId16"/>
    <p:sldId id="315" r:id="rId17"/>
    <p:sldId id="314" r:id="rId18"/>
    <p:sldId id="693" r:id="rId19"/>
    <p:sldId id="700" r:id="rId20"/>
    <p:sldId id="705" r:id="rId21"/>
    <p:sldId id="708" r:id="rId22"/>
    <p:sldId id="724" r:id="rId23"/>
    <p:sldId id="709" r:id="rId24"/>
    <p:sldId id="726" r:id="rId25"/>
    <p:sldId id="710" r:id="rId26"/>
    <p:sldId id="727" r:id="rId27"/>
    <p:sldId id="732" r:id="rId28"/>
    <p:sldId id="711" r:id="rId29"/>
    <p:sldId id="729" r:id="rId30"/>
    <p:sldId id="725" r:id="rId31"/>
    <p:sldId id="319" r:id="rId32"/>
    <p:sldId id="320" r:id="rId33"/>
    <p:sldId id="322" r:id="rId34"/>
    <p:sldId id="731" r:id="rId35"/>
    <p:sldId id="277" r:id="rId36"/>
    <p:sldId id="701" r:id="rId37"/>
    <p:sldId id="728" r:id="rId38"/>
    <p:sldId id="737" r:id="rId39"/>
    <p:sldId id="730" r:id="rId40"/>
    <p:sldId id="756" r:id="rId41"/>
    <p:sldId id="757" r:id="rId42"/>
    <p:sldId id="758" r:id="rId43"/>
    <p:sldId id="759" r:id="rId44"/>
    <p:sldId id="735" r:id="rId45"/>
    <p:sldId id="712" r:id="rId46"/>
    <p:sldId id="736" r:id="rId47"/>
    <p:sldId id="740" r:id="rId48"/>
    <p:sldId id="741" r:id="rId49"/>
    <p:sldId id="739" r:id="rId50"/>
    <p:sldId id="742" r:id="rId51"/>
    <p:sldId id="698" r:id="rId52"/>
    <p:sldId id="707" r:id="rId53"/>
    <p:sldId id="691" r:id="rId54"/>
    <p:sldId id="749" r:id="rId55"/>
    <p:sldId id="690" r:id="rId56"/>
    <p:sldId id="750" r:id="rId57"/>
    <p:sldId id="751" r:id="rId58"/>
    <p:sldId id="752" r:id="rId59"/>
    <p:sldId id="753" r:id="rId60"/>
    <p:sldId id="754" r:id="rId61"/>
    <p:sldId id="714" r:id="rId62"/>
    <p:sldId id="760" r:id="rId63"/>
    <p:sldId id="733" r:id="rId64"/>
    <p:sldId id="734" r:id="rId65"/>
    <p:sldId id="281" r:id="rId66"/>
    <p:sldId id="76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7702E6E-4233-FB3E-98E4-23824B552055}" name="Vedran Ivandic" initials="VI" userId="74be28ac262ce48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Wietrich" initials="JW" lastIdx="4" clrIdx="0">
    <p:extLst>
      <p:ext uri="{19B8F6BF-5375-455C-9EA6-DF929625EA0E}">
        <p15:presenceInfo xmlns:p15="http://schemas.microsoft.com/office/powerpoint/2012/main" userId="S::julie.wietrich@eucen.eu::98c028fc-7794-412d-85af-fe95896ebf4d" providerId="AD"/>
      </p:ext>
    </p:extLst>
  </p:cmAuthor>
  <p:cmAuthor id="2" name="FRANCESCA URAS" initials="FU" lastIdx="1" clrIdx="1">
    <p:extLst>
      <p:ext uri="{19B8F6BF-5375-455C-9EA6-DF929625EA0E}">
        <p15:presenceInfo xmlns:p15="http://schemas.microsoft.com/office/powerpoint/2012/main" userId="126558fd396ec6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631"/>
    <a:srgbClr val="DD1B50"/>
    <a:srgbClr val="00ACA7"/>
    <a:srgbClr val="D6315A"/>
    <a:srgbClr val="5E5E5E"/>
    <a:srgbClr val="F1B12E"/>
    <a:srgbClr val="F9A01E"/>
    <a:srgbClr val="003841"/>
    <a:srgbClr val="9A2E90"/>
    <a:srgbClr val="119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2EA95-1EBF-4B74-90E3-7BF870BCFF4B}" v="70" dt="2022-04-12T20:11:36.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52" autoAdjust="0"/>
    <p:restoredTop sz="95261" autoAdjust="0"/>
  </p:normalViewPr>
  <p:slideViewPr>
    <p:cSldViewPr snapToGrid="0" snapToObjects="1">
      <p:cViewPr varScale="1">
        <p:scale>
          <a:sx n="63" d="100"/>
          <a:sy n="63" d="100"/>
        </p:scale>
        <p:origin x="308" y="52"/>
      </p:cViewPr>
      <p:guideLst/>
    </p:cSldViewPr>
  </p:slideViewPr>
  <p:notesTextViewPr>
    <p:cViewPr>
      <p:scale>
        <a:sx n="1" d="1"/>
        <a:sy n="1" d="1"/>
      </p:scale>
      <p:origin x="0" y="0"/>
    </p:cViewPr>
  </p:notesTextViewPr>
  <p:sorterViewPr>
    <p:cViewPr>
      <p:scale>
        <a:sx n="100" d="100"/>
        <a:sy n="100" d="100"/>
      </p:scale>
      <p:origin x="0" y="-20880"/>
    </p:cViewPr>
  </p:sorterViewPr>
  <p:notesViewPr>
    <p:cSldViewPr snapToGrid="0" snapToObjects="1">
      <p:cViewPr varScale="1">
        <p:scale>
          <a:sx n="72" d="100"/>
          <a:sy n="72" d="100"/>
        </p:scale>
        <p:origin x="2938"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78DD1C-5568-49C1-A230-5E668406BC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21D64A-612D-4676-950F-5948A873C0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7CC508-E1E8-4F71-8D06-17494D66496F}" type="datetimeFigureOut">
              <a:rPr lang="en-US" smtClean="0"/>
              <a:t>5/10/2022</a:t>
            </a:fld>
            <a:endParaRPr lang="en-US"/>
          </a:p>
        </p:txBody>
      </p:sp>
      <p:sp>
        <p:nvSpPr>
          <p:cNvPr id="4" name="Footer Placeholder 3">
            <a:extLst>
              <a:ext uri="{FF2B5EF4-FFF2-40B4-BE49-F238E27FC236}">
                <a16:creationId xmlns:a16="http://schemas.microsoft.com/office/drawing/2014/main" id="{4E7BDB2F-204D-4AB4-B0FE-414A963CE4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9AABA5-C986-476D-933B-962DF4DACC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DC940-D80D-45E0-B75F-DCB7F18AE3E3}" type="slidenum">
              <a:rPr lang="en-US" smtClean="0"/>
              <a:t>‹#›</a:t>
            </a:fld>
            <a:endParaRPr lang="en-US"/>
          </a:p>
        </p:txBody>
      </p:sp>
    </p:spTree>
    <p:extLst>
      <p:ext uri="{BB962C8B-B14F-4D97-AF65-F5344CB8AC3E}">
        <p14:creationId xmlns:p14="http://schemas.microsoft.com/office/powerpoint/2010/main" val="353567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5/10/2022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1</a:t>
            </a:fld>
            <a:endParaRPr lang="en-US"/>
          </a:p>
        </p:txBody>
      </p:sp>
    </p:spTree>
    <p:extLst>
      <p:ext uri="{BB962C8B-B14F-4D97-AF65-F5344CB8AC3E}">
        <p14:creationId xmlns:p14="http://schemas.microsoft.com/office/powerpoint/2010/main" val="231305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3</a:t>
            </a:fld>
            <a:endParaRPr lang="en-US"/>
          </a:p>
        </p:txBody>
      </p:sp>
    </p:spTree>
    <p:extLst>
      <p:ext uri="{BB962C8B-B14F-4D97-AF65-F5344CB8AC3E}">
        <p14:creationId xmlns:p14="http://schemas.microsoft.com/office/powerpoint/2010/main" val="109766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4</a:t>
            </a:fld>
            <a:endParaRPr lang="en-US"/>
          </a:p>
        </p:txBody>
      </p:sp>
    </p:spTree>
    <p:extLst>
      <p:ext uri="{BB962C8B-B14F-4D97-AF65-F5344CB8AC3E}">
        <p14:creationId xmlns:p14="http://schemas.microsoft.com/office/powerpoint/2010/main" val="422110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6</a:t>
            </a:fld>
            <a:endParaRPr lang="en-US"/>
          </a:p>
        </p:txBody>
      </p:sp>
    </p:spTree>
    <p:extLst>
      <p:ext uri="{BB962C8B-B14F-4D97-AF65-F5344CB8AC3E}">
        <p14:creationId xmlns:p14="http://schemas.microsoft.com/office/powerpoint/2010/main" val="308724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7</a:t>
            </a:fld>
            <a:endParaRPr lang="en-US"/>
          </a:p>
        </p:txBody>
      </p:sp>
    </p:spTree>
    <p:extLst>
      <p:ext uri="{BB962C8B-B14F-4D97-AF65-F5344CB8AC3E}">
        <p14:creationId xmlns:p14="http://schemas.microsoft.com/office/powerpoint/2010/main" val="44651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8</a:t>
            </a:fld>
            <a:endParaRPr lang="en-US"/>
          </a:p>
        </p:txBody>
      </p:sp>
    </p:spTree>
    <p:extLst>
      <p:ext uri="{BB962C8B-B14F-4D97-AF65-F5344CB8AC3E}">
        <p14:creationId xmlns:p14="http://schemas.microsoft.com/office/powerpoint/2010/main" val="2390473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48</a:t>
            </a:fld>
            <a:endParaRPr lang="en-US"/>
          </a:p>
        </p:txBody>
      </p:sp>
    </p:spTree>
    <p:extLst>
      <p:ext uri="{BB962C8B-B14F-4D97-AF65-F5344CB8AC3E}">
        <p14:creationId xmlns:p14="http://schemas.microsoft.com/office/powerpoint/2010/main" val="252901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0"/>
            <a:ext cx="7332954" cy="4234375"/>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11257586" cy="130333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230909" y="1642188"/>
            <a:ext cx="11628581" cy="4444576"/>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8"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839151" y="1924861"/>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834001" y="2525556"/>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839151" y="3592085"/>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834001" y="4192780"/>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00664" y="1577370"/>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4910" y="1084658"/>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153385" y="1139682"/>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7455" y="1281513"/>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00664" y="2771025"/>
            <a:ext cx="945762"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4910" y="2278313"/>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153385" y="2333337"/>
            <a:ext cx="1003502" cy="865088"/>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7455" y="247516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29635" y="3950392"/>
            <a:ext cx="945762"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3881" y="3457680"/>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182356" y="3512704"/>
            <a:ext cx="1003502" cy="865088"/>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6426" y="36545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29635" y="5144047"/>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3881" y="4651335"/>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182356" y="4706359"/>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6426" y="484819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45788" y="314324"/>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5/10/2022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di-school.org/" TargetMode="External"/><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de.redi-school.org/berlin-women-program"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loom.com/education" TargetMode="External"/><Relationship Id="rId2" Type="http://schemas.openxmlformats.org/officeDocument/2006/relationships/hyperlink" Target="https://www.screencastify.com/" TargetMode="Externa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hyperlink" Target="https://help.flipgrid.com/hc/en-us/articles/360045940833-Screen-Recording-How-to-record-your-screen-using-the-Flipgrid-camer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upport.google.com/accounts/answer/32050?co=GENIE.Platform%3DDesktop&amp;hl=en"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answers.microsoft.com/en-us" TargetMode="Externa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discussions.apple.com/welcome" TargetMode="Externa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techfugees.com/" TargetMode="Externa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digitaltravellers.org/sheet/basic-troubleshooting-techniques/?download=pdf" TargetMode="External"/><Relationship Id="rId1" Type="http://schemas.openxmlformats.org/officeDocument/2006/relationships/slideLayout" Target="../slideLayouts/slideLayout12.xml"/><Relationship Id="rId5" Type="http://schemas.openxmlformats.org/officeDocument/2006/relationships/image" Target="../media/image34.sv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COMPUTERVIRUS-WHAT%20to%20do.pdf" TargetMode="External"/><Relationship Id="rId1" Type="http://schemas.openxmlformats.org/officeDocument/2006/relationships/slideLayout" Target="../slideLayouts/slideLayout17.xml"/><Relationship Id="rId5" Type="http://schemas.openxmlformats.org/officeDocument/2006/relationships/image" Target="../media/image34.sv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includeher.eu/" TargetMode="Externa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linkedin.com/learning/"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s://www.udemy.com/" TargetMode="External"/><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coursera.org/"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skillshare.com/"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pitcherific.com/" TargetMode="External"/><Relationship Id="rId7" Type="http://schemas.openxmlformats.org/officeDocument/2006/relationships/image" Target="../media/image44.png"/><Relationship Id="rId2" Type="http://schemas.openxmlformats.org/officeDocument/2006/relationships/hyperlink" Target="https://www.canva.com/create/presentations/" TargetMode="External"/><Relationship Id="rId1" Type="http://schemas.openxmlformats.org/officeDocument/2006/relationships/slideLayout" Target="../slideLayouts/slideLayout31.xml"/><Relationship Id="rId6" Type="http://schemas.openxmlformats.org/officeDocument/2006/relationships/image" Target="../media/image47.png"/><Relationship Id="rId5" Type="http://schemas.openxmlformats.org/officeDocument/2006/relationships/hyperlink" Target="https://www.haikudeck.com/" TargetMode="External"/><Relationship Id="rId4" Type="http://schemas.openxmlformats.org/officeDocument/2006/relationships/hyperlink" Target="https://www.visme.co/" TargetMode="External"/><Relationship Id="rId9"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17.xml"/><Relationship Id="rId4" Type="http://schemas.openxmlformats.org/officeDocument/2006/relationships/hyperlink" Target="https://www.haikudeck.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1.png"/><Relationship Id="rId1" Type="http://schemas.openxmlformats.org/officeDocument/2006/relationships/slideLayout" Target="../slideLayouts/slideLayout18.xml"/><Relationship Id="rId4" Type="http://schemas.openxmlformats.org/officeDocument/2006/relationships/hyperlink" Target="https://www.canva.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jpg"/><Relationship Id="rId1" Type="http://schemas.openxmlformats.org/officeDocument/2006/relationships/slideLayout" Target="../slideLayouts/slideLayout19.xml"/><Relationship Id="rId4" Type="http://schemas.openxmlformats.org/officeDocument/2006/relationships/hyperlink" Target="https://www.visme.co/"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9.xml"/><Relationship Id="rId4" Type="http://schemas.openxmlformats.org/officeDocument/2006/relationships/hyperlink" Target="https://pitcherific.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s-digital-decade-digital-targets-2030_en" TargetMode="External"/><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thevisionworks.brilliantassessments.com/Home/Index/?responseCode=f%2bAxSg736wOsnjJDkqaQbA%3d%3d" TargetMode="Externa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hyperlink" Target="http://www.fczb.de/" TargetMode="External"/><Relationship Id="rId2" Type="http://schemas.openxmlformats.org/officeDocument/2006/relationships/image" Target="../media/image65.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s://explorance.com/solutions/social-feedback/" TargetMode="External"/><Relationship Id="rId4" Type="http://schemas.openxmlformats.org/officeDocument/2006/relationships/hyperlink" Target="http://www.zoom.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622169" y="709438"/>
            <a:ext cx="4570242" cy="697353"/>
          </a:xfrm>
        </p:spPr>
        <p:txBody>
          <a:bodyPr/>
          <a:lstStyle/>
          <a:p>
            <a:r>
              <a:rPr lang="hr-BA" dirty="0"/>
              <a:t>Welcome to</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22169" y="1533687"/>
            <a:ext cx="4639832" cy="2484074"/>
          </a:xfrm>
        </p:spPr>
        <p:txBody>
          <a:bodyPr vert="horz" lIns="91440" tIns="45720" rIns="91440" bIns="45720" rtlCol="0" anchor="t">
            <a:noAutofit/>
          </a:bodyPr>
          <a:lstStyle/>
          <a:p>
            <a:r>
              <a:rPr lang="hr-BA" sz="3600" b="1" dirty="0">
                <a:solidFill>
                  <a:srgbClr val="F5B020"/>
                </a:solidFill>
              </a:rPr>
              <a:t>Module </a:t>
            </a:r>
            <a:r>
              <a:rPr lang="en-IE" sz="3600" b="1" dirty="0">
                <a:solidFill>
                  <a:srgbClr val="F5B020"/>
                </a:solidFill>
              </a:rPr>
              <a:t>5</a:t>
            </a:r>
            <a:r>
              <a:rPr lang="hr-BA" sz="3600" b="1" dirty="0">
                <a:solidFill>
                  <a:srgbClr val="F5B020"/>
                </a:solidFill>
              </a:rPr>
              <a:t> </a:t>
            </a:r>
            <a:endParaRPr lang="en-IE" sz="3600" b="1" dirty="0">
              <a:solidFill>
                <a:srgbClr val="F5B020"/>
              </a:solidFill>
            </a:endParaRPr>
          </a:p>
          <a:p>
            <a:r>
              <a:rPr lang="en-US" sz="4400" b="1" dirty="0">
                <a:solidFill>
                  <a:srgbClr val="F5B020"/>
                </a:solidFill>
              </a:rPr>
              <a:t>Solving Technical Challenges </a:t>
            </a:r>
            <a:endParaRPr lang="en-US" sz="4400" b="1">
              <a:solidFill>
                <a:srgbClr val="F5B020"/>
              </a:solidFill>
              <a:cs typeface="Calibri"/>
            </a:endParaRPr>
          </a:p>
          <a:p>
            <a:endParaRPr lang="en-US" sz="4400" b="1" dirty="0">
              <a:solidFill>
                <a:srgbClr val="F5B020"/>
              </a:solidFill>
            </a:endParaRPr>
          </a:p>
          <a:p>
            <a:r>
              <a:rPr lang="en-IE" sz="2400" dirty="0"/>
              <a:t>Part of our </a:t>
            </a:r>
          </a:p>
          <a:p>
            <a:r>
              <a:rPr lang="hr-BA" sz="2400" dirty="0"/>
              <a:t>INCLUDE HER Digital Development Resources</a:t>
            </a:r>
            <a:endParaRPr lang="en-US" sz="2400" dirty="0"/>
          </a:p>
        </p:txBody>
      </p:sp>
      <p:pic>
        <p:nvPicPr>
          <p:cNvPr id="6" name="Picture Placeholder 5">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338416" y="0"/>
            <a:ext cx="5905501" cy="6858000"/>
          </a:xfrm>
        </p:spPr>
      </p:pic>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5"/>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935016" y="6031883"/>
            <a:ext cx="3326985" cy="707886"/>
          </a:xfrm>
          <a:prstGeom prst="rect">
            <a:avLst/>
          </a:prstGeom>
        </p:spPr>
        <p:txBody>
          <a:bodyPr wrap="square">
            <a:spAutoFit/>
          </a:bodyPr>
          <a:lstStyle/>
          <a:p>
            <a:pPr algn="r"/>
            <a:r>
              <a:rPr lang="en-US" sz="800" dirty="0">
                <a:solidFill>
                  <a:srgbClr val="5E5E5E"/>
                </a:solidFill>
                <a:latin typeface="+mj-lt"/>
              </a:rPr>
              <a:t>This </a:t>
            </a:r>
            <a:r>
              <a:rPr lang="en-US" sz="800" dirty="0" err="1">
                <a:solidFill>
                  <a:srgbClr val="5E5E5E"/>
                </a:solidFill>
                <a:latin typeface="+mj-lt"/>
              </a:rPr>
              <a:t>programme</a:t>
            </a:r>
            <a:r>
              <a:rPr lang="en-US" sz="800" dirty="0">
                <a:solidFill>
                  <a:srgbClr val="5E5E5E"/>
                </a:solidFill>
                <a:latin typeface="+mj-lt"/>
              </a:rPr>
              <a:t>  has been funded with support from the European Commission. The author is solely responsible for this publication (communication) and the Commission accepts no responsibility for any  use that may be made of the information contained therein</a:t>
            </a:r>
            <a:r>
              <a:rPr lang="fi-FI" sz="800" dirty="0">
                <a:solidFill>
                  <a:srgbClr val="5E5E5E"/>
                </a:solidFill>
                <a:latin typeface="+mj-lt"/>
              </a:rPr>
              <a:t> </a:t>
            </a:r>
            <a:r>
              <a:rPr lang="en-IE" sz="800" dirty="0">
                <a:solidFill>
                  <a:srgbClr val="5E5E5E"/>
                </a:solidFill>
                <a:latin typeface="+mj-lt"/>
              </a:rPr>
              <a:t>2020-1-DE01-KA203-005668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6"/>
          <a:stretch>
            <a:fillRect/>
          </a:stretch>
        </p:blipFill>
        <p:spPr>
          <a:xfrm>
            <a:off x="0" y="5977769"/>
            <a:ext cx="2047875" cy="762000"/>
          </a:xfrm>
          <a:prstGeom prst="rect">
            <a:avLst/>
          </a:prstGeom>
        </p:spPr>
      </p:pic>
    </p:spTree>
    <p:extLst>
      <p:ext uri="{BB962C8B-B14F-4D97-AF65-F5344CB8AC3E}">
        <p14:creationId xmlns:p14="http://schemas.microsoft.com/office/powerpoint/2010/main" val="297497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computer with a black keyboard&#10;&#10;Description automatically generated with low confidence">
            <a:extLst>
              <a:ext uri="{FF2B5EF4-FFF2-40B4-BE49-F238E27FC236}">
                <a16:creationId xmlns:a16="http://schemas.microsoft.com/office/drawing/2014/main" id="{418F9E4E-586C-47DD-AC75-BFB3418E15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04321" y="1225485"/>
            <a:ext cx="5466304" cy="4200525"/>
          </a:xfrm>
          <a:prstGeom prst="rect">
            <a:avLst/>
          </a:prstGeom>
        </p:spPr>
      </p:pic>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520211" y="261268"/>
            <a:ext cx="10600546" cy="953429"/>
          </a:xfrm>
        </p:spPr>
        <p:txBody>
          <a:bodyPr>
            <a:normAutofit/>
          </a:bodyPr>
          <a:lstStyle/>
          <a:p>
            <a:r>
              <a:rPr lang="en-US" dirty="0"/>
              <a:t>Defining the types of technical problems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490196" y="1225485"/>
            <a:ext cx="6183981" cy="5276979"/>
          </a:xfrm>
        </p:spPr>
        <p:txBody>
          <a:bodyPr/>
          <a:lstStyle/>
          <a:p>
            <a:pPr algn="l" fontAlgn="base"/>
            <a:r>
              <a:rPr lang="en-US" b="1" i="0" dirty="0">
                <a:solidFill>
                  <a:srgbClr val="00ACA7"/>
                </a:solidFill>
                <a:effectLst/>
              </a:rPr>
              <a:t>1. Differing device capabilities and instructions</a:t>
            </a:r>
          </a:p>
          <a:p>
            <a:pPr algn="l" fontAlgn="base"/>
            <a:r>
              <a:rPr lang="en-US" b="0" i="0" dirty="0">
                <a:solidFill>
                  <a:schemeClr val="bg2">
                    <a:lumMod val="25000"/>
                  </a:schemeClr>
                </a:solidFill>
                <a:effectLst/>
              </a:rPr>
              <a:t>When students are required to bring their own device to </a:t>
            </a:r>
            <a:r>
              <a:rPr lang="hr-BA" b="0" i="0" dirty="0">
                <a:solidFill>
                  <a:schemeClr val="bg2">
                    <a:lumMod val="25000"/>
                  </a:schemeClr>
                </a:solidFill>
                <a:effectLst/>
              </a:rPr>
              <a:t>the university</a:t>
            </a:r>
            <a:r>
              <a:rPr lang="en-US" b="0" i="0" dirty="0">
                <a:solidFill>
                  <a:schemeClr val="bg2">
                    <a:lumMod val="25000"/>
                  </a:schemeClr>
                </a:solidFill>
                <a:effectLst/>
              </a:rPr>
              <a:t>, there can be large differences in device capability, for example between what a cheap android phone can do compared with a tablet. Students may have difficulty writing on small devices over long periods. </a:t>
            </a:r>
            <a:r>
              <a:rPr lang="hr-BA" b="0" i="0" dirty="0">
                <a:solidFill>
                  <a:schemeClr val="bg2">
                    <a:lumMod val="25000"/>
                  </a:schemeClr>
                </a:solidFill>
                <a:effectLst/>
              </a:rPr>
              <a:t>Educators</a:t>
            </a:r>
            <a:r>
              <a:rPr lang="en-US" b="0" i="0" dirty="0">
                <a:solidFill>
                  <a:schemeClr val="bg2">
                    <a:lumMod val="25000"/>
                  </a:schemeClr>
                </a:solidFill>
                <a:effectLst/>
              </a:rPr>
              <a:t> may need to give multiple instructions for many different devices.</a:t>
            </a:r>
          </a:p>
          <a:p>
            <a:pPr algn="l" fontAlgn="base"/>
            <a:r>
              <a:rPr lang="en-US" b="1" dirty="0">
                <a:solidFill>
                  <a:srgbClr val="00ACA7"/>
                </a:solidFill>
              </a:rPr>
              <a:t>2</a:t>
            </a:r>
            <a:r>
              <a:rPr lang="en-US" b="1" i="0" dirty="0">
                <a:solidFill>
                  <a:srgbClr val="00ACA7"/>
                </a:solidFill>
                <a:effectLst/>
              </a:rPr>
              <a:t>. It’s easy for students to be distracted</a:t>
            </a:r>
          </a:p>
          <a:p>
            <a:pPr algn="l" fontAlgn="base"/>
            <a:r>
              <a:rPr lang="hr-BA" b="0" i="0" dirty="0">
                <a:solidFill>
                  <a:schemeClr val="bg2">
                    <a:lumMod val="25000"/>
                  </a:schemeClr>
                </a:solidFill>
                <a:effectLst/>
              </a:rPr>
              <a:t>Distraction by multiple notifications is very common, but it’s managable. You can mute, or snooze notifications or make a plain decision to not overly multi-task. That is good for the wellbeing.</a:t>
            </a:r>
            <a:endParaRPr lang="en-US" b="0" i="0" dirty="0">
              <a:solidFill>
                <a:schemeClr val="bg2">
                  <a:lumMod val="25000"/>
                </a:schemeClr>
              </a:solidFill>
              <a:effectLst/>
            </a:endParaRPr>
          </a:p>
        </p:txBody>
      </p:sp>
      <p:sp>
        <p:nvSpPr>
          <p:cNvPr id="6" name="TextBox 5">
            <a:extLst>
              <a:ext uri="{FF2B5EF4-FFF2-40B4-BE49-F238E27FC236}">
                <a16:creationId xmlns:a16="http://schemas.microsoft.com/office/drawing/2014/main" id="{D16810AE-9ADF-47F7-BFD2-4D894A25C6C8}"/>
              </a:ext>
            </a:extLst>
          </p:cNvPr>
          <p:cNvSpPr txBox="1"/>
          <p:nvPr/>
        </p:nvSpPr>
        <p:spPr>
          <a:xfrm>
            <a:off x="6312871" y="6513252"/>
            <a:ext cx="6183981" cy="246221"/>
          </a:xfrm>
          <a:prstGeom prst="rect">
            <a:avLst/>
          </a:prstGeom>
          <a:noFill/>
        </p:spPr>
        <p:txBody>
          <a:bodyPr wrap="square" rtlCol="0">
            <a:spAutoFit/>
          </a:bodyPr>
          <a:lstStyle/>
          <a:p>
            <a:r>
              <a:rPr lang="en-IE" sz="1000" dirty="0"/>
              <a:t>https://theconversation.com/ten-reasons-teachers-can-struggle-to-use-technology-in-the-classroom-101114</a:t>
            </a:r>
          </a:p>
        </p:txBody>
      </p:sp>
    </p:spTree>
    <p:extLst>
      <p:ext uri="{BB962C8B-B14F-4D97-AF65-F5344CB8AC3E}">
        <p14:creationId xmlns:p14="http://schemas.microsoft.com/office/powerpoint/2010/main" val="233901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520211" y="261268"/>
            <a:ext cx="10600546" cy="953429"/>
          </a:xfrm>
        </p:spPr>
        <p:txBody>
          <a:bodyPr>
            <a:normAutofit/>
          </a:bodyPr>
          <a:lstStyle/>
          <a:p>
            <a:r>
              <a:rPr lang="en-US" dirty="0"/>
              <a:t>Defining the types of technical problems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490196" y="1044615"/>
            <a:ext cx="11276962" cy="5276979"/>
          </a:xfrm>
        </p:spPr>
        <p:txBody>
          <a:bodyPr/>
          <a:lstStyle/>
          <a:p>
            <a:pPr algn="l" fontAlgn="base"/>
            <a:r>
              <a:rPr lang="en-US" b="1" i="0" dirty="0">
                <a:solidFill>
                  <a:srgbClr val="00ACA7"/>
                </a:solidFill>
                <a:effectLst/>
              </a:rPr>
              <a:t>3. Technology can affect lesson time and flow</a:t>
            </a:r>
          </a:p>
          <a:p>
            <a:pPr algn="l" fontAlgn="base"/>
            <a:r>
              <a:rPr lang="en-US" b="0" i="0" dirty="0">
                <a:solidFill>
                  <a:schemeClr val="bg2">
                    <a:lumMod val="25000"/>
                  </a:schemeClr>
                </a:solidFill>
                <a:effectLst/>
              </a:rPr>
              <a:t>Lessons are interrupted by regular negotiations that reduce lesson time. This </a:t>
            </a:r>
            <a:r>
              <a:rPr lang="hr-BA" b="0" i="0" dirty="0">
                <a:solidFill>
                  <a:schemeClr val="bg2">
                    <a:lumMod val="25000"/>
                  </a:schemeClr>
                </a:solidFill>
                <a:effectLst/>
              </a:rPr>
              <a:t>enhances the need to balance the technology use and commit to not too many options, so the use does not overwhelm. If you feel disruped by technology, talk to your educators about that.</a:t>
            </a:r>
            <a:endParaRPr lang="en-US" b="0" i="0" dirty="0">
              <a:solidFill>
                <a:schemeClr val="bg2">
                  <a:lumMod val="25000"/>
                </a:schemeClr>
              </a:solidFill>
              <a:effectLst/>
            </a:endParaRPr>
          </a:p>
          <a:p>
            <a:pPr algn="l" fontAlgn="base"/>
            <a:r>
              <a:rPr lang="en-US" b="1" i="0" dirty="0">
                <a:solidFill>
                  <a:srgbClr val="00ACA7"/>
                </a:solidFill>
                <a:effectLst/>
              </a:rPr>
              <a:t>4. </a:t>
            </a:r>
            <a:r>
              <a:rPr lang="hr-BA" b="1" i="0" dirty="0">
                <a:solidFill>
                  <a:srgbClr val="00ACA7"/>
                </a:solidFill>
                <a:effectLst/>
              </a:rPr>
              <a:t>Mishaps, bugs, and malfunctions</a:t>
            </a:r>
          </a:p>
          <a:p>
            <a:pPr algn="l" fontAlgn="base"/>
            <a:r>
              <a:rPr lang="hr-BA" dirty="0">
                <a:solidFill>
                  <a:schemeClr val="bg2">
                    <a:lumMod val="25000"/>
                  </a:schemeClr>
                </a:solidFill>
              </a:rPr>
              <a:t>Technology can break down. We have all been there. Software and hardware both could need fixing at some point. Some malfunctions can be easily fixed, for others, we might need professional help.</a:t>
            </a:r>
            <a:endParaRPr lang="en-US" dirty="0">
              <a:solidFill>
                <a:schemeClr val="bg2">
                  <a:lumMod val="25000"/>
                </a:schemeClr>
              </a:solidFill>
            </a:endParaRPr>
          </a:p>
          <a:p>
            <a:pPr algn="l" fontAlgn="base"/>
            <a:r>
              <a:rPr lang="en-US" b="1" i="0" dirty="0">
                <a:solidFill>
                  <a:srgbClr val="00ACA7"/>
                </a:solidFill>
                <a:effectLst/>
              </a:rPr>
              <a:t>5. Not everyone has technology at home</a:t>
            </a:r>
          </a:p>
          <a:p>
            <a:pPr algn="l" fontAlgn="base"/>
            <a:r>
              <a:rPr lang="en-US" b="0" i="0" dirty="0">
                <a:solidFill>
                  <a:schemeClr val="bg2">
                    <a:lumMod val="25000"/>
                  </a:schemeClr>
                </a:solidFill>
                <a:effectLst/>
              </a:rPr>
              <a:t>Not all students or </a:t>
            </a:r>
            <a:r>
              <a:rPr lang="hr-BA" b="0" i="0" dirty="0">
                <a:solidFill>
                  <a:schemeClr val="bg2">
                    <a:lumMod val="25000"/>
                  </a:schemeClr>
                </a:solidFill>
                <a:effectLst/>
              </a:rPr>
              <a:t>educators</a:t>
            </a:r>
            <a:r>
              <a:rPr lang="en-US" b="0" i="0" dirty="0">
                <a:solidFill>
                  <a:schemeClr val="bg2">
                    <a:lumMod val="25000"/>
                  </a:schemeClr>
                </a:solidFill>
                <a:effectLst/>
              </a:rPr>
              <a:t> use a computer at home, have sufficient data or internet access. </a:t>
            </a:r>
            <a:r>
              <a:rPr lang="hr-BA" b="0" i="0" dirty="0">
                <a:solidFill>
                  <a:schemeClr val="bg2">
                    <a:lumMod val="25000"/>
                  </a:schemeClr>
                </a:solidFill>
                <a:effectLst/>
              </a:rPr>
              <a:t>Even though through COVID</a:t>
            </a:r>
            <a:r>
              <a:rPr lang="en-GB" b="0" i="0" dirty="0">
                <a:solidFill>
                  <a:schemeClr val="bg2">
                    <a:lumMod val="25000"/>
                  </a:schemeClr>
                </a:solidFill>
                <a:effectLst/>
              </a:rPr>
              <a:t>-19, </a:t>
            </a:r>
            <a:r>
              <a:rPr lang="hr-BA" b="0" i="0" dirty="0">
                <a:solidFill>
                  <a:schemeClr val="bg2">
                    <a:lumMod val="25000"/>
                  </a:schemeClr>
                </a:solidFill>
                <a:effectLst/>
              </a:rPr>
              <a:t> we all went above and beyond to </a:t>
            </a:r>
            <a:r>
              <a:rPr lang="en-GB" dirty="0">
                <a:solidFill>
                  <a:schemeClr val="bg2">
                    <a:lumMod val="25000"/>
                  </a:schemeClr>
                </a:solidFill>
              </a:rPr>
              <a:t>improve our connectivity, </a:t>
            </a:r>
            <a:r>
              <a:rPr lang="hr-BA" b="0" i="0" dirty="0">
                <a:solidFill>
                  <a:schemeClr val="bg2">
                    <a:lumMod val="25000"/>
                  </a:schemeClr>
                </a:solidFill>
                <a:effectLst/>
              </a:rPr>
              <a:t>gap</a:t>
            </a:r>
            <a:r>
              <a:rPr lang="en-GB" b="0" i="0" dirty="0">
                <a:solidFill>
                  <a:schemeClr val="bg2">
                    <a:lumMod val="25000"/>
                  </a:schemeClr>
                </a:solidFill>
                <a:effectLst/>
              </a:rPr>
              <a:t>s </a:t>
            </a:r>
            <a:r>
              <a:rPr lang="hr-BA" b="0" i="0" dirty="0">
                <a:solidFill>
                  <a:schemeClr val="bg2">
                    <a:lumMod val="25000"/>
                  </a:schemeClr>
                </a:solidFill>
                <a:effectLst/>
              </a:rPr>
              <a:t>still exist</a:t>
            </a:r>
            <a:r>
              <a:rPr lang="en-GB" b="0" i="0" dirty="0">
                <a:solidFill>
                  <a:schemeClr val="bg2">
                    <a:lumMod val="25000"/>
                  </a:schemeClr>
                </a:solidFill>
                <a:effectLst/>
              </a:rPr>
              <a:t>. Students should be encouraged to share their home technology challenges with their </a:t>
            </a:r>
            <a:r>
              <a:rPr lang="hr-BA" b="0" i="0" dirty="0">
                <a:solidFill>
                  <a:schemeClr val="bg2">
                    <a:lumMod val="25000"/>
                  </a:schemeClr>
                </a:solidFill>
                <a:effectLst/>
              </a:rPr>
              <a:t>educators.</a:t>
            </a:r>
            <a:endParaRPr lang="en-US" b="0" i="0" dirty="0">
              <a:solidFill>
                <a:srgbClr val="000000"/>
              </a:solidFill>
              <a:effectLst/>
              <a:latin typeface="Libre Baskerville" panose="020B0604020202020204" pitchFamily="2" charset="0"/>
            </a:endParaRPr>
          </a:p>
        </p:txBody>
      </p:sp>
      <p:sp>
        <p:nvSpPr>
          <p:cNvPr id="4" name="TextBox 3">
            <a:extLst>
              <a:ext uri="{FF2B5EF4-FFF2-40B4-BE49-F238E27FC236}">
                <a16:creationId xmlns:a16="http://schemas.microsoft.com/office/drawing/2014/main" id="{8A3D65D4-704E-473D-BA8D-6A42403954A9}"/>
              </a:ext>
            </a:extLst>
          </p:cNvPr>
          <p:cNvSpPr txBox="1"/>
          <p:nvPr/>
        </p:nvSpPr>
        <p:spPr>
          <a:xfrm>
            <a:off x="6312871" y="6513252"/>
            <a:ext cx="6183981" cy="246221"/>
          </a:xfrm>
          <a:prstGeom prst="rect">
            <a:avLst/>
          </a:prstGeom>
          <a:noFill/>
        </p:spPr>
        <p:txBody>
          <a:bodyPr wrap="square" rtlCol="0">
            <a:spAutoFit/>
          </a:bodyPr>
          <a:lstStyle/>
          <a:p>
            <a:r>
              <a:rPr lang="en-IE" sz="1000" dirty="0"/>
              <a:t>https://theconversation.com/ten-reasons-teachers-can-struggle-to-use-technology-in-the-classroom-101114</a:t>
            </a:r>
          </a:p>
        </p:txBody>
      </p:sp>
    </p:spTree>
    <p:extLst>
      <p:ext uri="{BB962C8B-B14F-4D97-AF65-F5344CB8AC3E}">
        <p14:creationId xmlns:p14="http://schemas.microsoft.com/office/powerpoint/2010/main" val="189374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9CB2A-BDB8-4216-AAE5-0453AF584468}"/>
              </a:ext>
            </a:extLst>
          </p:cNvPr>
          <p:cNvSpPr>
            <a:spLocks noGrp="1"/>
          </p:cNvSpPr>
          <p:nvPr>
            <p:ph type="body" sz="quarter" idx="13"/>
          </p:nvPr>
        </p:nvSpPr>
        <p:spPr/>
        <p:txBody>
          <a:bodyPr/>
          <a:lstStyle/>
          <a:p>
            <a:r>
              <a:rPr lang="hr-BA" dirty="0"/>
              <a:t>Case Study: </a:t>
            </a:r>
            <a:r>
              <a:rPr lang="de-DE" dirty="0" err="1"/>
              <a:t>ReDI</a:t>
            </a:r>
            <a:r>
              <a:rPr lang="de-DE" dirty="0"/>
              <a:t> School </a:t>
            </a:r>
            <a:r>
              <a:rPr lang="de-DE" dirty="0" err="1"/>
              <a:t>of</a:t>
            </a:r>
            <a:r>
              <a:rPr lang="de-DE" dirty="0"/>
              <a:t> Digital Integration</a:t>
            </a:r>
            <a:endParaRPr lang="hr-BA" dirty="0"/>
          </a:p>
          <a:p>
            <a:r>
              <a:rPr lang="de-DE" sz="2800" b="0" dirty="0" err="1"/>
              <a:t>ReDI</a:t>
            </a:r>
            <a:r>
              <a:rPr lang="de-DE" sz="2800" b="0" dirty="0"/>
              <a:t> </a:t>
            </a:r>
            <a:r>
              <a:rPr lang="de-DE" sz="2800" b="0" dirty="0" err="1"/>
              <a:t>is</a:t>
            </a:r>
            <a:r>
              <a:rPr lang="de-DE" sz="2800" b="0" dirty="0"/>
              <a:t> a non-profit </a:t>
            </a:r>
            <a:r>
              <a:rPr lang="de-DE" sz="2800" b="0" dirty="0" err="1"/>
              <a:t>tech</a:t>
            </a:r>
            <a:r>
              <a:rPr lang="de-DE" sz="2800" b="0" dirty="0"/>
              <a:t> </a:t>
            </a:r>
            <a:r>
              <a:rPr lang="de-DE" sz="2800" b="0" dirty="0" err="1"/>
              <a:t>school</a:t>
            </a:r>
            <a:r>
              <a:rPr lang="de-DE" sz="2800" b="0" dirty="0"/>
              <a:t> </a:t>
            </a:r>
            <a:r>
              <a:rPr lang="de-DE" sz="2800" b="0" dirty="0" err="1"/>
              <a:t>that</a:t>
            </a:r>
            <a:r>
              <a:rPr lang="de-DE" sz="2800" b="0" dirty="0"/>
              <a:t> </a:t>
            </a:r>
            <a:r>
              <a:rPr lang="de-DE" sz="2800" b="0" dirty="0" err="1"/>
              <a:t>offers</a:t>
            </a:r>
            <a:r>
              <a:rPr lang="de-DE" sz="2800" b="0" dirty="0"/>
              <a:t> high-quality </a:t>
            </a:r>
            <a:r>
              <a:rPr lang="de-DE" sz="2800" b="0" dirty="0" err="1"/>
              <a:t>coding</a:t>
            </a:r>
            <a:r>
              <a:rPr lang="de-DE" sz="2800" b="0" dirty="0"/>
              <a:t> </a:t>
            </a:r>
            <a:r>
              <a:rPr lang="de-DE" sz="2800" b="0" dirty="0" err="1"/>
              <a:t>and</a:t>
            </a:r>
            <a:r>
              <a:rPr lang="de-DE" sz="2800" b="0" dirty="0"/>
              <a:t> </a:t>
            </a:r>
            <a:r>
              <a:rPr lang="de-DE" sz="2800" b="0" dirty="0" err="1"/>
              <a:t>basic</a:t>
            </a:r>
            <a:r>
              <a:rPr lang="de-DE" sz="2800" b="0" dirty="0"/>
              <a:t> </a:t>
            </a:r>
            <a:r>
              <a:rPr lang="de-DE" sz="2800" b="0" dirty="0" err="1"/>
              <a:t>computer</a:t>
            </a:r>
            <a:r>
              <a:rPr lang="de-DE" sz="2800" b="0" dirty="0"/>
              <a:t> </a:t>
            </a:r>
            <a:r>
              <a:rPr lang="de-DE" sz="2800" b="0" dirty="0" err="1"/>
              <a:t>courses</a:t>
            </a:r>
            <a:r>
              <a:rPr lang="de-DE" sz="2800" b="0" dirty="0"/>
              <a:t> </a:t>
            </a:r>
            <a:r>
              <a:rPr lang="de-DE" sz="2800" b="0" dirty="0" err="1"/>
              <a:t>to</a:t>
            </a:r>
            <a:r>
              <a:rPr lang="de-DE" sz="2800" b="0" dirty="0"/>
              <a:t> </a:t>
            </a:r>
            <a:r>
              <a:rPr lang="de-DE" sz="2800" b="0" dirty="0" err="1"/>
              <a:t>provide</a:t>
            </a:r>
            <a:r>
              <a:rPr lang="de-DE" sz="2800" b="0" dirty="0"/>
              <a:t> </a:t>
            </a:r>
            <a:r>
              <a:rPr lang="de-DE" sz="2800" b="0" dirty="0" err="1"/>
              <a:t>their</a:t>
            </a:r>
            <a:r>
              <a:rPr lang="de-DE" sz="2800" b="0" dirty="0"/>
              <a:t> </a:t>
            </a:r>
            <a:r>
              <a:rPr lang="de-DE" sz="2800" b="0" dirty="0" err="1"/>
              <a:t>students</a:t>
            </a:r>
            <a:r>
              <a:rPr lang="de-DE" sz="2800" b="0" dirty="0"/>
              <a:t> </a:t>
            </a:r>
            <a:r>
              <a:rPr lang="de-DE" sz="2800" b="0" dirty="0" err="1"/>
              <a:t>with</a:t>
            </a:r>
            <a:r>
              <a:rPr lang="de-DE" sz="2800" b="0" dirty="0"/>
              <a:t> </a:t>
            </a:r>
            <a:r>
              <a:rPr lang="de-DE" sz="2800" b="0" dirty="0" err="1"/>
              <a:t>valuable</a:t>
            </a:r>
            <a:r>
              <a:rPr lang="de-DE" sz="2800" b="0" dirty="0"/>
              <a:t> digital </a:t>
            </a:r>
            <a:r>
              <a:rPr lang="de-DE" sz="2800" b="0" dirty="0" err="1"/>
              <a:t>skills</a:t>
            </a:r>
            <a:r>
              <a:rPr lang="hr-BA" sz="2800" b="0" dirty="0"/>
              <a:t>.</a:t>
            </a:r>
          </a:p>
        </p:txBody>
      </p:sp>
      <p:sp>
        <p:nvSpPr>
          <p:cNvPr id="3" name="Text Placeholder 2">
            <a:extLst>
              <a:ext uri="{FF2B5EF4-FFF2-40B4-BE49-F238E27FC236}">
                <a16:creationId xmlns:a16="http://schemas.microsoft.com/office/drawing/2014/main" id="{AA3D5F70-7643-420A-88C1-D20DF66F9047}"/>
              </a:ext>
            </a:extLst>
          </p:cNvPr>
          <p:cNvSpPr>
            <a:spLocks noGrp="1"/>
          </p:cNvSpPr>
          <p:nvPr>
            <p:ph type="body" sz="quarter" idx="14"/>
          </p:nvPr>
        </p:nvSpPr>
        <p:spPr>
          <a:xfrm>
            <a:off x="299235" y="4510213"/>
            <a:ext cx="11593530" cy="1335519"/>
          </a:xfrm>
        </p:spPr>
        <p:txBody>
          <a:bodyPr/>
          <a:lstStyle/>
          <a:p>
            <a:r>
              <a:rPr lang="de-DE" dirty="0"/>
              <a:t>ReDi understands the additional difficulties for women in the digital world and therefore offers special learning environments and suitable topics for them.  </a:t>
            </a:r>
            <a:endParaRPr lang="en-US" dirty="0"/>
          </a:p>
        </p:txBody>
      </p:sp>
      <p:pic>
        <p:nvPicPr>
          <p:cNvPr id="6" name="Bildplatzhalter 5"/>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5629276" y="0"/>
            <a:ext cx="6562724" cy="4234375"/>
          </a:xfrm>
          <a:prstGeom prst="rect">
            <a:avLst/>
          </a:prstGeom>
        </p:spPr>
      </p:pic>
      <p:sp>
        <p:nvSpPr>
          <p:cNvPr id="5" name="TextBox 4">
            <a:extLst>
              <a:ext uri="{FF2B5EF4-FFF2-40B4-BE49-F238E27FC236}">
                <a16:creationId xmlns:a16="http://schemas.microsoft.com/office/drawing/2014/main" id="{92D96D3A-DA10-4B9F-AAA6-AA6B7380CCC9}"/>
              </a:ext>
            </a:extLst>
          </p:cNvPr>
          <p:cNvSpPr txBox="1"/>
          <p:nvPr/>
        </p:nvSpPr>
        <p:spPr>
          <a:xfrm>
            <a:off x="2580499" y="5661066"/>
            <a:ext cx="6097554" cy="461665"/>
          </a:xfrm>
          <a:prstGeom prst="rect">
            <a:avLst/>
          </a:prstGeom>
          <a:noFill/>
        </p:spPr>
        <p:txBody>
          <a:bodyPr wrap="square">
            <a:spAutoFit/>
          </a:bodyPr>
          <a:lstStyle/>
          <a:p>
            <a:r>
              <a:rPr lang="en-GB" sz="2400" b="1" dirty="0">
                <a:solidFill>
                  <a:schemeClr val="bg2">
                    <a:lumMod val="50000"/>
                  </a:schemeClr>
                </a:solidFill>
              </a:rPr>
              <a:t>VISIT</a:t>
            </a:r>
            <a:r>
              <a:rPr lang="en-GB" sz="2400" dirty="0">
                <a:solidFill>
                  <a:schemeClr val="bg2">
                    <a:lumMod val="50000"/>
                  </a:schemeClr>
                </a:solidFill>
              </a:rPr>
              <a:t> </a:t>
            </a:r>
            <a:r>
              <a:rPr lang="hr-BA" sz="2400" dirty="0">
                <a:solidFill>
                  <a:schemeClr val="bg2">
                    <a:lumMod val="50000"/>
                  </a:schemeClr>
                </a:solidFill>
              </a:rPr>
              <a:t> </a:t>
            </a:r>
            <a:r>
              <a:rPr lang="hr-BA" sz="2400" dirty="0">
                <a:solidFill>
                  <a:schemeClr val="bg2">
                    <a:lumMod val="50000"/>
                  </a:schemeClr>
                </a:solidFill>
                <a:hlinkClick r:id="rId3"/>
              </a:rPr>
              <a:t>https://www.redi-school.org/</a:t>
            </a:r>
            <a:r>
              <a:rPr lang="en-GB" sz="2400" dirty="0">
                <a:solidFill>
                  <a:schemeClr val="bg2">
                    <a:lumMod val="50000"/>
                  </a:schemeClr>
                </a:solidFill>
              </a:rPr>
              <a:t> </a:t>
            </a:r>
            <a:endParaRPr lang="en-US" sz="2400" dirty="0">
              <a:solidFill>
                <a:schemeClr val="bg2">
                  <a:lumMod val="50000"/>
                </a:schemeClr>
              </a:solidFill>
            </a:endParaRPr>
          </a:p>
        </p:txBody>
      </p:sp>
    </p:spTree>
    <p:extLst>
      <p:ext uri="{BB962C8B-B14F-4D97-AF65-F5344CB8AC3E}">
        <p14:creationId xmlns:p14="http://schemas.microsoft.com/office/powerpoint/2010/main" val="281296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647DA-BAC9-423C-B97E-68A3C926E2B8}"/>
              </a:ext>
            </a:extLst>
          </p:cNvPr>
          <p:cNvSpPr>
            <a:spLocks noGrp="1"/>
          </p:cNvSpPr>
          <p:nvPr>
            <p:ph type="body" sz="quarter" idx="13"/>
          </p:nvPr>
        </p:nvSpPr>
        <p:spPr/>
        <p:txBody>
          <a:bodyPr/>
          <a:lstStyle/>
          <a:p>
            <a:r>
              <a:rPr lang="hr-BA" dirty="0"/>
              <a:t>How </a:t>
            </a:r>
            <a:r>
              <a:rPr lang="en-GB" dirty="0"/>
              <a:t>does it work…</a:t>
            </a:r>
            <a:endParaRPr lang="en-US" dirty="0"/>
          </a:p>
          <a:p>
            <a:endParaRPr lang="en-US" dirty="0"/>
          </a:p>
        </p:txBody>
      </p:sp>
      <p:sp>
        <p:nvSpPr>
          <p:cNvPr id="3" name="Text Placeholder 2">
            <a:extLst>
              <a:ext uri="{FF2B5EF4-FFF2-40B4-BE49-F238E27FC236}">
                <a16:creationId xmlns:a16="http://schemas.microsoft.com/office/drawing/2014/main" id="{8502294A-8561-473A-BC21-5520859F1F22}"/>
              </a:ext>
            </a:extLst>
          </p:cNvPr>
          <p:cNvSpPr>
            <a:spLocks noGrp="1"/>
          </p:cNvSpPr>
          <p:nvPr>
            <p:ph type="body" sz="quarter" idx="14"/>
          </p:nvPr>
        </p:nvSpPr>
        <p:spPr/>
        <p:txBody>
          <a:bodyPr/>
          <a:lstStyle/>
          <a:p>
            <a:pPr marL="342900" indent="-342900">
              <a:buFont typeface="Wingdings" panose="05000000000000000000" pitchFamily="2" charset="2"/>
              <a:buChar char="ü"/>
            </a:pPr>
            <a:r>
              <a:rPr lang="de-DE" dirty="0" err="1"/>
              <a:t>ReDI</a:t>
            </a:r>
            <a:r>
              <a:rPr lang="de-DE" dirty="0"/>
              <a:t> </a:t>
            </a:r>
            <a:r>
              <a:rPr lang="de-DE" dirty="0" err="1"/>
              <a:t>school</a:t>
            </a:r>
            <a:r>
              <a:rPr lang="de-DE" dirty="0"/>
              <a:t> </a:t>
            </a:r>
            <a:r>
              <a:rPr lang="de-DE" dirty="0" err="1"/>
              <a:t>offers</a:t>
            </a:r>
            <a:r>
              <a:rPr lang="de-DE" dirty="0"/>
              <a:t> </a:t>
            </a:r>
            <a:r>
              <a:rPr lang="de-DE" dirty="0" err="1"/>
              <a:t>free</a:t>
            </a:r>
            <a:r>
              <a:rPr lang="de-DE" dirty="0"/>
              <a:t> high-quality </a:t>
            </a:r>
            <a:r>
              <a:rPr lang="de-DE" dirty="0" err="1"/>
              <a:t>tech</a:t>
            </a:r>
            <a:r>
              <a:rPr lang="de-DE" dirty="0"/>
              <a:t> </a:t>
            </a:r>
            <a:r>
              <a:rPr lang="de-DE" dirty="0" err="1"/>
              <a:t>education</a:t>
            </a:r>
            <a:r>
              <a:rPr lang="de-DE" dirty="0"/>
              <a:t> </a:t>
            </a:r>
            <a:r>
              <a:rPr lang="de-DE" dirty="0" err="1"/>
              <a:t>as</a:t>
            </a:r>
            <a:r>
              <a:rPr lang="de-DE" dirty="0"/>
              <a:t> </a:t>
            </a:r>
            <a:r>
              <a:rPr lang="de-DE" dirty="0" err="1"/>
              <a:t>well</a:t>
            </a:r>
            <a:r>
              <a:rPr lang="de-DE" dirty="0"/>
              <a:t> </a:t>
            </a:r>
            <a:r>
              <a:rPr lang="de-DE" dirty="0" err="1"/>
              <a:t>as</a:t>
            </a:r>
            <a:r>
              <a:rPr lang="de-DE" dirty="0"/>
              <a:t> soft </a:t>
            </a:r>
            <a:r>
              <a:rPr lang="de-DE" dirty="0" err="1"/>
              <a:t>skills</a:t>
            </a:r>
            <a:r>
              <a:rPr lang="de-DE" dirty="0"/>
              <a:t>.</a:t>
            </a:r>
            <a:endParaRPr lang="hr-BA" dirty="0"/>
          </a:p>
          <a:p>
            <a:pPr marL="342900" indent="-342900">
              <a:buFont typeface="Wingdings" panose="05000000000000000000" pitchFamily="2" charset="2"/>
              <a:buChar char="ü"/>
            </a:pPr>
            <a:r>
              <a:rPr lang="de-DE" dirty="0"/>
              <a:t>Students are provided with laptops and child-care services, if necessary</a:t>
            </a:r>
            <a:endParaRPr lang="hr-BA" dirty="0"/>
          </a:p>
          <a:p>
            <a:pPr marL="342900" indent="-342900">
              <a:buFont typeface="Wingdings" panose="05000000000000000000" pitchFamily="2" charset="2"/>
              <a:buChar char="ü"/>
            </a:pPr>
            <a:r>
              <a:rPr lang="de-DE" dirty="0" err="1"/>
              <a:t>They</a:t>
            </a:r>
            <a:r>
              <a:rPr lang="de-DE" dirty="0"/>
              <a:t> </a:t>
            </a:r>
            <a:r>
              <a:rPr lang="de-DE" dirty="0" err="1"/>
              <a:t>offer</a:t>
            </a:r>
            <a:r>
              <a:rPr lang="de-DE" dirty="0"/>
              <a:t> </a:t>
            </a:r>
            <a:r>
              <a:rPr lang="de-DE" dirty="0" err="1"/>
              <a:t>seven</a:t>
            </a:r>
            <a:r>
              <a:rPr lang="de-DE" dirty="0"/>
              <a:t> different </a:t>
            </a:r>
            <a:r>
              <a:rPr lang="de-DE" dirty="0" err="1"/>
              <a:t>courses</a:t>
            </a:r>
            <a:r>
              <a:rPr lang="de-DE" dirty="0"/>
              <a:t> </a:t>
            </a:r>
            <a:r>
              <a:rPr lang="de-DE" dirty="0" err="1"/>
              <a:t>especially</a:t>
            </a:r>
            <a:r>
              <a:rPr lang="de-DE" dirty="0"/>
              <a:t> </a:t>
            </a:r>
            <a:r>
              <a:rPr lang="de-DE" dirty="0" err="1"/>
              <a:t>for</a:t>
            </a:r>
            <a:r>
              <a:rPr lang="de-DE" dirty="0"/>
              <a:t> </a:t>
            </a:r>
            <a:r>
              <a:rPr lang="de-DE" dirty="0" err="1"/>
              <a:t>women</a:t>
            </a:r>
            <a:r>
              <a:rPr lang="de-DE" dirty="0"/>
              <a:t>, </a:t>
            </a:r>
            <a:r>
              <a:rPr lang="de-DE" dirty="0" err="1"/>
              <a:t>including</a:t>
            </a:r>
            <a:r>
              <a:rPr lang="de-DE" dirty="0"/>
              <a:t> web design </a:t>
            </a:r>
            <a:r>
              <a:rPr lang="de-DE" dirty="0" err="1"/>
              <a:t>and</a:t>
            </a:r>
            <a:r>
              <a:rPr lang="de-DE" dirty="0"/>
              <a:t> </a:t>
            </a:r>
            <a:r>
              <a:rPr lang="de-DE" dirty="0" err="1"/>
              <a:t>programming</a:t>
            </a:r>
            <a:r>
              <a:rPr lang="de-DE" dirty="0"/>
              <a:t> </a:t>
            </a:r>
            <a:r>
              <a:rPr lang="de-DE" dirty="0" err="1"/>
              <a:t>courses</a:t>
            </a:r>
            <a:r>
              <a:rPr lang="de-DE" dirty="0"/>
              <a:t>.</a:t>
            </a:r>
          </a:p>
          <a:p>
            <a:pPr marL="342900" indent="-342900">
              <a:buFont typeface="Wingdings" panose="05000000000000000000" pitchFamily="2" charset="2"/>
              <a:buChar char="ü"/>
            </a:pPr>
            <a:r>
              <a:rPr lang="de-DE" dirty="0"/>
              <a:t>The </a:t>
            </a:r>
            <a:r>
              <a:rPr lang="de-DE" dirty="0" err="1"/>
              <a:t>teachers</a:t>
            </a:r>
            <a:r>
              <a:rPr lang="de-DE" dirty="0"/>
              <a:t> </a:t>
            </a:r>
            <a:r>
              <a:rPr lang="de-DE" dirty="0" err="1"/>
              <a:t>are</a:t>
            </a:r>
            <a:r>
              <a:rPr lang="de-DE" dirty="0"/>
              <a:t> all </a:t>
            </a:r>
            <a:r>
              <a:rPr lang="de-DE" dirty="0" err="1"/>
              <a:t>tech-experts</a:t>
            </a:r>
            <a:r>
              <a:rPr lang="de-DE" dirty="0"/>
              <a:t> </a:t>
            </a:r>
            <a:r>
              <a:rPr lang="de-DE" dirty="0" err="1"/>
              <a:t>and</a:t>
            </a:r>
            <a:r>
              <a:rPr lang="de-DE" dirty="0"/>
              <a:t> </a:t>
            </a:r>
            <a:r>
              <a:rPr lang="de-DE" dirty="0" err="1"/>
              <a:t>volunteer</a:t>
            </a:r>
            <a:r>
              <a:rPr lang="de-DE" dirty="0"/>
              <a:t> at </a:t>
            </a:r>
            <a:r>
              <a:rPr lang="de-DE" dirty="0" err="1"/>
              <a:t>the</a:t>
            </a:r>
            <a:r>
              <a:rPr lang="de-DE" dirty="0"/>
              <a:t> </a:t>
            </a:r>
            <a:r>
              <a:rPr lang="de-DE" dirty="0" err="1"/>
              <a:t>school</a:t>
            </a:r>
            <a:endParaRPr lang="de-DE" dirty="0"/>
          </a:p>
          <a:p>
            <a:pPr marL="342900" indent="-342900">
              <a:buFont typeface="Wingdings" panose="05000000000000000000" pitchFamily="2" charset="2"/>
              <a:buChar char="ü"/>
            </a:pPr>
            <a:r>
              <a:rPr lang="de-DE" dirty="0"/>
              <a:t>Please click on the </a:t>
            </a:r>
            <a:r>
              <a:rPr lang="de-DE" dirty="0">
                <a:hlinkClick r:id="rId2"/>
              </a:rPr>
              <a:t>link</a:t>
            </a:r>
            <a:r>
              <a:rPr lang="de-DE" dirty="0"/>
              <a:t> and watch the video to find ouT more about the project.</a:t>
            </a:r>
            <a:endParaRPr lang="en-US" dirty="0"/>
          </a:p>
        </p:txBody>
      </p:sp>
    </p:spTree>
    <p:extLst>
      <p:ext uri="{BB962C8B-B14F-4D97-AF65-F5344CB8AC3E}">
        <p14:creationId xmlns:p14="http://schemas.microsoft.com/office/powerpoint/2010/main" val="360359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4A0832-8369-49FC-AFE4-168DA39D5554}"/>
              </a:ext>
            </a:extLst>
          </p:cNvPr>
          <p:cNvSpPr>
            <a:spLocks noGrp="1"/>
          </p:cNvSpPr>
          <p:nvPr>
            <p:ph type="body" sz="quarter" idx="14"/>
          </p:nvPr>
        </p:nvSpPr>
        <p:spPr/>
        <p:txBody>
          <a:bodyPr>
            <a:normAutofit fontScale="85000" lnSpcReduction="20000"/>
          </a:bodyPr>
          <a:lstStyle/>
          <a:p>
            <a:r>
              <a:rPr lang="hr-BA" dirty="0"/>
              <a:t>„</a:t>
            </a:r>
            <a:endParaRPr lang="en-US" dirty="0"/>
          </a:p>
        </p:txBody>
      </p:sp>
      <p:sp>
        <p:nvSpPr>
          <p:cNvPr id="3" name="Text Placeholder 2">
            <a:extLst>
              <a:ext uri="{FF2B5EF4-FFF2-40B4-BE49-F238E27FC236}">
                <a16:creationId xmlns:a16="http://schemas.microsoft.com/office/drawing/2014/main" id="{52FE4F2E-20B5-47E9-B8B0-F90A7A6A86B1}"/>
              </a:ext>
            </a:extLst>
          </p:cNvPr>
          <p:cNvSpPr>
            <a:spLocks noGrp="1"/>
          </p:cNvSpPr>
          <p:nvPr>
            <p:ph type="body" sz="quarter" idx="13"/>
          </p:nvPr>
        </p:nvSpPr>
        <p:spPr/>
        <p:txBody>
          <a:bodyPr/>
          <a:lstStyle/>
          <a:p>
            <a:r>
              <a:rPr lang="de-DE" dirty="0"/>
              <a:t>We are teaching technology to break down barriers and connect the digital leaders of tomorrow</a:t>
            </a:r>
            <a:r>
              <a:rPr lang="hr-BA" dirty="0"/>
              <a:t>"</a:t>
            </a:r>
            <a:endParaRPr lang="en-US" dirty="0"/>
          </a:p>
        </p:txBody>
      </p:sp>
      <p:sp>
        <p:nvSpPr>
          <p:cNvPr id="4" name="Text Placeholder 3">
            <a:extLst>
              <a:ext uri="{FF2B5EF4-FFF2-40B4-BE49-F238E27FC236}">
                <a16:creationId xmlns:a16="http://schemas.microsoft.com/office/drawing/2014/main" id="{46349BB6-2626-4519-AEB5-4798BB9C3C08}"/>
              </a:ext>
            </a:extLst>
          </p:cNvPr>
          <p:cNvSpPr>
            <a:spLocks noGrp="1"/>
          </p:cNvSpPr>
          <p:nvPr>
            <p:ph type="body" sz="quarter" idx="15"/>
          </p:nvPr>
        </p:nvSpPr>
        <p:spPr/>
        <p:txBody>
          <a:bodyPr>
            <a:normAutofit fontScale="92500" lnSpcReduction="10000"/>
          </a:bodyPr>
          <a:lstStyle/>
          <a:p>
            <a:r>
              <a:rPr lang="hr-BA" dirty="0"/>
              <a:t>„</a:t>
            </a:r>
            <a:endParaRPr lang="en-US" dirty="0"/>
          </a:p>
        </p:txBody>
      </p:sp>
      <p:pic>
        <p:nvPicPr>
          <p:cNvPr id="6" name="Bildplatzhalter 5"/>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6636934" y="493143"/>
            <a:ext cx="4346223" cy="5238751"/>
          </a:xfrm>
          <a:prstGeom prst="rect">
            <a:avLst/>
          </a:prstGeom>
        </p:spPr>
      </p:pic>
    </p:spTree>
    <p:extLst>
      <p:ext uri="{BB962C8B-B14F-4D97-AF65-F5344CB8AC3E}">
        <p14:creationId xmlns:p14="http://schemas.microsoft.com/office/powerpoint/2010/main" val="423759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527901" y="709438"/>
            <a:ext cx="5005633" cy="2109176"/>
          </a:xfrm>
        </p:spPr>
        <p:txBody>
          <a:bodyPr/>
          <a:lstStyle/>
          <a:p>
            <a:r>
              <a:rPr lang="en-US" dirty="0"/>
              <a:t>2. Solving technical problems</a:t>
            </a:r>
          </a:p>
          <a:p>
            <a:endParaRPr lang="en-US" dirty="0"/>
          </a:p>
          <a:p>
            <a:endParaRPr lang="en-US" dirty="0"/>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4238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hr-BA" sz="3200" dirty="0"/>
              <a:t>Important definition</a:t>
            </a:r>
            <a:r>
              <a:rPr lang="en-IE" sz="3200" dirty="0"/>
              <a:t>s</a:t>
            </a:r>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741007" y="1388469"/>
            <a:ext cx="10709987" cy="3743707"/>
          </a:xfrm>
        </p:spPr>
        <p:txBody>
          <a:bodyPr/>
          <a:lstStyle/>
          <a:p>
            <a:pPr marL="285750" indent="-285750">
              <a:buFont typeface="Arial" panose="020B0604020202020204" pitchFamily="34" charset="0"/>
              <a:buChar char="•"/>
            </a:pPr>
            <a:r>
              <a:rPr lang="en-US" sz="2400" b="1" i="0" dirty="0">
                <a:effectLst/>
              </a:rPr>
              <a:t>Troubleshooting</a:t>
            </a:r>
            <a:r>
              <a:rPr lang="en-US" sz="2400" i="0" dirty="0">
                <a:effectLst/>
              </a:rPr>
              <a:t> is a systematic approach to problem solving that is often used to find and correct issues with complex machines, electronics, computers and software systems.</a:t>
            </a:r>
          </a:p>
          <a:p>
            <a:pPr marL="285750" indent="-285750">
              <a:buFont typeface="Arial" panose="020B0604020202020204" pitchFamily="34" charset="0"/>
              <a:buChar char="•"/>
            </a:pPr>
            <a:r>
              <a:rPr lang="en-US" sz="2400" b="1" i="0" dirty="0">
                <a:effectLst/>
              </a:rPr>
              <a:t>A forum </a:t>
            </a:r>
            <a:r>
              <a:rPr lang="en-US" sz="2400" i="0" dirty="0">
                <a:effectLst/>
              </a:rPr>
              <a:t>is a place, situation, or group in which people exchange ideas and discuss issues, especially important technology issues.</a:t>
            </a:r>
            <a:endParaRPr lang="en-US" sz="6000" dirty="0"/>
          </a:p>
        </p:txBody>
      </p:sp>
    </p:spTree>
    <p:extLst>
      <p:ext uri="{BB962C8B-B14F-4D97-AF65-F5344CB8AC3E}">
        <p14:creationId xmlns:p14="http://schemas.microsoft.com/office/powerpoint/2010/main" val="26739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p:txBody>
          <a:bodyPr>
            <a:normAutofit/>
          </a:bodyPr>
          <a:lstStyle/>
          <a:p>
            <a:r>
              <a:rPr lang="en-US" dirty="0">
                <a:solidFill>
                  <a:schemeClr val="bg1">
                    <a:lumMod val="50000"/>
                  </a:schemeClr>
                </a:solidFill>
              </a:rPr>
              <a:t>How to Troubleshoot Technology Problems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15901" y="1484596"/>
            <a:ext cx="6393946" cy="4699388"/>
          </a:xfrm>
        </p:spPr>
        <p:txBody>
          <a:bodyPr/>
          <a:lstStyle/>
          <a:p>
            <a:r>
              <a:rPr lang="en-US" b="0" i="0" dirty="0">
                <a:solidFill>
                  <a:schemeClr val="bg1">
                    <a:lumMod val="50000"/>
                  </a:schemeClr>
                </a:solidFill>
                <a:effectLst/>
              </a:rPr>
              <a:t>Technology has been the best thing and the worst thing when it comes to making remote learning work!  It</a:t>
            </a:r>
            <a:r>
              <a:rPr lang="en-US" dirty="0">
                <a:solidFill>
                  <a:schemeClr val="bg1">
                    <a:lumMod val="50000"/>
                  </a:schemeClr>
                </a:solidFill>
              </a:rPr>
              <a:t> has</a:t>
            </a:r>
            <a:r>
              <a:rPr lang="en-US" b="0" i="0" dirty="0">
                <a:solidFill>
                  <a:schemeClr val="bg1">
                    <a:lumMod val="50000"/>
                  </a:schemeClr>
                </a:solidFill>
                <a:effectLst/>
              </a:rPr>
              <a:t> been a lifeline for connecting with students during the pandemic, but it also can be a big headache when glitches pop up.</a:t>
            </a:r>
          </a:p>
          <a:p>
            <a:r>
              <a:rPr lang="hr-BA" b="0" i="0" dirty="0">
                <a:solidFill>
                  <a:schemeClr val="bg1">
                    <a:lumMod val="50000"/>
                  </a:schemeClr>
                </a:solidFill>
                <a:effectLst/>
              </a:rPr>
              <a:t>As students, learning</a:t>
            </a:r>
            <a:r>
              <a:rPr lang="en-US" b="0" i="0" dirty="0">
                <a:solidFill>
                  <a:schemeClr val="bg1">
                    <a:lumMod val="50000"/>
                  </a:schemeClr>
                </a:solidFill>
                <a:effectLst/>
              </a:rPr>
              <a:t> the basics of solving problems with tablets and laptops can empower them when things go wrong.</a:t>
            </a:r>
          </a:p>
          <a:p>
            <a:pPr>
              <a:lnSpc>
                <a:spcPct val="100000"/>
              </a:lnSpc>
              <a:spcBef>
                <a:spcPts val="0"/>
              </a:spcBef>
            </a:pPr>
            <a:r>
              <a:rPr lang="en-US" b="0" i="0" dirty="0">
                <a:solidFill>
                  <a:schemeClr val="bg1">
                    <a:lumMod val="50000"/>
                  </a:schemeClr>
                </a:solidFill>
                <a:effectLst/>
                <a:latin typeface="canada-type-gibson"/>
              </a:rPr>
              <a:t>The problem-solving process has four steps:</a:t>
            </a:r>
            <a:endParaRPr lang="hr-BA" b="0" i="0" dirty="0">
              <a:solidFill>
                <a:schemeClr val="bg1">
                  <a:lumMod val="50000"/>
                </a:schemeClr>
              </a:solidFill>
              <a:effectLst/>
              <a:latin typeface="canada-type-gibson"/>
            </a:endParaRPr>
          </a:p>
          <a:p>
            <a:pPr>
              <a:lnSpc>
                <a:spcPct val="100000"/>
              </a:lnSpc>
              <a:spcBef>
                <a:spcPts val="0"/>
              </a:spcBef>
            </a:pPr>
            <a:endParaRPr lang="en-US" b="0" i="0" dirty="0">
              <a:solidFill>
                <a:schemeClr val="bg1">
                  <a:lumMod val="50000"/>
                </a:schemeClr>
              </a:solidFill>
              <a:effectLst/>
              <a:latin typeface="canada-type-gibson"/>
            </a:endParaRPr>
          </a:p>
          <a:p>
            <a:pPr algn="just">
              <a:lnSpc>
                <a:spcPct val="100000"/>
              </a:lnSpc>
              <a:spcBef>
                <a:spcPts val="0"/>
              </a:spcBef>
            </a:pPr>
            <a:r>
              <a:rPr lang="en-US" b="1" i="0" dirty="0">
                <a:solidFill>
                  <a:srgbClr val="E78631"/>
                </a:solidFill>
                <a:effectLst/>
                <a:latin typeface="canada-type-gibson"/>
              </a:rPr>
              <a:t>- Define 	- Prepare</a:t>
            </a:r>
          </a:p>
          <a:p>
            <a:pPr algn="just">
              <a:lnSpc>
                <a:spcPct val="100000"/>
              </a:lnSpc>
              <a:spcBef>
                <a:spcPts val="0"/>
              </a:spcBef>
            </a:pPr>
            <a:r>
              <a:rPr lang="en-US" b="1" i="0" dirty="0">
                <a:solidFill>
                  <a:srgbClr val="E78631"/>
                </a:solidFill>
                <a:effectLst/>
                <a:latin typeface="canada-type-gibson"/>
              </a:rPr>
              <a:t>- Try 		- Reflect</a:t>
            </a:r>
            <a:endParaRPr lang="en-US" b="1" i="0" dirty="0">
              <a:solidFill>
                <a:srgbClr val="E78631"/>
              </a:solidFill>
              <a:effectLst/>
            </a:endParaRPr>
          </a:p>
          <a:p>
            <a:endParaRPr lang="en-US" dirty="0">
              <a:solidFill>
                <a:schemeClr val="bg2">
                  <a:lumMod val="25000"/>
                </a:schemeClr>
              </a:solidFill>
            </a:endParaRPr>
          </a:p>
        </p:txBody>
      </p:sp>
      <p:pic>
        <p:nvPicPr>
          <p:cNvPr id="5" name="Picture 4" descr="A picture containing icon&#10;&#10;Description automatically generated">
            <a:extLst>
              <a:ext uri="{FF2B5EF4-FFF2-40B4-BE49-F238E27FC236}">
                <a16:creationId xmlns:a16="http://schemas.microsoft.com/office/drawing/2014/main" id="{FB7A41FB-978E-45EC-84B3-7F0C71A26C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4655" y="1776829"/>
            <a:ext cx="4143203" cy="4143203"/>
          </a:xfrm>
          <a:prstGeom prst="rect">
            <a:avLst/>
          </a:prstGeom>
        </p:spPr>
      </p:pic>
      <p:sp>
        <p:nvSpPr>
          <p:cNvPr id="6" name="TextBox 5">
            <a:extLst>
              <a:ext uri="{FF2B5EF4-FFF2-40B4-BE49-F238E27FC236}">
                <a16:creationId xmlns:a16="http://schemas.microsoft.com/office/drawing/2014/main" id="{C83EF951-F0AA-493C-B4C0-5A45A014C57D}"/>
              </a:ext>
            </a:extLst>
          </p:cNvPr>
          <p:cNvSpPr txBox="1"/>
          <p:nvPr/>
        </p:nvSpPr>
        <p:spPr>
          <a:xfrm>
            <a:off x="6240545" y="6226581"/>
            <a:ext cx="6099142" cy="276999"/>
          </a:xfrm>
          <a:prstGeom prst="rect">
            <a:avLst/>
          </a:prstGeom>
          <a:noFill/>
        </p:spPr>
        <p:txBody>
          <a:bodyPr wrap="square" rtlCol="0">
            <a:spAutoFit/>
          </a:bodyPr>
          <a:lstStyle/>
          <a:p>
            <a:r>
              <a:rPr lang="en-IE" sz="1200" dirty="0"/>
              <a:t>https://www.edutopia.org/article/how-help-students-troubleshoot-technology-problems</a:t>
            </a:r>
          </a:p>
        </p:txBody>
      </p:sp>
    </p:spTree>
    <p:extLst>
      <p:ext uri="{BB962C8B-B14F-4D97-AF65-F5344CB8AC3E}">
        <p14:creationId xmlns:p14="http://schemas.microsoft.com/office/powerpoint/2010/main" val="49332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218556" y="364962"/>
            <a:ext cx="10600546" cy="953429"/>
          </a:xfrm>
        </p:spPr>
        <p:txBody>
          <a:bodyPr>
            <a:normAutofit/>
          </a:bodyPr>
          <a:lstStyle/>
          <a:p>
            <a:r>
              <a:rPr lang="en-US" dirty="0"/>
              <a:t>The problem-solving process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495827" y="1437463"/>
            <a:ext cx="6205342" cy="4755947"/>
          </a:xfrm>
        </p:spPr>
        <p:txBody>
          <a:bodyPr/>
          <a:lstStyle/>
          <a:p>
            <a:pPr algn="l"/>
            <a:r>
              <a:rPr lang="en-US" b="1" i="0" dirty="0">
                <a:solidFill>
                  <a:srgbClr val="E78631"/>
                </a:solidFill>
                <a:effectLst/>
              </a:rPr>
              <a:t>1. Define the problem</a:t>
            </a:r>
          </a:p>
          <a:p>
            <a:pPr algn="l"/>
            <a:r>
              <a:rPr lang="en-US" b="0" i="0" dirty="0">
                <a:solidFill>
                  <a:schemeClr val="bg2">
                    <a:lumMod val="25000"/>
                  </a:schemeClr>
                </a:solidFill>
                <a:effectLst/>
              </a:rPr>
              <a:t>This is the first step in solving the process. It will require many questions to be asked and answered about what’s occurring, especially if you seek help. When seeking help, the more details or visuals you can provide to the other person, the better. There are some teachers who create videos using </a:t>
            </a:r>
            <a:r>
              <a:rPr lang="en-US" b="0" i="0" u="none" strike="noStrike" dirty="0" err="1">
                <a:solidFill>
                  <a:schemeClr val="bg2">
                    <a:lumMod val="25000"/>
                  </a:schemeClr>
                </a:solidFill>
                <a:effectLst/>
                <a:hlinkClick r:id="rId2">
                  <a:extLst>
                    <a:ext uri="{A12FA001-AC4F-418D-AE19-62706E023703}">
                      <ahyp:hlinkClr xmlns:ahyp="http://schemas.microsoft.com/office/drawing/2018/hyperlinkcolor" val="tx"/>
                    </a:ext>
                  </a:extLst>
                </a:hlinkClick>
              </a:rPr>
              <a:t>Screencastify</a:t>
            </a:r>
            <a:r>
              <a:rPr lang="en-US" b="0" i="0" dirty="0">
                <a:solidFill>
                  <a:schemeClr val="bg2">
                    <a:lumMod val="25000"/>
                  </a:schemeClr>
                </a:solidFill>
                <a:effectLst/>
              </a:rPr>
              <a:t>, </a:t>
            </a:r>
            <a:r>
              <a:rPr lang="en-US" b="0" i="0" u="none" strike="noStrike" dirty="0">
                <a:solidFill>
                  <a:schemeClr val="bg2">
                    <a:lumMod val="25000"/>
                  </a:schemeClr>
                </a:solidFill>
                <a:effectLst/>
                <a:hlinkClick r:id="rId3">
                  <a:extLst>
                    <a:ext uri="{A12FA001-AC4F-418D-AE19-62706E023703}">
                      <ahyp:hlinkClr xmlns:ahyp="http://schemas.microsoft.com/office/drawing/2018/hyperlinkcolor" val="tx"/>
                    </a:ext>
                  </a:extLst>
                </a:hlinkClick>
              </a:rPr>
              <a:t>Loom</a:t>
            </a:r>
            <a:r>
              <a:rPr lang="en-US" b="0" i="0" dirty="0">
                <a:solidFill>
                  <a:schemeClr val="bg2">
                    <a:lumMod val="25000"/>
                  </a:schemeClr>
                </a:solidFill>
                <a:effectLst/>
              </a:rPr>
              <a:t>, or </a:t>
            </a:r>
            <a:r>
              <a:rPr lang="en-US" b="0" i="0" u="none" strike="noStrike" dirty="0">
                <a:solidFill>
                  <a:schemeClr val="bg2">
                    <a:lumMod val="25000"/>
                  </a:schemeClr>
                </a:solidFill>
                <a:effectLst/>
                <a:hlinkClick r:id="rId4">
                  <a:extLst>
                    <a:ext uri="{A12FA001-AC4F-418D-AE19-62706E023703}">
                      <ahyp:hlinkClr xmlns:ahyp="http://schemas.microsoft.com/office/drawing/2018/hyperlinkcolor" val="tx"/>
                    </a:ext>
                  </a:extLst>
                </a:hlinkClick>
              </a:rPr>
              <a:t>Flipgrid</a:t>
            </a:r>
            <a:r>
              <a:rPr lang="en-US" b="0" i="0" dirty="0">
                <a:solidFill>
                  <a:schemeClr val="bg2">
                    <a:lumMod val="25000"/>
                  </a:schemeClr>
                </a:solidFill>
                <a:effectLst/>
              </a:rPr>
              <a:t> to showcase what’s happening on their computers. This is a very good way to share information with someone who’s trying to help you.</a:t>
            </a:r>
          </a:p>
        </p:txBody>
      </p:sp>
      <p:sp>
        <p:nvSpPr>
          <p:cNvPr id="6" name="TextBox 5">
            <a:extLst>
              <a:ext uri="{FF2B5EF4-FFF2-40B4-BE49-F238E27FC236}">
                <a16:creationId xmlns:a16="http://schemas.microsoft.com/office/drawing/2014/main" id="{85CF6C77-D29E-4094-8C27-A6A28AEB9A79}"/>
              </a:ext>
            </a:extLst>
          </p:cNvPr>
          <p:cNvSpPr txBox="1"/>
          <p:nvPr/>
        </p:nvSpPr>
        <p:spPr>
          <a:xfrm>
            <a:off x="6862714" y="6500124"/>
            <a:ext cx="8314441" cy="261610"/>
          </a:xfrm>
          <a:prstGeom prst="rect">
            <a:avLst/>
          </a:prstGeom>
          <a:noFill/>
        </p:spPr>
        <p:txBody>
          <a:bodyPr wrap="square" rtlCol="0">
            <a:spAutoFit/>
          </a:bodyPr>
          <a:lstStyle/>
          <a:p>
            <a:r>
              <a:rPr lang="en-IE" sz="1100" dirty="0"/>
              <a:t>https://www.edutopia.org/article/how-help-students-troubleshoot-technology-problems</a:t>
            </a:r>
          </a:p>
        </p:txBody>
      </p:sp>
      <p:pic>
        <p:nvPicPr>
          <p:cNvPr id="9" name="Picture 8" descr="A picture containing icon&#10;&#10;Description automatically generated">
            <a:extLst>
              <a:ext uri="{FF2B5EF4-FFF2-40B4-BE49-F238E27FC236}">
                <a16:creationId xmlns:a16="http://schemas.microsoft.com/office/drawing/2014/main" id="{EFDAB366-06E4-4755-BBF5-BED9359E39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1840" y="1554721"/>
            <a:ext cx="5004996" cy="4709073"/>
          </a:xfrm>
          <a:prstGeom prst="rect">
            <a:avLst/>
          </a:prstGeom>
        </p:spPr>
      </p:pic>
    </p:spTree>
    <p:extLst>
      <p:ext uri="{BB962C8B-B14F-4D97-AF65-F5344CB8AC3E}">
        <p14:creationId xmlns:p14="http://schemas.microsoft.com/office/powerpoint/2010/main" val="1683776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218556" y="364962"/>
            <a:ext cx="10600546" cy="953429"/>
          </a:xfrm>
        </p:spPr>
        <p:txBody>
          <a:bodyPr>
            <a:normAutofit/>
          </a:bodyPr>
          <a:lstStyle/>
          <a:p>
            <a:r>
              <a:rPr lang="en-US" dirty="0"/>
              <a:t>The problem-solving process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414781" y="1475174"/>
            <a:ext cx="5561814" cy="4840786"/>
          </a:xfrm>
        </p:spPr>
        <p:txBody>
          <a:bodyPr/>
          <a:lstStyle/>
          <a:p>
            <a:pPr algn="l"/>
            <a:r>
              <a:rPr lang="en-US" b="1" i="0" dirty="0">
                <a:solidFill>
                  <a:srgbClr val="E78631"/>
                </a:solidFill>
                <a:effectLst/>
              </a:rPr>
              <a:t>2. Prepare and solve the problem</a:t>
            </a:r>
          </a:p>
          <a:p>
            <a:pPr algn="l"/>
            <a:r>
              <a:rPr lang="en-US" b="0" i="0" dirty="0">
                <a:solidFill>
                  <a:schemeClr val="bg2">
                    <a:lumMod val="25000"/>
                  </a:schemeClr>
                </a:solidFill>
                <a:effectLst/>
              </a:rPr>
              <a:t>The second step is to prepare</a:t>
            </a:r>
            <a:r>
              <a:rPr lang="en-US" dirty="0">
                <a:solidFill>
                  <a:schemeClr val="bg2">
                    <a:lumMod val="25000"/>
                  </a:schemeClr>
                </a:solidFill>
              </a:rPr>
              <a:t> </a:t>
            </a:r>
            <a:r>
              <a:rPr lang="en-US" b="0" i="0" dirty="0">
                <a:solidFill>
                  <a:schemeClr val="bg2">
                    <a:lumMod val="25000"/>
                  </a:schemeClr>
                </a:solidFill>
                <a:effectLst/>
              </a:rPr>
              <a:t>and try to solve the problem. These steps require research and speaking to those you trust to help you troubleshoot. It’s always good to </a:t>
            </a:r>
            <a:r>
              <a:rPr lang="en-US" b="0" i="0" u="none" strike="noStrike" dirty="0">
                <a:solidFill>
                  <a:schemeClr val="bg2">
                    <a:lumMod val="25000"/>
                  </a:schemeClr>
                </a:solidFill>
                <a:effectLst/>
                <a:hlinkClick r:id="rId2">
                  <a:extLst>
                    <a:ext uri="{A12FA001-AC4F-418D-AE19-62706E023703}">
                      <ahyp:hlinkClr xmlns:ahyp="http://schemas.microsoft.com/office/drawing/2018/hyperlinkcolor" val="tx"/>
                    </a:ext>
                  </a:extLst>
                </a:hlinkClick>
              </a:rPr>
              <a:t>clear cookies</a:t>
            </a:r>
            <a:r>
              <a:rPr lang="en-US" b="0" i="0" dirty="0">
                <a:solidFill>
                  <a:schemeClr val="bg2">
                    <a:lumMod val="25000"/>
                  </a:schemeClr>
                </a:solidFill>
                <a:effectLst/>
              </a:rPr>
              <a:t> and restart the device as a habit. Clearing cookies and restarting or updating devices will help avoid technical issues. Some Chrome extensions can create unexpected problems, so removing extensions that are not added by your technology department will help</a:t>
            </a:r>
            <a:r>
              <a:rPr lang="en-US" dirty="0">
                <a:solidFill>
                  <a:schemeClr val="bg2">
                    <a:lumMod val="25000"/>
                  </a:schemeClr>
                </a:solidFill>
              </a:rPr>
              <a:t>.</a:t>
            </a:r>
            <a:r>
              <a:rPr lang="hr-BA" dirty="0">
                <a:solidFill>
                  <a:schemeClr val="bg2">
                    <a:lumMod val="25000"/>
                  </a:schemeClr>
                </a:solidFill>
              </a:rPr>
              <a:t> Check if all the basic things are ok with your device – power source for example.</a:t>
            </a:r>
            <a:endParaRPr lang="en-US" b="0" i="0" dirty="0">
              <a:solidFill>
                <a:schemeClr val="bg2">
                  <a:lumMod val="25000"/>
                </a:schemeClr>
              </a:solidFill>
              <a:effectLst/>
            </a:endParaRPr>
          </a:p>
        </p:txBody>
      </p:sp>
      <p:pic>
        <p:nvPicPr>
          <p:cNvPr id="5" name="Picture 4" descr="Graphical user interface, text, application&#10;&#10;Description automatically generated">
            <a:extLst>
              <a:ext uri="{FF2B5EF4-FFF2-40B4-BE49-F238E27FC236}">
                <a16:creationId xmlns:a16="http://schemas.microsoft.com/office/drawing/2014/main" id="{B813D9DC-43F1-477D-80D3-341B50CCFFEC}"/>
              </a:ext>
            </a:extLst>
          </p:cNvPr>
          <p:cNvPicPr>
            <a:picLocks noChangeAspect="1"/>
          </p:cNvPicPr>
          <p:nvPr/>
        </p:nvPicPr>
        <p:blipFill>
          <a:blip r:embed="rId3"/>
          <a:stretch>
            <a:fillRect/>
          </a:stretch>
        </p:blipFill>
        <p:spPr>
          <a:xfrm>
            <a:off x="6421732" y="1384379"/>
            <a:ext cx="5239225" cy="4666348"/>
          </a:xfrm>
          <a:prstGeom prst="rect">
            <a:avLst/>
          </a:prstGeom>
        </p:spPr>
      </p:pic>
    </p:spTree>
    <p:extLst>
      <p:ext uri="{BB962C8B-B14F-4D97-AF65-F5344CB8AC3E}">
        <p14:creationId xmlns:p14="http://schemas.microsoft.com/office/powerpoint/2010/main" val="185377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p:txBody>
          <a:bodyPr>
            <a:normAutofit fontScale="70000" lnSpcReduction="20000"/>
          </a:bodyPr>
          <a:lstStyle/>
          <a:p>
            <a:r>
              <a:rPr lang="en-US" dirty="0"/>
              <a:t>Overview, how you will benefit</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en-US" dirty="0"/>
              <a:t>Identifying needs and technological responses</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hr-BA"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a:xfrm>
            <a:off x="486930" y="1568822"/>
            <a:ext cx="5140147" cy="4442769"/>
          </a:xfrm>
        </p:spPr>
        <p:txBody>
          <a:bodyPr vert="horz" lIns="91440" tIns="45720" rIns="91440" bIns="45720" rtlCol="0" anchor="t">
            <a:noAutofit/>
          </a:bodyPr>
          <a:lstStyle/>
          <a:p>
            <a:pPr>
              <a:lnSpc>
                <a:spcPct val="100000"/>
              </a:lnSpc>
              <a:spcBef>
                <a:spcPts val="0"/>
              </a:spcBef>
              <a:spcAft>
                <a:spcPts val="800"/>
              </a:spcAft>
            </a:pPr>
            <a:r>
              <a:rPr lang="hr-BA" sz="2000" dirty="0">
                <a:effectLst/>
                <a:ea typeface="Times New Roman" panose="02020603050405020304" pitchFamily="18" charset="0"/>
                <a:cs typeface="Calibri"/>
              </a:rPr>
              <a:t>Module 5 </a:t>
            </a:r>
            <a:r>
              <a:rPr lang="hr-BA" sz="2000" dirty="0" err="1">
                <a:effectLst/>
                <a:ea typeface="Times New Roman" panose="02020603050405020304" pitchFamily="18" charset="0"/>
                <a:cs typeface="Calibri"/>
              </a:rPr>
              <a:t>will</a:t>
            </a:r>
            <a:r>
              <a:rPr lang="hr-BA" sz="2000" dirty="0">
                <a:effectLst/>
                <a:ea typeface="Times New Roman" panose="02020603050405020304" pitchFamily="18" charset="0"/>
                <a:cs typeface="Calibri"/>
              </a:rPr>
              <a:t> provide </a:t>
            </a:r>
            <a:r>
              <a:rPr lang="hr-BA" sz="2000" dirty="0" err="1">
                <a:effectLst/>
                <a:ea typeface="Times New Roman" panose="02020603050405020304" pitchFamily="18" charset="0"/>
                <a:cs typeface="Calibri"/>
              </a:rPr>
              <a:t>learning</a:t>
            </a:r>
            <a:r>
              <a:rPr lang="hr-BA" sz="2000" dirty="0">
                <a:effectLst/>
                <a:ea typeface="Times New Roman" panose="02020603050405020304" pitchFamily="18" charset="0"/>
                <a:cs typeface="Calibri"/>
              </a:rPr>
              <a:t> on </a:t>
            </a:r>
            <a:r>
              <a:rPr lang="hr-BA" sz="2000" dirty="0" err="1">
                <a:effectLst/>
                <a:ea typeface="Times New Roman" panose="02020603050405020304" pitchFamily="18" charset="0"/>
                <a:cs typeface="Calibri"/>
              </a:rPr>
              <a:t>identifying</a:t>
            </a:r>
            <a:r>
              <a:rPr lang="hr-BA" sz="2000" dirty="0">
                <a:effectLst/>
                <a:ea typeface="Times New Roman" panose="02020603050405020304" pitchFamily="18" charset="0"/>
                <a:cs typeface="Calibri"/>
              </a:rPr>
              <a:t> </a:t>
            </a:r>
            <a:r>
              <a:rPr lang="hr-BA" sz="2000" dirty="0">
                <a:ea typeface="Times New Roman" panose="02020603050405020304" pitchFamily="18" charset="0"/>
                <a:cs typeface="Calibri"/>
              </a:rPr>
              <a:t> </a:t>
            </a:r>
            <a:r>
              <a:rPr lang="hr-BA" sz="2000" dirty="0" err="1">
                <a:ea typeface="Times New Roman" panose="02020603050405020304" pitchFamily="18" charset="0"/>
                <a:cs typeface="Calibri"/>
              </a:rPr>
              <a:t>technical</a:t>
            </a:r>
            <a:r>
              <a:rPr lang="hr-BA" sz="2000" dirty="0">
                <a:ea typeface="Times New Roman" panose="02020603050405020304" pitchFamily="18" charset="0"/>
                <a:cs typeface="Calibri"/>
              </a:rPr>
              <a:t> </a:t>
            </a:r>
            <a:r>
              <a:rPr lang="hr-BA" sz="2000" dirty="0" err="1">
                <a:ea typeface="Times New Roman" panose="02020603050405020304" pitchFamily="18" charset="0"/>
                <a:cs typeface="Calibri"/>
              </a:rPr>
              <a:t>challenges</a:t>
            </a:r>
            <a:r>
              <a:rPr lang="hr-BA" sz="2000" dirty="0">
                <a:ea typeface="Times New Roman" panose="02020603050405020304" pitchFamily="18" charset="0"/>
                <a:cs typeface="Calibri"/>
              </a:rPr>
              <a:t>/</a:t>
            </a:r>
            <a:r>
              <a:rPr lang="hr-BA" sz="2000" dirty="0" err="1">
                <a:ea typeface="Times New Roman" panose="02020603050405020304" pitchFamily="18" charset="0"/>
                <a:cs typeface="Calibri"/>
              </a:rPr>
              <a:t>problems</a:t>
            </a:r>
            <a:r>
              <a:rPr lang="hr-BA" sz="2000" dirty="0">
                <a:effectLst/>
                <a:ea typeface="Times New Roman" panose="02020603050405020304" pitchFamily="18" charset="0"/>
                <a:cs typeface="Calibri"/>
              </a:rPr>
              <a:t> </a:t>
            </a:r>
            <a:r>
              <a:rPr lang="hr-BA" sz="2000" dirty="0" err="1">
                <a:effectLst/>
                <a:ea typeface="Times New Roman" panose="02020603050405020304" pitchFamily="18" charset="0"/>
                <a:cs typeface="Calibri"/>
              </a:rPr>
              <a:t>when</a:t>
            </a:r>
            <a:r>
              <a:rPr lang="hr-BA" sz="2000" dirty="0">
                <a:effectLst/>
                <a:ea typeface="Times New Roman" panose="02020603050405020304" pitchFamily="18" charset="0"/>
                <a:cs typeface="Calibri"/>
              </a:rPr>
              <a:t> </a:t>
            </a:r>
            <a:r>
              <a:rPr lang="hr-BA" sz="2000" dirty="0" err="1">
                <a:effectLst/>
                <a:ea typeface="Times New Roman" panose="02020603050405020304" pitchFamily="18" charset="0"/>
                <a:cs typeface="Calibri"/>
              </a:rPr>
              <a:t>operating</a:t>
            </a:r>
            <a:r>
              <a:rPr lang="hr-BA" sz="2000" dirty="0">
                <a:effectLst/>
                <a:ea typeface="Times New Roman" panose="02020603050405020304" pitchFamily="18" charset="0"/>
                <a:cs typeface="Calibri"/>
              </a:rPr>
              <a:t> </a:t>
            </a:r>
            <a:r>
              <a:rPr lang="hr-BA" sz="2000" dirty="0" err="1">
                <a:effectLst/>
                <a:ea typeface="Times New Roman" panose="02020603050405020304" pitchFamily="18" charset="0"/>
                <a:cs typeface="Calibri"/>
              </a:rPr>
              <a:t>devices</a:t>
            </a:r>
            <a:r>
              <a:rPr lang="hr-BA" sz="2000" dirty="0">
                <a:ea typeface="Times New Roman" panose="02020603050405020304" pitchFamily="18" charset="0"/>
                <a:cs typeface="Calibri"/>
              </a:rPr>
              <a:t> </a:t>
            </a:r>
            <a:r>
              <a:rPr lang="en-IE" sz="2000" dirty="0">
                <a:effectLst/>
                <a:ea typeface="Times New Roman" panose="02020603050405020304" pitchFamily="18" charset="0"/>
                <a:cs typeface="Calibri"/>
              </a:rPr>
              <a:t>a</a:t>
            </a:r>
            <a:r>
              <a:rPr lang="hr-BA" sz="2000" dirty="0" err="1">
                <a:effectLst/>
                <a:ea typeface="Times New Roman" panose="02020603050405020304" pitchFamily="18" charset="0"/>
                <a:cs typeface="Calibri"/>
              </a:rPr>
              <a:t>nd</a:t>
            </a:r>
            <a:r>
              <a:rPr lang="hr-BA" sz="2000" dirty="0">
                <a:effectLst/>
                <a:ea typeface="Times New Roman" panose="02020603050405020304" pitchFamily="18" charset="0"/>
                <a:cs typeface="Calibri"/>
              </a:rPr>
              <a:t> </a:t>
            </a:r>
            <a:r>
              <a:rPr lang="hr-BA" sz="2000" dirty="0" err="1">
                <a:effectLst/>
                <a:ea typeface="Times New Roman" panose="02020603050405020304" pitchFamily="18" charset="0"/>
                <a:cs typeface="Calibri"/>
              </a:rPr>
              <a:t>using</a:t>
            </a:r>
            <a:r>
              <a:rPr lang="hr-BA" sz="2000" dirty="0">
                <a:effectLst/>
                <a:ea typeface="Times New Roman" panose="02020603050405020304" pitchFamily="18" charset="0"/>
                <a:cs typeface="Calibri"/>
              </a:rPr>
              <a:t> </a:t>
            </a:r>
            <a:r>
              <a:rPr lang="hr-BA" sz="2000" dirty="0" err="1">
                <a:effectLst/>
                <a:ea typeface="Times New Roman" panose="02020603050405020304" pitchFamily="18" charset="0"/>
                <a:cs typeface="Calibri"/>
              </a:rPr>
              <a:t>digital</a:t>
            </a:r>
            <a:r>
              <a:rPr lang="hr-BA" sz="2000" dirty="0">
                <a:effectLst/>
                <a:ea typeface="Times New Roman" panose="02020603050405020304" pitchFamily="18" charset="0"/>
                <a:cs typeface="Calibri"/>
              </a:rPr>
              <a:t> </a:t>
            </a:r>
            <a:r>
              <a:rPr lang="hr-BA" sz="2000" dirty="0" err="1">
                <a:effectLst/>
                <a:ea typeface="Times New Roman" panose="02020603050405020304" pitchFamily="18" charset="0"/>
                <a:cs typeface="Calibri"/>
              </a:rPr>
              <a:t>environments</a:t>
            </a:r>
            <a:r>
              <a:rPr lang="hr-BA" sz="2000" dirty="0">
                <a:ea typeface="Times New Roman" panose="02020603050405020304" pitchFamily="18" charset="0"/>
                <a:cs typeface="Calibri"/>
              </a:rPr>
              <a:t>.</a:t>
            </a:r>
            <a:r>
              <a:rPr lang="hr-BA" sz="2000" dirty="0">
                <a:effectLst/>
                <a:ea typeface="Times New Roman" panose="02020603050405020304" pitchFamily="18" charset="0"/>
                <a:cs typeface="Calibri"/>
              </a:rPr>
              <a:t> </a:t>
            </a:r>
            <a:r>
              <a:rPr lang="hr-BA" sz="2000" dirty="0">
                <a:ea typeface="Times New Roman" panose="02020603050405020304" pitchFamily="18" charset="0"/>
                <a:cs typeface="Calibri"/>
              </a:rPr>
              <a:t> </a:t>
            </a:r>
            <a:r>
              <a:rPr lang="hr-BA" sz="2000" dirty="0" err="1">
                <a:ea typeface="Times New Roman" panose="02020603050405020304" pitchFamily="18" charset="0"/>
                <a:cs typeface="Calibri"/>
              </a:rPr>
              <a:t>This</a:t>
            </a:r>
            <a:r>
              <a:rPr lang="hr-BA" sz="2000" dirty="0">
                <a:ea typeface="Times New Roman" panose="02020603050405020304" pitchFamily="18" charset="0"/>
                <a:cs typeface="Calibri"/>
              </a:rPr>
              <a:t> </a:t>
            </a:r>
            <a:r>
              <a:rPr lang="hr-BA" sz="2000" dirty="0" err="1">
                <a:ea typeface="Times New Roman" panose="02020603050405020304" pitchFamily="18" charset="0"/>
                <a:cs typeface="Calibri"/>
              </a:rPr>
              <a:t>will</a:t>
            </a:r>
            <a:r>
              <a:rPr lang="hr-BA" sz="2000" dirty="0">
                <a:ea typeface="Times New Roman" panose="02020603050405020304" pitchFamily="18" charset="0"/>
                <a:cs typeface="Calibri"/>
              </a:rPr>
              <a:t> </a:t>
            </a:r>
            <a:r>
              <a:rPr lang="hr-BA" sz="2000" dirty="0" err="1">
                <a:ea typeface="Times New Roman" panose="02020603050405020304" pitchFamily="18" charset="0"/>
                <a:cs typeface="Calibri"/>
              </a:rPr>
              <a:t>span</a:t>
            </a:r>
            <a:r>
              <a:rPr lang="hr-BA" sz="2000" dirty="0">
                <a:ea typeface="Times New Roman" panose="02020603050405020304" pitchFamily="18" charset="0"/>
                <a:cs typeface="Calibri"/>
              </a:rPr>
              <a:t> </a:t>
            </a:r>
            <a:r>
              <a:rPr lang="hr-BA" sz="2000" dirty="0" err="1">
                <a:ea typeface="Times New Roman" panose="02020603050405020304" pitchFamily="18" charset="0"/>
                <a:cs typeface="Calibri"/>
              </a:rPr>
              <a:t>areas</a:t>
            </a:r>
            <a:r>
              <a:rPr lang="hr-BA" sz="2000" dirty="0">
                <a:ea typeface="Times New Roman" panose="02020603050405020304" pitchFamily="18" charset="0"/>
                <a:cs typeface="Calibri"/>
              </a:rPr>
              <a:t> </a:t>
            </a:r>
            <a:r>
              <a:rPr lang="hr-BA" sz="2000" dirty="0" err="1">
                <a:ea typeface="Times New Roman" panose="02020603050405020304" pitchFamily="18" charset="0"/>
                <a:cs typeface="Calibri"/>
              </a:rPr>
              <a:t>from</a:t>
            </a:r>
            <a:r>
              <a:rPr lang="hr-BA" sz="2000" dirty="0">
                <a:ea typeface="Times New Roman" panose="02020603050405020304" pitchFamily="18" charset="0"/>
                <a:cs typeface="Calibri"/>
              </a:rPr>
              <a:t>  </a:t>
            </a:r>
            <a:r>
              <a:rPr lang="hr-BA" sz="2000" dirty="0" err="1">
                <a:ea typeface="Times New Roman" panose="02020603050405020304" pitchFamily="18" charset="0"/>
                <a:cs typeface="Calibri"/>
              </a:rPr>
              <a:t>troubleshooting</a:t>
            </a:r>
            <a:r>
              <a:rPr lang="hr-BA" sz="2000" dirty="0">
                <a:effectLst/>
                <a:ea typeface="Times New Roman" panose="02020603050405020304" pitchFamily="18" charset="0"/>
                <a:cs typeface="Calibri"/>
              </a:rPr>
              <a:t> to </a:t>
            </a:r>
            <a:r>
              <a:rPr lang="hr-BA" sz="2000" dirty="0" err="1">
                <a:effectLst/>
                <a:ea typeface="Times New Roman" panose="02020603050405020304" pitchFamily="18" charset="0"/>
                <a:cs typeface="Calibri"/>
              </a:rPr>
              <a:t>solving</a:t>
            </a:r>
            <a:r>
              <a:rPr lang="hr-BA" sz="2000" dirty="0">
                <a:effectLst/>
                <a:ea typeface="Times New Roman" panose="02020603050405020304" pitchFamily="18" charset="0"/>
                <a:cs typeface="Calibri"/>
              </a:rPr>
              <a:t> more</a:t>
            </a:r>
            <a:r>
              <a:rPr lang="en-IE" sz="2000" dirty="0">
                <a:effectLst/>
                <a:ea typeface="Times New Roman" panose="02020603050405020304" pitchFamily="18" charset="0"/>
                <a:cs typeface="Calibri"/>
              </a:rPr>
              <a:t> c</a:t>
            </a:r>
            <a:r>
              <a:rPr lang="hr-BA" sz="2000" dirty="0" err="1">
                <a:effectLst/>
                <a:ea typeface="Times New Roman" panose="02020603050405020304" pitchFamily="18" charset="0"/>
                <a:cs typeface="Calibri"/>
              </a:rPr>
              <a:t>omp</a:t>
            </a:r>
            <a:r>
              <a:rPr lang="en-IE" sz="2000" dirty="0">
                <a:effectLst/>
                <a:ea typeface="Times New Roman" panose="02020603050405020304" pitchFamily="18" charset="0"/>
                <a:cs typeface="Calibri"/>
              </a:rPr>
              <a:t>l</a:t>
            </a:r>
            <a:r>
              <a:rPr lang="hr-BA" sz="2000" dirty="0">
                <a:effectLst/>
                <a:ea typeface="Times New Roman" panose="02020603050405020304" pitchFamily="18" charset="0"/>
                <a:cs typeface="Calibri"/>
              </a:rPr>
              <a:t>ex </a:t>
            </a:r>
            <a:r>
              <a:rPr lang="hr-BA" sz="2000" dirty="0" err="1">
                <a:effectLst/>
                <a:ea typeface="Times New Roman" panose="02020603050405020304" pitchFamily="18" charset="0"/>
                <a:cs typeface="Calibri"/>
              </a:rPr>
              <a:t>problems</a:t>
            </a:r>
            <a:r>
              <a:rPr lang="hr-BA" sz="2000" dirty="0">
                <a:ea typeface="Times New Roman" panose="02020603050405020304" pitchFamily="18" charset="0"/>
                <a:cs typeface="Calibri"/>
              </a:rPr>
              <a:t>,</a:t>
            </a:r>
            <a:r>
              <a:rPr lang="hr-BA" sz="2000" dirty="0">
                <a:effectLst/>
                <a:ea typeface="Times New Roman" panose="02020603050405020304" pitchFamily="18" charset="0"/>
                <a:cs typeface="Calibri"/>
              </a:rPr>
              <a:t> </a:t>
            </a:r>
            <a:r>
              <a:rPr lang="hr-BA" sz="2000" dirty="0" err="1">
                <a:effectLst/>
                <a:ea typeface="Times New Roman" panose="02020603050405020304" pitchFamily="18" charset="0"/>
                <a:cs typeface="Calibri"/>
              </a:rPr>
              <a:t>and</a:t>
            </a:r>
            <a:r>
              <a:rPr lang="hr-BA" sz="2000" dirty="0">
                <a:effectLst/>
                <a:ea typeface="Times New Roman" panose="02020603050405020304" pitchFamily="18" charset="0"/>
                <a:cs typeface="Calibri"/>
              </a:rPr>
              <a:t> </a:t>
            </a:r>
            <a:r>
              <a:rPr lang="hr-BA" sz="2000" dirty="0" err="1">
                <a:effectLst/>
                <a:ea typeface="Times New Roman" panose="02020603050405020304" pitchFamily="18" charset="0"/>
                <a:cs typeface="Calibri"/>
              </a:rPr>
              <a:t>selecting</a:t>
            </a:r>
            <a:r>
              <a:rPr lang="hr-BA" sz="2000" dirty="0">
                <a:effectLst/>
                <a:ea typeface="Times New Roman" panose="02020603050405020304" pitchFamily="18" charset="0"/>
                <a:cs typeface="Calibri"/>
              </a:rPr>
              <a:t> </a:t>
            </a:r>
            <a:r>
              <a:rPr lang="hr-BA" sz="2000" dirty="0" err="1">
                <a:effectLst/>
                <a:ea typeface="Times New Roman" panose="02020603050405020304" pitchFamily="18" charset="0"/>
                <a:cs typeface="Calibri"/>
              </a:rPr>
              <a:t>and</a:t>
            </a:r>
            <a:r>
              <a:rPr lang="hr-BA" sz="2000" dirty="0">
                <a:effectLst/>
                <a:ea typeface="Times New Roman" panose="02020603050405020304" pitchFamily="18" charset="0"/>
                <a:cs typeface="Calibri"/>
              </a:rPr>
              <a:t> </a:t>
            </a:r>
            <a:r>
              <a:rPr lang="hr-BA" sz="2000" dirty="0" err="1">
                <a:effectLst/>
                <a:ea typeface="Times New Roman" panose="02020603050405020304" pitchFamily="18" charset="0"/>
                <a:cs typeface="Calibri"/>
              </a:rPr>
              <a:t>using</a:t>
            </a:r>
            <a:r>
              <a:rPr lang="hr-BA" sz="2000" dirty="0">
                <a:effectLst/>
                <a:ea typeface="Times New Roman" panose="02020603050405020304" pitchFamily="18" charset="0"/>
                <a:cs typeface="Calibri"/>
              </a:rPr>
              <a:t> </a:t>
            </a:r>
            <a:r>
              <a:rPr lang="en-IE" sz="2000" dirty="0">
                <a:ea typeface="Times New Roman" panose="02020603050405020304" pitchFamily="18" charset="0"/>
                <a:cs typeface="Calibri"/>
              </a:rPr>
              <a:t> </a:t>
            </a:r>
            <a:endParaRPr lang="hr-BA" sz="2000">
              <a:effectLst/>
              <a:ea typeface="Times New Roman" panose="02020603050405020304" pitchFamily="18" charset="0"/>
              <a:cs typeface="Calibri" panose="020F0502020204030204" pitchFamily="34" charset="0"/>
            </a:endParaRPr>
          </a:p>
          <a:p>
            <a:pPr algn="just">
              <a:lnSpc>
                <a:spcPct val="100000"/>
              </a:lnSpc>
              <a:spcBef>
                <a:spcPts val="0"/>
              </a:spcBef>
              <a:spcAft>
                <a:spcPts val="800"/>
              </a:spcAft>
            </a:pPr>
            <a:r>
              <a:rPr lang="hr-BA" sz="2000" dirty="0">
                <a:effectLst/>
                <a:ea typeface="Times New Roman" panose="02020603050405020304" pitchFamily="18" charset="0"/>
                <a:cs typeface="Calibri" panose="020F0502020204030204" pitchFamily="34" charset="0"/>
              </a:rPr>
              <a:t>digital tools and possible technology.</a:t>
            </a:r>
            <a:endParaRPr lang="en-IE" sz="2000" dirty="0">
              <a:ea typeface="Times New Roman" panose="02020603050405020304" pitchFamily="18" charset="0"/>
              <a:cs typeface="Calibri" panose="020F0502020204030204" pitchFamily="34" charset="0"/>
            </a:endParaRPr>
          </a:p>
          <a:p>
            <a:pPr algn="just">
              <a:lnSpc>
                <a:spcPct val="100000"/>
              </a:lnSpc>
              <a:spcBef>
                <a:spcPts val="0"/>
              </a:spcBef>
              <a:spcAft>
                <a:spcPts val="800"/>
              </a:spcAft>
            </a:pPr>
            <a:endParaRPr lang="en-IE" sz="2000" dirty="0">
              <a:effectLst/>
              <a:ea typeface="Calibri" panose="020F0502020204030204" pitchFamily="34" charset="0"/>
              <a:cs typeface="Times New Roman" panose="02020603050405020304" pitchFamily="18" charset="0"/>
            </a:endParaRPr>
          </a:p>
          <a:p>
            <a:pPr>
              <a:lnSpc>
                <a:spcPct val="100000"/>
              </a:lnSpc>
              <a:spcBef>
                <a:spcPts val="0"/>
              </a:spcBef>
            </a:pPr>
            <a:r>
              <a:rPr lang="hr-BA" sz="2000" dirty="0">
                <a:effectLst/>
                <a:ea typeface="Times New Roman" panose="02020603050405020304" pitchFamily="18" charset="0"/>
              </a:rPr>
              <a:t>We will explain in the introduction, how to </a:t>
            </a:r>
          </a:p>
          <a:p>
            <a:pPr>
              <a:lnSpc>
                <a:spcPct val="100000"/>
              </a:lnSpc>
              <a:spcBef>
                <a:spcPts val="0"/>
              </a:spcBef>
            </a:pPr>
            <a:r>
              <a:rPr lang="hr-BA" sz="2000" dirty="0">
                <a:effectLst/>
                <a:ea typeface="Times New Roman" panose="02020603050405020304" pitchFamily="18" charset="0"/>
              </a:rPr>
              <a:t>implement </a:t>
            </a:r>
            <a:r>
              <a:rPr lang="hr-BA" sz="2000" dirty="0" err="1">
                <a:effectLst/>
                <a:ea typeface="Times New Roman" panose="02020603050405020304" pitchFamily="18" charset="0"/>
              </a:rPr>
              <a:t>the</a:t>
            </a:r>
            <a:r>
              <a:rPr lang="hr-BA" sz="2000" dirty="0">
                <a:effectLst/>
                <a:ea typeface="Times New Roman" panose="02020603050405020304" pitchFamily="18" charset="0"/>
              </a:rPr>
              <a:t> </a:t>
            </a:r>
            <a:r>
              <a:rPr lang="hr-BA" sz="2000" dirty="0" err="1">
                <a:effectLst/>
                <a:ea typeface="Times New Roman" panose="02020603050405020304" pitchFamily="18" charset="0"/>
              </a:rPr>
              <a:t>knowledge</a:t>
            </a:r>
            <a:r>
              <a:rPr lang="hr-BA" sz="2000" dirty="0">
                <a:effectLst/>
                <a:ea typeface="Times New Roman" panose="02020603050405020304" pitchFamily="18" charset="0"/>
              </a:rPr>
              <a:t> </a:t>
            </a:r>
            <a:r>
              <a:rPr lang="hr-BA" sz="2000" dirty="0" err="1">
                <a:effectLst/>
                <a:ea typeface="Times New Roman" panose="02020603050405020304" pitchFamily="18" charset="0"/>
              </a:rPr>
              <a:t>from</a:t>
            </a:r>
            <a:r>
              <a:rPr lang="hr-BA" sz="2000" dirty="0">
                <a:effectLst/>
                <a:ea typeface="Times New Roman" panose="02020603050405020304" pitchFamily="18" charset="0"/>
              </a:rPr>
              <a:t> </a:t>
            </a:r>
            <a:r>
              <a:rPr lang="hr-BA" sz="2000" dirty="0" err="1">
                <a:effectLst/>
                <a:ea typeface="Times New Roman" panose="02020603050405020304" pitchFamily="18" charset="0"/>
              </a:rPr>
              <a:t>this</a:t>
            </a:r>
            <a:r>
              <a:rPr lang="hr-BA" sz="2000" dirty="0">
                <a:ea typeface="Times New Roman" panose="02020603050405020304" pitchFamily="18" charset="0"/>
              </a:rPr>
              <a:t> Module</a:t>
            </a:r>
            <a:r>
              <a:rPr lang="en-IE" sz="2000" dirty="0">
                <a:effectLst/>
                <a:ea typeface="Times New Roman" panose="02020603050405020304" pitchFamily="18" charset="0"/>
              </a:rPr>
              <a:t> </a:t>
            </a:r>
            <a:r>
              <a:rPr lang="hr-BA" sz="2000" dirty="0" err="1">
                <a:effectLst/>
                <a:ea typeface="Times New Roman" panose="02020603050405020304" pitchFamily="18" charset="0"/>
              </a:rPr>
              <a:t>into</a:t>
            </a:r>
            <a:r>
              <a:rPr lang="hr-BA" sz="2000" dirty="0">
                <a:effectLst/>
                <a:ea typeface="Times New Roman" panose="02020603050405020304" pitchFamily="18" charset="0"/>
              </a:rPr>
              <a:t> HE </a:t>
            </a:r>
            <a:r>
              <a:rPr lang="hr-BA" sz="2000" dirty="0" err="1">
                <a:effectLst/>
                <a:ea typeface="Times New Roman" panose="02020603050405020304" pitchFamily="18" charset="0"/>
              </a:rPr>
              <a:t>studies</a:t>
            </a:r>
            <a:r>
              <a:rPr lang="hr-BA" sz="2000" dirty="0">
                <a:effectLst/>
                <a:ea typeface="Times New Roman" panose="02020603050405020304" pitchFamily="18" charset="0"/>
              </a:rPr>
              <a:t>.</a:t>
            </a:r>
            <a:endParaRPr lang="en-US" sz="2000"/>
          </a:p>
          <a:p>
            <a:pPr>
              <a:lnSpc>
                <a:spcPct val="100000"/>
              </a:lnSpc>
              <a:spcBef>
                <a:spcPts val="0"/>
              </a:spcBef>
            </a:pPr>
            <a:endParaRPr lang="en-US" sz="2000" dirty="0"/>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en-US" dirty="0"/>
              <a:t>Solving technical problems</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hr-BA"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en-US" dirty="0"/>
              <a:t>Creatively using digital technologies</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hr-BA"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en-US" dirty="0"/>
              <a:t>Re-evaluating digital competence gaps</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hr-BA" dirty="0"/>
              <a:t>4</a:t>
            </a:r>
            <a:endParaRPr lang="en-US" dirty="0"/>
          </a:p>
        </p:txBody>
      </p:sp>
    </p:spTree>
    <p:extLst>
      <p:ext uri="{BB962C8B-B14F-4D97-AF65-F5344CB8AC3E}">
        <p14:creationId xmlns:p14="http://schemas.microsoft.com/office/powerpoint/2010/main" val="32808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468661"/>
            <a:ext cx="11171222" cy="844269"/>
          </a:xfrm>
        </p:spPr>
        <p:txBody>
          <a:bodyPr>
            <a:normAutofit/>
          </a:bodyPr>
          <a:lstStyle/>
          <a:p>
            <a:r>
              <a:rPr lang="en-US" sz="2400" dirty="0">
                <a:solidFill>
                  <a:srgbClr val="E78631"/>
                </a:solidFill>
              </a:rPr>
              <a:t>3. Try - Using resources and help (forums)</a:t>
            </a:r>
          </a:p>
        </p:txBody>
      </p:sp>
      <p:pic>
        <p:nvPicPr>
          <p:cNvPr id="5" name="Picture 4" descr="A group of people dancing&#10;&#10;Description automatically generated with medium confidence">
            <a:extLst>
              <a:ext uri="{FF2B5EF4-FFF2-40B4-BE49-F238E27FC236}">
                <a16:creationId xmlns:a16="http://schemas.microsoft.com/office/drawing/2014/main" id="{83219222-9809-4B8F-9E30-ABB9D8A61B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48829" y="3927580"/>
            <a:ext cx="4694341" cy="2601756"/>
          </a:xfrm>
          <a:prstGeom prst="rect">
            <a:avLst/>
          </a:prstGeom>
        </p:spPr>
      </p:pic>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04876" y="1088667"/>
            <a:ext cx="11156987" cy="4942445"/>
          </a:xfrm>
        </p:spPr>
        <p:txBody>
          <a:bodyPr/>
          <a:lstStyle/>
          <a:p>
            <a:pPr algn="l">
              <a:lnSpc>
                <a:spcPct val="100000"/>
              </a:lnSpc>
              <a:spcBef>
                <a:spcPts val="0"/>
              </a:spcBef>
            </a:pPr>
            <a:r>
              <a:rPr lang="en-US" dirty="0"/>
              <a:t> </a:t>
            </a:r>
            <a:r>
              <a:rPr lang="en-US" b="1" i="0" dirty="0">
                <a:solidFill>
                  <a:srgbClr val="E78631"/>
                </a:solidFill>
                <a:effectLst/>
              </a:rPr>
              <a:t>A forum </a:t>
            </a:r>
            <a:r>
              <a:rPr lang="en-US" b="0" i="0" dirty="0">
                <a:solidFill>
                  <a:schemeClr val="bg2">
                    <a:lumMod val="25000"/>
                  </a:schemeClr>
                </a:solidFill>
                <a:effectLst/>
              </a:rPr>
              <a:t>is an online discussion board where people can </a:t>
            </a:r>
            <a:r>
              <a:rPr lang="en-US" b="0" i="0" dirty="0">
                <a:solidFill>
                  <a:srgbClr val="DD1B50"/>
                </a:solidFill>
                <a:effectLst/>
              </a:rPr>
              <a:t>ask questions</a:t>
            </a:r>
            <a:r>
              <a:rPr lang="en-US" b="0" i="0" dirty="0">
                <a:solidFill>
                  <a:schemeClr val="bg2">
                    <a:lumMod val="25000"/>
                  </a:schemeClr>
                </a:solidFill>
                <a:effectLst/>
              </a:rPr>
              <a:t>, </a:t>
            </a:r>
            <a:r>
              <a:rPr lang="en-US" b="0" i="0" dirty="0">
                <a:solidFill>
                  <a:srgbClr val="00ACA7"/>
                </a:solidFill>
                <a:effectLst/>
              </a:rPr>
              <a:t>share their experiences</a:t>
            </a:r>
            <a:r>
              <a:rPr lang="en-US" b="0" i="0" dirty="0">
                <a:solidFill>
                  <a:schemeClr val="bg2">
                    <a:lumMod val="25000"/>
                  </a:schemeClr>
                </a:solidFill>
                <a:effectLst/>
              </a:rPr>
              <a:t>, and </a:t>
            </a:r>
            <a:r>
              <a:rPr lang="en-US" b="0" i="0" dirty="0">
                <a:solidFill>
                  <a:srgbClr val="E78631"/>
                </a:solidFill>
                <a:effectLst/>
              </a:rPr>
              <a:t>discuss topics of mutual interest</a:t>
            </a:r>
            <a:r>
              <a:rPr lang="en-US" b="0" i="0" dirty="0">
                <a:solidFill>
                  <a:schemeClr val="bg2">
                    <a:lumMod val="25000"/>
                  </a:schemeClr>
                </a:solidFill>
                <a:effectLst/>
              </a:rPr>
              <a:t>.</a:t>
            </a:r>
          </a:p>
          <a:p>
            <a:pPr algn="l">
              <a:lnSpc>
                <a:spcPct val="100000"/>
              </a:lnSpc>
              <a:spcBef>
                <a:spcPts val="0"/>
              </a:spcBef>
            </a:pPr>
            <a:r>
              <a:rPr lang="en-US" b="0" i="0" dirty="0">
                <a:solidFill>
                  <a:schemeClr val="bg2">
                    <a:lumMod val="25000"/>
                  </a:schemeClr>
                </a:solidFill>
                <a:effectLst/>
              </a:rPr>
              <a:t>Forums are an excellent way to </a:t>
            </a:r>
            <a:r>
              <a:rPr lang="en-US" b="0" i="0" dirty="0">
                <a:solidFill>
                  <a:srgbClr val="DD1B50"/>
                </a:solidFill>
                <a:effectLst/>
              </a:rPr>
              <a:t>create</a:t>
            </a:r>
            <a:r>
              <a:rPr lang="en-US" b="0" i="0" dirty="0">
                <a:solidFill>
                  <a:schemeClr val="bg2">
                    <a:lumMod val="25000"/>
                  </a:schemeClr>
                </a:solidFill>
                <a:effectLst/>
              </a:rPr>
              <a:t> social connections and a </a:t>
            </a:r>
            <a:r>
              <a:rPr lang="en-US" b="0" i="0" dirty="0">
                <a:solidFill>
                  <a:srgbClr val="E78631"/>
                </a:solidFill>
                <a:effectLst/>
              </a:rPr>
              <a:t>sense of community</a:t>
            </a:r>
            <a:r>
              <a:rPr lang="en-US" b="0" i="0" dirty="0">
                <a:solidFill>
                  <a:schemeClr val="bg2">
                    <a:lumMod val="25000"/>
                  </a:schemeClr>
                </a:solidFill>
                <a:effectLst/>
              </a:rPr>
              <a:t>. They can also help you to cultivate an interest group about a particular subject.</a:t>
            </a:r>
          </a:p>
          <a:p>
            <a:pPr algn="l">
              <a:lnSpc>
                <a:spcPct val="100000"/>
              </a:lnSpc>
              <a:spcBef>
                <a:spcPts val="0"/>
              </a:spcBef>
            </a:pPr>
            <a:r>
              <a:rPr lang="en-US" b="0" i="0" dirty="0">
                <a:solidFill>
                  <a:schemeClr val="bg2">
                    <a:lumMod val="25000"/>
                  </a:schemeClr>
                </a:solidFill>
                <a:effectLst/>
              </a:rPr>
              <a:t>Use the Forums application to start discussions about a </a:t>
            </a:r>
            <a:r>
              <a:rPr lang="en-US" b="0" i="0" dirty="0">
                <a:solidFill>
                  <a:srgbClr val="00ACA7"/>
                </a:solidFill>
                <a:effectLst/>
              </a:rPr>
              <a:t>specific topic </a:t>
            </a:r>
            <a:r>
              <a:rPr lang="en-US" b="0" i="0" dirty="0">
                <a:solidFill>
                  <a:schemeClr val="bg2">
                    <a:lumMod val="25000"/>
                  </a:schemeClr>
                </a:solidFill>
                <a:effectLst/>
              </a:rPr>
              <a:t>or to debate solutions to </a:t>
            </a:r>
            <a:r>
              <a:rPr lang="en-US" b="0" i="0" dirty="0">
                <a:solidFill>
                  <a:srgbClr val="DD1B50"/>
                </a:solidFill>
                <a:effectLst/>
              </a:rPr>
              <a:t>shared problems</a:t>
            </a:r>
            <a:r>
              <a:rPr lang="en-US" b="0" i="0" dirty="0">
                <a:solidFill>
                  <a:schemeClr val="bg2">
                    <a:lumMod val="25000"/>
                  </a:schemeClr>
                </a:solidFill>
                <a:effectLst/>
              </a:rPr>
              <a:t>. By participating in a forum, you can </a:t>
            </a:r>
            <a:r>
              <a:rPr lang="en-US" b="0" i="0" dirty="0">
                <a:solidFill>
                  <a:srgbClr val="DD1B50"/>
                </a:solidFill>
                <a:effectLst/>
              </a:rPr>
              <a:t>exchange ideas</a:t>
            </a:r>
            <a:r>
              <a:rPr lang="en-US" b="0" i="0" dirty="0">
                <a:solidFill>
                  <a:schemeClr val="bg2">
                    <a:lumMod val="25000"/>
                  </a:schemeClr>
                </a:solidFill>
                <a:effectLst/>
              </a:rPr>
              <a:t>, ask questions, and use the expertise of people in your organization.</a:t>
            </a:r>
          </a:p>
          <a:p>
            <a:endParaRPr lang="en-US" dirty="0"/>
          </a:p>
        </p:txBody>
      </p:sp>
    </p:spTree>
    <p:extLst>
      <p:ext uri="{BB962C8B-B14F-4D97-AF65-F5344CB8AC3E}">
        <p14:creationId xmlns:p14="http://schemas.microsoft.com/office/powerpoint/2010/main" val="88155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246837" y="747406"/>
            <a:ext cx="10600546" cy="953429"/>
          </a:xfrm>
        </p:spPr>
        <p:txBody>
          <a:bodyPr>
            <a:normAutofit/>
          </a:bodyPr>
          <a:lstStyle/>
          <a:p>
            <a:r>
              <a:rPr lang="en-US" sz="2800" dirty="0"/>
              <a:t>Using resources and help (forums)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471340" y="1475171"/>
            <a:ext cx="11258109" cy="4840786"/>
          </a:xfrm>
        </p:spPr>
        <p:txBody>
          <a:bodyPr/>
          <a:lstStyle/>
          <a:p>
            <a:pPr algn="l">
              <a:lnSpc>
                <a:spcPct val="100000"/>
              </a:lnSpc>
              <a:spcBef>
                <a:spcPts val="0"/>
              </a:spcBef>
            </a:pPr>
            <a:r>
              <a:rPr lang="en-US" b="0" i="0" dirty="0">
                <a:solidFill>
                  <a:schemeClr val="bg2">
                    <a:lumMod val="25000"/>
                  </a:schemeClr>
                </a:solidFill>
                <a:effectLst/>
              </a:rPr>
              <a:t>A forum can be:</a:t>
            </a:r>
          </a:p>
          <a:p>
            <a:pPr marL="342900" indent="-342900" algn="l">
              <a:lnSpc>
                <a:spcPct val="100000"/>
              </a:lnSpc>
              <a:spcBef>
                <a:spcPts val="0"/>
              </a:spcBef>
              <a:buFont typeface="Arial" panose="020B0604020202020204" pitchFamily="34" charset="0"/>
              <a:buChar char="•"/>
            </a:pPr>
            <a:r>
              <a:rPr lang="en-US" b="0" i="0" dirty="0">
                <a:solidFill>
                  <a:srgbClr val="DD1B50"/>
                </a:solidFill>
                <a:effectLst/>
              </a:rPr>
              <a:t>stand-alone or</a:t>
            </a:r>
            <a:r>
              <a:rPr lang="en-US" b="0" i="0" dirty="0">
                <a:solidFill>
                  <a:schemeClr val="bg2">
                    <a:lumMod val="25000"/>
                  </a:schemeClr>
                </a:solidFill>
                <a:effectLst/>
              </a:rPr>
              <a:t> </a:t>
            </a:r>
          </a:p>
          <a:p>
            <a:pPr marL="342900" indent="-342900" algn="l">
              <a:lnSpc>
                <a:spcPct val="100000"/>
              </a:lnSpc>
              <a:spcBef>
                <a:spcPts val="0"/>
              </a:spcBef>
              <a:buFont typeface="Arial" panose="020B0604020202020204" pitchFamily="34" charset="0"/>
              <a:buChar char="•"/>
            </a:pPr>
            <a:r>
              <a:rPr lang="en-US" b="0" i="0" dirty="0">
                <a:solidFill>
                  <a:srgbClr val="00ACA7"/>
                </a:solidFill>
                <a:effectLst/>
              </a:rPr>
              <a:t>be associated with a community</a:t>
            </a:r>
            <a:endParaRPr lang="en-US" b="0" i="0" dirty="0">
              <a:solidFill>
                <a:schemeClr val="bg2">
                  <a:lumMod val="25000"/>
                </a:schemeClr>
              </a:solidFill>
              <a:effectLst/>
            </a:endParaRPr>
          </a:p>
          <a:p>
            <a:pPr algn="l"/>
            <a:r>
              <a:rPr lang="en-US" b="0" i="0" dirty="0">
                <a:solidFill>
                  <a:schemeClr val="bg2">
                    <a:lumMod val="25000"/>
                  </a:schemeClr>
                </a:solidFill>
                <a:effectLst/>
              </a:rPr>
              <a:t>In a </a:t>
            </a:r>
            <a:r>
              <a:rPr lang="en-US" b="0" i="0" dirty="0">
                <a:solidFill>
                  <a:srgbClr val="DD1B50"/>
                </a:solidFill>
                <a:effectLst/>
              </a:rPr>
              <a:t>stand-alone forum</a:t>
            </a:r>
            <a:r>
              <a:rPr lang="en-US" b="0" i="0" dirty="0">
                <a:solidFill>
                  <a:schemeClr val="bg2">
                    <a:lumMod val="25000"/>
                  </a:schemeClr>
                </a:solidFill>
                <a:effectLst/>
              </a:rPr>
              <a:t>, anyone can post a topic or respond to a topic.</a:t>
            </a:r>
          </a:p>
          <a:p>
            <a:pPr algn="l"/>
            <a:r>
              <a:rPr lang="en-US" dirty="0">
                <a:solidFill>
                  <a:schemeClr val="bg2">
                    <a:lumMod val="25000"/>
                  </a:schemeClr>
                </a:solidFill>
              </a:rPr>
              <a:t>In a </a:t>
            </a:r>
            <a:r>
              <a:rPr lang="en-US" dirty="0">
                <a:solidFill>
                  <a:srgbClr val="00ACA7"/>
                </a:solidFill>
              </a:rPr>
              <a:t>community forum</a:t>
            </a:r>
            <a:r>
              <a:rPr lang="en-US" dirty="0">
                <a:solidFill>
                  <a:schemeClr val="bg2">
                    <a:lumMod val="25000"/>
                  </a:schemeClr>
                </a:solidFill>
              </a:rPr>
              <a:t>,</a:t>
            </a:r>
            <a:r>
              <a:rPr lang="en-US" b="0" i="0" dirty="0">
                <a:solidFill>
                  <a:schemeClr val="bg2">
                    <a:lumMod val="25000"/>
                  </a:schemeClr>
                </a:solidFill>
                <a:effectLst/>
              </a:rPr>
              <a:t> only a community member can participate.</a:t>
            </a:r>
          </a:p>
          <a:p>
            <a:pPr algn="l"/>
            <a:endParaRPr lang="en-US" b="0" i="0" dirty="0">
              <a:solidFill>
                <a:schemeClr val="bg2">
                  <a:lumMod val="25000"/>
                </a:schemeClr>
              </a:solidFill>
              <a:effectLst/>
            </a:endParaRPr>
          </a:p>
          <a:p>
            <a:pPr algn="l"/>
            <a:r>
              <a:rPr lang="en-US" b="0" i="0" dirty="0">
                <a:solidFill>
                  <a:schemeClr val="bg2">
                    <a:lumMod val="25000"/>
                  </a:schemeClr>
                </a:solidFill>
                <a:effectLst/>
              </a:rPr>
              <a:t>A forum is an online discussion board where people can ask questions, share their experiences, and discuss topics of mutual interest. Forums are an excellent way to create social connections and a sense of community. They can also help you to cultivate an interest group </a:t>
            </a:r>
            <a:r>
              <a:rPr lang="hr-BA" b="0" i="0" dirty="0">
                <a:solidFill>
                  <a:schemeClr val="bg2">
                    <a:lumMod val="25000"/>
                  </a:schemeClr>
                </a:solidFill>
                <a:effectLst/>
              </a:rPr>
              <a:t>in</a:t>
            </a:r>
            <a:r>
              <a:rPr lang="en-US" b="0" i="0" dirty="0">
                <a:solidFill>
                  <a:schemeClr val="bg2">
                    <a:lumMod val="25000"/>
                  </a:schemeClr>
                </a:solidFill>
                <a:effectLst/>
              </a:rPr>
              <a:t> a particular subject.</a:t>
            </a:r>
            <a:endParaRPr lang="hr-BA" b="0" i="0" dirty="0">
              <a:solidFill>
                <a:schemeClr val="bg2">
                  <a:lumMod val="25000"/>
                </a:schemeClr>
              </a:solidFill>
              <a:effectLst/>
            </a:endParaRPr>
          </a:p>
          <a:p>
            <a:pPr algn="l"/>
            <a:r>
              <a:rPr lang="hr-BA" dirty="0">
                <a:solidFill>
                  <a:schemeClr val="bg2">
                    <a:lumMod val="25000"/>
                  </a:schemeClr>
                </a:solidFill>
              </a:rPr>
              <a:t>Start by searching for a suitable Forum for the topic that concerns you.</a:t>
            </a:r>
            <a:endParaRPr lang="en-US" b="0" i="0" dirty="0">
              <a:solidFill>
                <a:schemeClr val="bg2">
                  <a:lumMod val="25000"/>
                </a:schemeClr>
              </a:solidFill>
              <a:effectLst/>
            </a:endParaRPr>
          </a:p>
        </p:txBody>
      </p:sp>
      <p:pic>
        <p:nvPicPr>
          <p:cNvPr id="8" name="Graphic 7" descr="Ui Ux outline">
            <a:extLst>
              <a:ext uri="{FF2B5EF4-FFF2-40B4-BE49-F238E27FC236}">
                <a16:creationId xmlns:a16="http://schemas.microsoft.com/office/drawing/2014/main" id="{285F552E-8957-471E-856A-71B1176A40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17378" y="1224121"/>
            <a:ext cx="1915213" cy="1915213"/>
          </a:xfrm>
          <a:prstGeom prst="rect">
            <a:avLst/>
          </a:prstGeom>
        </p:spPr>
      </p:pic>
    </p:spTree>
    <p:extLst>
      <p:ext uri="{BB962C8B-B14F-4D97-AF65-F5344CB8AC3E}">
        <p14:creationId xmlns:p14="http://schemas.microsoft.com/office/powerpoint/2010/main" val="998828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aphical user interface, application&#10;&#10;Description automatically generated">
            <a:hlinkClick r:id="rId2"/>
            <a:extLst>
              <a:ext uri="{FF2B5EF4-FFF2-40B4-BE49-F238E27FC236}">
                <a16:creationId xmlns:a16="http://schemas.microsoft.com/office/drawing/2014/main" id="{1EA728A5-32A6-4AB0-A52A-77745B47163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1" name="Rectangle 10">
            <a:extLst>
              <a:ext uri="{FF2B5EF4-FFF2-40B4-BE49-F238E27FC236}">
                <a16:creationId xmlns:a16="http://schemas.microsoft.com/office/drawing/2014/main" id="{2A27EF7F-923A-4B84-B4C9-5ED389CF4AFC}"/>
              </a:ext>
            </a:extLst>
          </p:cNvPr>
          <p:cNvSpPr/>
          <p:nvPr/>
        </p:nvSpPr>
        <p:spPr>
          <a:xfrm>
            <a:off x="0" y="2464101"/>
            <a:ext cx="4232635" cy="203248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E78631"/>
                </a:solidFill>
              </a:ln>
              <a:solidFill>
                <a:srgbClr val="E78631"/>
              </a:solidFill>
            </a:endParaRPr>
          </a:p>
        </p:txBody>
      </p:sp>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28067" y="2454668"/>
            <a:ext cx="4426556" cy="2376428"/>
          </a:xfrm>
        </p:spPr>
        <p:txBody>
          <a:bodyPr>
            <a:normAutofit/>
          </a:bodyPr>
          <a:lstStyle/>
          <a:p>
            <a:r>
              <a:rPr lang="en-US" sz="2400" dirty="0"/>
              <a:t>You can use the chat in the channels and you can activate Channel moderation so only moderators can start new posts, but members will be able to answer on that post.</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4294967295"/>
          </p:nvPr>
        </p:nvSpPr>
        <p:spPr>
          <a:xfrm>
            <a:off x="8928100" y="3667125"/>
            <a:ext cx="3263900" cy="1800225"/>
          </a:xfrm>
        </p:spPr>
        <p:txBody>
          <a:bodyPr/>
          <a:lstStyle/>
          <a:p>
            <a:r>
              <a:rPr lang="en-US" dirty="0"/>
              <a:t> </a:t>
            </a:r>
          </a:p>
        </p:txBody>
      </p:sp>
      <p:sp>
        <p:nvSpPr>
          <p:cNvPr id="12" name="TextBox 11">
            <a:extLst>
              <a:ext uri="{FF2B5EF4-FFF2-40B4-BE49-F238E27FC236}">
                <a16:creationId xmlns:a16="http://schemas.microsoft.com/office/drawing/2014/main" id="{4DEB77BF-D8A6-4C27-8C03-B312D5902549}"/>
              </a:ext>
            </a:extLst>
          </p:cNvPr>
          <p:cNvSpPr txBox="1"/>
          <p:nvPr/>
        </p:nvSpPr>
        <p:spPr>
          <a:xfrm>
            <a:off x="65985" y="461914"/>
            <a:ext cx="4034672" cy="769441"/>
          </a:xfrm>
          <a:prstGeom prst="rect">
            <a:avLst/>
          </a:prstGeom>
          <a:noFill/>
        </p:spPr>
        <p:txBody>
          <a:bodyPr wrap="square" rtlCol="0">
            <a:spAutoFit/>
          </a:bodyPr>
          <a:lstStyle/>
          <a:p>
            <a:r>
              <a:rPr lang="en-IE" sz="4400" b="1" dirty="0">
                <a:solidFill>
                  <a:schemeClr val="bg1"/>
                </a:solidFill>
              </a:rPr>
              <a:t>Microsoft forum</a:t>
            </a:r>
          </a:p>
        </p:txBody>
      </p:sp>
      <p:sp>
        <p:nvSpPr>
          <p:cNvPr id="13" name="TextBox 12">
            <a:extLst>
              <a:ext uri="{FF2B5EF4-FFF2-40B4-BE49-F238E27FC236}">
                <a16:creationId xmlns:a16="http://schemas.microsoft.com/office/drawing/2014/main" id="{0BADE982-9898-421F-BC47-A5892CF98864}"/>
              </a:ext>
            </a:extLst>
          </p:cNvPr>
          <p:cNvSpPr txBox="1"/>
          <p:nvPr/>
        </p:nvSpPr>
        <p:spPr>
          <a:xfrm>
            <a:off x="5577526" y="5822442"/>
            <a:ext cx="2860577" cy="523220"/>
          </a:xfrm>
          <a:prstGeom prst="rect">
            <a:avLst/>
          </a:prstGeom>
          <a:noFill/>
        </p:spPr>
        <p:txBody>
          <a:bodyPr wrap="square" rtlCol="0">
            <a:spAutoFit/>
          </a:bodyPr>
          <a:lstStyle/>
          <a:p>
            <a:r>
              <a:rPr lang="en-IE" sz="2800" b="1" dirty="0">
                <a:solidFill>
                  <a:srgbClr val="E78631"/>
                </a:solidFill>
              </a:rPr>
              <a:t>Click here</a:t>
            </a:r>
          </a:p>
        </p:txBody>
      </p:sp>
      <p:sp>
        <p:nvSpPr>
          <p:cNvPr id="14" name="Arrow: Down 13">
            <a:extLst>
              <a:ext uri="{FF2B5EF4-FFF2-40B4-BE49-F238E27FC236}">
                <a16:creationId xmlns:a16="http://schemas.microsoft.com/office/drawing/2014/main" id="{44BFD9DC-CAA2-4ED2-9EFE-1C4A10786929}"/>
              </a:ext>
            </a:extLst>
          </p:cNvPr>
          <p:cNvSpPr/>
          <p:nvPr/>
        </p:nvSpPr>
        <p:spPr>
          <a:xfrm rot="12153547">
            <a:off x="7491699" y="5552426"/>
            <a:ext cx="612742" cy="848412"/>
          </a:xfrm>
          <a:prstGeom prst="down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4271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27EF7F-923A-4B84-B4C9-5ED389CF4AFC}"/>
              </a:ext>
            </a:extLst>
          </p:cNvPr>
          <p:cNvSpPr/>
          <p:nvPr/>
        </p:nvSpPr>
        <p:spPr>
          <a:xfrm>
            <a:off x="0" y="2464101"/>
            <a:ext cx="4232635" cy="203248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E78631"/>
                </a:solidFill>
              </a:ln>
              <a:solidFill>
                <a:srgbClr val="E78631"/>
              </a:solidFill>
            </a:endParaRPr>
          </a:p>
        </p:txBody>
      </p:sp>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28067" y="2765750"/>
            <a:ext cx="4138580" cy="2032489"/>
          </a:xfrm>
        </p:spPr>
        <p:txBody>
          <a:bodyPr>
            <a:normAutofit/>
          </a:bodyPr>
          <a:lstStyle/>
          <a:p>
            <a:r>
              <a:rPr lang="en-US" sz="2400" dirty="0"/>
              <a:t>Find answers, ask questions, and connect with community of Apple users from around the world.</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4294967295"/>
          </p:nvPr>
        </p:nvSpPr>
        <p:spPr>
          <a:xfrm>
            <a:off x="8928100" y="3667125"/>
            <a:ext cx="3263900" cy="1800225"/>
          </a:xfrm>
        </p:spPr>
        <p:txBody>
          <a:bodyPr/>
          <a:lstStyle/>
          <a:p>
            <a:r>
              <a:rPr lang="en-US" dirty="0"/>
              <a:t> </a:t>
            </a:r>
          </a:p>
        </p:txBody>
      </p:sp>
      <p:sp>
        <p:nvSpPr>
          <p:cNvPr id="12" name="TextBox 11">
            <a:extLst>
              <a:ext uri="{FF2B5EF4-FFF2-40B4-BE49-F238E27FC236}">
                <a16:creationId xmlns:a16="http://schemas.microsoft.com/office/drawing/2014/main" id="{4DEB77BF-D8A6-4C27-8C03-B312D5902549}"/>
              </a:ext>
            </a:extLst>
          </p:cNvPr>
          <p:cNvSpPr txBox="1"/>
          <p:nvPr/>
        </p:nvSpPr>
        <p:spPr>
          <a:xfrm>
            <a:off x="65985" y="461914"/>
            <a:ext cx="4034672" cy="769441"/>
          </a:xfrm>
          <a:prstGeom prst="rect">
            <a:avLst/>
          </a:prstGeom>
          <a:noFill/>
        </p:spPr>
        <p:txBody>
          <a:bodyPr wrap="square" rtlCol="0">
            <a:spAutoFit/>
          </a:bodyPr>
          <a:lstStyle/>
          <a:p>
            <a:r>
              <a:rPr lang="en-IE" sz="4400" b="1" dirty="0">
                <a:solidFill>
                  <a:schemeClr val="bg1"/>
                </a:solidFill>
              </a:rPr>
              <a:t>Apple forum</a:t>
            </a:r>
          </a:p>
        </p:txBody>
      </p:sp>
      <p:sp>
        <p:nvSpPr>
          <p:cNvPr id="13" name="TextBox 12">
            <a:extLst>
              <a:ext uri="{FF2B5EF4-FFF2-40B4-BE49-F238E27FC236}">
                <a16:creationId xmlns:a16="http://schemas.microsoft.com/office/drawing/2014/main" id="{0BADE982-9898-421F-BC47-A5892CF98864}"/>
              </a:ext>
            </a:extLst>
          </p:cNvPr>
          <p:cNvSpPr txBox="1"/>
          <p:nvPr/>
        </p:nvSpPr>
        <p:spPr>
          <a:xfrm>
            <a:off x="5577526" y="5822442"/>
            <a:ext cx="2860577" cy="523220"/>
          </a:xfrm>
          <a:prstGeom prst="rect">
            <a:avLst/>
          </a:prstGeom>
          <a:noFill/>
        </p:spPr>
        <p:txBody>
          <a:bodyPr wrap="square" rtlCol="0">
            <a:spAutoFit/>
          </a:bodyPr>
          <a:lstStyle/>
          <a:p>
            <a:r>
              <a:rPr lang="en-IE" sz="2800" b="1" dirty="0">
                <a:solidFill>
                  <a:srgbClr val="E78631"/>
                </a:solidFill>
              </a:rPr>
              <a:t>Click here</a:t>
            </a:r>
          </a:p>
        </p:txBody>
      </p:sp>
      <p:sp>
        <p:nvSpPr>
          <p:cNvPr id="14" name="Arrow: Down 13">
            <a:extLst>
              <a:ext uri="{FF2B5EF4-FFF2-40B4-BE49-F238E27FC236}">
                <a16:creationId xmlns:a16="http://schemas.microsoft.com/office/drawing/2014/main" id="{44BFD9DC-CAA2-4ED2-9EFE-1C4A10786929}"/>
              </a:ext>
            </a:extLst>
          </p:cNvPr>
          <p:cNvSpPr/>
          <p:nvPr/>
        </p:nvSpPr>
        <p:spPr>
          <a:xfrm rot="12153547">
            <a:off x="7491699" y="5552426"/>
            <a:ext cx="612742" cy="848412"/>
          </a:xfrm>
          <a:prstGeom prst="down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Placeholder 6" descr="Graphical user interface, text, application, Teams&#10;&#10;Description automatically generated">
            <a:hlinkClick r:id="rId2"/>
            <a:extLst>
              <a:ext uri="{FF2B5EF4-FFF2-40B4-BE49-F238E27FC236}">
                <a16:creationId xmlns:a16="http://schemas.microsoft.com/office/drawing/2014/main" id="{75059770-966B-4440-9289-DF24ACF3EC0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625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B2B28A-0E90-446D-9577-0ED470FFF9F4}"/>
              </a:ext>
            </a:extLst>
          </p:cNvPr>
          <p:cNvSpPr>
            <a:spLocks noGrp="1"/>
          </p:cNvSpPr>
          <p:nvPr>
            <p:ph type="body" sz="quarter" idx="13"/>
          </p:nvPr>
        </p:nvSpPr>
        <p:spPr/>
        <p:txBody>
          <a:bodyPr/>
          <a:lstStyle/>
          <a:p>
            <a:r>
              <a:rPr lang="hr-BA" sz="4000" dirty="0"/>
              <a:t>Online Communities</a:t>
            </a:r>
            <a:endParaRPr lang="en-US" sz="4000" dirty="0"/>
          </a:p>
        </p:txBody>
      </p:sp>
      <p:sp>
        <p:nvSpPr>
          <p:cNvPr id="4" name="Text Placeholder 3">
            <a:extLst>
              <a:ext uri="{FF2B5EF4-FFF2-40B4-BE49-F238E27FC236}">
                <a16:creationId xmlns:a16="http://schemas.microsoft.com/office/drawing/2014/main" id="{680A604D-AA8E-4A88-B769-E28D2707A384}"/>
              </a:ext>
            </a:extLst>
          </p:cNvPr>
          <p:cNvSpPr>
            <a:spLocks noGrp="1"/>
          </p:cNvSpPr>
          <p:nvPr>
            <p:ph type="body" sz="quarter" idx="14"/>
          </p:nvPr>
        </p:nvSpPr>
        <p:spPr>
          <a:xfrm>
            <a:off x="768173" y="1406791"/>
            <a:ext cx="4953975" cy="1193534"/>
          </a:xfrm>
        </p:spPr>
        <p:txBody>
          <a:bodyPr/>
          <a:lstStyle/>
          <a:p>
            <a:r>
              <a:rPr lang="hr-BA" sz="2800" dirty="0"/>
              <a:t>- are a wider and more holistic approach than Forums. </a:t>
            </a:r>
          </a:p>
          <a:p>
            <a:r>
              <a:rPr lang="hr-BA" sz="2800" dirty="0"/>
              <a:t>Techfugees is a good example of an online community build around technical issues and skills building.</a:t>
            </a:r>
            <a:endParaRPr lang="en-US" sz="2800" dirty="0"/>
          </a:p>
        </p:txBody>
      </p:sp>
      <p:pic>
        <p:nvPicPr>
          <p:cNvPr id="5" name="Picture 4">
            <a:extLst>
              <a:ext uri="{FF2B5EF4-FFF2-40B4-BE49-F238E27FC236}">
                <a16:creationId xmlns:a16="http://schemas.microsoft.com/office/drawing/2014/main" id="{146955C6-670F-4289-835C-C76583FCBCC1}"/>
              </a:ext>
            </a:extLst>
          </p:cNvPr>
          <p:cNvPicPr>
            <a:picLocks noChangeAspect="1"/>
          </p:cNvPicPr>
          <p:nvPr/>
        </p:nvPicPr>
        <p:blipFill>
          <a:blip r:embed="rId2"/>
          <a:stretch>
            <a:fillRect/>
          </a:stretch>
        </p:blipFill>
        <p:spPr>
          <a:xfrm>
            <a:off x="6469852" y="2369200"/>
            <a:ext cx="4175915" cy="735844"/>
          </a:xfrm>
          <a:prstGeom prst="rect">
            <a:avLst/>
          </a:prstGeom>
        </p:spPr>
      </p:pic>
      <p:pic>
        <p:nvPicPr>
          <p:cNvPr id="7" name="Graphic 6" descr="Arrow: Slight curve with solid fill">
            <a:extLst>
              <a:ext uri="{FF2B5EF4-FFF2-40B4-BE49-F238E27FC236}">
                <a16:creationId xmlns:a16="http://schemas.microsoft.com/office/drawing/2014/main" id="{65296CF6-F99F-4809-BA9F-E5E59C0FA5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243605" y="3616151"/>
            <a:ext cx="1760974" cy="1858944"/>
          </a:xfrm>
          <a:prstGeom prst="rect">
            <a:avLst/>
          </a:prstGeom>
        </p:spPr>
      </p:pic>
    </p:spTree>
    <p:extLst>
      <p:ext uri="{BB962C8B-B14F-4D97-AF65-F5344CB8AC3E}">
        <p14:creationId xmlns:p14="http://schemas.microsoft.com/office/powerpoint/2010/main" val="13340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p:txBody>
          <a:bodyPr>
            <a:normAutofit/>
          </a:bodyPr>
          <a:lstStyle/>
          <a:p>
            <a:endParaRPr lang="en-US" dirty="0"/>
          </a:p>
          <a:p>
            <a:r>
              <a:rPr lang="en-US" b="1" i="0" dirty="0">
                <a:solidFill>
                  <a:srgbClr val="FFFFFF"/>
                </a:solidFill>
                <a:effectLst/>
                <a:latin typeface="Muli"/>
              </a:rPr>
              <a:t>Empowering</a:t>
            </a:r>
            <a:br>
              <a:rPr lang="en-US" b="1" i="0" dirty="0">
                <a:solidFill>
                  <a:srgbClr val="FFFFFF"/>
                </a:solidFill>
                <a:effectLst/>
                <a:latin typeface="Muli"/>
              </a:rPr>
            </a:br>
            <a:r>
              <a:rPr lang="en-US" b="1" i="0" dirty="0">
                <a:solidFill>
                  <a:srgbClr val="FFFFFF"/>
                </a:solidFill>
                <a:effectLst/>
                <a:latin typeface="Muli"/>
              </a:rPr>
              <a:t>displaced persons</a:t>
            </a:r>
            <a:br>
              <a:rPr lang="en-US" b="1" i="0" dirty="0">
                <a:solidFill>
                  <a:srgbClr val="FFFFFF"/>
                </a:solidFill>
                <a:effectLst/>
                <a:latin typeface="Muli"/>
              </a:rPr>
            </a:br>
            <a:r>
              <a:rPr lang="en-US" b="1" i="0" dirty="0">
                <a:solidFill>
                  <a:srgbClr val="FFFFFF"/>
                </a:solidFill>
                <a:effectLst/>
                <a:latin typeface="Muli"/>
              </a:rPr>
              <a:t>with technology</a:t>
            </a:r>
          </a:p>
          <a:p>
            <a:endParaRPr lang="en-US"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460938" y="4658881"/>
            <a:ext cx="6524324" cy="1303334"/>
          </a:xfrm>
        </p:spPr>
        <p:txBody>
          <a:bodyPr/>
          <a:lstStyle/>
          <a:p>
            <a:r>
              <a:rPr lang="en-US" b="1" dirty="0">
                <a:solidFill>
                  <a:srgbClr val="E78631"/>
                </a:solidFill>
                <a:hlinkClick r:id="rId2"/>
              </a:rPr>
              <a:t>T</a:t>
            </a:r>
            <a:r>
              <a:rPr lang="en-US" b="1" i="0" dirty="0">
                <a:solidFill>
                  <a:srgbClr val="E78631"/>
                </a:solidFill>
                <a:effectLst/>
                <a:hlinkClick r:id="rId2"/>
              </a:rPr>
              <a:t>echfugees</a:t>
            </a:r>
            <a:r>
              <a:rPr lang="en-US" i="0" dirty="0">
                <a:solidFill>
                  <a:schemeClr val="bg2">
                    <a:lumMod val="25000"/>
                  </a:schemeClr>
                </a:solidFill>
                <a:effectLst/>
                <a:hlinkClick r:id="rId2"/>
              </a:rPr>
              <a:t> </a:t>
            </a:r>
            <a:r>
              <a:rPr lang="en-US" i="0" dirty="0">
                <a:solidFill>
                  <a:schemeClr val="bg2">
                    <a:lumMod val="25000"/>
                  </a:schemeClr>
                </a:solidFill>
                <a:effectLst/>
              </a:rPr>
              <a:t>is an impact-driven global </a:t>
            </a:r>
            <a:r>
              <a:rPr lang="en-US" i="0" dirty="0" err="1">
                <a:solidFill>
                  <a:schemeClr val="bg2">
                    <a:lumMod val="25000"/>
                  </a:schemeClr>
                </a:solidFill>
                <a:effectLst/>
              </a:rPr>
              <a:t>organisation</a:t>
            </a:r>
            <a:r>
              <a:rPr lang="en-US" i="0" dirty="0">
                <a:solidFill>
                  <a:schemeClr val="bg2">
                    <a:lumMod val="25000"/>
                  </a:schemeClr>
                </a:solidFill>
                <a:effectLst/>
              </a:rPr>
              <a:t> nurturing a sustainable ecosystem of tech solutions supporting the inclusion of displaced people.</a:t>
            </a:r>
            <a:br>
              <a:rPr lang="en-US" i="0" dirty="0">
                <a:solidFill>
                  <a:schemeClr val="bg2">
                    <a:lumMod val="25000"/>
                  </a:schemeClr>
                </a:solidFill>
                <a:effectLst/>
              </a:rPr>
            </a:br>
            <a:endParaRPr lang="en-US" i="0" dirty="0">
              <a:solidFill>
                <a:schemeClr val="bg2">
                  <a:lumMod val="25000"/>
                </a:schemeClr>
              </a:solidFill>
              <a:effectLst/>
            </a:endParaRPr>
          </a:p>
          <a:p>
            <a:endParaRPr lang="en-US" dirty="0"/>
          </a:p>
        </p:txBody>
      </p:sp>
      <p:pic>
        <p:nvPicPr>
          <p:cNvPr id="6" name="Picture Placeholder 5" descr="Graphical user interface, website&#10;&#10;Description automatically generated">
            <a:hlinkClick r:id="rId2"/>
            <a:extLst>
              <a:ext uri="{FF2B5EF4-FFF2-40B4-BE49-F238E27FC236}">
                <a16:creationId xmlns:a16="http://schemas.microsoft.com/office/drawing/2014/main" id="{2EC2365E-20BE-4133-8FCB-0D92F1FBD241}"/>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5260157" y="-1"/>
            <a:ext cx="6931842" cy="423437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6C695D2-149C-4E32-A023-CDB08276CD9B}"/>
              </a:ext>
            </a:extLst>
          </p:cNvPr>
          <p:cNvSpPr txBox="1"/>
          <p:nvPr/>
        </p:nvSpPr>
        <p:spPr>
          <a:xfrm>
            <a:off x="7915374" y="4977690"/>
            <a:ext cx="2860577" cy="523220"/>
          </a:xfrm>
          <a:prstGeom prst="rect">
            <a:avLst/>
          </a:prstGeom>
          <a:noFill/>
        </p:spPr>
        <p:txBody>
          <a:bodyPr wrap="square" rtlCol="0">
            <a:spAutoFit/>
          </a:bodyPr>
          <a:lstStyle/>
          <a:p>
            <a:r>
              <a:rPr lang="en-IE" sz="2800" b="1" dirty="0">
                <a:solidFill>
                  <a:srgbClr val="E78631"/>
                </a:solidFill>
              </a:rPr>
              <a:t>Click here</a:t>
            </a:r>
          </a:p>
        </p:txBody>
      </p:sp>
      <p:sp>
        <p:nvSpPr>
          <p:cNvPr id="8" name="Arrow: Down 7">
            <a:extLst>
              <a:ext uri="{FF2B5EF4-FFF2-40B4-BE49-F238E27FC236}">
                <a16:creationId xmlns:a16="http://schemas.microsoft.com/office/drawing/2014/main" id="{F0725A02-DFAB-44EF-A66E-AFF83145CA87}"/>
              </a:ext>
            </a:extLst>
          </p:cNvPr>
          <p:cNvSpPr/>
          <p:nvPr/>
        </p:nvSpPr>
        <p:spPr>
          <a:xfrm rot="12153547">
            <a:off x="9829547" y="4707674"/>
            <a:ext cx="612742" cy="848412"/>
          </a:xfrm>
          <a:prstGeom prst="down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a:extLst>
              <a:ext uri="{FF2B5EF4-FFF2-40B4-BE49-F238E27FC236}">
                <a16:creationId xmlns:a16="http://schemas.microsoft.com/office/drawing/2014/main" id="{A47FEBAB-25A8-4C1E-9098-A7C373682186}"/>
              </a:ext>
            </a:extLst>
          </p:cNvPr>
          <p:cNvPicPr>
            <a:picLocks noChangeAspect="1"/>
          </p:cNvPicPr>
          <p:nvPr/>
        </p:nvPicPr>
        <p:blipFill>
          <a:blip r:embed="rId4"/>
          <a:stretch>
            <a:fillRect/>
          </a:stretch>
        </p:blipFill>
        <p:spPr>
          <a:xfrm>
            <a:off x="460938" y="329385"/>
            <a:ext cx="4175915" cy="735844"/>
          </a:xfrm>
          <a:prstGeom prst="rect">
            <a:avLst/>
          </a:prstGeom>
        </p:spPr>
      </p:pic>
    </p:spTree>
    <p:extLst>
      <p:ext uri="{BB962C8B-B14F-4D97-AF65-F5344CB8AC3E}">
        <p14:creationId xmlns:p14="http://schemas.microsoft.com/office/powerpoint/2010/main" val="2838598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5"/>
          </p:nvPr>
        </p:nvSpPr>
        <p:spPr>
          <a:xfrm>
            <a:off x="2988297" y="722726"/>
            <a:ext cx="8814063" cy="2289137"/>
          </a:xfrm>
        </p:spPr>
        <p:txBody>
          <a:bodyPr>
            <a:normAutofit/>
          </a:bodyPr>
          <a:lstStyle/>
          <a:p>
            <a:r>
              <a:rPr lang="en-US" sz="2400" b="1" i="0" dirty="0">
                <a:effectLst/>
              </a:rPr>
              <a:t>Facing this new reality (this is not a temporary « crisis »),</a:t>
            </a:r>
            <a:r>
              <a:rPr lang="en-US" sz="2400" b="0" i="0" dirty="0">
                <a:effectLst/>
              </a:rPr>
              <a:t> </a:t>
            </a:r>
          </a:p>
          <a:p>
            <a:r>
              <a:rPr lang="en-US" sz="2400" b="0" i="0" dirty="0">
                <a:effectLst/>
              </a:rPr>
              <a:t>Techfugees believes we must now work at enhancing resilience and preparedness within communities and improve our ability to welcome people that are forcibly displaced. We no longer have the time to be FOR or AGAINST migration. </a:t>
            </a:r>
            <a:endParaRPr lang="en-US" sz="2400" dirty="0"/>
          </a:p>
        </p:txBody>
      </p:sp>
      <p:pic>
        <p:nvPicPr>
          <p:cNvPr id="10" name="Picture Placeholder 9" descr="Graphical user interface, application&#10;&#10;Description automatically generated">
            <a:extLst>
              <a:ext uri="{FF2B5EF4-FFF2-40B4-BE49-F238E27FC236}">
                <a16:creationId xmlns:a16="http://schemas.microsoft.com/office/drawing/2014/main" id="{E2B36DA4-D24D-4F47-BB54-09279F3A0B3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988297" y="3846136"/>
            <a:ext cx="7117237" cy="2144598"/>
          </a:xfrm>
        </p:spPr>
      </p:pic>
      <p:sp>
        <p:nvSpPr>
          <p:cNvPr id="14" name="Rectangle 13">
            <a:extLst>
              <a:ext uri="{FF2B5EF4-FFF2-40B4-BE49-F238E27FC236}">
                <a16:creationId xmlns:a16="http://schemas.microsoft.com/office/drawing/2014/main" id="{1CEBBA68-5E43-4CC0-B269-1D6E835E63E6}"/>
              </a:ext>
            </a:extLst>
          </p:cNvPr>
          <p:cNvSpPr/>
          <p:nvPr/>
        </p:nvSpPr>
        <p:spPr>
          <a:xfrm>
            <a:off x="122548" y="367641"/>
            <a:ext cx="2686639" cy="650449"/>
          </a:xfrm>
          <a:prstGeom prst="rect">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a:extLst>
              <a:ext uri="{FF2B5EF4-FFF2-40B4-BE49-F238E27FC236}">
                <a16:creationId xmlns:a16="http://schemas.microsoft.com/office/drawing/2014/main" id="{6EDE2C16-E719-4E7A-8248-A97DBE25687E}"/>
              </a:ext>
            </a:extLst>
          </p:cNvPr>
          <p:cNvPicPr>
            <a:picLocks noChangeAspect="1"/>
          </p:cNvPicPr>
          <p:nvPr/>
        </p:nvPicPr>
        <p:blipFill>
          <a:blip r:embed="rId3"/>
          <a:stretch>
            <a:fillRect/>
          </a:stretch>
        </p:blipFill>
        <p:spPr>
          <a:xfrm>
            <a:off x="188536" y="443055"/>
            <a:ext cx="2521195" cy="455891"/>
          </a:xfrm>
          <a:prstGeom prst="rect">
            <a:avLst/>
          </a:prstGeom>
        </p:spPr>
      </p:pic>
    </p:spTree>
    <p:extLst>
      <p:ext uri="{BB962C8B-B14F-4D97-AF65-F5344CB8AC3E}">
        <p14:creationId xmlns:p14="http://schemas.microsoft.com/office/powerpoint/2010/main" val="2410056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1218556" y="364962"/>
            <a:ext cx="10600546" cy="953429"/>
          </a:xfrm>
        </p:spPr>
        <p:txBody>
          <a:bodyPr>
            <a:normAutofit/>
          </a:bodyPr>
          <a:lstStyle/>
          <a:p>
            <a:r>
              <a:rPr lang="en-US" dirty="0"/>
              <a:t>The problem-solving process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467547" y="1277208"/>
            <a:ext cx="6280756" cy="4840786"/>
          </a:xfrm>
        </p:spPr>
        <p:txBody>
          <a:bodyPr/>
          <a:lstStyle/>
          <a:p>
            <a:pPr algn="l"/>
            <a:r>
              <a:rPr lang="en-US" b="1" dirty="0">
                <a:solidFill>
                  <a:srgbClr val="E78631"/>
                </a:solidFill>
              </a:rPr>
              <a:t>4</a:t>
            </a:r>
            <a:r>
              <a:rPr lang="en-US" b="1" i="0" dirty="0">
                <a:solidFill>
                  <a:srgbClr val="E78631"/>
                </a:solidFill>
                <a:effectLst/>
              </a:rPr>
              <a:t>. Reflect</a:t>
            </a:r>
          </a:p>
          <a:p>
            <a:pPr algn="l"/>
            <a:r>
              <a:rPr lang="en-US" b="0" i="0" dirty="0">
                <a:solidFill>
                  <a:schemeClr val="bg2">
                    <a:lumMod val="25000"/>
                  </a:schemeClr>
                </a:solidFill>
                <a:effectLst/>
              </a:rPr>
              <a:t>The last step is to reflect. It’s important to note what occurred should this happen again. Creating troubleshooting videos and/or guides to assist your community is helpful. If someone on campus is designated to do this, speak with them about how you can access these resources.</a:t>
            </a:r>
          </a:p>
          <a:p>
            <a:pPr algn="l"/>
            <a:r>
              <a:rPr lang="en-US" b="0" i="0" dirty="0">
                <a:solidFill>
                  <a:schemeClr val="bg2">
                    <a:lumMod val="25000"/>
                  </a:schemeClr>
                </a:solidFill>
                <a:effectLst/>
              </a:rPr>
              <a:t>There will be times that everyone cycles through the process more than once until find a solution, but it’s important to don’t give up. Asking for help is part of the preparation step. It’s important to reach out to colleagues and work together as everyone is learning how to troubleshoot technology together. </a:t>
            </a:r>
          </a:p>
        </p:txBody>
      </p:sp>
      <p:pic>
        <p:nvPicPr>
          <p:cNvPr id="5" name="Picture 4" descr="A picture containing text&#10;&#10;Description automatically generated">
            <a:extLst>
              <a:ext uri="{FF2B5EF4-FFF2-40B4-BE49-F238E27FC236}">
                <a16:creationId xmlns:a16="http://schemas.microsoft.com/office/drawing/2014/main" id="{E0D2E4B7-35AC-43DA-8689-46C6AF1131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36730"/>
            <a:ext cx="5254914" cy="5025466"/>
          </a:xfrm>
          <a:prstGeom prst="rect">
            <a:avLst/>
          </a:prstGeom>
        </p:spPr>
      </p:pic>
    </p:spTree>
    <p:extLst>
      <p:ext uri="{BB962C8B-B14F-4D97-AF65-F5344CB8AC3E}">
        <p14:creationId xmlns:p14="http://schemas.microsoft.com/office/powerpoint/2010/main" val="2346793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7D41F-0FB6-49D9-ACB3-AF51C45F3EAC}"/>
              </a:ext>
            </a:extLst>
          </p:cNvPr>
          <p:cNvSpPr>
            <a:spLocks noGrp="1"/>
          </p:cNvSpPr>
          <p:nvPr>
            <p:ph type="body" sz="quarter" idx="13"/>
          </p:nvPr>
        </p:nvSpPr>
        <p:spPr>
          <a:xfrm>
            <a:off x="2510132" y="553462"/>
            <a:ext cx="2100759" cy="953429"/>
          </a:xfrm>
        </p:spPr>
        <p:txBody>
          <a:bodyPr/>
          <a:lstStyle/>
          <a:p>
            <a:r>
              <a:rPr lang="hr-BA" dirty="0"/>
              <a:t>EXERCISE</a:t>
            </a:r>
            <a:endParaRPr lang="en-US" dirty="0"/>
          </a:p>
        </p:txBody>
      </p:sp>
      <p:sp>
        <p:nvSpPr>
          <p:cNvPr id="14" name="TextBox 13">
            <a:extLst>
              <a:ext uri="{FF2B5EF4-FFF2-40B4-BE49-F238E27FC236}">
                <a16:creationId xmlns:a16="http://schemas.microsoft.com/office/drawing/2014/main" id="{DFD6A8B8-4BB7-403C-87A1-256ED5B6C3D2}"/>
              </a:ext>
            </a:extLst>
          </p:cNvPr>
          <p:cNvSpPr txBox="1"/>
          <p:nvPr/>
        </p:nvSpPr>
        <p:spPr>
          <a:xfrm>
            <a:off x="170940" y="2584409"/>
            <a:ext cx="9642042" cy="4154984"/>
          </a:xfrm>
          <a:prstGeom prst="rect">
            <a:avLst/>
          </a:prstGeom>
          <a:noFill/>
        </p:spPr>
        <p:txBody>
          <a:bodyPr wrap="square" rtlCol="0">
            <a:spAutoFit/>
          </a:bodyPr>
          <a:lstStyle/>
          <a:p>
            <a:pPr marL="342900" indent="-342900">
              <a:buFont typeface="+mj-lt"/>
              <a:buAutoNum type="arabicPeriod"/>
            </a:pPr>
            <a:r>
              <a:rPr lang="de-DE" sz="2400" dirty="0">
                <a:solidFill>
                  <a:schemeClr val="bg1">
                    <a:lumMod val="50000"/>
                  </a:schemeClr>
                </a:solidFill>
              </a:rPr>
              <a:t>Read the article „Basic Trouble Shooting Techniques“ closely. </a:t>
            </a:r>
            <a:r>
              <a:rPr lang="hr-BA" sz="2400" dirty="0">
                <a:solidFill>
                  <a:schemeClr val="bg1">
                    <a:lumMod val="50000"/>
                  </a:schemeClr>
                </a:solidFill>
              </a:rPr>
              <a:t>CTRL+ CLICK</a:t>
            </a:r>
            <a:r>
              <a:rPr lang="de-DE" sz="2400" dirty="0">
                <a:solidFill>
                  <a:schemeClr val="bg1">
                    <a:lumMod val="50000"/>
                  </a:schemeClr>
                </a:solidFill>
              </a:rPr>
              <a:t> on the image in the top right corner to open the PDF document.</a:t>
            </a:r>
          </a:p>
          <a:p>
            <a:pPr marL="342900" indent="-342900">
              <a:buFont typeface="+mj-lt"/>
              <a:buAutoNum type="arabicPeriod"/>
            </a:pPr>
            <a:r>
              <a:rPr lang="de-DE" sz="2400" dirty="0">
                <a:solidFill>
                  <a:schemeClr val="bg1">
                    <a:lumMod val="50000"/>
                  </a:schemeClr>
                </a:solidFill>
              </a:rPr>
              <a:t>Write down </a:t>
            </a:r>
            <a:r>
              <a:rPr lang="de-DE" sz="2400" dirty="0" err="1">
                <a:solidFill>
                  <a:schemeClr val="bg1">
                    <a:lumMod val="50000"/>
                  </a:schemeClr>
                </a:solidFill>
              </a:rPr>
              <a:t>the</a:t>
            </a:r>
            <a:r>
              <a:rPr lang="de-DE" sz="2400" dirty="0">
                <a:solidFill>
                  <a:schemeClr val="bg1">
                    <a:lumMod val="50000"/>
                  </a:schemeClr>
                </a:solidFill>
              </a:rPr>
              <a:t> </a:t>
            </a:r>
            <a:r>
              <a:rPr lang="de-DE" sz="2400" dirty="0" err="1">
                <a:solidFill>
                  <a:schemeClr val="bg1">
                    <a:lumMod val="50000"/>
                  </a:schemeClr>
                </a:solidFill>
              </a:rPr>
              <a:t>typical</a:t>
            </a:r>
            <a:r>
              <a:rPr lang="de-DE" sz="2400" dirty="0">
                <a:solidFill>
                  <a:schemeClr val="bg1">
                    <a:lumMod val="50000"/>
                  </a:schemeClr>
                </a:solidFill>
              </a:rPr>
              <a:t> digital </a:t>
            </a:r>
            <a:r>
              <a:rPr lang="de-DE" sz="2400" dirty="0" err="1">
                <a:solidFill>
                  <a:schemeClr val="bg1">
                    <a:lumMod val="50000"/>
                  </a:schemeClr>
                </a:solidFill>
              </a:rPr>
              <a:t>problems</a:t>
            </a:r>
            <a:r>
              <a:rPr lang="de-DE" sz="2400" dirty="0">
                <a:solidFill>
                  <a:schemeClr val="bg1">
                    <a:lumMod val="50000"/>
                  </a:schemeClr>
                </a:solidFill>
              </a:rPr>
              <a:t> </a:t>
            </a:r>
            <a:r>
              <a:rPr lang="de-DE" sz="2400" dirty="0" err="1">
                <a:solidFill>
                  <a:schemeClr val="bg1">
                    <a:lumMod val="50000"/>
                  </a:schemeClr>
                </a:solidFill>
              </a:rPr>
              <a:t>that</a:t>
            </a:r>
            <a:r>
              <a:rPr lang="de-DE" sz="2400" dirty="0">
                <a:solidFill>
                  <a:schemeClr val="bg1">
                    <a:lumMod val="50000"/>
                  </a:schemeClr>
                </a:solidFill>
              </a:rPr>
              <a:t> </a:t>
            </a:r>
            <a:r>
              <a:rPr lang="de-DE" sz="2400" dirty="0" err="1">
                <a:solidFill>
                  <a:schemeClr val="bg1">
                    <a:lumMod val="50000"/>
                  </a:schemeClr>
                </a:solidFill>
              </a:rPr>
              <a:t>are</a:t>
            </a:r>
            <a:r>
              <a:rPr lang="de-DE" sz="2400" dirty="0">
                <a:solidFill>
                  <a:schemeClr val="bg1">
                    <a:lumMod val="50000"/>
                  </a:schemeClr>
                </a:solidFill>
              </a:rPr>
              <a:t> </a:t>
            </a:r>
            <a:r>
              <a:rPr lang="de-DE" sz="2400" dirty="0" err="1">
                <a:solidFill>
                  <a:schemeClr val="bg1">
                    <a:lumMod val="50000"/>
                  </a:schemeClr>
                </a:solidFill>
              </a:rPr>
              <a:t>mentioned</a:t>
            </a:r>
            <a:r>
              <a:rPr lang="de-DE" sz="2400" dirty="0">
                <a:solidFill>
                  <a:schemeClr val="bg1">
                    <a:lumMod val="50000"/>
                  </a:schemeClr>
                </a:solidFill>
              </a:rPr>
              <a:t> in </a:t>
            </a:r>
            <a:r>
              <a:rPr lang="de-DE" sz="2400" dirty="0" err="1">
                <a:solidFill>
                  <a:schemeClr val="bg1">
                    <a:lumMod val="50000"/>
                  </a:schemeClr>
                </a:solidFill>
              </a:rPr>
              <a:t>the</a:t>
            </a:r>
            <a:r>
              <a:rPr lang="de-DE" sz="2400" dirty="0">
                <a:solidFill>
                  <a:schemeClr val="bg1">
                    <a:lumMod val="50000"/>
                  </a:schemeClr>
                </a:solidFill>
              </a:rPr>
              <a:t> </a:t>
            </a:r>
            <a:r>
              <a:rPr lang="de-DE" sz="2400" dirty="0" err="1">
                <a:solidFill>
                  <a:schemeClr val="bg1">
                    <a:lumMod val="50000"/>
                  </a:schemeClr>
                </a:solidFill>
              </a:rPr>
              <a:t>text</a:t>
            </a:r>
            <a:r>
              <a:rPr lang="de-DE" sz="2400" dirty="0">
                <a:solidFill>
                  <a:schemeClr val="bg1">
                    <a:lumMod val="50000"/>
                  </a:schemeClr>
                </a:solidFill>
              </a:rPr>
              <a:t>.</a:t>
            </a:r>
            <a:endParaRPr lang="hr-BA" sz="2400" dirty="0">
              <a:solidFill>
                <a:schemeClr val="bg1">
                  <a:lumMod val="50000"/>
                </a:schemeClr>
              </a:solidFill>
            </a:endParaRPr>
          </a:p>
          <a:p>
            <a:pPr marL="342900" indent="-342900">
              <a:buFont typeface="+mj-lt"/>
              <a:buAutoNum type="arabicPeriod"/>
            </a:pPr>
            <a:r>
              <a:rPr lang="de-DE" sz="2400" dirty="0" err="1">
                <a:solidFill>
                  <a:schemeClr val="bg1">
                    <a:lumMod val="50000"/>
                  </a:schemeClr>
                </a:solidFill>
              </a:rPr>
              <a:t>Did</a:t>
            </a:r>
            <a:r>
              <a:rPr lang="de-DE" sz="2400" dirty="0">
                <a:solidFill>
                  <a:schemeClr val="bg1">
                    <a:lumMod val="50000"/>
                  </a:schemeClr>
                </a:solidFill>
              </a:rPr>
              <a:t> </a:t>
            </a:r>
            <a:r>
              <a:rPr lang="de-DE" sz="2400" dirty="0" err="1">
                <a:solidFill>
                  <a:schemeClr val="bg1">
                    <a:lumMod val="50000"/>
                  </a:schemeClr>
                </a:solidFill>
              </a:rPr>
              <a:t>you</a:t>
            </a:r>
            <a:r>
              <a:rPr lang="de-DE" sz="2400" dirty="0">
                <a:solidFill>
                  <a:schemeClr val="bg1">
                    <a:lumMod val="50000"/>
                  </a:schemeClr>
                </a:solidFill>
              </a:rPr>
              <a:t> </a:t>
            </a:r>
            <a:r>
              <a:rPr lang="de-DE" sz="2400" dirty="0" err="1">
                <a:solidFill>
                  <a:schemeClr val="bg1">
                    <a:lumMod val="50000"/>
                  </a:schemeClr>
                </a:solidFill>
              </a:rPr>
              <a:t>ever</a:t>
            </a:r>
            <a:r>
              <a:rPr lang="de-DE" sz="2400" dirty="0">
                <a:solidFill>
                  <a:schemeClr val="bg1">
                    <a:lumMod val="50000"/>
                  </a:schemeClr>
                </a:solidFill>
              </a:rPr>
              <a:t> </a:t>
            </a:r>
            <a:r>
              <a:rPr lang="de-DE" sz="2400" dirty="0" err="1">
                <a:solidFill>
                  <a:schemeClr val="bg1">
                    <a:lumMod val="50000"/>
                  </a:schemeClr>
                </a:solidFill>
              </a:rPr>
              <a:t>experience</a:t>
            </a:r>
            <a:r>
              <a:rPr lang="de-DE" sz="2400" dirty="0">
                <a:solidFill>
                  <a:schemeClr val="bg1">
                    <a:lumMod val="50000"/>
                  </a:schemeClr>
                </a:solidFill>
              </a:rPr>
              <a:t> </a:t>
            </a:r>
            <a:r>
              <a:rPr lang="de-DE" sz="2400" dirty="0" err="1">
                <a:solidFill>
                  <a:schemeClr val="bg1">
                    <a:lumMod val="50000"/>
                  </a:schemeClr>
                </a:solidFill>
              </a:rPr>
              <a:t>other</a:t>
            </a:r>
            <a:r>
              <a:rPr lang="de-DE" sz="2400" dirty="0">
                <a:solidFill>
                  <a:schemeClr val="bg1">
                    <a:lumMod val="50000"/>
                  </a:schemeClr>
                </a:solidFill>
              </a:rPr>
              <a:t> digital </a:t>
            </a:r>
            <a:r>
              <a:rPr lang="de-DE" sz="2400" dirty="0" err="1">
                <a:solidFill>
                  <a:schemeClr val="bg1">
                    <a:lumMod val="50000"/>
                  </a:schemeClr>
                </a:solidFill>
              </a:rPr>
              <a:t>problems</a:t>
            </a:r>
            <a:r>
              <a:rPr lang="de-DE" sz="2400" dirty="0">
                <a:solidFill>
                  <a:schemeClr val="bg1">
                    <a:lumMod val="50000"/>
                  </a:schemeClr>
                </a:solidFill>
              </a:rPr>
              <a:t>? Write </a:t>
            </a:r>
            <a:r>
              <a:rPr lang="de-DE" sz="2400" dirty="0" err="1">
                <a:solidFill>
                  <a:schemeClr val="bg1">
                    <a:lumMod val="50000"/>
                  </a:schemeClr>
                </a:solidFill>
              </a:rPr>
              <a:t>them</a:t>
            </a:r>
            <a:r>
              <a:rPr lang="de-DE" sz="2400" dirty="0">
                <a:solidFill>
                  <a:schemeClr val="bg1">
                    <a:lumMod val="50000"/>
                  </a:schemeClr>
                </a:solidFill>
              </a:rPr>
              <a:t> down </a:t>
            </a:r>
            <a:r>
              <a:rPr lang="de-DE" sz="2400" dirty="0" err="1">
                <a:solidFill>
                  <a:schemeClr val="bg1">
                    <a:lumMod val="50000"/>
                  </a:schemeClr>
                </a:solidFill>
              </a:rPr>
              <a:t>as</a:t>
            </a:r>
            <a:r>
              <a:rPr lang="de-DE" sz="2400" dirty="0">
                <a:solidFill>
                  <a:schemeClr val="bg1">
                    <a:lumMod val="50000"/>
                  </a:schemeClr>
                </a:solidFill>
              </a:rPr>
              <a:t> </a:t>
            </a:r>
            <a:r>
              <a:rPr lang="de-DE" sz="2400" dirty="0" err="1">
                <a:solidFill>
                  <a:schemeClr val="bg1">
                    <a:lumMod val="50000"/>
                  </a:schemeClr>
                </a:solidFill>
              </a:rPr>
              <a:t>well</a:t>
            </a:r>
            <a:r>
              <a:rPr lang="de-DE" sz="2400" dirty="0">
                <a:solidFill>
                  <a:schemeClr val="bg1">
                    <a:lumMod val="50000"/>
                  </a:schemeClr>
                </a:solidFill>
              </a:rPr>
              <a:t>. </a:t>
            </a:r>
            <a:endParaRPr lang="hr-BA" sz="2400" dirty="0">
              <a:solidFill>
                <a:schemeClr val="bg1">
                  <a:lumMod val="50000"/>
                </a:schemeClr>
              </a:solidFill>
            </a:endParaRPr>
          </a:p>
          <a:p>
            <a:pPr marL="342900" indent="-342900">
              <a:buFont typeface="+mj-lt"/>
              <a:buAutoNum type="arabicPeriod"/>
            </a:pPr>
            <a:r>
              <a:rPr lang="de-DE" sz="2400" dirty="0">
                <a:solidFill>
                  <a:schemeClr val="bg1">
                    <a:lumMod val="50000"/>
                  </a:schemeClr>
                </a:solidFill>
              </a:rPr>
              <a:t>Note </a:t>
            </a:r>
            <a:r>
              <a:rPr lang="de-DE" sz="2400" dirty="0" err="1">
                <a:solidFill>
                  <a:schemeClr val="bg1">
                    <a:lumMod val="50000"/>
                  </a:schemeClr>
                </a:solidFill>
              </a:rPr>
              <a:t>the</a:t>
            </a:r>
            <a:r>
              <a:rPr lang="de-DE" sz="2400" dirty="0">
                <a:solidFill>
                  <a:schemeClr val="bg1">
                    <a:lumMod val="50000"/>
                  </a:schemeClr>
                </a:solidFill>
              </a:rPr>
              <a:t> individual </a:t>
            </a:r>
            <a:r>
              <a:rPr lang="de-DE" sz="2400" dirty="0" err="1">
                <a:solidFill>
                  <a:schemeClr val="bg1">
                    <a:lumMod val="50000"/>
                  </a:schemeClr>
                </a:solidFill>
              </a:rPr>
              <a:t>steps</a:t>
            </a:r>
            <a:r>
              <a:rPr lang="de-DE" sz="2400" dirty="0">
                <a:solidFill>
                  <a:schemeClr val="bg1">
                    <a:lumMod val="50000"/>
                  </a:schemeClr>
                </a:solidFill>
              </a:rPr>
              <a:t> </a:t>
            </a:r>
            <a:r>
              <a:rPr lang="de-DE" sz="2400" dirty="0" err="1">
                <a:solidFill>
                  <a:schemeClr val="bg1">
                    <a:lumMod val="50000"/>
                  </a:schemeClr>
                </a:solidFill>
              </a:rPr>
              <a:t>of</a:t>
            </a:r>
            <a:r>
              <a:rPr lang="de-DE" sz="2400" dirty="0">
                <a:solidFill>
                  <a:schemeClr val="bg1">
                    <a:lumMod val="50000"/>
                  </a:schemeClr>
                </a:solidFill>
              </a:rPr>
              <a:t> „</a:t>
            </a:r>
            <a:r>
              <a:rPr lang="de-DE" sz="2400" dirty="0" err="1">
                <a:solidFill>
                  <a:schemeClr val="bg1">
                    <a:lumMod val="50000"/>
                  </a:schemeClr>
                </a:solidFill>
              </a:rPr>
              <a:t>troubleshooting</a:t>
            </a:r>
            <a:r>
              <a:rPr lang="de-DE" sz="2400" dirty="0">
                <a:solidFill>
                  <a:schemeClr val="bg1">
                    <a:lumMod val="50000"/>
                  </a:schemeClr>
                </a:solidFill>
              </a:rPr>
              <a:t>“ </a:t>
            </a:r>
            <a:r>
              <a:rPr lang="de-DE" sz="2400" dirty="0" err="1">
                <a:solidFill>
                  <a:schemeClr val="bg1">
                    <a:lumMod val="50000"/>
                  </a:schemeClr>
                </a:solidFill>
              </a:rPr>
              <a:t>that</a:t>
            </a:r>
            <a:r>
              <a:rPr lang="de-DE" sz="2400" dirty="0">
                <a:solidFill>
                  <a:schemeClr val="bg1">
                    <a:lumMod val="50000"/>
                  </a:schemeClr>
                </a:solidFill>
              </a:rPr>
              <a:t> </a:t>
            </a:r>
            <a:r>
              <a:rPr lang="de-DE" sz="2400" dirty="0" err="1">
                <a:solidFill>
                  <a:schemeClr val="bg1">
                    <a:lumMod val="50000"/>
                  </a:schemeClr>
                </a:solidFill>
              </a:rPr>
              <a:t>are</a:t>
            </a:r>
            <a:r>
              <a:rPr lang="de-DE" sz="2400" dirty="0">
                <a:solidFill>
                  <a:schemeClr val="bg1">
                    <a:lumMod val="50000"/>
                  </a:schemeClr>
                </a:solidFill>
              </a:rPr>
              <a:t> </a:t>
            </a:r>
            <a:r>
              <a:rPr lang="de-DE" sz="2400" dirty="0" err="1">
                <a:solidFill>
                  <a:schemeClr val="bg1">
                    <a:lumMod val="50000"/>
                  </a:schemeClr>
                </a:solidFill>
              </a:rPr>
              <a:t>described</a:t>
            </a:r>
            <a:r>
              <a:rPr lang="de-DE" sz="2400" dirty="0">
                <a:solidFill>
                  <a:schemeClr val="bg1">
                    <a:lumMod val="50000"/>
                  </a:schemeClr>
                </a:solidFill>
              </a:rPr>
              <a:t> in </a:t>
            </a:r>
            <a:r>
              <a:rPr lang="de-DE" sz="2400" dirty="0" err="1">
                <a:solidFill>
                  <a:schemeClr val="bg1">
                    <a:lumMod val="50000"/>
                  </a:schemeClr>
                </a:solidFill>
              </a:rPr>
              <a:t>the</a:t>
            </a:r>
            <a:r>
              <a:rPr lang="de-DE" sz="2400" dirty="0">
                <a:solidFill>
                  <a:schemeClr val="bg1">
                    <a:lumMod val="50000"/>
                  </a:schemeClr>
                </a:solidFill>
              </a:rPr>
              <a:t> </a:t>
            </a:r>
            <a:r>
              <a:rPr lang="de-DE" sz="2400" dirty="0" err="1">
                <a:solidFill>
                  <a:schemeClr val="bg1">
                    <a:lumMod val="50000"/>
                  </a:schemeClr>
                </a:solidFill>
              </a:rPr>
              <a:t>text</a:t>
            </a:r>
            <a:r>
              <a:rPr lang="de-DE" sz="2400" dirty="0">
                <a:solidFill>
                  <a:schemeClr val="bg1">
                    <a:lumMod val="50000"/>
                  </a:schemeClr>
                </a:solidFill>
              </a:rPr>
              <a:t>. </a:t>
            </a:r>
            <a:br>
              <a:rPr lang="de-DE" sz="2400" dirty="0">
                <a:solidFill>
                  <a:schemeClr val="bg1">
                    <a:lumMod val="50000"/>
                  </a:schemeClr>
                </a:solidFill>
              </a:rPr>
            </a:br>
            <a:r>
              <a:rPr lang="de-DE" sz="2400" dirty="0">
                <a:solidFill>
                  <a:schemeClr val="bg1">
                    <a:lumMod val="50000"/>
                  </a:schemeClr>
                </a:solidFill>
              </a:rPr>
              <a:t>What is the first step and the second,</a:t>
            </a:r>
            <a:r>
              <a:rPr lang="hr-BA" sz="2400" dirty="0">
                <a:solidFill>
                  <a:schemeClr val="bg1">
                    <a:lumMod val="50000"/>
                  </a:schemeClr>
                </a:solidFill>
              </a:rPr>
              <a:t> etc.</a:t>
            </a:r>
            <a:endParaRPr lang="de-DE" sz="2400" dirty="0">
              <a:solidFill>
                <a:schemeClr val="bg1">
                  <a:lumMod val="50000"/>
                </a:schemeClr>
              </a:solidFill>
            </a:endParaRPr>
          </a:p>
          <a:p>
            <a:r>
              <a:rPr lang="de-DE" sz="2400" dirty="0" err="1">
                <a:solidFill>
                  <a:schemeClr val="bg1">
                    <a:lumMod val="50000"/>
                  </a:schemeClr>
                </a:solidFill>
              </a:rPr>
              <a:t>You</a:t>
            </a:r>
            <a:r>
              <a:rPr lang="de-DE" sz="2400" dirty="0">
                <a:solidFill>
                  <a:schemeClr val="bg1">
                    <a:lumMod val="50000"/>
                  </a:schemeClr>
                </a:solidFill>
              </a:rPr>
              <a:t> </a:t>
            </a:r>
            <a:r>
              <a:rPr lang="de-DE" sz="2400" dirty="0" err="1">
                <a:solidFill>
                  <a:schemeClr val="bg1">
                    <a:lumMod val="50000"/>
                  </a:schemeClr>
                </a:solidFill>
              </a:rPr>
              <a:t>can</a:t>
            </a:r>
            <a:r>
              <a:rPr lang="de-DE" sz="2400" dirty="0">
                <a:solidFill>
                  <a:schemeClr val="bg1">
                    <a:lumMod val="50000"/>
                  </a:schemeClr>
                </a:solidFill>
              </a:rPr>
              <a:t> </a:t>
            </a:r>
            <a:r>
              <a:rPr lang="de-DE" sz="2400" dirty="0" err="1">
                <a:solidFill>
                  <a:schemeClr val="bg1">
                    <a:lumMod val="50000"/>
                  </a:schemeClr>
                </a:solidFill>
              </a:rPr>
              <a:t>use</a:t>
            </a:r>
            <a:r>
              <a:rPr lang="de-DE" sz="2400" dirty="0">
                <a:solidFill>
                  <a:schemeClr val="bg1">
                    <a:lumMod val="50000"/>
                  </a:schemeClr>
                </a:solidFill>
              </a:rPr>
              <a:t> </a:t>
            </a:r>
            <a:r>
              <a:rPr lang="de-DE" sz="2400" dirty="0" err="1">
                <a:solidFill>
                  <a:schemeClr val="bg1">
                    <a:lumMod val="50000"/>
                  </a:schemeClr>
                </a:solidFill>
              </a:rPr>
              <a:t>the</a:t>
            </a:r>
            <a:r>
              <a:rPr lang="de-DE" sz="2400" dirty="0">
                <a:solidFill>
                  <a:schemeClr val="bg1">
                    <a:lumMod val="50000"/>
                  </a:schemeClr>
                </a:solidFill>
              </a:rPr>
              <a:t> </a:t>
            </a:r>
            <a:r>
              <a:rPr lang="de-DE" sz="2400" dirty="0" err="1">
                <a:solidFill>
                  <a:schemeClr val="bg1">
                    <a:lumMod val="50000"/>
                  </a:schemeClr>
                </a:solidFill>
              </a:rPr>
              <a:t>next</a:t>
            </a:r>
            <a:r>
              <a:rPr lang="de-DE" sz="2400" dirty="0">
                <a:solidFill>
                  <a:schemeClr val="bg1">
                    <a:lumMod val="50000"/>
                  </a:schemeClr>
                </a:solidFill>
              </a:rPr>
              <a:t> </a:t>
            </a:r>
            <a:r>
              <a:rPr lang="de-DE" sz="2400" dirty="0" err="1">
                <a:solidFill>
                  <a:schemeClr val="bg1">
                    <a:lumMod val="50000"/>
                  </a:schemeClr>
                </a:solidFill>
              </a:rPr>
              <a:t>slides</a:t>
            </a:r>
            <a:r>
              <a:rPr lang="de-DE" sz="2400" dirty="0">
                <a:solidFill>
                  <a:schemeClr val="bg1">
                    <a:lumMod val="50000"/>
                  </a:schemeClr>
                </a:solidFill>
              </a:rPr>
              <a:t> </a:t>
            </a:r>
            <a:r>
              <a:rPr lang="de-DE" sz="2400" dirty="0" err="1">
                <a:solidFill>
                  <a:schemeClr val="bg1">
                    <a:lumMod val="50000"/>
                  </a:schemeClr>
                </a:solidFill>
              </a:rPr>
              <a:t>to</a:t>
            </a:r>
            <a:r>
              <a:rPr lang="de-DE" sz="2400" dirty="0">
                <a:solidFill>
                  <a:schemeClr val="bg1">
                    <a:lumMod val="50000"/>
                  </a:schemeClr>
                </a:solidFill>
              </a:rPr>
              <a:t> </a:t>
            </a:r>
            <a:r>
              <a:rPr lang="de-DE" sz="2400" dirty="0" err="1">
                <a:solidFill>
                  <a:schemeClr val="bg1">
                    <a:lumMod val="50000"/>
                  </a:schemeClr>
                </a:solidFill>
              </a:rPr>
              <a:t>write</a:t>
            </a:r>
            <a:r>
              <a:rPr lang="de-DE" sz="2400" dirty="0">
                <a:solidFill>
                  <a:schemeClr val="bg1">
                    <a:lumMod val="50000"/>
                  </a:schemeClr>
                </a:solidFill>
              </a:rPr>
              <a:t> down </a:t>
            </a:r>
            <a:r>
              <a:rPr lang="de-DE" sz="2400" dirty="0" err="1">
                <a:solidFill>
                  <a:schemeClr val="bg1">
                    <a:lumMod val="50000"/>
                  </a:schemeClr>
                </a:solidFill>
              </a:rPr>
              <a:t>your</a:t>
            </a:r>
            <a:r>
              <a:rPr lang="de-DE" sz="2400" dirty="0">
                <a:solidFill>
                  <a:schemeClr val="bg1">
                    <a:lumMod val="50000"/>
                  </a:schemeClr>
                </a:solidFill>
              </a:rPr>
              <a:t> </a:t>
            </a:r>
            <a:r>
              <a:rPr lang="de-DE" sz="2400" dirty="0" err="1">
                <a:solidFill>
                  <a:schemeClr val="bg1">
                    <a:lumMod val="50000"/>
                  </a:schemeClr>
                </a:solidFill>
              </a:rPr>
              <a:t>results</a:t>
            </a:r>
            <a:r>
              <a:rPr lang="de-DE" sz="2400" dirty="0">
                <a:solidFill>
                  <a:schemeClr val="bg1">
                    <a:lumMod val="50000"/>
                  </a:schemeClr>
                </a:solidFill>
              </a:rPr>
              <a:t>.</a:t>
            </a:r>
          </a:p>
          <a:p>
            <a:pPr marL="342900" indent="-342900">
              <a:buFont typeface="+mj-lt"/>
              <a:buAutoNum type="arabicPeriod"/>
            </a:pPr>
            <a:endParaRPr lang="de-DE" sz="2400" dirty="0">
              <a:solidFill>
                <a:schemeClr val="bg1">
                  <a:lumMod val="50000"/>
                </a:schemeClr>
              </a:solidFill>
            </a:endParaRPr>
          </a:p>
          <a:p>
            <a:endParaRPr lang="hr-BA" sz="2400" dirty="0">
              <a:solidFill>
                <a:schemeClr val="bg1">
                  <a:lumMod val="50000"/>
                </a:schemeClr>
              </a:solidFill>
            </a:endParaRPr>
          </a:p>
        </p:txBody>
      </p:sp>
      <p:sp>
        <p:nvSpPr>
          <p:cNvPr id="15" name="Text Placeholder 2">
            <a:extLst>
              <a:ext uri="{FF2B5EF4-FFF2-40B4-BE49-F238E27FC236}">
                <a16:creationId xmlns:a16="http://schemas.microsoft.com/office/drawing/2014/main" id="{B07DB46E-5ADE-42EE-9E34-8E03B208669C}"/>
              </a:ext>
            </a:extLst>
          </p:cNvPr>
          <p:cNvSpPr txBox="1">
            <a:spLocks/>
          </p:cNvSpPr>
          <p:nvPr/>
        </p:nvSpPr>
        <p:spPr>
          <a:xfrm>
            <a:off x="-1148138" y="1760547"/>
            <a:ext cx="10587038" cy="5309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de-DE" sz="2800" b="1" dirty="0"/>
              <a:t>Learn about Basic Rules of Digital Problem Solving! </a:t>
            </a:r>
            <a:endParaRPr lang="en-US" sz="2800" b="1" dirty="0">
              <a:solidFill>
                <a:srgbClr val="FFC000"/>
              </a:solidFill>
            </a:endParaRPr>
          </a:p>
        </p:txBody>
      </p:sp>
      <p:sp>
        <p:nvSpPr>
          <p:cNvPr id="17" name="TextBox 4">
            <a:extLst>
              <a:ext uri="{FF2B5EF4-FFF2-40B4-BE49-F238E27FC236}">
                <a16:creationId xmlns:a16="http://schemas.microsoft.com/office/drawing/2014/main" id="{92D96D3A-DA10-4B9F-AAA6-AA6B7380CCC9}"/>
              </a:ext>
            </a:extLst>
          </p:cNvPr>
          <p:cNvSpPr txBox="1"/>
          <p:nvPr/>
        </p:nvSpPr>
        <p:spPr>
          <a:xfrm>
            <a:off x="374073" y="6573771"/>
            <a:ext cx="8077200" cy="261610"/>
          </a:xfrm>
          <a:prstGeom prst="rect">
            <a:avLst/>
          </a:prstGeom>
          <a:noFill/>
        </p:spPr>
        <p:txBody>
          <a:bodyPr wrap="square">
            <a:spAutoFit/>
          </a:bodyPr>
          <a:lstStyle/>
          <a:p>
            <a:r>
              <a:rPr lang="de-DE" sz="1100" dirty="0">
                <a:solidFill>
                  <a:schemeClr val="bg2">
                    <a:lumMod val="50000"/>
                  </a:schemeClr>
                </a:solidFill>
              </a:rPr>
              <a:t>SOURCE: </a:t>
            </a:r>
            <a:r>
              <a:rPr lang="hr-BA" sz="1100" dirty="0">
                <a:solidFill>
                  <a:schemeClr val="bg2">
                    <a:lumMod val="50000"/>
                  </a:schemeClr>
                </a:solidFill>
              </a:rPr>
              <a:t>https://www.digitaltravellers.org/sheet/basic-troubleshooting-techniques/</a:t>
            </a:r>
            <a:endParaRPr lang="en-US" sz="1100" dirty="0">
              <a:solidFill>
                <a:schemeClr val="bg2">
                  <a:lumMod val="50000"/>
                </a:schemeClr>
              </a:solidFill>
            </a:endParaRPr>
          </a:p>
        </p:txBody>
      </p:sp>
      <p:pic>
        <p:nvPicPr>
          <p:cNvPr id="18" name="Picture 17">
            <a:hlinkClick r:id="rId2"/>
            <a:extLst>
              <a:ext uri="{FF2B5EF4-FFF2-40B4-BE49-F238E27FC236}">
                <a16:creationId xmlns:a16="http://schemas.microsoft.com/office/drawing/2014/main" id="{BC9B58EB-9AF6-46E1-91EF-C406938F2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5799" y="618160"/>
            <a:ext cx="5506202" cy="11660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9" name="Graphic 18" descr="Arrow: Counter-clockwise curve with solid fill">
            <a:extLst>
              <a:ext uri="{FF2B5EF4-FFF2-40B4-BE49-F238E27FC236}">
                <a16:creationId xmlns:a16="http://schemas.microsoft.com/office/drawing/2014/main" id="{D084510D-7C51-44DC-8AAC-17D9E088BDF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56727">
            <a:off x="10162406" y="1787472"/>
            <a:ext cx="2022654" cy="2022654"/>
          </a:xfrm>
          <a:prstGeom prst="rect">
            <a:avLst/>
          </a:prstGeom>
        </p:spPr>
      </p:pic>
      <p:sp>
        <p:nvSpPr>
          <p:cNvPr id="20" name="TextBox 19">
            <a:extLst>
              <a:ext uri="{FF2B5EF4-FFF2-40B4-BE49-F238E27FC236}">
                <a16:creationId xmlns:a16="http://schemas.microsoft.com/office/drawing/2014/main" id="{F8370532-948A-4A35-8885-651DF5339142}"/>
              </a:ext>
            </a:extLst>
          </p:cNvPr>
          <p:cNvSpPr txBox="1"/>
          <p:nvPr/>
        </p:nvSpPr>
        <p:spPr>
          <a:xfrm>
            <a:off x="10726135" y="3670500"/>
            <a:ext cx="1184491" cy="369332"/>
          </a:xfrm>
          <a:prstGeom prst="rect">
            <a:avLst/>
          </a:prstGeom>
          <a:noFill/>
        </p:spPr>
        <p:txBody>
          <a:bodyPr wrap="none" rtlCol="0">
            <a:spAutoFit/>
          </a:bodyPr>
          <a:lstStyle/>
          <a:p>
            <a:r>
              <a:rPr lang="hr-BA" b="1" dirty="0">
                <a:solidFill>
                  <a:srgbClr val="DD1B50"/>
                </a:solidFill>
              </a:rPr>
              <a:t>CTR+CLICK</a:t>
            </a:r>
            <a:endParaRPr lang="en-US" b="1" dirty="0">
              <a:solidFill>
                <a:srgbClr val="DD1B50"/>
              </a:solidFill>
            </a:endParaRPr>
          </a:p>
        </p:txBody>
      </p:sp>
    </p:spTree>
    <p:extLst>
      <p:ext uri="{BB962C8B-B14F-4D97-AF65-F5344CB8AC3E}">
        <p14:creationId xmlns:p14="http://schemas.microsoft.com/office/powerpoint/2010/main" val="156666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7D41F-0FB6-49D9-ACB3-AF51C45F3EAC}"/>
              </a:ext>
            </a:extLst>
          </p:cNvPr>
          <p:cNvSpPr>
            <a:spLocks noGrp="1"/>
          </p:cNvSpPr>
          <p:nvPr>
            <p:ph type="body" sz="quarter" idx="13"/>
          </p:nvPr>
        </p:nvSpPr>
        <p:spPr>
          <a:xfrm>
            <a:off x="1086578" y="751463"/>
            <a:ext cx="2100759" cy="953429"/>
          </a:xfrm>
        </p:spPr>
        <p:txBody>
          <a:bodyPr/>
          <a:lstStyle/>
          <a:p>
            <a:r>
              <a:rPr lang="hr-BA" dirty="0"/>
              <a:t>EXERCISE</a:t>
            </a:r>
            <a:endParaRPr lang="en-US" dirty="0"/>
          </a:p>
        </p:txBody>
      </p:sp>
      <p:grpSp>
        <p:nvGrpSpPr>
          <p:cNvPr id="4" name="Group 3">
            <a:extLst>
              <a:ext uri="{FF2B5EF4-FFF2-40B4-BE49-F238E27FC236}">
                <a16:creationId xmlns:a16="http://schemas.microsoft.com/office/drawing/2014/main" id="{C7C16C80-E7B1-4013-BDDE-8B8280FFE00B}"/>
              </a:ext>
            </a:extLst>
          </p:cNvPr>
          <p:cNvGrpSpPr/>
          <p:nvPr/>
        </p:nvGrpSpPr>
        <p:grpSpPr>
          <a:xfrm>
            <a:off x="4606907" y="0"/>
            <a:ext cx="2812257" cy="1470893"/>
            <a:chOff x="4907798" y="574764"/>
            <a:chExt cx="2812257" cy="1470893"/>
          </a:xfrm>
          <a:solidFill>
            <a:srgbClr val="00ACA7"/>
          </a:solidFill>
        </p:grpSpPr>
        <p:sp>
          <p:nvSpPr>
            <p:cNvPr id="5" name="Isosceles Triangle 4">
              <a:extLst>
                <a:ext uri="{FF2B5EF4-FFF2-40B4-BE49-F238E27FC236}">
                  <a16:creationId xmlns:a16="http://schemas.microsoft.com/office/drawing/2014/main" id="{4E099DE7-0EF9-4AB7-A360-A2C5B7F8B8C8}"/>
                </a:ext>
              </a:extLst>
            </p:cNvPr>
            <p:cNvSpPr/>
            <p:nvPr/>
          </p:nvSpPr>
          <p:spPr>
            <a:xfrm rot="10800000">
              <a:off x="4907798" y="574764"/>
              <a:ext cx="2812257" cy="1470893"/>
            </a:xfrm>
            <a:prstGeom prst="triangle">
              <a:avLst>
                <a:gd name="adj" fmla="val 50709"/>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oogle Shape;518;p39">
              <a:extLst>
                <a:ext uri="{FF2B5EF4-FFF2-40B4-BE49-F238E27FC236}">
                  <a16:creationId xmlns:a16="http://schemas.microsoft.com/office/drawing/2014/main" id="{CA1F0CE7-87CD-4AAB-BA2C-772590D3B613}"/>
                </a:ext>
              </a:extLst>
            </p:cNvPr>
            <p:cNvGrpSpPr/>
            <p:nvPr/>
          </p:nvGrpSpPr>
          <p:grpSpPr>
            <a:xfrm>
              <a:off x="6013036" y="703879"/>
              <a:ext cx="722951" cy="783016"/>
              <a:chOff x="1923675" y="1633650"/>
              <a:chExt cx="436000" cy="435975"/>
            </a:xfrm>
            <a:grpFill/>
          </p:grpSpPr>
          <p:sp>
            <p:nvSpPr>
              <p:cNvPr id="8" name="Google Shape;519;p39">
                <a:extLst>
                  <a:ext uri="{FF2B5EF4-FFF2-40B4-BE49-F238E27FC236}">
                    <a16:creationId xmlns:a16="http://schemas.microsoft.com/office/drawing/2014/main" id="{5CBFD66C-691F-46CF-BAAE-187BB44B7A0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E15AD81B-C4D5-4E80-909A-209B7E93549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33D1B13A-DA2B-42EA-AD48-A6DAD294CC7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2FF9F5ED-0049-4866-9F55-70C6832E4C86}"/>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1485A998-B570-4403-827A-2B61608B2084}"/>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24B225E-8297-42D1-8BC2-6C37193B11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 name="Straight Connector 6">
              <a:extLst>
                <a:ext uri="{FF2B5EF4-FFF2-40B4-BE49-F238E27FC236}">
                  <a16:creationId xmlns:a16="http://schemas.microsoft.com/office/drawing/2014/main" id="{7485F75C-27CA-4EE0-8BD6-09081A0A276C}"/>
                </a:ext>
              </a:extLst>
            </p:cNvPr>
            <p:cNvCxnSpPr>
              <a:cxnSpLocks/>
            </p:cNvCxnSpPr>
            <p:nvPr/>
          </p:nvCxnSpPr>
          <p:spPr>
            <a:xfrm>
              <a:off x="5878284" y="1521106"/>
              <a:ext cx="831576" cy="1"/>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DFD6A8B8-4BB7-403C-87A1-256ED5B6C3D2}"/>
              </a:ext>
            </a:extLst>
          </p:cNvPr>
          <p:cNvSpPr txBox="1"/>
          <p:nvPr/>
        </p:nvSpPr>
        <p:spPr>
          <a:xfrm>
            <a:off x="962620" y="2303053"/>
            <a:ext cx="10061121" cy="7171194"/>
          </a:xfrm>
          <a:prstGeom prst="rect">
            <a:avLst/>
          </a:prstGeom>
          <a:noFill/>
        </p:spPr>
        <p:txBody>
          <a:bodyPr wrap="square" rtlCol="0">
            <a:spAutoFit/>
          </a:bodyPr>
          <a:lstStyle/>
          <a:p>
            <a:r>
              <a:rPr lang="hr-BA" sz="2000" dirty="0">
                <a:solidFill>
                  <a:schemeClr val="bg2">
                    <a:lumMod val="25000"/>
                  </a:schemeClr>
                </a:solidFill>
              </a:rPr>
              <a:t>_____________________________________________________________________________</a:t>
            </a:r>
          </a:p>
          <a:p>
            <a:r>
              <a:rPr lang="hr-BA" sz="2000" dirty="0">
                <a:solidFill>
                  <a:schemeClr val="bg2">
                    <a:lumMod val="25000"/>
                  </a:schemeClr>
                </a:solidFill>
              </a:rPr>
              <a:t>__________________________________________________________________________________________________________________________________________________________</a:t>
            </a:r>
            <a:endParaRPr lang="de-DE" sz="2000" dirty="0">
              <a:solidFill>
                <a:schemeClr val="bg2">
                  <a:lumMod val="25000"/>
                </a:schemeClr>
              </a:solidFill>
            </a:endParaRPr>
          </a:p>
          <a:p>
            <a:r>
              <a:rPr lang="de-DE" sz="2000" dirty="0">
                <a:solidFill>
                  <a:schemeClr val="bg2">
                    <a:lumMod val="25000"/>
                  </a:schemeClr>
                </a:solidFill>
              </a:rPr>
              <a:t>_____________________________________________________________________________</a:t>
            </a:r>
          </a:p>
          <a:p>
            <a:r>
              <a:rPr lang="de-DE" sz="2000" dirty="0">
                <a:solidFill>
                  <a:schemeClr val="bg2">
                    <a:lumMod val="25000"/>
                  </a:schemeClr>
                </a:solidFill>
              </a:rPr>
              <a:t>__________________________________________________________________________________________________________________________________________________________</a:t>
            </a:r>
          </a:p>
          <a:p>
            <a:r>
              <a:rPr lang="de-DE" sz="2000" dirty="0">
                <a:solidFill>
                  <a:schemeClr val="bg2">
                    <a:lumMod val="25000"/>
                  </a:schemeClr>
                </a:solidFill>
              </a:rPr>
              <a:t>_____________________________________________________________________________</a:t>
            </a:r>
          </a:p>
          <a:p>
            <a:r>
              <a:rPr lang="de-DE" sz="2000" dirty="0">
                <a:solidFill>
                  <a:schemeClr val="bg2">
                    <a:lumMod val="25000"/>
                  </a:schemeClr>
                </a:solidFill>
              </a:rPr>
              <a:t>__________________________________________________________________________________________________________________________________________________________</a:t>
            </a:r>
          </a:p>
          <a:p>
            <a:r>
              <a:rPr lang="de-DE" sz="2000" dirty="0">
                <a:solidFill>
                  <a:schemeClr val="bg2">
                    <a:lumMod val="25000"/>
                  </a:schemeClr>
                </a:solidFill>
              </a:rPr>
              <a:t>_____________________________________________________________________________</a:t>
            </a:r>
          </a:p>
          <a:p>
            <a:r>
              <a:rPr lang="de-DE" sz="2000" dirty="0">
                <a:solidFill>
                  <a:schemeClr val="bg2">
                    <a:lumMod val="25000"/>
                  </a:schemeClr>
                </a:solidFill>
              </a:rPr>
              <a:t>__________________________________________________________________________________________________________________________________________________________</a:t>
            </a: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p:txBody>
      </p:sp>
      <p:sp>
        <p:nvSpPr>
          <p:cNvPr id="15" name="Text Placeholder 2">
            <a:extLst>
              <a:ext uri="{FF2B5EF4-FFF2-40B4-BE49-F238E27FC236}">
                <a16:creationId xmlns:a16="http://schemas.microsoft.com/office/drawing/2014/main" id="{B07DB46E-5ADE-42EE-9E34-8E03B208669C}"/>
              </a:ext>
            </a:extLst>
          </p:cNvPr>
          <p:cNvSpPr txBox="1">
            <a:spLocks/>
          </p:cNvSpPr>
          <p:nvPr/>
        </p:nvSpPr>
        <p:spPr>
          <a:xfrm>
            <a:off x="1085850" y="1776830"/>
            <a:ext cx="10587038" cy="5309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de-DE" dirty="0" err="1"/>
              <a:t>Room</a:t>
            </a:r>
            <a:r>
              <a:rPr lang="de-DE" dirty="0"/>
              <a:t> </a:t>
            </a:r>
            <a:r>
              <a:rPr lang="de-DE" dirty="0" err="1"/>
              <a:t>for</a:t>
            </a:r>
            <a:r>
              <a:rPr lang="de-DE" dirty="0"/>
              <a:t> </a:t>
            </a:r>
            <a:r>
              <a:rPr lang="de-DE" dirty="0" err="1"/>
              <a:t>your</a:t>
            </a:r>
            <a:r>
              <a:rPr lang="de-DE" dirty="0"/>
              <a:t> </a:t>
            </a:r>
            <a:r>
              <a:rPr lang="de-DE" dirty="0" err="1"/>
              <a:t>results</a:t>
            </a:r>
            <a:endParaRPr lang="en-US" dirty="0">
              <a:solidFill>
                <a:srgbClr val="FFC000"/>
              </a:solidFill>
            </a:endParaRPr>
          </a:p>
        </p:txBody>
      </p:sp>
    </p:spTree>
    <p:extLst>
      <p:ext uri="{BB962C8B-B14F-4D97-AF65-F5344CB8AC3E}">
        <p14:creationId xmlns:p14="http://schemas.microsoft.com/office/powerpoint/2010/main" val="288776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622169" y="709438"/>
            <a:ext cx="4570242" cy="3928550"/>
          </a:xfrm>
        </p:spPr>
        <p:txBody>
          <a:bodyPr/>
          <a:lstStyle/>
          <a:p>
            <a:r>
              <a:rPr lang="en-US" dirty="0"/>
              <a:t>1. Identifying needs and technological responses</a:t>
            </a:r>
          </a:p>
          <a:p>
            <a:endParaRPr lang="en-US" dirty="0"/>
          </a:p>
        </p:txBody>
      </p:sp>
      <p:pic>
        <p:nvPicPr>
          <p:cNvPr id="4" name="Picture 3">
            <a:extLst>
              <a:ext uri="{FF2B5EF4-FFF2-40B4-BE49-F238E27FC236}">
                <a16:creationId xmlns:a16="http://schemas.microsoft.com/office/drawing/2014/main" id="{F4178168-724D-4838-8BBE-1BA2A11A79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60503" y="0"/>
            <a:ext cx="5689602" cy="6858000"/>
          </a:xfrm>
          <a:prstGeom prst="rect">
            <a:avLst/>
          </a:prstGeom>
        </p:spPr>
      </p:pic>
    </p:spTree>
    <p:extLst>
      <p:ext uri="{BB962C8B-B14F-4D97-AF65-F5344CB8AC3E}">
        <p14:creationId xmlns:p14="http://schemas.microsoft.com/office/powerpoint/2010/main" val="1142777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7D41F-0FB6-49D9-ACB3-AF51C45F3EAC}"/>
              </a:ext>
            </a:extLst>
          </p:cNvPr>
          <p:cNvSpPr>
            <a:spLocks noGrp="1"/>
          </p:cNvSpPr>
          <p:nvPr>
            <p:ph type="body" sz="quarter" idx="13"/>
          </p:nvPr>
        </p:nvSpPr>
        <p:spPr>
          <a:xfrm>
            <a:off x="1086578" y="751463"/>
            <a:ext cx="2100759" cy="953429"/>
          </a:xfrm>
        </p:spPr>
        <p:txBody>
          <a:bodyPr/>
          <a:lstStyle/>
          <a:p>
            <a:r>
              <a:rPr lang="hr-BA" dirty="0"/>
              <a:t>EXERCISE</a:t>
            </a:r>
            <a:endParaRPr lang="en-US" dirty="0"/>
          </a:p>
        </p:txBody>
      </p:sp>
      <p:grpSp>
        <p:nvGrpSpPr>
          <p:cNvPr id="4" name="Group 3">
            <a:extLst>
              <a:ext uri="{FF2B5EF4-FFF2-40B4-BE49-F238E27FC236}">
                <a16:creationId xmlns:a16="http://schemas.microsoft.com/office/drawing/2014/main" id="{C7C16C80-E7B1-4013-BDDE-8B8280FFE00B}"/>
              </a:ext>
            </a:extLst>
          </p:cNvPr>
          <p:cNvGrpSpPr/>
          <p:nvPr/>
        </p:nvGrpSpPr>
        <p:grpSpPr>
          <a:xfrm>
            <a:off x="4606907" y="0"/>
            <a:ext cx="2812257" cy="1470893"/>
            <a:chOff x="4907798" y="574764"/>
            <a:chExt cx="2812257" cy="1470893"/>
          </a:xfrm>
          <a:solidFill>
            <a:srgbClr val="00ACA7"/>
          </a:solidFill>
        </p:grpSpPr>
        <p:sp>
          <p:nvSpPr>
            <p:cNvPr id="5" name="Isosceles Triangle 4">
              <a:extLst>
                <a:ext uri="{FF2B5EF4-FFF2-40B4-BE49-F238E27FC236}">
                  <a16:creationId xmlns:a16="http://schemas.microsoft.com/office/drawing/2014/main" id="{4E099DE7-0EF9-4AB7-A360-A2C5B7F8B8C8}"/>
                </a:ext>
              </a:extLst>
            </p:cNvPr>
            <p:cNvSpPr/>
            <p:nvPr/>
          </p:nvSpPr>
          <p:spPr>
            <a:xfrm rot="10800000">
              <a:off x="4907798" y="574764"/>
              <a:ext cx="2812257" cy="1470893"/>
            </a:xfrm>
            <a:prstGeom prst="triangle">
              <a:avLst>
                <a:gd name="adj" fmla="val 50709"/>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oogle Shape;518;p39">
              <a:extLst>
                <a:ext uri="{FF2B5EF4-FFF2-40B4-BE49-F238E27FC236}">
                  <a16:creationId xmlns:a16="http://schemas.microsoft.com/office/drawing/2014/main" id="{CA1F0CE7-87CD-4AAB-BA2C-772590D3B613}"/>
                </a:ext>
              </a:extLst>
            </p:cNvPr>
            <p:cNvGrpSpPr/>
            <p:nvPr/>
          </p:nvGrpSpPr>
          <p:grpSpPr>
            <a:xfrm>
              <a:off x="6013036" y="703879"/>
              <a:ext cx="722951" cy="783016"/>
              <a:chOff x="1923675" y="1633650"/>
              <a:chExt cx="436000" cy="435975"/>
            </a:xfrm>
            <a:grpFill/>
          </p:grpSpPr>
          <p:sp>
            <p:nvSpPr>
              <p:cNvPr id="8" name="Google Shape;519;p39">
                <a:extLst>
                  <a:ext uri="{FF2B5EF4-FFF2-40B4-BE49-F238E27FC236}">
                    <a16:creationId xmlns:a16="http://schemas.microsoft.com/office/drawing/2014/main" id="{5CBFD66C-691F-46CF-BAAE-187BB44B7A0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E15AD81B-C4D5-4E80-909A-209B7E93549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33D1B13A-DA2B-42EA-AD48-A6DAD294CC7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2FF9F5ED-0049-4866-9F55-70C6832E4C86}"/>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1485A998-B570-4403-827A-2B61608B2084}"/>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24B225E-8297-42D1-8BC2-6C37193B11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 name="Straight Connector 6">
              <a:extLst>
                <a:ext uri="{FF2B5EF4-FFF2-40B4-BE49-F238E27FC236}">
                  <a16:creationId xmlns:a16="http://schemas.microsoft.com/office/drawing/2014/main" id="{7485F75C-27CA-4EE0-8BD6-09081A0A276C}"/>
                </a:ext>
              </a:extLst>
            </p:cNvPr>
            <p:cNvCxnSpPr>
              <a:cxnSpLocks/>
            </p:cNvCxnSpPr>
            <p:nvPr/>
          </p:nvCxnSpPr>
          <p:spPr>
            <a:xfrm>
              <a:off x="5878284" y="1521106"/>
              <a:ext cx="831576" cy="1"/>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DFD6A8B8-4BB7-403C-87A1-256ED5B6C3D2}"/>
              </a:ext>
            </a:extLst>
          </p:cNvPr>
          <p:cNvSpPr txBox="1"/>
          <p:nvPr/>
        </p:nvSpPr>
        <p:spPr>
          <a:xfrm>
            <a:off x="962620" y="2303053"/>
            <a:ext cx="10061121" cy="7171194"/>
          </a:xfrm>
          <a:prstGeom prst="rect">
            <a:avLst/>
          </a:prstGeom>
          <a:noFill/>
        </p:spPr>
        <p:txBody>
          <a:bodyPr wrap="square" rtlCol="0">
            <a:spAutoFit/>
          </a:bodyPr>
          <a:lstStyle/>
          <a:p>
            <a:r>
              <a:rPr lang="hr-BA" sz="2000" dirty="0">
                <a:solidFill>
                  <a:schemeClr val="bg2">
                    <a:lumMod val="25000"/>
                  </a:schemeClr>
                </a:solidFill>
              </a:rPr>
              <a:t>_____________________________________________________________________________</a:t>
            </a:r>
          </a:p>
          <a:p>
            <a:r>
              <a:rPr lang="hr-BA" sz="2000" dirty="0">
                <a:solidFill>
                  <a:schemeClr val="bg2">
                    <a:lumMod val="25000"/>
                  </a:schemeClr>
                </a:solidFill>
              </a:rPr>
              <a:t>__________________________________________________________________________________________________________________________________________________________</a:t>
            </a:r>
            <a:endParaRPr lang="de-DE" sz="2000" dirty="0">
              <a:solidFill>
                <a:schemeClr val="bg2">
                  <a:lumMod val="25000"/>
                </a:schemeClr>
              </a:solidFill>
            </a:endParaRPr>
          </a:p>
          <a:p>
            <a:r>
              <a:rPr lang="de-DE" sz="2000" dirty="0">
                <a:solidFill>
                  <a:schemeClr val="bg2">
                    <a:lumMod val="25000"/>
                  </a:schemeClr>
                </a:solidFill>
              </a:rPr>
              <a:t>_____________________________________________________________________________</a:t>
            </a:r>
          </a:p>
          <a:p>
            <a:r>
              <a:rPr lang="de-DE" sz="2000" dirty="0">
                <a:solidFill>
                  <a:schemeClr val="bg2">
                    <a:lumMod val="25000"/>
                  </a:schemeClr>
                </a:solidFill>
              </a:rPr>
              <a:t>__________________________________________________________________________________________________________________________________________________________</a:t>
            </a:r>
          </a:p>
          <a:p>
            <a:r>
              <a:rPr lang="de-DE" sz="2000" dirty="0">
                <a:solidFill>
                  <a:schemeClr val="bg2">
                    <a:lumMod val="25000"/>
                  </a:schemeClr>
                </a:solidFill>
              </a:rPr>
              <a:t>_____________________________________________________________________________</a:t>
            </a:r>
          </a:p>
          <a:p>
            <a:r>
              <a:rPr lang="de-DE" sz="2000" dirty="0">
                <a:solidFill>
                  <a:schemeClr val="bg2">
                    <a:lumMod val="25000"/>
                  </a:schemeClr>
                </a:solidFill>
              </a:rPr>
              <a:t>__________________________________________________________________________________________________________________________________________________________</a:t>
            </a:r>
          </a:p>
          <a:p>
            <a:r>
              <a:rPr lang="de-DE" sz="2000" dirty="0">
                <a:solidFill>
                  <a:schemeClr val="bg2">
                    <a:lumMod val="25000"/>
                  </a:schemeClr>
                </a:solidFill>
              </a:rPr>
              <a:t>_____________________________________________________________________________</a:t>
            </a:r>
          </a:p>
          <a:p>
            <a:r>
              <a:rPr lang="de-DE" sz="2000" dirty="0">
                <a:solidFill>
                  <a:schemeClr val="bg2">
                    <a:lumMod val="25000"/>
                  </a:schemeClr>
                </a:solidFill>
              </a:rPr>
              <a:t>__________________________________________________________________________________________________________________________________________________________</a:t>
            </a: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a:p>
            <a:endParaRPr lang="de-DE" sz="2000" dirty="0">
              <a:solidFill>
                <a:schemeClr val="bg2">
                  <a:lumMod val="25000"/>
                </a:schemeClr>
              </a:solidFill>
            </a:endParaRPr>
          </a:p>
        </p:txBody>
      </p:sp>
      <p:sp>
        <p:nvSpPr>
          <p:cNvPr id="15" name="Text Placeholder 2">
            <a:extLst>
              <a:ext uri="{FF2B5EF4-FFF2-40B4-BE49-F238E27FC236}">
                <a16:creationId xmlns:a16="http://schemas.microsoft.com/office/drawing/2014/main" id="{B07DB46E-5ADE-42EE-9E34-8E03B208669C}"/>
              </a:ext>
            </a:extLst>
          </p:cNvPr>
          <p:cNvSpPr txBox="1">
            <a:spLocks/>
          </p:cNvSpPr>
          <p:nvPr/>
        </p:nvSpPr>
        <p:spPr>
          <a:xfrm>
            <a:off x="1085850" y="1776830"/>
            <a:ext cx="10587038" cy="5309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de-DE" dirty="0" err="1"/>
              <a:t>Room</a:t>
            </a:r>
            <a:r>
              <a:rPr lang="de-DE" dirty="0"/>
              <a:t> </a:t>
            </a:r>
            <a:r>
              <a:rPr lang="de-DE" dirty="0" err="1"/>
              <a:t>for</a:t>
            </a:r>
            <a:r>
              <a:rPr lang="de-DE" dirty="0"/>
              <a:t> </a:t>
            </a:r>
            <a:r>
              <a:rPr lang="de-DE" dirty="0" err="1"/>
              <a:t>your</a:t>
            </a:r>
            <a:r>
              <a:rPr lang="de-DE" dirty="0"/>
              <a:t> </a:t>
            </a:r>
            <a:r>
              <a:rPr lang="de-DE" dirty="0" err="1"/>
              <a:t>results</a:t>
            </a:r>
            <a:endParaRPr lang="en-US" dirty="0">
              <a:solidFill>
                <a:srgbClr val="FFC000"/>
              </a:solidFill>
            </a:endParaRPr>
          </a:p>
        </p:txBody>
      </p:sp>
    </p:spTree>
    <p:extLst>
      <p:ext uri="{BB962C8B-B14F-4D97-AF65-F5344CB8AC3E}">
        <p14:creationId xmlns:p14="http://schemas.microsoft.com/office/powerpoint/2010/main" val="3562587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BD031-B5B3-4284-B1D9-A392EA131394}"/>
              </a:ext>
            </a:extLst>
          </p:cNvPr>
          <p:cNvSpPr>
            <a:spLocks noGrp="1"/>
          </p:cNvSpPr>
          <p:nvPr>
            <p:ph type="body" sz="quarter" idx="13"/>
          </p:nvPr>
        </p:nvSpPr>
        <p:spPr/>
        <p:txBody>
          <a:bodyPr/>
          <a:lstStyle/>
          <a:p>
            <a:r>
              <a:rPr lang="hr-BA" dirty="0"/>
              <a:t>Read and learn</a:t>
            </a:r>
          </a:p>
          <a:p>
            <a:endParaRPr lang="hr-BA" dirty="0"/>
          </a:p>
          <a:p>
            <a:r>
              <a:rPr lang="de-DE" sz="2400" b="0" dirty="0" err="1"/>
              <a:t>How</a:t>
            </a:r>
            <a:r>
              <a:rPr lang="de-DE" sz="2400" b="0" dirty="0"/>
              <a:t> </a:t>
            </a:r>
            <a:r>
              <a:rPr lang="de-DE" sz="2400" b="0" dirty="0" err="1"/>
              <a:t>can</a:t>
            </a:r>
            <a:r>
              <a:rPr lang="de-DE" sz="2400" b="0" dirty="0"/>
              <a:t> </a:t>
            </a:r>
            <a:r>
              <a:rPr lang="de-DE" sz="2400" b="0" dirty="0" err="1"/>
              <a:t>you</a:t>
            </a:r>
            <a:r>
              <a:rPr lang="de-DE" sz="2400" b="0" dirty="0"/>
              <a:t> handle a </a:t>
            </a:r>
            <a:r>
              <a:rPr lang="de-DE" sz="2400" b="0" dirty="0" err="1"/>
              <a:t>virus</a:t>
            </a:r>
            <a:r>
              <a:rPr lang="de-DE" sz="2400" b="0" dirty="0"/>
              <a:t> on </a:t>
            </a:r>
            <a:r>
              <a:rPr lang="de-DE" sz="2400" b="0" dirty="0" err="1"/>
              <a:t>your</a:t>
            </a:r>
            <a:r>
              <a:rPr lang="de-DE" sz="2400" b="0" dirty="0"/>
              <a:t> </a:t>
            </a:r>
            <a:r>
              <a:rPr lang="de-DE" sz="2400" b="0" dirty="0" err="1"/>
              <a:t>computer</a:t>
            </a:r>
            <a:r>
              <a:rPr lang="de-DE" sz="2400" b="0" dirty="0"/>
              <a:t>? </a:t>
            </a:r>
            <a:endParaRPr lang="en-US" sz="2400" b="0" dirty="0"/>
          </a:p>
        </p:txBody>
      </p:sp>
      <p:sp>
        <p:nvSpPr>
          <p:cNvPr id="3" name="Text Placeholder 2">
            <a:extLst>
              <a:ext uri="{FF2B5EF4-FFF2-40B4-BE49-F238E27FC236}">
                <a16:creationId xmlns:a16="http://schemas.microsoft.com/office/drawing/2014/main" id="{C6B86588-9B62-4390-9C40-530AAE8FE114}"/>
              </a:ext>
            </a:extLst>
          </p:cNvPr>
          <p:cNvSpPr>
            <a:spLocks noGrp="1"/>
          </p:cNvSpPr>
          <p:nvPr>
            <p:ph type="body" sz="quarter" idx="14"/>
          </p:nvPr>
        </p:nvSpPr>
        <p:spPr>
          <a:xfrm>
            <a:off x="436935" y="4511924"/>
            <a:ext cx="9672265" cy="1382690"/>
          </a:xfrm>
        </p:spPr>
        <p:txBody>
          <a:bodyPr/>
          <a:lstStyle/>
          <a:p>
            <a:r>
              <a:rPr lang="de-DE" sz="2200" dirty="0" err="1"/>
              <a:t>Everybody</a:t>
            </a:r>
            <a:r>
              <a:rPr lang="de-DE" sz="2200" dirty="0"/>
              <a:t> </a:t>
            </a:r>
            <a:r>
              <a:rPr lang="de-DE" sz="2200" dirty="0" err="1"/>
              <a:t>has</a:t>
            </a:r>
            <a:r>
              <a:rPr lang="de-DE" sz="2200" dirty="0"/>
              <a:t> </a:t>
            </a:r>
            <a:r>
              <a:rPr lang="de-DE" sz="2200" dirty="0" err="1"/>
              <a:t>heard</a:t>
            </a:r>
            <a:r>
              <a:rPr lang="de-DE" sz="2200" dirty="0"/>
              <a:t> </a:t>
            </a:r>
            <a:r>
              <a:rPr lang="de-DE" sz="2200" dirty="0" err="1"/>
              <a:t>about</a:t>
            </a:r>
            <a:r>
              <a:rPr lang="de-DE" sz="2200" dirty="0"/>
              <a:t> </a:t>
            </a:r>
            <a:r>
              <a:rPr lang="de-DE" sz="2200" dirty="0" err="1"/>
              <a:t>computer</a:t>
            </a:r>
            <a:r>
              <a:rPr lang="de-DE" sz="2200" dirty="0"/>
              <a:t> </a:t>
            </a:r>
            <a:r>
              <a:rPr lang="de-DE" sz="2200" dirty="0" err="1"/>
              <a:t>viruses</a:t>
            </a:r>
            <a:r>
              <a:rPr lang="de-DE" sz="2200" dirty="0"/>
              <a:t> </a:t>
            </a:r>
            <a:r>
              <a:rPr lang="de-DE" sz="2200" dirty="0" err="1"/>
              <a:t>and</a:t>
            </a:r>
            <a:r>
              <a:rPr lang="de-DE" sz="2200" dirty="0"/>
              <a:t> </a:t>
            </a:r>
            <a:r>
              <a:rPr lang="de-DE" sz="2200" dirty="0" err="1"/>
              <a:t>how</a:t>
            </a:r>
            <a:r>
              <a:rPr lang="de-DE" sz="2200" dirty="0"/>
              <a:t> </a:t>
            </a:r>
            <a:r>
              <a:rPr lang="de-DE" sz="2200" dirty="0" err="1"/>
              <a:t>annoying</a:t>
            </a:r>
            <a:r>
              <a:rPr lang="de-DE" sz="2200" dirty="0"/>
              <a:t> </a:t>
            </a:r>
            <a:r>
              <a:rPr lang="de-DE" sz="2200" dirty="0" err="1"/>
              <a:t>and</a:t>
            </a:r>
            <a:r>
              <a:rPr lang="de-DE" sz="2200" dirty="0"/>
              <a:t> </a:t>
            </a:r>
            <a:r>
              <a:rPr lang="de-DE" sz="2200" dirty="0" err="1"/>
              <a:t>dangerous</a:t>
            </a:r>
            <a:r>
              <a:rPr lang="de-DE" sz="2200" dirty="0"/>
              <a:t> </a:t>
            </a:r>
            <a:r>
              <a:rPr lang="de-DE" sz="2200" dirty="0" err="1"/>
              <a:t>they</a:t>
            </a:r>
            <a:r>
              <a:rPr lang="de-DE" sz="2200" dirty="0"/>
              <a:t> </a:t>
            </a:r>
            <a:r>
              <a:rPr lang="de-DE" sz="2200" dirty="0" err="1"/>
              <a:t>can</a:t>
            </a:r>
            <a:r>
              <a:rPr lang="de-DE" sz="2200" dirty="0"/>
              <a:t> </a:t>
            </a:r>
            <a:r>
              <a:rPr lang="de-DE" sz="2200" dirty="0" err="1"/>
              <a:t>be</a:t>
            </a:r>
            <a:r>
              <a:rPr lang="de-DE" sz="2200" dirty="0"/>
              <a:t> </a:t>
            </a:r>
            <a:r>
              <a:rPr lang="de-DE" sz="2200" dirty="0" err="1"/>
              <a:t>for</a:t>
            </a:r>
            <a:r>
              <a:rPr lang="de-DE" sz="2200" dirty="0"/>
              <a:t> </a:t>
            </a:r>
            <a:r>
              <a:rPr lang="de-DE" sz="2200" dirty="0" err="1"/>
              <a:t>your</a:t>
            </a:r>
            <a:r>
              <a:rPr lang="de-DE" sz="2200" dirty="0"/>
              <a:t> </a:t>
            </a:r>
            <a:r>
              <a:rPr lang="de-DE" sz="2200" dirty="0" err="1"/>
              <a:t>work</a:t>
            </a:r>
            <a:r>
              <a:rPr lang="de-DE" sz="2200" dirty="0"/>
              <a:t> </a:t>
            </a:r>
            <a:r>
              <a:rPr lang="de-DE" sz="2200" dirty="0" err="1"/>
              <a:t>and</a:t>
            </a:r>
            <a:r>
              <a:rPr lang="de-DE" sz="2200" dirty="0"/>
              <a:t> </a:t>
            </a:r>
            <a:r>
              <a:rPr lang="de-DE" sz="2200" dirty="0" err="1"/>
              <a:t>your</a:t>
            </a:r>
            <a:r>
              <a:rPr lang="de-DE" sz="2200" dirty="0"/>
              <a:t> </a:t>
            </a:r>
            <a:r>
              <a:rPr lang="de-DE" sz="2200" dirty="0" err="1"/>
              <a:t>data</a:t>
            </a:r>
            <a:r>
              <a:rPr lang="de-DE" sz="2200" dirty="0"/>
              <a:t>.</a:t>
            </a:r>
          </a:p>
          <a:p>
            <a:r>
              <a:rPr lang="de-DE" sz="2200" dirty="0"/>
              <a:t>This simple </a:t>
            </a:r>
            <a:r>
              <a:rPr lang="de-DE" sz="2200" dirty="0" err="1"/>
              <a:t>guide</a:t>
            </a:r>
            <a:r>
              <a:rPr lang="de-DE" sz="2200" dirty="0"/>
              <a:t> will </a:t>
            </a:r>
            <a:r>
              <a:rPr lang="de-DE" sz="2200" dirty="0" err="1"/>
              <a:t>help</a:t>
            </a:r>
            <a:r>
              <a:rPr lang="de-DE" sz="2200" dirty="0"/>
              <a:t> </a:t>
            </a:r>
            <a:r>
              <a:rPr lang="de-DE" sz="2200" dirty="0" err="1"/>
              <a:t>you</a:t>
            </a:r>
            <a:r>
              <a:rPr lang="de-DE" sz="2200" dirty="0"/>
              <a:t> </a:t>
            </a:r>
            <a:r>
              <a:rPr lang="de-DE" sz="2200" dirty="0" err="1"/>
              <a:t>to</a:t>
            </a:r>
            <a:r>
              <a:rPr lang="de-DE" sz="2200" dirty="0"/>
              <a:t> </a:t>
            </a:r>
            <a:r>
              <a:rPr lang="de-DE" sz="2200" dirty="0" err="1"/>
              <a:t>take</a:t>
            </a:r>
            <a:r>
              <a:rPr lang="de-DE" sz="2200" dirty="0"/>
              <a:t> </a:t>
            </a:r>
            <a:r>
              <a:rPr lang="de-DE" sz="2200" dirty="0" err="1"/>
              <a:t>basic</a:t>
            </a:r>
            <a:r>
              <a:rPr lang="de-DE" sz="2200" dirty="0"/>
              <a:t> </a:t>
            </a:r>
            <a:r>
              <a:rPr lang="de-DE" sz="2200" dirty="0" err="1"/>
              <a:t>protective</a:t>
            </a:r>
            <a:r>
              <a:rPr lang="de-DE" sz="2200" dirty="0"/>
              <a:t> </a:t>
            </a:r>
            <a:r>
              <a:rPr lang="de-DE" sz="2200" dirty="0" err="1"/>
              <a:t>measures</a:t>
            </a:r>
            <a:r>
              <a:rPr lang="de-DE" sz="2200" dirty="0"/>
              <a:t> </a:t>
            </a:r>
            <a:r>
              <a:rPr lang="de-DE" sz="2200" dirty="0" err="1"/>
              <a:t>against</a:t>
            </a:r>
            <a:r>
              <a:rPr lang="de-DE" sz="2200" dirty="0"/>
              <a:t> </a:t>
            </a:r>
            <a:r>
              <a:rPr lang="de-DE" sz="2200" dirty="0" err="1"/>
              <a:t>viruses</a:t>
            </a:r>
            <a:r>
              <a:rPr lang="de-DE" sz="2200" dirty="0"/>
              <a:t> on </a:t>
            </a:r>
            <a:r>
              <a:rPr lang="de-DE" sz="2200" dirty="0" err="1"/>
              <a:t>your</a:t>
            </a:r>
            <a:r>
              <a:rPr lang="de-DE" sz="2200" dirty="0"/>
              <a:t> </a:t>
            </a:r>
            <a:r>
              <a:rPr lang="de-DE" sz="2200" dirty="0" err="1"/>
              <a:t>computer</a:t>
            </a:r>
            <a:r>
              <a:rPr lang="de-DE" sz="2200" dirty="0"/>
              <a:t>. </a:t>
            </a:r>
            <a:r>
              <a:rPr lang="de-DE" b="1" dirty="0">
                <a:solidFill>
                  <a:srgbClr val="00ACA7"/>
                </a:solidFill>
              </a:rPr>
              <a:t>Click on </a:t>
            </a:r>
            <a:r>
              <a:rPr lang="de-DE" b="1" dirty="0" err="1">
                <a:solidFill>
                  <a:srgbClr val="00ACA7"/>
                </a:solidFill>
              </a:rPr>
              <a:t>the</a:t>
            </a:r>
            <a:r>
              <a:rPr lang="de-DE" b="1" dirty="0">
                <a:solidFill>
                  <a:srgbClr val="00ACA7"/>
                </a:solidFill>
              </a:rPr>
              <a:t> </a:t>
            </a:r>
            <a:r>
              <a:rPr lang="de-DE" b="1" dirty="0" err="1">
                <a:solidFill>
                  <a:srgbClr val="00ACA7"/>
                </a:solidFill>
              </a:rPr>
              <a:t>image</a:t>
            </a:r>
            <a:r>
              <a:rPr lang="de-DE" b="1" dirty="0">
                <a:solidFill>
                  <a:srgbClr val="00ACA7"/>
                </a:solidFill>
              </a:rPr>
              <a:t> on </a:t>
            </a:r>
            <a:r>
              <a:rPr lang="de-DE" b="1" dirty="0" err="1">
                <a:solidFill>
                  <a:srgbClr val="00ACA7"/>
                </a:solidFill>
              </a:rPr>
              <a:t>the</a:t>
            </a:r>
            <a:r>
              <a:rPr lang="de-DE" b="1" dirty="0">
                <a:solidFill>
                  <a:srgbClr val="00ACA7"/>
                </a:solidFill>
              </a:rPr>
              <a:t> </a:t>
            </a:r>
            <a:r>
              <a:rPr lang="de-DE" b="1" dirty="0" err="1">
                <a:solidFill>
                  <a:srgbClr val="00ACA7"/>
                </a:solidFill>
              </a:rPr>
              <a:t>right</a:t>
            </a:r>
            <a:r>
              <a:rPr lang="de-DE" b="1" dirty="0">
                <a:solidFill>
                  <a:srgbClr val="00ACA7"/>
                </a:solidFill>
              </a:rPr>
              <a:t> </a:t>
            </a:r>
            <a:r>
              <a:rPr lang="de-DE" b="1" dirty="0" err="1">
                <a:solidFill>
                  <a:srgbClr val="00ACA7"/>
                </a:solidFill>
              </a:rPr>
              <a:t>to</a:t>
            </a:r>
            <a:r>
              <a:rPr lang="de-DE" b="1" dirty="0">
                <a:solidFill>
                  <a:srgbClr val="00ACA7"/>
                </a:solidFill>
              </a:rPr>
              <a:t> open </a:t>
            </a:r>
            <a:r>
              <a:rPr lang="de-DE" b="1" dirty="0" err="1">
                <a:solidFill>
                  <a:srgbClr val="00ACA7"/>
                </a:solidFill>
              </a:rPr>
              <a:t>the</a:t>
            </a:r>
            <a:r>
              <a:rPr lang="de-DE" b="1" dirty="0">
                <a:solidFill>
                  <a:srgbClr val="00ACA7"/>
                </a:solidFill>
              </a:rPr>
              <a:t> PDF </a:t>
            </a:r>
            <a:r>
              <a:rPr lang="de-DE" b="1" dirty="0" err="1">
                <a:solidFill>
                  <a:srgbClr val="00ACA7"/>
                </a:solidFill>
              </a:rPr>
              <a:t>document</a:t>
            </a:r>
            <a:r>
              <a:rPr lang="de-DE" b="1" dirty="0">
                <a:solidFill>
                  <a:srgbClr val="00ACA7"/>
                </a:solidFill>
              </a:rPr>
              <a:t>.</a:t>
            </a:r>
            <a:endParaRPr lang="en-US" sz="2200" b="1" dirty="0">
              <a:solidFill>
                <a:srgbClr val="00ACA7"/>
              </a:solidFill>
            </a:endParaRPr>
          </a:p>
        </p:txBody>
      </p:sp>
      <p:pic>
        <p:nvPicPr>
          <p:cNvPr id="6" name="Bildplatzhalter 5">
            <a:hlinkClick r:id="rId2" action="ppaction://hlinkfile"/>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5908447" y="359229"/>
            <a:ext cx="6005965" cy="387514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TextBox 4">
            <a:extLst>
              <a:ext uri="{FF2B5EF4-FFF2-40B4-BE49-F238E27FC236}">
                <a16:creationId xmlns:a16="http://schemas.microsoft.com/office/drawing/2014/main" id="{92D96D3A-DA10-4B9F-AAA6-AA6B7380CCC9}"/>
              </a:ext>
            </a:extLst>
          </p:cNvPr>
          <p:cNvSpPr txBox="1"/>
          <p:nvPr/>
        </p:nvSpPr>
        <p:spPr>
          <a:xfrm>
            <a:off x="1279753" y="6511409"/>
            <a:ext cx="8829447" cy="369332"/>
          </a:xfrm>
          <a:prstGeom prst="rect">
            <a:avLst/>
          </a:prstGeom>
          <a:noFill/>
        </p:spPr>
        <p:txBody>
          <a:bodyPr wrap="square">
            <a:spAutoFit/>
          </a:bodyPr>
          <a:lstStyle/>
          <a:p>
            <a:r>
              <a:rPr lang="de-DE" dirty="0">
                <a:solidFill>
                  <a:schemeClr val="bg2">
                    <a:lumMod val="50000"/>
                  </a:schemeClr>
                </a:solidFill>
              </a:rPr>
              <a:t>SOURCE: </a:t>
            </a:r>
            <a:r>
              <a:rPr lang="hr-BA" dirty="0">
                <a:solidFill>
                  <a:schemeClr val="bg2">
                    <a:lumMod val="50000"/>
                  </a:schemeClr>
                </a:solidFill>
              </a:rPr>
              <a:t>https://www.digitaltravellers.org/sheet/what-to-do-if-your-computer-gets-a-virus/</a:t>
            </a:r>
            <a:endParaRPr lang="en-US" dirty="0">
              <a:solidFill>
                <a:schemeClr val="bg2">
                  <a:lumMod val="50000"/>
                </a:schemeClr>
              </a:solidFill>
            </a:endParaRPr>
          </a:p>
        </p:txBody>
      </p:sp>
      <p:pic>
        <p:nvPicPr>
          <p:cNvPr id="8" name="Graphic 7" descr="Arrow: Counter-clockwise curve with solid fill">
            <a:extLst>
              <a:ext uri="{FF2B5EF4-FFF2-40B4-BE49-F238E27FC236}">
                <a16:creationId xmlns:a16="http://schemas.microsoft.com/office/drawing/2014/main" id="{41E9BCB7-A102-45FB-88F6-AA43B3AD416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530504">
            <a:off x="9128455" y="4019581"/>
            <a:ext cx="1943129" cy="1943129"/>
          </a:xfrm>
          <a:prstGeom prst="rect">
            <a:avLst/>
          </a:prstGeom>
        </p:spPr>
      </p:pic>
      <p:sp>
        <p:nvSpPr>
          <p:cNvPr id="5" name="TextBox 4">
            <a:extLst>
              <a:ext uri="{FF2B5EF4-FFF2-40B4-BE49-F238E27FC236}">
                <a16:creationId xmlns:a16="http://schemas.microsoft.com/office/drawing/2014/main" id="{C752F3E6-5AA8-4732-8A9E-6CC2F82F2F29}"/>
              </a:ext>
            </a:extLst>
          </p:cNvPr>
          <p:cNvSpPr txBox="1"/>
          <p:nvPr/>
        </p:nvSpPr>
        <p:spPr>
          <a:xfrm>
            <a:off x="9706708" y="3652150"/>
            <a:ext cx="1184491" cy="369332"/>
          </a:xfrm>
          <a:prstGeom prst="rect">
            <a:avLst/>
          </a:prstGeom>
          <a:noFill/>
        </p:spPr>
        <p:txBody>
          <a:bodyPr wrap="none" rtlCol="0">
            <a:spAutoFit/>
          </a:bodyPr>
          <a:lstStyle/>
          <a:p>
            <a:r>
              <a:rPr lang="hr-BA" b="1" dirty="0">
                <a:solidFill>
                  <a:schemeClr val="bg1"/>
                </a:solidFill>
              </a:rPr>
              <a:t>CTR+CLICK</a:t>
            </a:r>
            <a:endParaRPr lang="en-US" b="1" dirty="0">
              <a:solidFill>
                <a:schemeClr val="bg1"/>
              </a:solidFill>
            </a:endParaRPr>
          </a:p>
        </p:txBody>
      </p:sp>
    </p:spTree>
    <p:extLst>
      <p:ext uri="{BB962C8B-B14F-4D97-AF65-F5344CB8AC3E}">
        <p14:creationId xmlns:p14="http://schemas.microsoft.com/office/powerpoint/2010/main" val="3934151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477171" y="905043"/>
            <a:ext cx="5257054" cy="2523956"/>
          </a:xfrm>
        </p:spPr>
        <p:txBody>
          <a:bodyPr/>
          <a:lstStyle/>
          <a:p>
            <a:r>
              <a:rPr lang="en-US" dirty="0"/>
              <a:t>3. Creatively using digital technologies</a:t>
            </a:r>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4965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10655652" cy="697353"/>
          </a:xfrm>
        </p:spPr>
        <p:txBody>
          <a:bodyPr/>
          <a:lstStyle/>
          <a:p>
            <a:pPr algn="ctr"/>
            <a:r>
              <a:rPr lang="hr-BA" sz="3200" dirty="0"/>
              <a:t>Important definition</a:t>
            </a:r>
            <a:r>
              <a:rPr lang="en-IE" sz="3200" dirty="0"/>
              <a:t>s</a:t>
            </a:r>
          </a:p>
          <a:p>
            <a:pPr algn="ctr"/>
            <a:endParaRPr lang="en-US" sz="3200" dirty="0"/>
          </a:p>
        </p:txBody>
      </p:sp>
      <p:sp>
        <p:nvSpPr>
          <p:cNvPr id="2" name="Text Placeholder 1">
            <a:extLst>
              <a:ext uri="{FF2B5EF4-FFF2-40B4-BE49-F238E27FC236}">
                <a16:creationId xmlns:a16="http://schemas.microsoft.com/office/drawing/2014/main" id="{27F5C34F-6635-4656-B598-E714C21890BB}"/>
              </a:ext>
            </a:extLst>
          </p:cNvPr>
          <p:cNvSpPr>
            <a:spLocks noGrp="1"/>
          </p:cNvSpPr>
          <p:nvPr>
            <p:ph type="body" sz="quarter" idx="14"/>
          </p:nvPr>
        </p:nvSpPr>
        <p:spPr>
          <a:xfrm>
            <a:off x="768174" y="1406790"/>
            <a:ext cx="10655652" cy="3872219"/>
          </a:xfrm>
        </p:spPr>
        <p:txBody>
          <a:bodyPr/>
          <a:lstStyle/>
          <a:p>
            <a:r>
              <a:rPr lang="en-IE" sz="2400" b="1" i="0" dirty="0">
                <a:effectLst/>
              </a:rPr>
              <a:t>Creativity </a:t>
            </a:r>
            <a:r>
              <a:rPr lang="en-US" sz="2400" i="0" dirty="0">
                <a:effectLst/>
              </a:rPr>
              <a:t>is defined as the tendency to generate or recognize ideas, alternatives, or possibilities that may be useful in solving problems, communicating with others, and entertaining ourselves and others.</a:t>
            </a:r>
            <a:endParaRPr lang="en-IE" sz="2400" i="0" dirty="0">
              <a:effectLst/>
            </a:endParaRPr>
          </a:p>
          <a:p>
            <a:r>
              <a:rPr lang="en-US" sz="2400" b="1" i="0" dirty="0">
                <a:effectLst/>
              </a:rPr>
              <a:t>A learning platform (or eLearning platform) </a:t>
            </a:r>
            <a:r>
              <a:rPr lang="en-US" sz="2400" i="0" dirty="0">
                <a:effectLst/>
              </a:rPr>
              <a:t>is an online portal that provides learners and administrators with tools and resources to help enhance the delivery and management of training initiatives.</a:t>
            </a:r>
            <a:endParaRPr lang="en-IE" sz="2400" dirty="0"/>
          </a:p>
        </p:txBody>
      </p:sp>
    </p:spTree>
    <p:extLst>
      <p:ext uri="{BB962C8B-B14F-4D97-AF65-F5344CB8AC3E}">
        <p14:creationId xmlns:p14="http://schemas.microsoft.com/office/powerpoint/2010/main" val="3460152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p:txBody>
          <a:bodyPr>
            <a:normAutofit/>
          </a:bodyPr>
          <a:lstStyle/>
          <a:p>
            <a:r>
              <a:rPr lang="en-US" dirty="0">
                <a:solidFill>
                  <a:schemeClr val="bg2">
                    <a:lumMod val="50000"/>
                  </a:schemeClr>
                </a:solidFill>
              </a:rPr>
              <a:t>Can Creativity and Technology Work Together?</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15901" y="1626000"/>
            <a:ext cx="11069641" cy="3537886"/>
          </a:xfrm>
        </p:spPr>
        <p:txBody>
          <a:bodyPr/>
          <a:lstStyle/>
          <a:p>
            <a:r>
              <a:rPr lang="en-US" dirty="0">
                <a:solidFill>
                  <a:schemeClr val="bg2">
                    <a:lumMod val="25000"/>
                  </a:schemeClr>
                </a:solidFill>
                <a:effectLst/>
              </a:rPr>
              <a:t>The simple answer to this is </a:t>
            </a:r>
            <a:r>
              <a:rPr lang="en-US" dirty="0">
                <a:solidFill>
                  <a:srgbClr val="D6315A"/>
                </a:solidFill>
                <a:effectLst/>
              </a:rPr>
              <a:t>yes</a:t>
            </a:r>
            <a:r>
              <a:rPr lang="en-US" dirty="0">
                <a:solidFill>
                  <a:schemeClr val="bg2">
                    <a:lumMod val="25000"/>
                  </a:schemeClr>
                </a:solidFill>
                <a:effectLst/>
              </a:rPr>
              <a:t>. Creativity and technology do work together and are not mutually exclusive. Instead of suppressing creativity, technology has the ability to enhance specific areas of the creative process, by presenting a new platform for creativity to exist on (and come from). </a:t>
            </a:r>
          </a:p>
          <a:p>
            <a:r>
              <a:rPr lang="en-US" dirty="0">
                <a:solidFill>
                  <a:schemeClr val="bg2">
                    <a:lumMod val="25000"/>
                  </a:schemeClr>
                </a:solidFill>
                <a:effectLst/>
              </a:rPr>
              <a:t>Technology has inspired new careers, as well as creations. </a:t>
            </a:r>
            <a:r>
              <a:rPr lang="hr-BA" dirty="0">
                <a:solidFill>
                  <a:schemeClr val="bg2">
                    <a:lumMod val="25000"/>
                  </a:schemeClr>
                </a:solidFill>
                <a:effectLst/>
              </a:rPr>
              <a:t>Students can solve problems in a more efficient and attractive way if they embrace creativity while using technology. As a student, it can be important to stand out. You can use the help of technology to achieve that!</a:t>
            </a:r>
            <a:endParaRPr lang="en-US" dirty="0">
              <a:solidFill>
                <a:schemeClr val="bg2">
                  <a:lumMod val="25000"/>
                </a:schemeClr>
              </a:solidFill>
            </a:endParaRPr>
          </a:p>
        </p:txBody>
      </p:sp>
      <p:sp>
        <p:nvSpPr>
          <p:cNvPr id="4" name="Text Placeholder 2">
            <a:extLst>
              <a:ext uri="{FF2B5EF4-FFF2-40B4-BE49-F238E27FC236}">
                <a16:creationId xmlns:a16="http://schemas.microsoft.com/office/drawing/2014/main" id="{FAE9DD12-104E-47F3-A1DF-66484BAD962A}"/>
              </a:ext>
            </a:extLst>
          </p:cNvPr>
          <p:cNvSpPr txBox="1">
            <a:spLocks/>
          </p:cNvSpPr>
          <p:nvPr/>
        </p:nvSpPr>
        <p:spPr>
          <a:xfrm>
            <a:off x="7483880" y="6265561"/>
            <a:ext cx="4610709" cy="229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200" b="0" i="0" u="none" strike="noStrike" kern="1200" cap="none" spc="0" normalizeH="0" baseline="0" noProof="0" dirty="0">
                <a:ln>
                  <a:noFill/>
                </a:ln>
                <a:solidFill>
                  <a:srgbClr val="5E5E5E"/>
                </a:solidFill>
                <a:effectLst/>
                <a:uLnTx/>
                <a:uFillTx/>
                <a:latin typeface="Calibri" panose="020F0502020204030204"/>
                <a:ea typeface="+mn-ea"/>
                <a:cs typeface="+mn-cs"/>
              </a:rPr>
              <a:t>https://www.smashingmagazine.com/2020/12/creativity-technology/</a:t>
            </a:r>
          </a:p>
        </p:txBody>
      </p:sp>
      <p:pic>
        <p:nvPicPr>
          <p:cNvPr id="6" name="Picture 5" descr="A picture containing text&#10;&#10;Description automatically generated">
            <a:extLst>
              <a:ext uri="{FF2B5EF4-FFF2-40B4-BE49-F238E27FC236}">
                <a16:creationId xmlns:a16="http://schemas.microsoft.com/office/drawing/2014/main" id="{16BECBD1-6926-4BAA-B923-ACF19A4F3E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9998" y="4524868"/>
            <a:ext cx="6452003" cy="1762813"/>
          </a:xfrm>
          <a:prstGeom prst="rect">
            <a:avLst/>
          </a:prstGeom>
        </p:spPr>
      </p:pic>
    </p:spTree>
    <p:extLst>
      <p:ext uri="{BB962C8B-B14F-4D97-AF65-F5344CB8AC3E}">
        <p14:creationId xmlns:p14="http://schemas.microsoft.com/office/powerpoint/2010/main" val="2838251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6F52E1-BECA-405D-BEF1-42E79596F563}"/>
              </a:ext>
            </a:extLst>
          </p:cNvPr>
          <p:cNvSpPr>
            <a:spLocks noGrp="1"/>
          </p:cNvSpPr>
          <p:nvPr>
            <p:ph type="body" sz="quarter" idx="13"/>
          </p:nvPr>
        </p:nvSpPr>
        <p:spPr/>
        <p:txBody>
          <a:bodyPr/>
          <a:lstStyle/>
          <a:p>
            <a:r>
              <a:rPr lang="hr-BA" dirty="0"/>
              <a:t>CREATIVE LEARNING &amp; CREATIVE VOICING</a:t>
            </a:r>
            <a:endParaRPr lang="en-IE" dirty="0"/>
          </a:p>
        </p:txBody>
      </p:sp>
      <p:sp>
        <p:nvSpPr>
          <p:cNvPr id="3" name="Text Placeholder 2">
            <a:extLst>
              <a:ext uri="{FF2B5EF4-FFF2-40B4-BE49-F238E27FC236}">
                <a16:creationId xmlns:a16="http://schemas.microsoft.com/office/drawing/2014/main" id="{CC37185F-007C-4834-9416-B1DF03455243}"/>
              </a:ext>
            </a:extLst>
          </p:cNvPr>
          <p:cNvSpPr>
            <a:spLocks noGrp="1"/>
          </p:cNvSpPr>
          <p:nvPr>
            <p:ph type="body" sz="quarter" idx="14"/>
          </p:nvPr>
        </p:nvSpPr>
        <p:spPr/>
        <p:txBody>
          <a:bodyPr/>
          <a:lstStyle/>
          <a:p>
            <a:r>
              <a:rPr lang="en-IE" dirty="0"/>
              <a:t>The Include Her team have </a:t>
            </a:r>
            <a:r>
              <a:rPr lang="hr-BA" dirty="0"/>
              <a:t>opted to focus on</a:t>
            </a:r>
            <a:r>
              <a:rPr lang="en-IE" dirty="0"/>
              <a:t> two most relevant areas where creative approach to USING technology can help female migrants in higher education:</a:t>
            </a:r>
            <a:endParaRPr lang="hr-BA" dirty="0"/>
          </a:p>
          <a:p>
            <a:endParaRPr lang="en-IE" dirty="0"/>
          </a:p>
          <a:p>
            <a:pPr marL="514350" indent="-514350">
              <a:buFont typeface="+mj-lt"/>
              <a:buAutoNum type="arabicPeriod"/>
            </a:pPr>
            <a:r>
              <a:rPr lang="en-IE" sz="2800" dirty="0">
                <a:solidFill>
                  <a:srgbClr val="00ACA7"/>
                </a:solidFill>
              </a:rPr>
              <a:t>Creative approach to digital learning, using platforms</a:t>
            </a:r>
          </a:p>
          <a:p>
            <a:pPr marL="514350" indent="-514350">
              <a:buFont typeface="+mj-lt"/>
              <a:buAutoNum type="arabicPeriod"/>
            </a:pPr>
            <a:r>
              <a:rPr lang="en-IE" sz="2800" dirty="0">
                <a:solidFill>
                  <a:srgbClr val="E78631"/>
                </a:solidFill>
              </a:rPr>
              <a:t>Utilising </a:t>
            </a:r>
            <a:r>
              <a:rPr lang="hr-BA" sz="2800" dirty="0">
                <a:solidFill>
                  <a:srgbClr val="E78631"/>
                </a:solidFill>
              </a:rPr>
              <a:t>the </a:t>
            </a:r>
            <a:r>
              <a:rPr lang="en-IE" sz="2800" dirty="0">
                <a:solidFill>
                  <a:srgbClr val="E78631"/>
                </a:solidFill>
              </a:rPr>
              <a:t>potential of technology to help shape the participation, </a:t>
            </a:r>
            <a:r>
              <a:rPr lang="hr-BA" sz="2800" dirty="0">
                <a:solidFill>
                  <a:srgbClr val="E78631"/>
                </a:solidFill>
              </a:rPr>
              <a:t>voicing</a:t>
            </a:r>
            <a:r>
              <a:rPr lang="en-IE" sz="2800" dirty="0">
                <a:solidFill>
                  <a:srgbClr val="E78631"/>
                </a:solidFill>
              </a:rPr>
              <a:t> of opinions,</a:t>
            </a:r>
            <a:r>
              <a:rPr lang="hr-BA" sz="2800" dirty="0">
                <a:solidFill>
                  <a:srgbClr val="E78631"/>
                </a:solidFill>
              </a:rPr>
              <a:t> </a:t>
            </a:r>
            <a:r>
              <a:rPr lang="en-IE" sz="2800" dirty="0">
                <a:solidFill>
                  <a:srgbClr val="E78631"/>
                </a:solidFill>
              </a:rPr>
              <a:t>all reflecting in presentation skills</a:t>
            </a:r>
          </a:p>
        </p:txBody>
      </p:sp>
    </p:spTree>
    <p:extLst>
      <p:ext uri="{BB962C8B-B14F-4D97-AF65-F5344CB8AC3E}">
        <p14:creationId xmlns:p14="http://schemas.microsoft.com/office/powerpoint/2010/main" val="6674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385790"/>
            <a:ext cx="11171222" cy="844269"/>
          </a:xfrm>
        </p:spPr>
        <p:txBody>
          <a:bodyPr>
            <a:normAutofit/>
          </a:bodyPr>
          <a:lstStyle/>
          <a:p>
            <a:pPr marL="514350" indent="-514350">
              <a:buFont typeface="+mj-lt"/>
              <a:buAutoNum type="arabicPeriod"/>
            </a:pPr>
            <a:r>
              <a:rPr lang="en-IE" sz="3600" dirty="0">
                <a:solidFill>
                  <a:srgbClr val="00ACA7"/>
                </a:solidFill>
              </a:rPr>
              <a:t>Creative approach to digital learning, using platforms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606313" y="1029532"/>
            <a:ext cx="11311882" cy="5064369"/>
          </a:xfrm>
        </p:spPr>
        <p:txBody>
          <a:bodyPr/>
          <a:lstStyle/>
          <a:p>
            <a:pPr algn="l"/>
            <a:r>
              <a:rPr lang="en-US" b="1" i="0" dirty="0">
                <a:solidFill>
                  <a:srgbClr val="D6315A"/>
                </a:solidFill>
                <a:effectLst/>
              </a:rPr>
              <a:t>An online learning platform </a:t>
            </a:r>
            <a:r>
              <a:rPr lang="en-US" b="0" i="0" dirty="0">
                <a:solidFill>
                  <a:schemeClr val="tx1">
                    <a:lumMod val="75000"/>
                    <a:lumOff val="25000"/>
                  </a:schemeClr>
                </a:solidFill>
                <a:effectLst/>
              </a:rPr>
              <a:t>is an information system that provides a safe learning environment where students can take online courses.</a:t>
            </a:r>
            <a:endParaRPr lang="hr-BA" b="0" i="0" dirty="0">
              <a:solidFill>
                <a:schemeClr val="tx1">
                  <a:lumMod val="75000"/>
                  <a:lumOff val="25000"/>
                </a:schemeClr>
              </a:solidFill>
              <a:effectLst/>
            </a:endParaRPr>
          </a:p>
          <a:p>
            <a:pPr algn="l"/>
            <a:r>
              <a:rPr lang="hr-BA" dirty="0">
                <a:solidFill>
                  <a:schemeClr val="tx1">
                    <a:lumMod val="75000"/>
                    <a:lumOff val="25000"/>
                  </a:schemeClr>
                </a:solidFill>
              </a:rPr>
              <a:t>This type of learning provides collaboration, interaction and flexible time management, all important elements of CREATIVITY.</a:t>
            </a:r>
          </a:p>
          <a:p>
            <a:pPr algn="l">
              <a:spcBef>
                <a:spcPts val="0"/>
              </a:spcBef>
            </a:pPr>
            <a:endParaRPr lang="hr-BA" dirty="0">
              <a:solidFill>
                <a:schemeClr val="tx1">
                  <a:lumMod val="75000"/>
                  <a:lumOff val="25000"/>
                </a:schemeClr>
              </a:solidFill>
            </a:endParaRPr>
          </a:p>
          <a:p>
            <a:pPr algn="l">
              <a:spcBef>
                <a:spcPts val="0"/>
              </a:spcBef>
            </a:pPr>
            <a:r>
              <a:rPr lang="en-US" b="0" i="0" dirty="0">
                <a:solidFill>
                  <a:schemeClr val="tx1">
                    <a:lumMod val="75000"/>
                    <a:lumOff val="25000"/>
                  </a:schemeClr>
                </a:solidFill>
                <a:effectLst/>
              </a:rPr>
              <a:t>These online learning platforms are often called  ‘</a:t>
            </a:r>
            <a:r>
              <a:rPr lang="en-US" b="0" i="0" dirty="0">
                <a:solidFill>
                  <a:srgbClr val="E78631"/>
                </a:solidFill>
                <a:effectLst/>
              </a:rPr>
              <a:t>online course marketplaces</a:t>
            </a:r>
            <a:r>
              <a:rPr lang="en-US" b="0" i="0" dirty="0">
                <a:solidFill>
                  <a:schemeClr val="tx1">
                    <a:lumMod val="75000"/>
                    <a:lumOff val="25000"/>
                  </a:schemeClr>
                </a:solidFill>
                <a:effectLst/>
              </a:rPr>
              <a:t>’ because they give learners the opportunity to </a:t>
            </a:r>
            <a:r>
              <a:rPr lang="en-US" b="0" i="0" dirty="0">
                <a:solidFill>
                  <a:srgbClr val="00ACA7"/>
                </a:solidFill>
                <a:effectLst/>
              </a:rPr>
              <a:t>search</a:t>
            </a:r>
            <a:r>
              <a:rPr lang="en-US" b="0" i="0" dirty="0">
                <a:solidFill>
                  <a:schemeClr val="tx1">
                    <a:lumMod val="75000"/>
                    <a:lumOff val="25000"/>
                  </a:schemeClr>
                </a:solidFill>
                <a:effectLst/>
              </a:rPr>
              <a:t> for and </a:t>
            </a:r>
            <a:r>
              <a:rPr lang="en-US" b="0" i="0" dirty="0">
                <a:solidFill>
                  <a:srgbClr val="D6315A"/>
                </a:solidFill>
                <a:effectLst/>
              </a:rPr>
              <a:t>pay</a:t>
            </a:r>
            <a:r>
              <a:rPr lang="en-US" b="0" i="0" dirty="0">
                <a:solidFill>
                  <a:schemeClr val="tx1">
                    <a:lumMod val="75000"/>
                    <a:lumOff val="25000"/>
                  </a:schemeClr>
                </a:solidFill>
                <a:effectLst/>
              </a:rPr>
              <a:t> for online  courses directly.</a:t>
            </a:r>
          </a:p>
          <a:p>
            <a:pPr algn="l">
              <a:spcBef>
                <a:spcPts val="0"/>
              </a:spcBef>
            </a:pPr>
            <a:endParaRPr lang="en-US"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 distinction should be made between </a:t>
            </a:r>
            <a:r>
              <a:rPr kumimoji="0" lang="en-US" sz="2400" b="0" i="0" u="none" strike="noStrike" kern="1200" cap="none" spc="0" normalizeH="0" baseline="0" noProof="0" dirty="0">
                <a:ln>
                  <a:noFill/>
                </a:ln>
                <a:solidFill>
                  <a:srgbClr val="00ACA7"/>
                </a:solidFill>
                <a:effectLst/>
                <a:uLnTx/>
                <a:uFillTx/>
                <a:latin typeface="Calibri" panose="020F0502020204030204"/>
                <a:ea typeface="+mn-ea"/>
                <a:cs typeface="+mn-cs"/>
              </a:rPr>
              <a:t>Online  Learning Platforms</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and </a:t>
            </a:r>
            <a:r>
              <a:rPr kumimoji="0" lang="en-US" sz="2400" b="0" i="0" u="none" strike="noStrike" kern="1200" cap="none" spc="0" normalizeH="0" baseline="0" noProof="0" dirty="0">
                <a:ln>
                  <a:noFill/>
                </a:ln>
                <a:solidFill>
                  <a:srgbClr val="D6315A"/>
                </a:solidFill>
                <a:effectLst/>
                <a:uLnTx/>
                <a:uFillTx/>
                <a:latin typeface="Calibri" panose="020F0502020204030204"/>
                <a:ea typeface="+mn-ea"/>
                <a:cs typeface="+mn-cs"/>
              </a:rPr>
              <a:t>Online Course Platforms</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An online learning platform emphasizes and presents the </a:t>
            </a:r>
            <a:r>
              <a:rPr kumimoji="0" lang="en-US" sz="2400" b="0" i="0" u="none" strike="noStrike" kern="1200" cap="none" spc="0" normalizeH="0" baseline="0" noProof="0" dirty="0">
                <a:ln>
                  <a:noFill/>
                </a:ln>
                <a:solidFill>
                  <a:srgbClr val="E78631"/>
                </a:solidFill>
                <a:effectLst/>
                <a:uLnTx/>
                <a:uFillTx/>
                <a:latin typeface="Calibri" panose="020F0502020204030204"/>
                <a:ea typeface="+mn-ea"/>
                <a:cs typeface="+mn-cs"/>
              </a:rPr>
              <a:t>learner’s perspective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whereas an online course platform takes the perspective of the </a:t>
            </a:r>
            <a:r>
              <a:rPr kumimoji="0" lang="en-US" sz="2400" b="0" i="0" u="none" strike="noStrike" kern="1200" cap="none" spc="0" normalizeH="0" baseline="0" noProof="0" dirty="0">
                <a:ln>
                  <a:noFill/>
                </a:ln>
                <a:solidFill>
                  <a:srgbClr val="E78631"/>
                </a:solidFill>
                <a:effectLst/>
                <a:uLnTx/>
                <a:uFillTx/>
                <a:latin typeface="Calibri" panose="020F0502020204030204"/>
                <a:ea typeface="+mn-ea"/>
                <a:cs typeface="+mn-cs"/>
              </a:rPr>
              <a:t>online instructor/ teacher</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algn="l">
              <a:spcBef>
                <a:spcPts val="0"/>
              </a:spcBef>
            </a:pPr>
            <a:endParaRPr lang="en-US" b="0" i="0" dirty="0">
              <a:solidFill>
                <a:schemeClr val="tx1">
                  <a:lumMod val="75000"/>
                  <a:lumOff val="25000"/>
                </a:schemeClr>
              </a:solidFill>
              <a:effectLst/>
            </a:endParaRPr>
          </a:p>
          <a:p>
            <a:pPr algn="l"/>
            <a:endParaRPr lang="en-US" b="0" i="0" dirty="0">
              <a:solidFill>
                <a:schemeClr val="tx1">
                  <a:lumMod val="75000"/>
                  <a:lumOff val="25000"/>
                </a:schemeClr>
              </a:solidFill>
              <a:effectLst/>
            </a:endParaRPr>
          </a:p>
        </p:txBody>
      </p:sp>
      <p:sp>
        <p:nvSpPr>
          <p:cNvPr id="7" name="TextBox 6">
            <a:extLst>
              <a:ext uri="{FF2B5EF4-FFF2-40B4-BE49-F238E27FC236}">
                <a16:creationId xmlns:a16="http://schemas.microsoft.com/office/drawing/2014/main" id="{3EC552C6-4BEC-4D41-90DD-D576AFC7375A}"/>
              </a:ext>
            </a:extLst>
          </p:cNvPr>
          <p:cNvSpPr txBox="1"/>
          <p:nvPr/>
        </p:nvSpPr>
        <p:spPr>
          <a:xfrm>
            <a:off x="8399282" y="6278251"/>
            <a:ext cx="610856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https://www.learnworlds.com/online-learning-platforms/</a:t>
            </a:r>
          </a:p>
        </p:txBody>
      </p:sp>
    </p:spTree>
    <p:extLst>
      <p:ext uri="{BB962C8B-B14F-4D97-AF65-F5344CB8AC3E}">
        <p14:creationId xmlns:p14="http://schemas.microsoft.com/office/powerpoint/2010/main" val="3601131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421525"/>
            <a:ext cx="11171222" cy="844269"/>
          </a:xfrm>
        </p:spPr>
        <p:txBody>
          <a:bodyPr>
            <a:normAutofit/>
          </a:bodyPr>
          <a:lstStyle/>
          <a:p>
            <a:r>
              <a:rPr lang="en-US" dirty="0" err="1">
                <a:solidFill>
                  <a:schemeClr val="bg2">
                    <a:lumMod val="50000"/>
                  </a:schemeClr>
                </a:solidFill>
              </a:rPr>
              <a:t>Analy</a:t>
            </a:r>
            <a:r>
              <a:rPr lang="hr-BA" dirty="0">
                <a:solidFill>
                  <a:schemeClr val="bg2">
                    <a:lumMod val="50000"/>
                  </a:schemeClr>
                </a:solidFill>
              </a:rPr>
              <a:t>s</a:t>
            </a:r>
            <a:r>
              <a:rPr lang="en-US" dirty="0" err="1">
                <a:solidFill>
                  <a:schemeClr val="bg2">
                    <a:lumMod val="50000"/>
                  </a:schemeClr>
                </a:solidFill>
              </a:rPr>
              <a:t>ing</a:t>
            </a:r>
            <a:r>
              <a:rPr lang="en-US" dirty="0">
                <a:solidFill>
                  <a:schemeClr val="bg2">
                    <a:lumMod val="50000"/>
                  </a:schemeClr>
                </a:solidFill>
              </a:rPr>
              <a:t> creative learning platforms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15901" y="1267780"/>
            <a:ext cx="11156987" cy="4661680"/>
          </a:xfrm>
        </p:spPr>
        <p:txBody>
          <a:bodyPr/>
          <a:lstStyle/>
          <a:p>
            <a:pPr algn="l"/>
            <a:r>
              <a:rPr lang="en-US" dirty="0">
                <a:solidFill>
                  <a:schemeClr val="tx1">
                    <a:lumMod val="75000"/>
                    <a:lumOff val="25000"/>
                  </a:schemeClr>
                </a:solidFill>
                <a:latin typeface="Averta Regular"/>
              </a:rPr>
              <a:t>W</a:t>
            </a:r>
            <a:r>
              <a:rPr lang="en-US" b="0" i="0" dirty="0">
                <a:solidFill>
                  <a:schemeClr val="tx1">
                    <a:lumMod val="75000"/>
                    <a:lumOff val="25000"/>
                  </a:schemeClr>
                </a:solidFill>
                <a:effectLst/>
                <a:latin typeface="Averta Regular"/>
              </a:rPr>
              <a:t>e will go over each learning platform, analyze its advantages and disadvantages to help you decide whether it fits your requirements or not.</a:t>
            </a:r>
          </a:p>
          <a:p>
            <a:pPr algn="l">
              <a:lnSpc>
                <a:spcPct val="100000"/>
              </a:lnSpc>
              <a:spcBef>
                <a:spcPts val="0"/>
              </a:spcBef>
            </a:pPr>
            <a:endParaRPr lang="en-US" b="0" i="0" dirty="0">
              <a:solidFill>
                <a:schemeClr val="tx1">
                  <a:lumMod val="75000"/>
                  <a:lumOff val="25000"/>
                </a:schemeClr>
              </a:solidFill>
              <a:effectLst/>
              <a:latin typeface="Averta Regular"/>
            </a:endParaRPr>
          </a:p>
          <a:p>
            <a:pPr algn="l">
              <a:lnSpc>
                <a:spcPct val="100000"/>
              </a:lnSpc>
              <a:spcBef>
                <a:spcPts val="0"/>
              </a:spcBef>
            </a:pPr>
            <a:r>
              <a:rPr lang="en-US" dirty="0">
                <a:solidFill>
                  <a:schemeClr val="tx1">
                    <a:lumMod val="75000"/>
                    <a:lumOff val="25000"/>
                  </a:schemeClr>
                </a:solidFill>
                <a:latin typeface="Averta Regular"/>
              </a:rPr>
              <a:t>There are the top 5 Online learning platforms:</a:t>
            </a:r>
          </a:p>
          <a:p>
            <a:pPr marL="457200" indent="-457200" algn="l">
              <a:lnSpc>
                <a:spcPct val="100000"/>
              </a:lnSpc>
              <a:spcBef>
                <a:spcPts val="0"/>
              </a:spcBef>
              <a:buAutoNum type="arabicPeriod"/>
            </a:pPr>
            <a:r>
              <a:rPr lang="en-US" b="1" i="0" dirty="0">
                <a:solidFill>
                  <a:srgbClr val="00ACA7"/>
                </a:solidFill>
                <a:effectLst/>
                <a:latin typeface="Averta Regular"/>
              </a:rPr>
              <a:t>LinkedIn Learning (Lynda)</a:t>
            </a:r>
          </a:p>
          <a:p>
            <a:pPr marL="457200" indent="-457200" algn="l">
              <a:lnSpc>
                <a:spcPct val="100000"/>
              </a:lnSpc>
              <a:spcBef>
                <a:spcPts val="0"/>
              </a:spcBef>
              <a:buAutoNum type="arabicPeriod"/>
            </a:pPr>
            <a:r>
              <a:rPr lang="en-US" b="1" dirty="0">
                <a:solidFill>
                  <a:srgbClr val="E78631"/>
                </a:solidFill>
                <a:latin typeface="Averta Regular"/>
              </a:rPr>
              <a:t>Udemy</a:t>
            </a:r>
          </a:p>
          <a:p>
            <a:pPr marL="457200" indent="-457200" algn="l">
              <a:lnSpc>
                <a:spcPct val="100000"/>
              </a:lnSpc>
              <a:spcBef>
                <a:spcPts val="0"/>
              </a:spcBef>
              <a:buAutoNum type="arabicPeriod"/>
            </a:pPr>
            <a:r>
              <a:rPr lang="en-US" b="1" i="0" dirty="0">
                <a:solidFill>
                  <a:srgbClr val="D6315A"/>
                </a:solidFill>
                <a:effectLst/>
                <a:latin typeface="Averta Regular"/>
              </a:rPr>
              <a:t>Coursera</a:t>
            </a:r>
          </a:p>
          <a:p>
            <a:pPr marL="457200" indent="-457200" algn="l">
              <a:lnSpc>
                <a:spcPct val="100000"/>
              </a:lnSpc>
              <a:spcBef>
                <a:spcPts val="0"/>
              </a:spcBef>
              <a:buAutoNum type="arabicPeriod"/>
            </a:pPr>
            <a:r>
              <a:rPr lang="en-US" b="1" dirty="0" err="1">
                <a:solidFill>
                  <a:schemeClr val="tx1">
                    <a:lumMod val="75000"/>
                    <a:lumOff val="25000"/>
                  </a:schemeClr>
                </a:solidFill>
                <a:latin typeface="Averta Regular"/>
              </a:rPr>
              <a:t>Skillshare</a:t>
            </a:r>
            <a:endParaRPr lang="hr-BA" b="1" dirty="0">
              <a:solidFill>
                <a:schemeClr val="tx1">
                  <a:lumMod val="75000"/>
                  <a:lumOff val="25000"/>
                </a:schemeClr>
              </a:solidFill>
              <a:latin typeface="Averta Regular"/>
            </a:endParaRPr>
          </a:p>
          <a:p>
            <a:pPr marL="457200" indent="-457200" algn="l">
              <a:lnSpc>
                <a:spcPct val="100000"/>
              </a:lnSpc>
              <a:spcBef>
                <a:spcPts val="0"/>
              </a:spcBef>
              <a:buAutoNum type="arabicPeriod"/>
            </a:pPr>
            <a:r>
              <a:rPr lang="hr-BA" b="1" i="0" dirty="0">
                <a:solidFill>
                  <a:schemeClr val="tx1">
                    <a:lumMod val="75000"/>
                    <a:lumOff val="25000"/>
                  </a:schemeClr>
                </a:solidFill>
                <a:effectLst/>
                <a:latin typeface="Averta Regular"/>
              </a:rPr>
              <a:t>And don’t forget to visit our</a:t>
            </a:r>
          </a:p>
          <a:p>
            <a:pPr algn="l">
              <a:lnSpc>
                <a:spcPct val="100000"/>
              </a:lnSpc>
              <a:spcBef>
                <a:spcPts val="0"/>
              </a:spcBef>
            </a:pPr>
            <a:r>
              <a:rPr lang="hr-BA" b="1" dirty="0">
                <a:solidFill>
                  <a:schemeClr val="tx1">
                    <a:lumMod val="75000"/>
                    <a:lumOff val="25000"/>
                  </a:schemeClr>
                </a:solidFill>
                <a:latin typeface="Averta Regular"/>
              </a:rPr>
              <a:t>Include HER platform:</a:t>
            </a:r>
          </a:p>
          <a:p>
            <a:pPr algn="l">
              <a:lnSpc>
                <a:spcPct val="100000"/>
              </a:lnSpc>
              <a:spcBef>
                <a:spcPts val="0"/>
              </a:spcBef>
            </a:pPr>
            <a:r>
              <a:rPr lang="en-US" b="1" i="0" dirty="0">
                <a:solidFill>
                  <a:schemeClr val="tx1">
                    <a:lumMod val="75000"/>
                    <a:lumOff val="25000"/>
                  </a:schemeClr>
                </a:solidFill>
                <a:effectLst/>
                <a:hlinkClick r:id="rId2"/>
              </a:rPr>
              <a:t>https://www.includeher.eu/</a:t>
            </a:r>
            <a:r>
              <a:rPr lang="hr-BA" b="1" i="0" dirty="0">
                <a:solidFill>
                  <a:schemeClr val="tx1">
                    <a:lumMod val="75000"/>
                    <a:lumOff val="25000"/>
                  </a:schemeClr>
                </a:solidFill>
                <a:effectLst/>
              </a:rPr>
              <a:t> </a:t>
            </a:r>
            <a:endParaRPr lang="en-US" b="1" i="0" dirty="0">
              <a:solidFill>
                <a:schemeClr val="tx1">
                  <a:lumMod val="75000"/>
                  <a:lumOff val="25000"/>
                </a:schemeClr>
              </a:solidFill>
              <a:effectLst/>
            </a:endParaRPr>
          </a:p>
        </p:txBody>
      </p:sp>
      <p:sp>
        <p:nvSpPr>
          <p:cNvPr id="7" name="TextBox 6">
            <a:extLst>
              <a:ext uri="{FF2B5EF4-FFF2-40B4-BE49-F238E27FC236}">
                <a16:creationId xmlns:a16="http://schemas.microsoft.com/office/drawing/2014/main" id="{3EC552C6-4BEC-4D41-90DD-D576AFC7375A}"/>
              </a:ext>
            </a:extLst>
          </p:cNvPr>
          <p:cNvSpPr txBox="1"/>
          <p:nvPr/>
        </p:nvSpPr>
        <p:spPr>
          <a:xfrm>
            <a:off x="8399282" y="6278251"/>
            <a:ext cx="610856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https://www.learnworlds.com/online-learning-platforms/</a:t>
            </a:r>
          </a:p>
        </p:txBody>
      </p:sp>
      <p:pic>
        <p:nvPicPr>
          <p:cNvPr id="16" name="Picture 15" descr="Text&#10;&#10;Description automatically generated with low confidence">
            <a:extLst>
              <a:ext uri="{FF2B5EF4-FFF2-40B4-BE49-F238E27FC236}">
                <a16:creationId xmlns:a16="http://schemas.microsoft.com/office/drawing/2014/main" id="{6752779B-DA6C-4818-808B-E3923D13E9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03339" y="3513561"/>
            <a:ext cx="1539143" cy="1539143"/>
          </a:xfrm>
          <a:prstGeom prst="rect">
            <a:avLst/>
          </a:prstGeom>
        </p:spPr>
      </p:pic>
      <p:pic>
        <p:nvPicPr>
          <p:cNvPr id="18" name="Picture 17" descr="Logo&#10;&#10;Description automatically generated">
            <a:extLst>
              <a:ext uri="{FF2B5EF4-FFF2-40B4-BE49-F238E27FC236}">
                <a16:creationId xmlns:a16="http://schemas.microsoft.com/office/drawing/2014/main" id="{E63C2B27-392D-4D34-8760-9951171473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08399" y="2738577"/>
            <a:ext cx="1701108" cy="1309932"/>
          </a:xfrm>
          <a:prstGeom prst="rect">
            <a:avLst/>
          </a:prstGeom>
        </p:spPr>
      </p:pic>
      <p:pic>
        <p:nvPicPr>
          <p:cNvPr id="20" name="Picture 19" descr="A picture containing text, clipart, tableware, dishware&#10;&#10;Description automatically generated">
            <a:extLst>
              <a:ext uri="{FF2B5EF4-FFF2-40B4-BE49-F238E27FC236}">
                <a16:creationId xmlns:a16="http://schemas.microsoft.com/office/drawing/2014/main" id="{289704B7-CD2D-4621-A511-4975FBA221AD}"/>
              </a:ext>
            </a:extLst>
          </p:cNvPr>
          <p:cNvPicPr>
            <a:picLocks noChangeAspect="1"/>
          </p:cNvPicPr>
          <p:nvPr/>
        </p:nvPicPr>
        <p:blipFill>
          <a:blip r:embed="rId5"/>
          <a:stretch>
            <a:fillRect/>
          </a:stretch>
        </p:blipFill>
        <p:spPr>
          <a:xfrm>
            <a:off x="6882592" y="4623041"/>
            <a:ext cx="1952722" cy="967179"/>
          </a:xfrm>
          <a:prstGeom prst="rect">
            <a:avLst/>
          </a:prstGeom>
        </p:spPr>
      </p:pic>
      <p:pic>
        <p:nvPicPr>
          <p:cNvPr id="5" name="Picture 4">
            <a:extLst>
              <a:ext uri="{FF2B5EF4-FFF2-40B4-BE49-F238E27FC236}">
                <a16:creationId xmlns:a16="http://schemas.microsoft.com/office/drawing/2014/main" id="{91ECAF7E-4ED8-4627-A0EF-A643B65CFB42}"/>
              </a:ext>
            </a:extLst>
          </p:cNvPr>
          <p:cNvPicPr>
            <a:picLocks noChangeAspect="1"/>
          </p:cNvPicPr>
          <p:nvPr/>
        </p:nvPicPr>
        <p:blipFill>
          <a:blip r:embed="rId6"/>
          <a:stretch>
            <a:fillRect/>
          </a:stretch>
        </p:blipFill>
        <p:spPr>
          <a:xfrm>
            <a:off x="4098669" y="3321001"/>
            <a:ext cx="2525718" cy="902042"/>
          </a:xfrm>
          <a:prstGeom prst="rect">
            <a:avLst/>
          </a:prstGeom>
        </p:spPr>
      </p:pic>
    </p:spTree>
    <p:extLst>
      <p:ext uri="{BB962C8B-B14F-4D97-AF65-F5344CB8AC3E}">
        <p14:creationId xmlns:p14="http://schemas.microsoft.com/office/powerpoint/2010/main" val="245087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20"/>
          </p:nvPr>
        </p:nvSpPr>
        <p:spPr>
          <a:xfrm>
            <a:off x="5524107" y="318139"/>
            <a:ext cx="6340614" cy="2170537"/>
          </a:xfrm>
        </p:spPr>
        <p:txBody>
          <a:bodyPr>
            <a:normAutofit/>
          </a:bodyPr>
          <a:lstStyle/>
          <a:p>
            <a:r>
              <a:rPr lang="en-US" b="1" dirty="0">
                <a:solidFill>
                  <a:schemeClr val="tx1">
                    <a:lumMod val="75000"/>
                    <a:lumOff val="25000"/>
                  </a:schemeClr>
                </a:solidFill>
              </a:rPr>
              <a:t>LinkedIn Learning </a:t>
            </a:r>
            <a:r>
              <a:rPr lang="en-US" dirty="0">
                <a:solidFill>
                  <a:schemeClr val="tx1">
                    <a:lumMod val="75000"/>
                    <a:lumOff val="25000"/>
                  </a:schemeClr>
                </a:solidFill>
              </a:rPr>
              <a:t>which was formerly Lynda.com is an educational platform that offers professional courses in business, technology-related and creative fields in the format of video lessons. The platform offers over 16,000 courses in 7 languages.</a:t>
            </a:r>
          </a:p>
        </p:txBody>
      </p:sp>
      <p:sp>
        <p:nvSpPr>
          <p:cNvPr id="5" name="Text Placeholder 4">
            <a:extLst>
              <a:ext uri="{FF2B5EF4-FFF2-40B4-BE49-F238E27FC236}">
                <a16:creationId xmlns:a16="http://schemas.microsoft.com/office/drawing/2014/main" id="{AF1AD8AD-3FA1-4FD6-A707-BA76B2E0C6CF}"/>
              </a:ext>
            </a:extLst>
          </p:cNvPr>
          <p:cNvSpPr>
            <a:spLocks noGrp="1"/>
          </p:cNvSpPr>
          <p:nvPr>
            <p:ph type="body" sz="quarter" idx="24"/>
          </p:nvPr>
        </p:nvSpPr>
        <p:spPr/>
        <p:txBody>
          <a:bodyPr/>
          <a:lstStyle/>
          <a:p>
            <a:r>
              <a:rPr lang="en-IE" dirty="0"/>
              <a:t>1</a:t>
            </a:r>
          </a:p>
        </p:txBody>
      </p:sp>
      <p:sp>
        <p:nvSpPr>
          <p:cNvPr id="7" name="TextBox 6">
            <a:extLst>
              <a:ext uri="{FF2B5EF4-FFF2-40B4-BE49-F238E27FC236}">
                <a16:creationId xmlns:a16="http://schemas.microsoft.com/office/drawing/2014/main" id="{3EC552C6-4BEC-4D41-90DD-D576AFC7375A}"/>
              </a:ext>
            </a:extLst>
          </p:cNvPr>
          <p:cNvSpPr txBox="1"/>
          <p:nvPr/>
        </p:nvSpPr>
        <p:spPr>
          <a:xfrm>
            <a:off x="-12569" y="6513852"/>
            <a:ext cx="35287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https://www.learnworlds.com/online-learning-platforms/</a:t>
            </a:r>
          </a:p>
        </p:txBody>
      </p:sp>
      <p:sp>
        <p:nvSpPr>
          <p:cNvPr id="9" name="Text Placeholder 8">
            <a:extLst>
              <a:ext uri="{FF2B5EF4-FFF2-40B4-BE49-F238E27FC236}">
                <a16:creationId xmlns:a16="http://schemas.microsoft.com/office/drawing/2014/main" id="{99864E52-CB4D-46C0-A1B3-A6AE23912150}"/>
              </a:ext>
            </a:extLst>
          </p:cNvPr>
          <p:cNvSpPr>
            <a:spLocks noGrp="1"/>
          </p:cNvSpPr>
          <p:nvPr>
            <p:ph type="body" sz="quarter" idx="22"/>
          </p:nvPr>
        </p:nvSpPr>
        <p:spPr>
          <a:xfrm>
            <a:off x="-1114526" y="2476301"/>
            <a:ext cx="6022484" cy="413049"/>
          </a:xfrm>
        </p:spPr>
        <p:txBody>
          <a:bodyPr>
            <a:normAutofit lnSpcReduction="10000"/>
          </a:bodyPr>
          <a:lstStyle/>
          <a:p>
            <a:pPr algn="ctr"/>
            <a:r>
              <a:rPr lang="en-IE" sz="2400" dirty="0">
                <a:hlinkClick r:id="rId2"/>
              </a:rPr>
              <a:t>www.linkedin.com/learning/</a:t>
            </a:r>
            <a:endParaRPr lang="en-IE" sz="2400" dirty="0"/>
          </a:p>
        </p:txBody>
      </p:sp>
      <p:sp>
        <p:nvSpPr>
          <p:cNvPr id="10" name="TextBox 9">
            <a:extLst>
              <a:ext uri="{FF2B5EF4-FFF2-40B4-BE49-F238E27FC236}">
                <a16:creationId xmlns:a16="http://schemas.microsoft.com/office/drawing/2014/main" id="{1CB57B9E-9BAC-48F2-83C3-2925DF4B2D4A}"/>
              </a:ext>
            </a:extLst>
          </p:cNvPr>
          <p:cNvSpPr txBox="1"/>
          <p:nvPr/>
        </p:nvSpPr>
        <p:spPr>
          <a:xfrm>
            <a:off x="4457536" y="2364462"/>
            <a:ext cx="7720552"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ACA7"/>
                </a:solidFill>
                <a:effectLst/>
                <a:uLnTx/>
                <a:uFillTx/>
                <a:latin typeface="Calibri" panose="020F0502020204030204"/>
                <a:ea typeface="+mn-ea"/>
                <a:cs typeface="+mn-cs"/>
              </a:rPr>
              <a:t>Pros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ACA7"/>
                </a:solidFill>
                <a:effectLst/>
                <a:uLnTx/>
                <a:uFillTx/>
                <a:latin typeface="Calibri" panose="020F0502020204030204"/>
                <a:ea typeface="+mn-ea"/>
                <a:cs typeface="+mn-cs"/>
              </a:rPr>
              <a:t>Highly recognizable and valued in the Business 2 business community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ACA7"/>
                </a:solidFill>
                <a:effectLst/>
                <a:uLnTx/>
                <a:uFillTx/>
                <a:latin typeface="Calibri" panose="020F0502020204030204"/>
                <a:ea typeface="+mn-ea"/>
                <a:cs typeface="+mn-cs"/>
              </a:rPr>
              <a:t>Comes with a one-month free trial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ACA7"/>
                </a:solidFill>
                <a:effectLst/>
                <a:uLnTx/>
                <a:uFillTx/>
                <a:latin typeface="Calibri" panose="020F0502020204030204"/>
                <a:ea typeface="+mn-ea"/>
                <a:cs typeface="+mn-cs"/>
              </a:rPr>
              <a:t>Provides personalized course recommendations for users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ACA7"/>
                </a:solidFill>
                <a:effectLst/>
                <a:uLnTx/>
                <a:uFillTx/>
                <a:latin typeface="Calibri" panose="020F0502020204030204"/>
                <a:ea typeface="+mn-ea"/>
                <a:cs typeface="+mn-cs"/>
              </a:rPr>
              <a:t>Offers certification upon course completion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ACA7"/>
                </a:solidFill>
                <a:effectLst/>
                <a:uLnTx/>
                <a:uFillTx/>
                <a:latin typeface="Calibri" panose="020F0502020204030204"/>
                <a:ea typeface="+mn-ea"/>
                <a:cs typeface="+mn-cs"/>
              </a:rPr>
              <a:t>Allows you to assess your progress using quizzes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ACA7"/>
                </a:solidFill>
                <a:effectLst/>
                <a:uLnTx/>
                <a:uFillTx/>
                <a:latin typeface="Calibri" panose="020F0502020204030204"/>
                <a:ea typeface="+mn-ea"/>
                <a:cs typeface="+mn-cs"/>
              </a:rPr>
              <a:t>Has offline learning access to learn on the go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ACA7"/>
                </a:solidFill>
                <a:effectLst/>
                <a:uLnTx/>
                <a:uFillTx/>
                <a:latin typeface="Calibri" panose="020F0502020204030204"/>
                <a:ea typeface="+mn-ea"/>
                <a:cs typeface="+mn-cs"/>
              </a:rPr>
              <a:t>Grants you access to other premium career features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The quality of the courses it offers is ambiguous and you need to conduct some research into them before enrolling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Joining as an instructor may be challenging</a:t>
            </a:r>
          </a:p>
        </p:txBody>
      </p:sp>
      <p:sp>
        <p:nvSpPr>
          <p:cNvPr id="11" name="Arrow: Down 10">
            <a:extLst>
              <a:ext uri="{FF2B5EF4-FFF2-40B4-BE49-F238E27FC236}">
                <a16:creationId xmlns:a16="http://schemas.microsoft.com/office/drawing/2014/main" id="{01BDA09E-1938-4978-9087-2C931184AA5F}"/>
              </a:ext>
            </a:extLst>
          </p:cNvPr>
          <p:cNvSpPr/>
          <p:nvPr/>
        </p:nvSpPr>
        <p:spPr>
          <a:xfrm rot="10800000">
            <a:off x="1805030" y="3095245"/>
            <a:ext cx="463485" cy="490194"/>
          </a:xfrm>
          <a:prstGeom prst="downArrow">
            <a:avLst/>
          </a:prstGeom>
          <a:solidFill>
            <a:srgbClr val="00ACA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25AAE5C-D6C4-4791-A259-385A2F121D37}"/>
              </a:ext>
            </a:extLst>
          </p:cNvPr>
          <p:cNvSpPr txBox="1"/>
          <p:nvPr/>
        </p:nvSpPr>
        <p:spPr>
          <a:xfrm>
            <a:off x="334537" y="3908192"/>
            <a:ext cx="33769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ACA7"/>
                </a:solidFill>
                <a:effectLst/>
                <a:uLnTx/>
                <a:uFillTx/>
                <a:latin typeface="Calibri" panose="020F0502020204030204"/>
                <a:ea typeface="+mn-ea"/>
                <a:cs typeface="+mn-cs"/>
              </a:rPr>
              <a:t>CLICK HERE TO VISIT THE WEBSITE</a:t>
            </a:r>
          </a:p>
        </p:txBody>
      </p:sp>
      <p:pic>
        <p:nvPicPr>
          <p:cNvPr id="4" name="Picture 3">
            <a:extLst>
              <a:ext uri="{FF2B5EF4-FFF2-40B4-BE49-F238E27FC236}">
                <a16:creationId xmlns:a16="http://schemas.microsoft.com/office/drawing/2014/main" id="{F177F956-5D7B-4933-84B4-CC4C44CB1A2A}"/>
              </a:ext>
            </a:extLst>
          </p:cNvPr>
          <p:cNvPicPr>
            <a:picLocks noChangeAspect="1"/>
          </p:cNvPicPr>
          <p:nvPr/>
        </p:nvPicPr>
        <p:blipFill>
          <a:blip r:embed="rId3"/>
          <a:stretch>
            <a:fillRect/>
          </a:stretch>
        </p:blipFill>
        <p:spPr>
          <a:xfrm>
            <a:off x="334537" y="1272793"/>
            <a:ext cx="3404472" cy="1215883"/>
          </a:xfrm>
          <a:prstGeom prst="rect">
            <a:avLst/>
          </a:prstGeom>
        </p:spPr>
      </p:pic>
    </p:spTree>
    <p:extLst>
      <p:ext uri="{BB962C8B-B14F-4D97-AF65-F5344CB8AC3E}">
        <p14:creationId xmlns:p14="http://schemas.microsoft.com/office/powerpoint/2010/main" val="36891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20"/>
          </p:nvPr>
        </p:nvSpPr>
        <p:spPr>
          <a:xfrm>
            <a:off x="5702148" y="299358"/>
            <a:ext cx="6279320" cy="1821674"/>
          </a:xfrm>
        </p:spPr>
        <p:txBody>
          <a:bodyPr>
            <a:normAutofit/>
          </a:bodyPr>
          <a:lstStyle/>
          <a:p>
            <a:r>
              <a:rPr lang="en-US" b="1" dirty="0">
                <a:solidFill>
                  <a:schemeClr val="tx1">
                    <a:lumMod val="75000"/>
                    <a:lumOff val="25000"/>
                  </a:schemeClr>
                </a:solidFill>
              </a:rPr>
              <a:t>Udemy </a:t>
            </a:r>
            <a:r>
              <a:rPr lang="en-US" dirty="0">
                <a:solidFill>
                  <a:schemeClr val="tx1">
                    <a:lumMod val="75000"/>
                    <a:lumOff val="25000"/>
                  </a:schemeClr>
                </a:solidFill>
              </a:rPr>
              <a:t>is one of the most popular online course marketplaces on the web. This educational platform has over 40 million students and 50 thousand instructors and subject matter experts creating online courses.</a:t>
            </a:r>
          </a:p>
        </p:txBody>
      </p:sp>
      <p:sp>
        <p:nvSpPr>
          <p:cNvPr id="3" name="Text Placeholder 2">
            <a:extLst>
              <a:ext uri="{FF2B5EF4-FFF2-40B4-BE49-F238E27FC236}">
                <a16:creationId xmlns:a16="http://schemas.microsoft.com/office/drawing/2014/main" id="{D2267C4F-5F1F-461E-B33B-BF7CDBCDE513}"/>
              </a:ext>
            </a:extLst>
          </p:cNvPr>
          <p:cNvSpPr>
            <a:spLocks noGrp="1"/>
          </p:cNvSpPr>
          <p:nvPr>
            <p:ph type="body" sz="quarter" idx="23"/>
          </p:nvPr>
        </p:nvSpPr>
        <p:spPr/>
        <p:txBody>
          <a:bodyPr/>
          <a:lstStyle/>
          <a:p>
            <a:endParaRPr lang="en-IE"/>
          </a:p>
        </p:txBody>
      </p:sp>
      <p:sp>
        <p:nvSpPr>
          <p:cNvPr id="4" name="Text Placeholder 3">
            <a:extLst>
              <a:ext uri="{FF2B5EF4-FFF2-40B4-BE49-F238E27FC236}">
                <a16:creationId xmlns:a16="http://schemas.microsoft.com/office/drawing/2014/main" id="{53CFE518-4A4B-4D2E-8124-FF8A167FA933}"/>
              </a:ext>
            </a:extLst>
          </p:cNvPr>
          <p:cNvSpPr>
            <a:spLocks noGrp="1"/>
          </p:cNvSpPr>
          <p:nvPr>
            <p:ph type="body" sz="quarter" idx="24"/>
          </p:nvPr>
        </p:nvSpPr>
        <p:spPr/>
        <p:txBody>
          <a:bodyPr/>
          <a:lstStyle/>
          <a:p>
            <a:r>
              <a:rPr lang="en-IE" dirty="0"/>
              <a:t>2</a:t>
            </a:r>
          </a:p>
        </p:txBody>
      </p:sp>
      <p:sp>
        <p:nvSpPr>
          <p:cNvPr id="7" name="TextBox 6">
            <a:extLst>
              <a:ext uri="{FF2B5EF4-FFF2-40B4-BE49-F238E27FC236}">
                <a16:creationId xmlns:a16="http://schemas.microsoft.com/office/drawing/2014/main" id="{3EC552C6-4BEC-4D41-90DD-D576AFC7375A}"/>
              </a:ext>
            </a:extLst>
          </p:cNvPr>
          <p:cNvSpPr txBox="1"/>
          <p:nvPr/>
        </p:nvSpPr>
        <p:spPr>
          <a:xfrm>
            <a:off x="-12569" y="6513852"/>
            <a:ext cx="35287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https://www.learnworlds.com/online-learning-platforms/</a:t>
            </a:r>
          </a:p>
        </p:txBody>
      </p:sp>
      <p:sp>
        <p:nvSpPr>
          <p:cNvPr id="10" name="TextBox 9">
            <a:extLst>
              <a:ext uri="{FF2B5EF4-FFF2-40B4-BE49-F238E27FC236}">
                <a16:creationId xmlns:a16="http://schemas.microsoft.com/office/drawing/2014/main" id="{1CB57B9E-9BAC-48F2-83C3-2925DF4B2D4A}"/>
              </a:ext>
            </a:extLst>
          </p:cNvPr>
          <p:cNvSpPr txBox="1"/>
          <p:nvPr/>
        </p:nvSpPr>
        <p:spPr>
          <a:xfrm>
            <a:off x="4457536" y="1904038"/>
            <a:ext cx="7720552"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E78631"/>
                </a:solidFill>
                <a:effectLst/>
                <a:uLnTx/>
                <a:uFillTx/>
                <a:latin typeface="Calibri" panose="020F0502020204030204"/>
                <a:ea typeface="+mn-ea"/>
                <a:cs typeface="+mn-cs"/>
              </a:rPr>
              <a:t>Pros: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E78631"/>
                </a:solidFill>
                <a:effectLst/>
                <a:uLnTx/>
                <a:uFillTx/>
                <a:latin typeface="Calibri" panose="020F0502020204030204"/>
                <a:ea typeface="+mn-ea"/>
                <a:cs typeface="+mn-cs"/>
              </a:rPr>
              <a:t>No setup cost (for instructors)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E78631"/>
                </a:solidFill>
                <a:effectLst/>
                <a:uLnTx/>
                <a:uFillTx/>
                <a:latin typeface="Calibri" panose="020F0502020204030204"/>
                <a:ea typeface="+mn-ea"/>
                <a:cs typeface="+mn-cs"/>
              </a:rPr>
              <a:t>Geared towards self-paced learning and video courses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E78631"/>
                </a:solidFill>
                <a:effectLst/>
                <a:uLnTx/>
                <a:uFillTx/>
                <a:latin typeface="Calibri" panose="020F0502020204030204"/>
                <a:ea typeface="+mn-ea"/>
                <a:cs typeface="+mn-cs"/>
              </a:rPr>
              <a:t>No need for highly technical knowledge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E78631"/>
                </a:solidFill>
                <a:effectLst/>
                <a:uLnTx/>
                <a:uFillTx/>
                <a:latin typeface="Calibri" panose="020F0502020204030204"/>
                <a:ea typeface="+mn-ea"/>
                <a:cs typeface="+mn-cs"/>
              </a:rPr>
              <a:t>A Udemy app available for iOS and Android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Very limited interaction with students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High competition between course creators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No data ownership or control over branding – It keeps emails, user data, and does not share this information with their instructors (for instructors)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Visibility depends on your own marketing, the platform only promotes courses that are already popular (for instructors)</a:t>
            </a:r>
          </a:p>
        </p:txBody>
      </p:sp>
      <p:pic>
        <p:nvPicPr>
          <p:cNvPr id="11" name="Picture 10" descr="Logo&#10;&#10;Description automatically generated">
            <a:extLst>
              <a:ext uri="{FF2B5EF4-FFF2-40B4-BE49-F238E27FC236}">
                <a16:creationId xmlns:a16="http://schemas.microsoft.com/office/drawing/2014/main" id="{4DB438EB-BC15-4436-90A8-510B075E5F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9048" y="223244"/>
            <a:ext cx="3205113" cy="2468085"/>
          </a:xfrm>
          <a:prstGeom prst="rect">
            <a:avLst/>
          </a:prstGeom>
        </p:spPr>
      </p:pic>
      <p:sp>
        <p:nvSpPr>
          <p:cNvPr id="12" name="Text Placeholder 8">
            <a:extLst>
              <a:ext uri="{FF2B5EF4-FFF2-40B4-BE49-F238E27FC236}">
                <a16:creationId xmlns:a16="http://schemas.microsoft.com/office/drawing/2014/main" id="{6F416566-D0E8-43F4-9E7A-C933C82441F4}"/>
              </a:ext>
            </a:extLst>
          </p:cNvPr>
          <p:cNvSpPr txBox="1">
            <a:spLocks/>
          </p:cNvSpPr>
          <p:nvPr/>
        </p:nvSpPr>
        <p:spPr>
          <a:xfrm>
            <a:off x="160255" y="4339294"/>
            <a:ext cx="4025245" cy="1021697"/>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i="0" kern="1200">
                <a:solidFill>
                  <a:srgbClr val="E7863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hlinkClick r:id="rId3"/>
              </a:rPr>
              <a:t>www.udemy.com</a:t>
            </a:r>
            <a:endPar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F03B81ED-9DC5-48DB-B1C7-D61B56229CDD}"/>
              </a:ext>
            </a:extLst>
          </p:cNvPr>
          <p:cNvSpPr/>
          <p:nvPr/>
        </p:nvSpPr>
        <p:spPr>
          <a:xfrm rot="10800000">
            <a:off x="1916144" y="4901938"/>
            <a:ext cx="463485" cy="490194"/>
          </a:xfrm>
          <a:prstGeom prst="downArrow">
            <a:avLst/>
          </a:prstGeom>
          <a:solidFill>
            <a:srgbClr val="E786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7CB36E8-10AA-4436-B5CB-F1A14C512738}"/>
              </a:ext>
            </a:extLst>
          </p:cNvPr>
          <p:cNvSpPr txBox="1"/>
          <p:nvPr/>
        </p:nvSpPr>
        <p:spPr>
          <a:xfrm>
            <a:off x="399569" y="5480092"/>
            <a:ext cx="34240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E78631"/>
                </a:solidFill>
                <a:effectLst/>
                <a:uLnTx/>
                <a:uFillTx/>
                <a:latin typeface="Calibri" panose="020F0502020204030204"/>
                <a:ea typeface="+mn-ea"/>
                <a:cs typeface="+mn-cs"/>
              </a:rPr>
              <a:t>CLICK HERE TO VISIT THE WEBSITE</a:t>
            </a:r>
          </a:p>
        </p:txBody>
      </p:sp>
    </p:spTree>
    <p:extLst>
      <p:ext uri="{BB962C8B-B14F-4D97-AF65-F5344CB8AC3E}">
        <p14:creationId xmlns:p14="http://schemas.microsoft.com/office/powerpoint/2010/main" val="170054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768174" y="709438"/>
            <a:ext cx="10655652" cy="697353"/>
          </a:xfrm>
        </p:spPr>
        <p:txBody>
          <a:bodyPr>
            <a:normAutofit/>
          </a:bodyPr>
          <a:lstStyle/>
          <a:p>
            <a:pPr algn="ctr"/>
            <a:r>
              <a:rPr lang="hr-BA" sz="3200" dirty="0"/>
              <a:t>Important definition</a:t>
            </a:r>
            <a:r>
              <a:rPr lang="en-IE" sz="3200" dirty="0"/>
              <a:t>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768174" y="1651886"/>
            <a:ext cx="10655652" cy="3966487"/>
          </a:xfrm>
        </p:spPr>
        <p:txBody>
          <a:bodyPr/>
          <a:lstStyle/>
          <a:p>
            <a:pPr marL="342900" indent="-342900">
              <a:buFont typeface="Arial" panose="020B0604020202020204" pitchFamily="34" charset="0"/>
              <a:buChar char="•"/>
            </a:pPr>
            <a:r>
              <a:rPr lang="en-US" sz="2400" b="1" i="0" dirty="0">
                <a:effectLst/>
              </a:rPr>
              <a:t>Information technology (IT) </a:t>
            </a:r>
            <a:r>
              <a:rPr lang="en-US" sz="2400" b="0" i="0" dirty="0">
                <a:effectLst/>
              </a:rPr>
              <a:t>is the use of any computers, storage, networking</a:t>
            </a:r>
            <a:r>
              <a:rPr lang="hr-BA" sz="2400" b="0" i="0" dirty="0">
                <a:effectLst/>
              </a:rPr>
              <a:t>,</a:t>
            </a:r>
            <a:r>
              <a:rPr lang="en-US" sz="2400" b="0" i="0" dirty="0">
                <a:effectLst/>
              </a:rPr>
              <a:t> and other physical devices, infrastructure</a:t>
            </a:r>
            <a:r>
              <a:rPr lang="hr-BA" sz="2400" b="0" i="0" dirty="0">
                <a:effectLst/>
              </a:rPr>
              <a:t>, </a:t>
            </a:r>
            <a:r>
              <a:rPr lang="en-US" sz="2400" b="0" i="0" dirty="0">
                <a:effectLst/>
              </a:rPr>
              <a:t>and processes to create, process, store, secure</a:t>
            </a:r>
            <a:r>
              <a:rPr lang="hr-BA" sz="2400" b="0" i="0" dirty="0">
                <a:effectLst/>
              </a:rPr>
              <a:t>,</a:t>
            </a:r>
            <a:r>
              <a:rPr lang="en-US" sz="2400" b="0" i="0" dirty="0">
                <a:effectLst/>
              </a:rPr>
              <a:t> and exchange all forms of electronic data.</a:t>
            </a:r>
          </a:p>
          <a:p>
            <a:pPr marL="342900" indent="-342900">
              <a:buFont typeface="Arial" panose="020B0604020202020204" pitchFamily="34" charset="0"/>
              <a:buChar char="•"/>
            </a:pPr>
            <a:r>
              <a:rPr lang="en-US" sz="2400" b="1" i="0" dirty="0">
                <a:effectLst/>
              </a:rPr>
              <a:t>Digital tools </a:t>
            </a:r>
            <a:r>
              <a:rPr lang="en-US" sz="2400" b="0" i="0" dirty="0">
                <a:effectLst/>
              </a:rPr>
              <a:t>are programs, websites</a:t>
            </a:r>
            <a:r>
              <a:rPr lang="hr-BA" sz="2400" b="0" i="0" dirty="0">
                <a:effectLst/>
              </a:rPr>
              <a:t>,</a:t>
            </a:r>
            <a:r>
              <a:rPr lang="en-US" sz="2400" b="0" i="0" dirty="0">
                <a:effectLst/>
              </a:rPr>
              <a:t> or online resources that can make tasks easier to complete.</a:t>
            </a:r>
            <a:endParaRPr lang="hr-BA" sz="2400" b="0" i="0" dirty="0">
              <a:effectLst/>
            </a:endParaRPr>
          </a:p>
          <a:p>
            <a:pPr marL="342900" indent="-342900">
              <a:buFont typeface="Arial" panose="020B0604020202020204" pitchFamily="34" charset="0"/>
              <a:buChar char="•"/>
            </a:pPr>
            <a:r>
              <a:rPr lang="en-US" sz="2400" b="1" i="0" dirty="0">
                <a:effectLst/>
              </a:rPr>
              <a:t>Blended learning</a:t>
            </a:r>
            <a:r>
              <a:rPr lang="en-US" sz="2400" b="0" i="0" dirty="0">
                <a:effectLst/>
              </a:rPr>
              <a:t>, also known as hybrid learning, is an approach to education that combines online educational materials and opportunities for interaction online with traditional place-based classroom methods. It requires the physical presence of both teacher and student, with some elements of student control over time, place, path, or pace</a:t>
            </a:r>
          </a:p>
          <a:p>
            <a:endParaRPr lang="en-US" sz="4400" dirty="0"/>
          </a:p>
        </p:txBody>
      </p:sp>
    </p:spTree>
    <p:extLst>
      <p:ext uri="{BB962C8B-B14F-4D97-AF65-F5344CB8AC3E}">
        <p14:creationId xmlns:p14="http://schemas.microsoft.com/office/powerpoint/2010/main" val="59347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20"/>
          </p:nvPr>
        </p:nvSpPr>
        <p:spPr>
          <a:xfrm>
            <a:off x="5536112" y="205288"/>
            <a:ext cx="6547670" cy="2434218"/>
          </a:xfrm>
        </p:spPr>
        <p:txBody>
          <a:bodyPr>
            <a:normAutofit/>
          </a:bodyPr>
          <a:lstStyle/>
          <a:p>
            <a:r>
              <a:rPr lang="en-US" b="1" dirty="0">
                <a:solidFill>
                  <a:schemeClr val="tx1">
                    <a:lumMod val="75000"/>
                    <a:lumOff val="25000"/>
                  </a:schemeClr>
                </a:solidFill>
              </a:rPr>
              <a:t>Coursera </a:t>
            </a:r>
            <a:r>
              <a:rPr lang="en-US" dirty="0">
                <a:solidFill>
                  <a:schemeClr val="tx1">
                    <a:lumMod val="75000"/>
                    <a:lumOff val="25000"/>
                  </a:schemeClr>
                </a:solidFill>
              </a:rPr>
              <a:t>is an online education platform with 23 million users, that is dedicated to offering high-quality online training courses worldwide. While partnering with world-class universities and businesses, it provides students the opportunity to receive certifications from renowned institutions upon joining their paid courses.</a:t>
            </a:r>
          </a:p>
        </p:txBody>
      </p:sp>
      <p:sp>
        <p:nvSpPr>
          <p:cNvPr id="4" name="Text Placeholder 3">
            <a:extLst>
              <a:ext uri="{FF2B5EF4-FFF2-40B4-BE49-F238E27FC236}">
                <a16:creationId xmlns:a16="http://schemas.microsoft.com/office/drawing/2014/main" id="{53CFE518-4A4B-4D2E-8124-FF8A167FA933}"/>
              </a:ext>
            </a:extLst>
          </p:cNvPr>
          <p:cNvSpPr>
            <a:spLocks noGrp="1"/>
          </p:cNvSpPr>
          <p:nvPr>
            <p:ph type="body" sz="quarter" idx="23"/>
          </p:nvPr>
        </p:nvSpPr>
        <p:spPr/>
        <p:txBody>
          <a:bodyPr/>
          <a:lstStyle/>
          <a:p>
            <a:r>
              <a:rPr lang="en-IE" dirty="0"/>
              <a:t>2</a:t>
            </a:r>
          </a:p>
        </p:txBody>
      </p:sp>
      <p:sp>
        <p:nvSpPr>
          <p:cNvPr id="6" name="Text Placeholder 5">
            <a:extLst>
              <a:ext uri="{FF2B5EF4-FFF2-40B4-BE49-F238E27FC236}">
                <a16:creationId xmlns:a16="http://schemas.microsoft.com/office/drawing/2014/main" id="{1E8B3794-145E-4499-83A9-0837DDFE8DC5}"/>
              </a:ext>
            </a:extLst>
          </p:cNvPr>
          <p:cNvSpPr>
            <a:spLocks noGrp="1"/>
          </p:cNvSpPr>
          <p:nvPr>
            <p:ph type="body" sz="quarter" idx="24"/>
          </p:nvPr>
        </p:nvSpPr>
        <p:spPr/>
        <p:txBody>
          <a:bodyPr/>
          <a:lstStyle/>
          <a:p>
            <a:r>
              <a:rPr lang="en-IE" dirty="0"/>
              <a:t>3</a:t>
            </a:r>
          </a:p>
        </p:txBody>
      </p:sp>
      <p:sp>
        <p:nvSpPr>
          <p:cNvPr id="7" name="TextBox 6">
            <a:extLst>
              <a:ext uri="{FF2B5EF4-FFF2-40B4-BE49-F238E27FC236}">
                <a16:creationId xmlns:a16="http://schemas.microsoft.com/office/drawing/2014/main" id="{3EC552C6-4BEC-4D41-90DD-D576AFC7375A}"/>
              </a:ext>
            </a:extLst>
          </p:cNvPr>
          <p:cNvSpPr txBox="1"/>
          <p:nvPr/>
        </p:nvSpPr>
        <p:spPr>
          <a:xfrm>
            <a:off x="-12569" y="6513852"/>
            <a:ext cx="35287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https://www.learnworlds.com/online-learning-platforms/</a:t>
            </a:r>
          </a:p>
        </p:txBody>
      </p:sp>
      <p:sp>
        <p:nvSpPr>
          <p:cNvPr id="10" name="TextBox 9">
            <a:extLst>
              <a:ext uri="{FF2B5EF4-FFF2-40B4-BE49-F238E27FC236}">
                <a16:creationId xmlns:a16="http://schemas.microsoft.com/office/drawing/2014/main" id="{1CB57B9E-9BAC-48F2-83C3-2925DF4B2D4A}"/>
              </a:ext>
            </a:extLst>
          </p:cNvPr>
          <p:cNvSpPr txBox="1"/>
          <p:nvPr/>
        </p:nvSpPr>
        <p:spPr>
          <a:xfrm>
            <a:off x="4363230" y="2637840"/>
            <a:ext cx="7720552"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D6315A"/>
                </a:solidFill>
                <a:effectLst/>
                <a:uLnTx/>
                <a:uFillTx/>
                <a:latin typeface="Calibri" panose="020F0502020204030204"/>
                <a:ea typeface="+mn-ea"/>
                <a:cs typeface="+mn-cs"/>
              </a:rPr>
              <a:t>Pros: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D6315A"/>
                </a:solidFill>
                <a:effectLst/>
                <a:uLnTx/>
                <a:uFillTx/>
                <a:latin typeface="Calibri" panose="020F0502020204030204"/>
                <a:ea typeface="+mn-ea"/>
                <a:cs typeface="+mn-cs"/>
              </a:rPr>
              <a:t>Offers a variety of learning options and activities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D6315A"/>
                </a:solidFill>
                <a:effectLst/>
                <a:uLnTx/>
                <a:uFillTx/>
                <a:latin typeface="Calibri" panose="020F0502020204030204"/>
                <a:ea typeface="+mn-ea"/>
                <a:cs typeface="+mn-cs"/>
              </a:rPr>
              <a:t>Awards students with different types of certificates and degrees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D6315A"/>
                </a:solidFill>
                <a:effectLst/>
                <a:uLnTx/>
                <a:uFillTx/>
                <a:latin typeface="Calibri" panose="020F0502020204030204"/>
                <a:ea typeface="+mn-ea"/>
                <a:cs typeface="+mn-cs"/>
              </a:rPr>
              <a:t>Offers high-quality educational tools and instructor interactions (for instructors)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Limited to educators in partner institutions. (for instructors)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Less flexible course creation options compared to other platforms (for instructors)</a:t>
            </a:r>
          </a:p>
        </p:txBody>
      </p:sp>
      <p:sp>
        <p:nvSpPr>
          <p:cNvPr id="12" name="Text Placeholder 8">
            <a:extLst>
              <a:ext uri="{FF2B5EF4-FFF2-40B4-BE49-F238E27FC236}">
                <a16:creationId xmlns:a16="http://schemas.microsoft.com/office/drawing/2014/main" id="{6F416566-D0E8-43F4-9E7A-C933C82441F4}"/>
              </a:ext>
            </a:extLst>
          </p:cNvPr>
          <p:cNvSpPr txBox="1">
            <a:spLocks/>
          </p:cNvSpPr>
          <p:nvPr/>
        </p:nvSpPr>
        <p:spPr>
          <a:xfrm>
            <a:off x="160255" y="4339294"/>
            <a:ext cx="4025245" cy="1021697"/>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i="0" kern="1200">
                <a:solidFill>
                  <a:srgbClr val="E7863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hlinkClick r:id="rId2"/>
              </a:rPr>
              <a:t>https://www.coursera.org/</a:t>
            </a:r>
            <a:endPar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F03B81ED-9DC5-48DB-B1C7-D61B56229CDD}"/>
              </a:ext>
            </a:extLst>
          </p:cNvPr>
          <p:cNvSpPr/>
          <p:nvPr/>
        </p:nvSpPr>
        <p:spPr>
          <a:xfrm rot="10800000">
            <a:off x="1916144" y="4901938"/>
            <a:ext cx="463485" cy="490194"/>
          </a:xfrm>
          <a:prstGeom prst="down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7CB36E8-10AA-4436-B5CB-F1A14C512738}"/>
              </a:ext>
            </a:extLst>
          </p:cNvPr>
          <p:cNvSpPr txBox="1"/>
          <p:nvPr/>
        </p:nvSpPr>
        <p:spPr>
          <a:xfrm>
            <a:off x="399569" y="5480092"/>
            <a:ext cx="34240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D6315A"/>
                </a:solidFill>
                <a:effectLst/>
                <a:uLnTx/>
                <a:uFillTx/>
                <a:latin typeface="Calibri" panose="020F0502020204030204"/>
                <a:ea typeface="+mn-ea"/>
                <a:cs typeface="+mn-cs"/>
              </a:rPr>
              <a:t>CLICK HERE TO VISIT THE WEBSITE</a:t>
            </a:r>
          </a:p>
        </p:txBody>
      </p:sp>
      <p:pic>
        <p:nvPicPr>
          <p:cNvPr id="13" name="Picture 12" descr="Text&#10;&#10;Description automatically generated with low confidence">
            <a:extLst>
              <a:ext uri="{FF2B5EF4-FFF2-40B4-BE49-F238E27FC236}">
                <a16:creationId xmlns:a16="http://schemas.microsoft.com/office/drawing/2014/main" id="{30528FF6-9277-4917-815F-84ED0A7987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014" y="254711"/>
            <a:ext cx="3251178" cy="3251178"/>
          </a:xfrm>
          <a:prstGeom prst="rect">
            <a:avLst/>
          </a:prstGeom>
        </p:spPr>
      </p:pic>
    </p:spTree>
    <p:extLst>
      <p:ext uri="{BB962C8B-B14F-4D97-AF65-F5344CB8AC3E}">
        <p14:creationId xmlns:p14="http://schemas.microsoft.com/office/powerpoint/2010/main" val="623757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20"/>
          </p:nvPr>
        </p:nvSpPr>
        <p:spPr>
          <a:xfrm>
            <a:off x="5536112" y="205288"/>
            <a:ext cx="6547670" cy="1972304"/>
          </a:xfrm>
        </p:spPr>
        <p:txBody>
          <a:bodyPr>
            <a:normAutofit/>
          </a:bodyPr>
          <a:lstStyle/>
          <a:p>
            <a:r>
              <a:rPr lang="en-US" b="1" dirty="0" err="1">
                <a:solidFill>
                  <a:schemeClr val="tx1">
                    <a:lumMod val="75000"/>
                    <a:lumOff val="25000"/>
                  </a:schemeClr>
                </a:solidFill>
              </a:rPr>
              <a:t>Skillshare</a:t>
            </a:r>
            <a:r>
              <a:rPr lang="en-US" b="1" dirty="0">
                <a:solidFill>
                  <a:schemeClr val="tx1">
                    <a:lumMod val="75000"/>
                    <a:lumOff val="25000"/>
                  </a:schemeClr>
                </a:solidFill>
              </a:rPr>
              <a:t> </a:t>
            </a:r>
            <a:r>
              <a:rPr lang="en-US" dirty="0">
                <a:solidFill>
                  <a:schemeClr val="tx1">
                    <a:lumMod val="75000"/>
                    <a:lumOff val="25000"/>
                  </a:schemeClr>
                </a:solidFill>
              </a:rPr>
              <a:t>is another popular course marketplace that has more than 4 million students and up to 24,000 lessons in various disciplines. </a:t>
            </a:r>
          </a:p>
          <a:p>
            <a:r>
              <a:rPr lang="en-US" dirty="0">
                <a:solidFill>
                  <a:schemeClr val="tx1">
                    <a:lumMod val="75000"/>
                    <a:lumOff val="25000"/>
                  </a:schemeClr>
                </a:solidFill>
              </a:rPr>
              <a:t>Classes are divided into 4 categories:             Creative Arts, Technology, Business and Lifestyle</a:t>
            </a:r>
          </a:p>
        </p:txBody>
      </p:sp>
      <p:sp>
        <p:nvSpPr>
          <p:cNvPr id="4" name="Text Placeholder 3">
            <a:extLst>
              <a:ext uri="{FF2B5EF4-FFF2-40B4-BE49-F238E27FC236}">
                <a16:creationId xmlns:a16="http://schemas.microsoft.com/office/drawing/2014/main" id="{53CFE518-4A4B-4D2E-8124-FF8A167FA933}"/>
              </a:ext>
            </a:extLst>
          </p:cNvPr>
          <p:cNvSpPr>
            <a:spLocks noGrp="1"/>
          </p:cNvSpPr>
          <p:nvPr>
            <p:ph type="body" sz="quarter" idx="23"/>
          </p:nvPr>
        </p:nvSpPr>
        <p:spPr/>
        <p:txBody>
          <a:bodyPr/>
          <a:lstStyle/>
          <a:p>
            <a:r>
              <a:rPr lang="en-IE" dirty="0"/>
              <a:t>2</a:t>
            </a:r>
          </a:p>
        </p:txBody>
      </p:sp>
      <p:sp>
        <p:nvSpPr>
          <p:cNvPr id="6" name="Text Placeholder 5">
            <a:extLst>
              <a:ext uri="{FF2B5EF4-FFF2-40B4-BE49-F238E27FC236}">
                <a16:creationId xmlns:a16="http://schemas.microsoft.com/office/drawing/2014/main" id="{1E8B3794-145E-4499-83A9-0837DDFE8DC5}"/>
              </a:ext>
            </a:extLst>
          </p:cNvPr>
          <p:cNvSpPr>
            <a:spLocks noGrp="1"/>
          </p:cNvSpPr>
          <p:nvPr>
            <p:ph type="body" sz="quarter" idx="24"/>
          </p:nvPr>
        </p:nvSpPr>
        <p:spPr/>
        <p:txBody>
          <a:bodyPr/>
          <a:lstStyle/>
          <a:p>
            <a:r>
              <a:rPr lang="en-IE" dirty="0"/>
              <a:t>3</a:t>
            </a:r>
          </a:p>
        </p:txBody>
      </p:sp>
      <p:sp>
        <p:nvSpPr>
          <p:cNvPr id="7" name="TextBox 6">
            <a:extLst>
              <a:ext uri="{FF2B5EF4-FFF2-40B4-BE49-F238E27FC236}">
                <a16:creationId xmlns:a16="http://schemas.microsoft.com/office/drawing/2014/main" id="{3EC552C6-4BEC-4D41-90DD-D576AFC7375A}"/>
              </a:ext>
            </a:extLst>
          </p:cNvPr>
          <p:cNvSpPr txBox="1"/>
          <p:nvPr/>
        </p:nvSpPr>
        <p:spPr>
          <a:xfrm>
            <a:off x="-12569" y="6513852"/>
            <a:ext cx="35287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https://www.learnworlds.com/online-learning-platforms/</a:t>
            </a:r>
          </a:p>
        </p:txBody>
      </p:sp>
      <p:sp>
        <p:nvSpPr>
          <p:cNvPr id="10" name="TextBox 9">
            <a:extLst>
              <a:ext uri="{FF2B5EF4-FFF2-40B4-BE49-F238E27FC236}">
                <a16:creationId xmlns:a16="http://schemas.microsoft.com/office/drawing/2014/main" id="{1CB57B9E-9BAC-48F2-83C3-2925DF4B2D4A}"/>
              </a:ext>
            </a:extLst>
          </p:cNvPr>
          <p:cNvSpPr txBox="1"/>
          <p:nvPr/>
        </p:nvSpPr>
        <p:spPr>
          <a:xfrm>
            <a:off x="4363230" y="2637840"/>
            <a:ext cx="7720552"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Pros:</a:t>
            </a:r>
            <a:endPar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Offers a supportive discussion forum where students exchange feedback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Provides the ability to take many courses for the same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Class content limited to only four categories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No certificate of completion or any other formal recognition</a:t>
            </a:r>
          </a:p>
        </p:txBody>
      </p:sp>
      <p:sp>
        <p:nvSpPr>
          <p:cNvPr id="12" name="Text Placeholder 8">
            <a:extLst>
              <a:ext uri="{FF2B5EF4-FFF2-40B4-BE49-F238E27FC236}">
                <a16:creationId xmlns:a16="http://schemas.microsoft.com/office/drawing/2014/main" id="{6F416566-D0E8-43F4-9E7A-C933C82441F4}"/>
              </a:ext>
            </a:extLst>
          </p:cNvPr>
          <p:cNvSpPr txBox="1">
            <a:spLocks/>
          </p:cNvSpPr>
          <p:nvPr/>
        </p:nvSpPr>
        <p:spPr>
          <a:xfrm>
            <a:off x="160255" y="4339294"/>
            <a:ext cx="4025245" cy="1021697"/>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i="0" kern="1200">
                <a:solidFill>
                  <a:srgbClr val="E7863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hlinkClick r:id="rId2"/>
              </a:rPr>
              <a:t>www.skillshare.com</a:t>
            </a:r>
            <a:endParaRPr kumimoji="0" lang="en-IE" sz="2400" b="0" i="0" u="none" strike="noStrike" kern="1200" cap="none" spc="0" normalizeH="0" baseline="0" noProof="0" dirty="0">
              <a:ln>
                <a:noFill/>
              </a:ln>
              <a:solidFill>
                <a:srgbClr val="E78631"/>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F03B81ED-9DC5-48DB-B1C7-D61B56229CDD}"/>
              </a:ext>
            </a:extLst>
          </p:cNvPr>
          <p:cNvSpPr/>
          <p:nvPr/>
        </p:nvSpPr>
        <p:spPr>
          <a:xfrm rot="10800000">
            <a:off x="1916144" y="4901938"/>
            <a:ext cx="463485" cy="490194"/>
          </a:xfrm>
          <a:prstGeom prst="downArrow">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7CB36E8-10AA-4436-B5CB-F1A14C512738}"/>
              </a:ext>
            </a:extLst>
          </p:cNvPr>
          <p:cNvSpPr txBox="1"/>
          <p:nvPr/>
        </p:nvSpPr>
        <p:spPr>
          <a:xfrm>
            <a:off x="399569" y="5480092"/>
            <a:ext cx="34240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CLICK HERE TO VISIT THE WEBSITE</a:t>
            </a:r>
          </a:p>
        </p:txBody>
      </p:sp>
      <p:pic>
        <p:nvPicPr>
          <p:cNvPr id="11" name="Picture 10" descr="A picture containing text, clipart, tableware, dishware&#10;&#10;Description automatically generated">
            <a:extLst>
              <a:ext uri="{FF2B5EF4-FFF2-40B4-BE49-F238E27FC236}">
                <a16:creationId xmlns:a16="http://schemas.microsoft.com/office/drawing/2014/main" id="{DD80D076-926E-4D53-987D-D0B8FF736E1D}"/>
              </a:ext>
            </a:extLst>
          </p:cNvPr>
          <p:cNvPicPr>
            <a:picLocks noChangeAspect="1"/>
          </p:cNvPicPr>
          <p:nvPr/>
        </p:nvPicPr>
        <p:blipFill>
          <a:blip r:embed="rId3"/>
          <a:stretch>
            <a:fillRect/>
          </a:stretch>
        </p:blipFill>
        <p:spPr>
          <a:xfrm>
            <a:off x="516103" y="596411"/>
            <a:ext cx="3452393" cy="1709963"/>
          </a:xfrm>
          <a:prstGeom prst="rect">
            <a:avLst/>
          </a:prstGeom>
        </p:spPr>
      </p:pic>
    </p:spTree>
    <p:extLst>
      <p:ext uri="{BB962C8B-B14F-4D97-AF65-F5344CB8AC3E}">
        <p14:creationId xmlns:p14="http://schemas.microsoft.com/office/powerpoint/2010/main" val="1341894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544070"/>
            <a:ext cx="11171222" cy="844269"/>
          </a:xfrm>
        </p:spPr>
        <p:txBody>
          <a:bodyPr>
            <a:normAutofit fontScale="77500" lnSpcReduction="20000"/>
          </a:bodyPr>
          <a:lstStyle/>
          <a:p>
            <a:r>
              <a:rPr lang="en-IE" sz="3600" dirty="0">
                <a:solidFill>
                  <a:srgbClr val="E78631"/>
                </a:solidFill>
              </a:rPr>
              <a:t>2. Utilising </a:t>
            </a:r>
            <a:r>
              <a:rPr lang="hr-BA" sz="3600" dirty="0">
                <a:solidFill>
                  <a:srgbClr val="E78631"/>
                </a:solidFill>
              </a:rPr>
              <a:t>the </a:t>
            </a:r>
            <a:r>
              <a:rPr lang="en-IE" sz="3600" dirty="0">
                <a:solidFill>
                  <a:srgbClr val="E78631"/>
                </a:solidFill>
              </a:rPr>
              <a:t>potential of technology to help shape the participation, </a:t>
            </a:r>
            <a:r>
              <a:rPr lang="hr-BA" sz="3600" dirty="0">
                <a:solidFill>
                  <a:srgbClr val="E78631"/>
                </a:solidFill>
              </a:rPr>
              <a:t>voicing</a:t>
            </a:r>
            <a:r>
              <a:rPr lang="en-IE" sz="3600" dirty="0">
                <a:solidFill>
                  <a:srgbClr val="E78631"/>
                </a:solidFill>
              </a:rPr>
              <a:t> of opinions,</a:t>
            </a:r>
            <a:r>
              <a:rPr lang="hr-BA" sz="3600" dirty="0">
                <a:solidFill>
                  <a:srgbClr val="E78631"/>
                </a:solidFill>
              </a:rPr>
              <a:t> </a:t>
            </a:r>
            <a:r>
              <a:rPr lang="en-IE" sz="3600" dirty="0">
                <a:solidFill>
                  <a:srgbClr val="E78631"/>
                </a:solidFill>
              </a:rPr>
              <a:t>all reflecting in presentation skills</a:t>
            </a:r>
          </a:p>
        </p:txBody>
      </p:sp>
      <p:sp>
        <p:nvSpPr>
          <p:cNvPr id="4" name="TextBox 3">
            <a:extLst>
              <a:ext uri="{FF2B5EF4-FFF2-40B4-BE49-F238E27FC236}">
                <a16:creationId xmlns:a16="http://schemas.microsoft.com/office/drawing/2014/main" id="{71E739A2-3218-4533-AAFD-1E42DF4A7293}"/>
              </a:ext>
            </a:extLst>
          </p:cNvPr>
          <p:cNvSpPr txBox="1"/>
          <p:nvPr/>
        </p:nvSpPr>
        <p:spPr>
          <a:xfrm>
            <a:off x="515902" y="1446890"/>
            <a:ext cx="1117122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It can be hard to capture and hold your audience's </a:t>
            </a:r>
            <a:r>
              <a:rPr kumimoji="0" lang="en-US" sz="2400" b="0" i="0" u="none" strike="noStrike" kern="1200" cap="none" spc="0" normalizeH="0" baseline="0" noProof="0" dirty="0">
                <a:ln>
                  <a:noFill/>
                </a:ln>
                <a:solidFill>
                  <a:srgbClr val="D6315A"/>
                </a:solidFill>
                <a:effectLst/>
                <a:uLnTx/>
                <a:uFillTx/>
                <a:latin typeface="Calibri" panose="020F0502020204030204"/>
                <a:ea typeface="+mn-ea"/>
                <a:cs typeface="+mn-cs"/>
              </a:rPr>
              <a:t>attention</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with mundane slides full of bullet points. There is a wealth of </a:t>
            </a:r>
            <a:r>
              <a:rPr kumimoji="0" lang="en-US" sz="2400" b="0" i="0" u="none" strike="noStrike" kern="1200" cap="none" spc="0" normalizeH="0" baseline="0" noProof="0" dirty="0">
                <a:ln>
                  <a:noFill/>
                </a:ln>
                <a:solidFill>
                  <a:srgbClr val="00ACA7"/>
                </a:solidFill>
                <a:effectLst/>
                <a:uLnTx/>
                <a:uFillTx/>
                <a:latin typeface="Calibri" panose="020F0502020204030204"/>
                <a:ea typeface="+mn-ea"/>
                <a:cs typeface="+mn-cs"/>
              </a:rPr>
              <a:t>presentation solutions</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out there that can help you engage with your </a:t>
            </a:r>
            <a:r>
              <a:rPr kumimoji="0" lang="en-US" sz="2400" b="0" i="0" u="none" strike="noStrike" kern="1200" cap="none" spc="0" normalizeH="0" baseline="0" noProof="0" dirty="0">
                <a:ln>
                  <a:noFill/>
                </a:ln>
                <a:solidFill>
                  <a:srgbClr val="E78631"/>
                </a:solidFill>
                <a:effectLst/>
                <a:uLnTx/>
                <a:uFillTx/>
                <a:latin typeface="Calibri" panose="020F0502020204030204"/>
                <a:ea typeface="+mn-ea"/>
                <a:cs typeface="+mn-cs"/>
              </a:rPr>
              <a:t>audience</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and </a:t>
            </a:r>
            <a:r>
              <a:rPr kumimoji="0" lang="en-US" sz="2400" b="0" i="0" u="none" strike="noStrike" kern="1200" cap="none" spc="0" normalizeH="0" baseline="0" noProof="0" dirty="0">
                <a:ln>
                  <a:noFill/>
                </a:ln>
                <a:solidFill>
                  <a:srgbClr val="D6315A"/>
                </a:solidFill>
                <a:effectLst/>
                <a:uLnTx/>
                <a:uFillTx/>
                <a:latin typeface="Calibri" panose="020F0502020204030204"/>
                <a:ea typeface="+mn-ea"/>
                <a:cs typeface="+mn-cs"/>
              </a:rPr>
              <a:t>communicate</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key ideas. While </a:t>
            </a:r>
            <a:r>
              <a:rPr kumimoji="0" lang="en-US" sz="2400" b="0" i="0" u="none" strike="noStrike" kern="1200" cap="none" spc="0" normalizeH="0" baseline="0" noProof="0" dirty="0">
                <a:ln>
                  <a:noFill/>
                </a:ln>
                <a:solidFill>
                  <a:srgbClr val="00ACA7"/>
                </a:solidFill>
                <a:effectLst/>
                <a:uLnTx/>
                <a:uFillTx/>
                <a:latin typeface="Calibri" panose="020F0502020204030204"/>
                <a:ea typeface="+mn-ea"/>
                <a:cs typeface="+mn-cs"/>
              </a:rPr>
              <a:t>traditional tools </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such as </a:t>
            </a:r>
            <a:r>
              <a:rPr kumimoji="0" lang="en-US" sz="2400" b="0" i="0" u="none" strike="noStrike" kern="1200" cap="none" spc="0" normalizeH="0" baseline="0" noProof="0" dirty="0">
                <a:ln>
                  <a:noFill/>
                </a:ln>
                <a:solidFill>
                  <a:srgbClr val="00ACA7"/>
                </a:solidFill>
                <a:effectLst/>
                <a:uLnTx/>
                <a:uFillTx/>
                <a:latin typeface="Calibri" panose="020F0502020204030204"/>
                <a:ea typeface="+mn-ea"/>
                <a:cs typeface="+mn-cs"/>
              </a:rPr>
              <a:t>PowerPoint</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D6315A"/>
                </a:solidFill>
                <a:effectLst/>
                <a:uLnTx/>
                <a:uFillTx/>
                <a:latin typeface="Calibri" panose="020F0502020204030204"/>
                <a:ea typeface="+mn-ea"/>
                <a:cs typeface="+mn-cs"/>
              </a:rPr>
              <a:t>Google Slides </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and </a:t>
            </a:r>
            <a:r>
              <a:rPr kumimoji="0" lang="en-US" sz="2400" b="0" i="0" u="none" strike="noStrike" kern="1200" cap="none" spc="0" normalizeH="0" baseline="0" noProof="0" dirty="0">
                <a:ln>
                  <a:noFill/>
                </a:ln>
                <a:solidFill>
                  <a:srgbClr val="E78631"/>
                </a:solidFill>
                <a:effectLst/>
                <a:uLnTx/>
                <a:uFillTx/>
                <a:latin typeface="Calibri" panose="020F0502020204030204"/>
                <a:ea typeface="+mn-ea"/>
                <a:cs typeface="+mn-cs"/>
              </a:rPr>
              <a:t>Keynote</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can all be used to create presentations, you can break the conventional method – basic points on simple slides – by including images, creating movement, and limiting each slide or section to only a couple key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Silk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Silka"/>
                <a:ea typeface="+mn-ea"/>
                <a:cs typeface="+mn-cs"/>
              </a:rPr>
              <a:t>O</a:t>
            </a:r>
            <a:r>
              <a:rPr kumimoji="0" lang="en-US" sz="2400" b="0" i="0" u="none" strike="noStrike" kern="1200" cap="none" spc="0" normalizeH="0" baseline="0" noProof="0" dirty="0">
                <a:ln>
                  <a:noFill/>
                </a:ln>
                <a:solidFill>
                  <a:srgbClr val="2D2D2D"/>
                </a:solidFill>
                <a:effectLst/>
                <a:uLnTx/>
                <a:uFillTx/>
                <a:latin typeface="Silka"/>
                <a:ea typeface="+mn-ea"/>
                <a:cs typeface="+mn-cs"/>
              </a:rPr>
              <a:t>ne of the solutions 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D6315A"/>
                </a:solidFill>
                <a:effectLst/>
                <a:uLnTx/>
                <a:uFillTx/>
                <a:latin typeface="Silka"/>
                <a:ea typeface="+mn-ea"/>
                <a:cs typeface="+mn-cs"/>
              </a:rPr>
              <a:t>Haiku Deck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ACA7"/>
                </a:solidFill>
                <a:effectLst/>
                <a:uLnTx/>
                <a:uFillTx/>
                <a:latin typeface="Silka"/>
                <a:ea typeface="+mn-ea"/>
                <a:cs typeface="+mn-cs"/>
              </a:rPr>
              <a:t>Canva</a:t>
            </a:r>
            <a:endParaRPr kumimoji="0" lang="en-US" sz="2400" b="0" i="0" u="none" strike="noStrike" kern="1200" cap="none" spc="0" normalizeH="0" baseline="0" noProof="0" dirty="0">
              <a:ln>
                <a:noFill/>
              </a:ln>
              <a:solidFill>
                <a:srgbClr val="2D2D2D"/>
              </a:solidFill>
              <a:effectLst/>
              <a:uLnTx/>
              <a:uFillTx/>
              <a:latin typeface="Silk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err="1">
                <a:ln>
                  <a:noFill/>
                </a:ln>
                <a:solidFill>
                  <a:srgbClr val="E78631"/>
                </a:solidFill>
                <a:effectLst/>
                <a:uLnTx/>
                <a:uFillTx/>
                <a:latin typeface="Silka"/>
                <a:ea typeface="+mn-ea"/>
                <a:cs typeface="+mn-cs"/>
              </a:rPr>
              <a:t>Visme</a:t>
            </a:r>
            <a:endParaRPr kumimoji="0" lang="en-US" sz="2400" b="1" i="0" u="none" strike="noStrike" kern="1200" cap="none" spc="0" normalizeH="0" baseline="0" noProof="0" dirty="0">
              <a:ln>
                <a:noFill/>
              </a:ln>
              <a:solidFill>
                <a:srgbClr val="D6315A"/>
              </a:solidFill>
              <a:effectLst/>
              <a:uLnTx/>
              <a:uFillTx/>
              <a:latin typeface="Silk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err="1">
                <a:ln>
                  <a:noFill/>
                </a:ln>
                <a:solidFill>
                  <a:srgbClr val="5E5E5E"/>
                </a:solidFill>
                <a:effectLst/>
                <a:uLnTx/>
                <a:uFillTx/>
                <a:latin typeface="Silka"/>
                <a:ea typeface="+mn-ea"/>
                <a:cs typeface="+mn-cs"/>
              </a:rPr>
              <a:t>Pitcherific</a:t>
            </a:r>
            <a:endParaRPr kumimoji="0" lang="en-US" sz="2400" b="1" i="0" u="none" strike="noStrike" kern="1200" cap="none" spc="0" normalizeH="0" baseline="0" noProof="0" dirty="0">
              <a:ln>
                <a:noFill/>
              </a:ln>
              <a:solidFill>
                <a:srgbClr val="5E5E5E"/>
              </a:solidFill>
              <a:effectLst/>
              <a:uLnTx/>
              <a:uFillTx/>
              <a:latin typeface="Silka"/>
              <a:ea typeface="+mn-ea"/>
              <a:cs typeface="+mn-cs"/>
            </a:endParaRPr>
          </a:p>
        </p:txBody>
      </p:sp>
      <p:pic>
        <p:nvPicPr>
          <p:cNvPr id="8" name="Picture 7" descr="Logo, company name&#10;&#10;Description automatically generated">
            <a:extLst>
              <a:ext uri="{FF2B5EF4-FFF2-40B4-BE49-F238E27FC236}">
                <a16:creationId xmlns:a16="http://schemas.microsoft.com/office/drawing/2014/main" id="{DF51459B-FE9D-467F-BF8D-ED8E83A943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73790" y="4553146"/>
            <a:ext cx="2701065" cy="1418059"/>
          </a:xfrm>
          <a:prstGeom prst="rect">
            <a:avLst/>
          </a:prstGeom>
        </p:spPr>
      </p:pic>
      <p:pic>
        <p:nvPicPr>
          <p:cNvPr id="10" name="Picture 9" descr="Logo, company name&#10;&#10;Description automatically generated">
            <a:extLst>
              <a:ext uri="{FF2B5EF4-FFF2-40B4-BE49-F238E27FC236}">
                <a16:creationId xmlns:a16="http://schemas.microsoft.com/office/drawing/2014/main" id="{C2BF3080-2F37-4145-8141-1EA3C32B7C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3911" y="3778799"/>
            <a:ext cx="2109248" cy="1054624"/>
          </a:xfrm>
          <a:prstGeom prst="rect">
            <a:avLst/>
          </a:prstGeom>
        </p:spPr>
      </p:pic>
      <p:pic>
        <p:nvPicPr>
          <p:cNvPr id="12" name="Picture 11" descr="Logo, company name&#10;&#10;Description automatically generated">
            <a:extLst>
              <a:ext uri="{FF2B5EF4-FFF2-40B4-BE49-F238E27FC236}">
                <a16:creationId xmlns:a16="http://schemas.microsoft.com/office/drawing/2014/main" id="{57C42201-2548-4F2A-8439-B341BF5606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9693" y="5077647"/>
            <a:ext cx="2041296" cy="1155374"/>
          </a:xfrm>
          <a:prstGeom prst="rect">
            <a:avLst/>
          </a:prstGeom>
        </p:spPr>
      </p:pic>
      <p:pic>
        <p:nvPicPr>
          <p:cNvPr id="20" name="Picture 19" descr="Icon&#10;&#10;Description automatically generated">
            <a:extLst>
              <a:ext uri="{FF2B5EF4-FFF2-40B4-BE49-F238E27FC236}">
                <a16:creationId xmlns:a16="http://schemas.microsoft.com/office/drawing/2014/main" id="{331337C2-2425-4D1E-9D09-819A317363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7985" y="4042903"/>
            <a:ext cx="1581039" cy="1581039"/>
          </a:xfrm>
          <a:prstGeom prst="rect">
            <a:avLst/>
          </a:prstGeom>
        </p:spPr>
      </p:pic>
      <p:sp>
        <p:nvSpPr>
          <p:cNvPr id="21" name="TextBox 20">
            <a:extLst>
              <a:ext uri="{FF2B5EF4-FFF2-40B4-BE49-F238E27FC236}">
                <a16:creationId xmlns:a16="http://schemas.microsoft.com/office/drawing/2014/main" id="{010DDD5D-C8B0-45F0-AAA0-9F0AA8459CCE}"/>
              </a:ext>
            </a:extLst>
          </p:cNvPr>
          <p:cNvSpPr txBox="1"/>
          <p:nvPr/>
        </p:nvSpPr>
        <p:spPr>
          <a:xfrm>
            <a:off x="7466028" y="6390438"/>
            <a:ext cx="485480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https://www.businessnewsdaily.com/6525-business-presentation-tools.html</a:t>
            </a:r>
          </a:p>
        </p:txBody>
      </p:sp>
    </p:spTree>
    <p:extLst>
      <p:ext uri="{BB962C8B-B14F-4D97-AF65-F5344CB8AC3E}">
        <p14:creationId xmlns:p14="http://schemas.microsoft.com/office/powerpoint/2010/main" val="4030742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7300C30-B6F4-44DE-82B8-9624962E5E3B}"/>
              </a:ext>
            </a:extLst>
          </p:cNvPr>
          <p:cNvSpPr>
            <a:spLocks noGrp="1"/>
          </p:cNvSpPr>
          <p:nvPr>
            <p:ph type="body" sz="quarter" idx="21"/>
          </p:nvPr>
        </p:nvSpPr>
        <p:spPr>
          <a:xfrm>
            <a:off x="3286901" y="1721252"/>
            <a:ext cx="2751318" cy="2231323"/>
          </a:xfrm>
        </p:spPr>
        <p:txBody>
          <a:bodyPr>
            <a:noAutofit/>
          </a:bodyPr>
          <a:lstStyle/>
          <a:p>
            <a:r>
              <a:rPr lang="en-US" sz="2400" i="0" u="none" strike="noStrike" dirty="0">
                <a:effectLst/>
                <a:hlinkClick r:id="rId2">
                  <a:extLst>
                    <a:ext uri="{A12FA001-AC4F-418D-AE19-62706E023703}">
                      <ahyp:hlinkClr xmlns:ahyp="http://schemas.microsoft.com/office/drawing/2018/hyperlinkcolor" val="tx"/>
                    </a:ext>
                  </a:extLst>
                </a:hlinkClick>
              </a:rPr>
              <a:t>Canva</a:t>
            </a:r>
            <a:r>
              <a:rPr lang="en-US" sz="2400" i="0" dirty="0">
                <a:solidFill>
                  <a:srgbClr val="2D2D2D"/>
                </a:solidFill>
                <a:effectLst/>
              </a:rPr>
              <a:t> </a:t>
            </a:r>
            <a:r>
              <a:rPr lang="en-US" sz="2400" i="0" dirty="0">
                <a:effectLst/>
              </a:rPr>
              <a:t>is an online platform that provides templates for a wide range of business</a:t>
            </a:r>
            <a:endParaRPr lang="en-IE" sz="2400" dirty="0"/>
          </a:p>
        </p:txBody>
      </p:sp>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22"/>
          </p:nvPr>
        </p:nvSpPr>
        <p:spPr>
          <a:xfrm>
            <a:off x="8948258" y="1739897"/>
            <a:ext cx="2816393" cy="2212677"/>
          </a:xfrm>
        </p:spPr>
        <p:txBody>
          <a:bodyPr>
            <a:normAutofit/>
          </a:bodyPr>
          <a:lstStyle/>
          <a:p>
            <a:r>
              <a:rPr lang="en-US" sz="2200" i="0" u="none" strike="noStrike" dirty="0" err="1">
                <a:effectLst/>
                <a:hlinkClick r:id="rId3">
                  <a:extLst>
                    <a:ext uri="{A12FA001-AC4F-418D-AE19-62706E023703}">
                      <ahyp:hlinkClr xmlns:ahyp="http://schemas.microsoft.com/office/drawing/2018/hyperlinkcolor" val="tx"/>
                    </a:ext>
                  </a:extLst>
                </a:hlinkClick>
              </a:rPr>
              <a:t>Pitcherific</a:t>
            </a:r>
            <a:r>
              <a:rPr lang="en-US" sz="2200" i="0" dirty="0">
                <a:effectLst/>
              </a:rPr>
              <a:t> is not only a presentation solution, but also a platform for practicing your presentation.</a:t>
            </a:r>
            <a:endParaRPr lang="en-IE" sz="2200" dirty="0"/>
          </a:p>
        </p:txBody>
      </p:sp>
      <p:sp>
        <p:nvSpPr>
          <p:cNvPr id="17" name="Text Placeholder 16">
            <a:extLst>
              <a:ext uri="{FF2B5EF4-FFF2-40B4-BE49-F238E27FC236}">
                <a16:creationId xmlns:a16="http://schemas.microsoft.com/office/drawing/2014/main" id="{B8F4BE7A-E3B8-43C9-8EC6-8045681A4D61}"/>
              </a:ext>
            </a:extLst>
          </p:cNvPr>
          <p:cNvSpPr>
            <a:spLocks noGrp="1"/>
          </p:cNvSpPr>
          <p:nvPr>
            <p:ph type="body" sz="quarter" idx="24"/>
          </p:nvPr>
        </p:nvSpPr>
        <p:spPr>
          <a:xfrm>
            <a:off x="6252372" y="4381515"/>
            <a:ext cx="2695886" cy="1774188"/>
          </a:xfrm>
        </p:spPr>
        <p:txBody>
          <a:bodyPr>
            <a:normAutofit/>
          </a:bodyPr>
          <a:lstStyle/>
          <a:p>
            <a:r>
              <a:rPr lang="en-US" sz="2400" i="0" u="none" strike="noStrike" dirty="0" err="1">
                <a:effectLst/>
                <a:hlinkClick r:id="rId4">
                  <a:extLst>
                    <a:ext uri="{A12FA001-AC4F-418D-AE19-62706E023703}">
                      <ahyp:hlinkClr xmlns:ahyp="http://schemas.microsoft.com/office/drawing/2018/hyperlinkcolor" val="tx"/>
                    </a:ext>
                  </a:extLst>
                </a:hlinkClick>
              </a:rPr>
              <a:t>Visme</a:t>
            </a:r>
            <a:r>
              <a:rPr lang="en-US" sz="2400" i="0" dirty="0">
                <a:effectLst/>
              </a:rPr>
              <a:t> is a       cloud-based presentation tool.</a:t>
            </a:r>
            <a:endParaRPr lang="en-IE" sz="2400" dirty="0"/>
          </a:p>
        </p:txBody>
      </p:sp>
      <p:sp>
        <p:nvSpPr>
          <p:cNvPr id="18" name="Text Placeholder 17">
            <a:extLst>
              <a:ext uri="{FF2B5EF4-FFF2-40B4-BE49-F238E27FC236}">
                <a16:creationId xmlns:a16="http://schemas.microsoft.com/office/drawing/2014/main" id="{21B43DD3-69A5-4042-9784-1D87782C1B20}"/>
              </a:ext>
            </a:extLst>
          </p:cNvPr>
          <p:cNvSpPr>
            <a:spLocks noGrp="1"/>
          </p:cNvSpPr>
          <p:nvPr>
            <p:ph type="body" sz="quarter" idx="25"/>
          </p:nvPr>
        </p:nvSpPr>
        <p:spPr>
          <a:xfrm>
            <a:off x="351998" y="4297499"/>
            <a:ext cx="2688034" cy="1669668"/>
          </a:xfrm>
        </p:spPr>
        <p:txBody>
          <a:bodyPr/>
          <a:lstStyle/>
          <a:p>
            <a:r>
              <a:rPr lang="en-US" b="1" i="0" dirty="0">
                <a:solidFill>
                  <a:schemeClr val="bg1"/>
                </a:solidFill>
                <a:effectLst/>
                <a:hlinkClick r:id="rId5"/>
              </a:rPr>
              <a:t>Haiku Deck </a:t>
            </a:r>
            <a:r>
              <a:rPr lang="en-US" b="1" i="0" dirty="0">
                <a:solidFill>
                  <a:schemeClr val="bg1"/>
                </a:solidFill>
                <a:effectLst/>
              </a:rPr>
              <a:t>is a platform that prioritizes simplicity.</a:t>
            </a:r>
            <a:endParaRPr lang="en-IE" b="1" dirty="0">
              <a:solidFill>
                <a:schemeClr val="bg1"/>
              </a:solidFill>
            </a:endParaRPr>
          </a:p>
        </p:txBody>
      </p:sp>
      <p:sp>
        <p:nvSpPr>
          <p:cNvPr id="25" name="Text Placeholder 24">
            <a:extLst>
              <a:ext uri="{FF2B5EF4-FFF2-40B4-BE49-F238E27FC236}">
                <a16:creationId xmlns:a16="http://schemas.microsoft.com/office/drawing/2014/main" id="{6F6FF350-5526-4975-93DE-0688B6BCF19F}"/>
              </a:ext>
            </a:extLst>
          </p:cNvPr>
          <p:cNvSpPr>
            <a:spLocks noGrp="1"/>
          </p:cNvSpPr>
          <p:nvPr>
            <p:ph type="body" sz="quarter" idx="32"/>
          </p:nvPr>
        </p:nvSpPr>
        <p:spPr/>
        <p:txBody>
          <a:bodyPr/>
          <a:lstStyle/>
          <a:p>
            <a:r>
              <a:rPr lang="en-IE" dirty="0">
                <a:solidFill>
                  <a:schemeClr val="bg2">
                    <a:lumMod val="50000"/>
                  </a:schemeClr>
                </a:solidFill>
                <a:ea typeface="Times New Roman" panose="02020603050405020304" pitchFamily="18" charset="0"/>
              </a:rPr>
              <a:t>C</a:t>
            </a:r>
            <a:r>
              <a:rPr lang="pl-PL" dirty="0">
                <a:solidFill>
                  <a:schemeClr val="bg2">
                    <a:lumMod val="50000"/>
                  </a:schemeClr>
                </a:solidFill>
                <a:effectLst/>
                <a:ea typeface="Times New Roman" panose="02020603050405020304" pitchFamily="18" charset="0"/>
              </a:rPr>
              <a:t>reative presenting – CREATIVE presentation tools</a:t>
            </a:r>
            <a:endParaRPr lang="en-US" sz="6000" dirty="0">
              <a:solidFill>
                <a:schemeClr val="bg2">
                  <a:lumMod val="50000"/>
                </a:schemeClr>
              </a:solidFill>
            </a:endParaRPr>
          </a:p>
        </p:txBody>
      </p:sp>
      <p:pic>
        <p:nvPicPr>
          <p:cNvPr id="26" name="Picture 25" descr="Logo, company name&#10;&#10;Description automatically generated">
            <a:extLst>
              <a:ext uri="{FF2B5EF4-FFF2-40B4-BE49-F238E27FC236}">
                <a16:creationId xmlns:a16="http://schemas.microsoft.com/office/drawing/2014/main" id="{3D2BBF56-14B0-48FF-BB9A-E0E14413DB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6956" y="1923790"/>
            <a:ext cx="2659381" cy="1505210"/>
          </a:xfrm>
          <a:prstGeom prst="rect">
            <a:avLst/>
          </a:prstGeom>
        </p:spPr>
      </p:pic>
      <p:pic>
        <p:nvPicPr>
          <p:cNvPr id="27" name="Picture 26" descr="Logo, company name&#10;&#10;Description automatically generated">
            <a:extLst>
              <a:ext uri="{FF2B5EF4-FFF2-40B4-BE49-F238E27FC236}">
                <a16:creationId xmlns:a16="http://schemas.microsoft.com/office/drawing/2014/main" id="{3AA6B627-5F96-4065-AA14-75CBB85EDD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99110" y="4227780"/>
            <a:ext cx="2680030" cy="1340015"/>
          </a:xfrm>
          <a:prstGeom prst="rect">
            <a:avLst/>
          </a:prstGeom>
        </p:spPr>
      </p:pic>
      <p:pic>
        <p:nvPicPr>
          <p:cNvPr id="32" name="Picture 31" descr="Logo, company name&#10;&#10;Description automatically generated">
            <a:extLst>
              <a:ext uri="{FF2B5EF4-FFF2-40B4-BE49-F238E27FC236}">
                <a16:creationId xmlns:a16="http://schemas.microsoft.com/office/drawing/2014/main" id="{75A15ECB-5499-41DD-8803-BE93C37307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79140" y="1759280"/>
            <a:ext cx="3442351" cy="1807234"/>
          </a:xfrm>
          <a:prstGeom prst="rect">
            <a:avLst/>
          </a:prstGeom>
        </p:spPr>
      </p:pic>
      <p:pic>
        <p:nvPicPr>
          <p:cNvPr id="35" name="Picture 34" descr="Icon&#10;&#10;Description automatically generated">
            <a:extLst>
              <a:ext uri="{FF2B5EF4-FFF2-40B4-BE49-F238E27FC236}">
                <a16:creationId xmlns:a16="http://schemas.microsoft.com/office/drawing/2014/main" id="{8BC7AF12-5673-40F4-A3D9-A1D8C1B7C4B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87060" y="3870153"/>
            <a:ext cx="1903866" cy="1903866"/>
          </a:xfrm>
          <a:prstGeom prst="rect">
            <a:avLst/>
          </a:prstGeom>
        </p:spPr>
      </p:pic>
      <p:sp>
        <p:nvSpPr>
          <p:cNvPr id="36" name="TextBox 35">
            <a:extLst>
              <a:ext uri="{FF2B5EF4-FFF2-40B4-BE49-F238E27FC236}">
                <a16:creationId xmlns:a16="http://schemas.microsoft.com/office/drawing/2014/main" id="{D7827606-BF55-4D64-A6C3-74DBB1F3F569}"/>
              </a:ext>
            </a:extLst>
          </p:cNvPr>
          <p:cNvSpPr txBox="1"/>
          <p:nvPr/>
        </p:nvSpPr>
        <p:spPr>
          <a:xfrm>
            <a:off x="7549103" y="6504495"/>
            <a:ext cx="59797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https://www.businessnewsdaily.com/6525-business-presentation-tools.html</a:t>
            </a:r>
          </a:p>
        </p:txBody>
      </p:sp>
    </p:spTree>
    <p:extLst>
      <p:ext uri="{BB962C8B-B14F-4D97-AF65-F5344CB8AC3E}">
        <p14:creationId xmlns:p14="http://schemas.microsoft.com/office/powerpoint/2010/main" val="227132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8A3DDF-F51B-4A9D-A5EF-717E7BFEEB6F}"/>
              </a:ext>
            </a:extLst>
          </p:cNvPr>
          <p:cNvSpPr>
            <a:spLocks noGrp="1"/>
          </p:cNvSpPr>
          <p:nvPr>
            <p:ph type="body" sz="quarter" idx="13"/>
          </p:nvPr>
        </p:nvSpPr>
        <p:spPr>
          <a:xfrm>
            <a:off x="436935" y="1215486"/>
            <a:ext cx="4755407" cy="3297980"/>
          </a:xfrm>
        </p:spPr>
        <p:txBody>
          <a:bodyPr>
            <a:normAutofit/>
          </a:bodyPr>
          <a:lstStyle/>
          <a:p>
            <a:r>
              <a:rPr lang="en-US" sz="2400" dirty="0"/>
              <a:t>Haiku Deck </a:t>
            </a:r>
            <a:r>
              <a:rPr lang="en-US" sz="2400" b="0" dirty="0"/>
              <a:t>is a platform that prioritizes simplicity. Users can create elegant, basic presentations with high-quality images. The spartan approach allows for connecting with audiences instead of losing them in information overload due to text-heavy slides. </a:t>
            </a:r>
            <a:endParaRPr lang="en-IE" b="0" dirty="0"/>
          </a:p>
        </p:txBody>
      </p:sp>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14"/>
          </p:nvPr>
        </p:nvSpPr>
        <p:spPr>
          <a:xfrm>
            <a:off x="460938" y="4658881"/>
            <a:ext cx="11165005" cy="1488734"/>
          </a:xfrm>
        </p:spPr>
        <p:txBody>
          <a:bodyPr>
            <a:normAutofit/>
          </a:bodyPr>
          <a:lstStyle/>
          <a:p>
            <a:r>
              <a:rPr lang="en-US" dirty="0"/>
              <a:t>What separates Haiku Deck from traditional presentation tools is its library of images and array of fonts. It makes it easy to craft simple, powerful presentations that are accessible on any device.</a:t>
            </a:r>
            <a:endParaRPr lang="en-IE" dirty="0"/>
          </a:p>
        </p:txBody>
      </p:sp>
      <p:pic>
        <p:nvPicPr>
          <p:cNvPr id="8" name="Picture Placeholder 7" descr="Graphical user interface, website&#10;&#10;Description automatically generated">
            <a:extLst>
              <a:ext uri="{FF2B5EF4-FFF2-40B4-BE49-F238E27FC236}">
                <a16:creationId xmlns:a16="http://schemas.microsoft.com/office/drawing/2014/main" id="{99584D23-960D-4401-A101-73183AE9B2A6}"/>
              </a:ext>
            </a:extLst>
          </p:cNvPr>
          <p:cNvPicPr>
            <a:picLocks noGrp="1" noChangeAspect="1"/>
          </p:cNvPicPr>
          <p:nvPr>
            <p:ph type="pic" sz="quarter" idx="19"/>
          </p:nvPr>
        </p:nvPicPr>
        <p:blipFill rotWithShape="1">
          <a:blip r:embed="rId2"/>
          <a:srcRect/>
          <a:stretch/>
        </p:blipFill>
        <p:spPr>
          <a:xfrm>
            <a:off x="5629275" y="-1"/>
            <a:ext cx="6562724" cy="4234375"/>
          </a:xfrm>
        </p:spPr>
      </p:pic>
      <p:sp>
        <p:nvSpPr>
          <p:cNvPr id="36" name="TextBox 35">
            <a:extLst>
              <a:ext uri="{FF2B5EF4-FFF2-40B4-BE49-F238E27FC236}">
                <a16:creationId xmlns:a16="http://schemas.microsoft.com/office/drawing/2014/main" id="{D7827606-BF55-4D64-A6C3-74DBB1F3F569}"/>
              </a:ext>
            </a:extLst>
          </p:cNvPr>
          <p:cNvSpPr txBox="1"/>
          <p:nvPr/>
        </p:nvSpPr>
        <p:spPr>
          <a:xfrm>
            <a:off x="9064394" y="6538521"/>
            <a:ext cx="59797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https://visme.co/blog/best-presentation-software/</a:t>
            </a:r>
          </a:p>
        </p:txBody>
      </p:sp>
      <p:sp>
        <p:nvSpPr>
          <p:cNvPr id="9" name="Rectangle 8">
            <a:extLst>
              <a:ext uri="{FF2B5EF4-FFF2-40B4-BE49-F238E27FC236}">
                <a16:creationId xmlns:a16="http://schemas.microsoft.com/office/drawing/2014/main" id="{7D460055-E1C3-4FC7-934D-F59B41FF0B7F}"/>
              </a:ext>
            </a:extLst>
          </p:cNvPr>
          <p:cNvSpPr/>
          <p:nvPr/>
        </p:nvSpPr>
        <p:spPr>
          <a:xfrm>
            <a:off x="461558" y="0"/>
            <a:ext cx="1846218" cy="103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descr="Logo, company name&#10;&#10;Description automatically generated">
            <a:extLst>
              <a:ext uri="{FF2B5EF4-FFF2-40B4-BE49-F238E27FC236}">
                <a16:creationId xmlns:a16="http://schemas.microsoft.com/office/drawing/2014/main" id="{4F908FF3-9367-455B-ADA3-61C5FBBB6D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147" y="52254"/>
            <a:ext cx="1653125" cy="935669"/>
          </a:xfrm>
          <a:prstGeom prst="rect">
            <a:avLst/>
          </a:prstGeom>
        </p:spPr>
      </p:pic>
      <p:sp>
        <p:nvSpPr>
          <p:cNvPr id="10" name="TextBox 9">
            <a:extLst>
              <a:ext uri="{FF2B5EF4-FFF2-40B4-BE49-F238E27FC236}">
                <a16:creationId xmlns:a16="http://schemas.microsoft.com/office/drawing/2014/main" id="{A1231126-A86E-4D1F-9AAD-95FCA9CA3028}"/>
              </a:ext>
            </a:extLst>
          </p:cNvPr>
          <p:cNvSpPr txBox="1"/>
          <p:nvPr/>
        </p:nvSpPr>
        <p:spPr>
          <a:xfrm>
            <a:off x="2502725" y="5973736"/>
            <a:ext cx="7523018" cy="461665"/>
          </a:xfrm>
          <a:prstGeom prst="rect">
            <a:avLst/>
          </a:prstGeom>
          <a:noFill/>
        </p:spPr>
        <p:txBody>
          <a:bodyPr wrap="square">
            <a:spAutoFit/>
          </a:bodyPr>
          <a:lstStyle/>
          <a:p>
            <a:r>
              <a:rPr lang="en-IE" sz="2400" dirty="0">
                <a:hlinkClick r:id="rId4"/>
              </a:rPr>
              <a:t>https://www.haikudeck.com</a:t>
            </a:r>
            <a:endParaRPr lang="en-IE" sz="2400" dirty="0"/>
          </a:p>
        </p:txBody>
      </p:sp>
    </p:spTree>
    <p:extLst>
      <p:ext uri="{BB962C8B-B14F-4D97-AF65-F5344CB8AC3E}">
        <p14:creationId xmlns:p14="http://schemas.microsoft.com/office/powerpoint/2010/main" val="1211849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8A3DDF-F51B-4A9D-A5EF-717E7BFEEB6F}"/>
              </a:ext>
            </a:extLst>
          </p:cNvPr>
          <p:cNvSpPr>
            <a:spLocks noGrp="1"/>
          </p:cNvSpPr>
          <p:nvPr>
            <p:ph type="body" sz="quarter" idx="13"/>
          </p:nvPr>
        </p:nvSpPr>
        <p:spPr>
          <a:xfrm>
            <a:off x="436935" y="1259030"/>
            <a:ext cx="4755407" cy="2668536"/>
          </a:xfrm>
        </p:spPr>
        <p:txBody>
          <a:bodyPr>
            <a:normAutofit/>
          </a:bodyPr>
          <a:lstStyle/>
          <a:p>
            <a:r>
              <a:rPr lang="en-US" sz="2400" dirty="0"/>
              <a:t>Canva</a:t>
            </a:r>
            <a:r>
              <a:rPr lang="en-US" sz="2400" b="0" dirty="0"/>
              <a:t> is not only a presentation software, but also a full editing program for all visual needs. Presentation creation is only one of the possibilities with Canva. It has become a favorite with bloggers and home-based businesses.</a:t>
            </a:r>
            <a:endParaRPr lang="en-IE" b="0" dirty="0"/>
          </a:p>
        </p:txBody>
      </p:sp>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14"/>
          </p:nvPr>
        </p:nvSpPr>
        <p:spPr>
          <a:xfrm>
            <a:off x="460938" y="4658881"/>
            <a:ext cx="11339176" cy="1393576"/>
          </a:xfrm>
        </p:spPr>
        <p:txBody>
          <a:bodyPr>
            <a:normAutofit lnSpcReduction="10000"/>
          </a:bodyPr>
          <a:lstStyle/>
          <a:p>
            <a:r>
              <a:rPr lang="en-US" dirty="0"/>
              <a:t>Canva is easy to use as all elements are easy to find and are mostly customizable. Presentations are viewed scrolling; there is no master view and you can’t change something on all slides at once. </a:t>
            </a:r>
            <a:r>
              <a:rPr lang="en-US" b="0" i="0" dirty="0">
                <a:solidFill>
                  <a:srgbClr val="555555"/>
                </a:solidFill>
                <a:effectLst/>
              </a:rPr>
              <a:t>There are lots of customizable template options, and each slide inside the templates can be used individually.</a:t>
            </a:r>
            <a:endParaRPr lang="en-IE" dirty="0"/>
          </a:p>
        </p:txBody>
      </p:sp>
      <p:sp>
        <p:nvSpPr>
          <p:cNvPr id="36" name="TextBox 35">
            <a:extLst>
              <a:ext uri="{FF2B5EF4-FFF2-40B4-BE49-F238E27FC236}">
                <a16:creationId xmlns:a16="http://schemas.microsoft.com/office/drawing/2014/main" id="{D7827606-BF55-4D64-A6C3-74DBB1F3F569}"/>
              </a:ext>
            </a:extLst>
          </p:cNvPr>
          <p:cNvSpPr txBox="1"/>
          <p:nvPr/>
        </p:nvSpPr>
        <p:spPr>
          <a:xfrm>
            <a:off x="9064394" y="6538521"/>
            <a:ext cx="59797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https://visme.co/blog/best-presentation-software/</a:t>
            </a:r>
          </a:p>
        </p:txBody>
      </p:sp>
      <p:sp>
        <p:nvSpPr>
          <p:cNvPr id="9" name="Rectangle 8">
            <a:extLst>
              <a:ext uri="{FF2B5EF4-FFF2-40B4-BE49-F238E27FC236}">
                <a16:creationId xmlns:a16="http://schemas.microsoft.com/office/drawing/2014/main" id="{7D460055-E1C3-4FC7-934D-F59B41FF0B7F}"/>
              </a:ext>
            </a:extLst>
          </p:cNvPr>
          <p:cNvSpPr/>
          <p:nvPr/>
        </p:nvSpPr>
        <p:spPr>
          <a:xfrm>
            <a:off x="461558" y="0"/>
            <a:ext cx="1846218" cy="103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Placeholder 4" descr="Graphical user interface, website&#10;&#10;Description automatically generated">
            <a:extLst>
              <a:ext uri="{FF2B5EF4-FFF2-40B4-BE49-F238E27FC236}">
                <a16:creationId xmlns:a16="http://schemas.microsoft.com/office/drawing/2014/main" id="{3056B1DB-5F9E-4E88-BB1E-F5B4ABCCAF42}"/>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5629275" y="-1"/>
            <a:ext cx="6562724" cy="4234375"/>
          </a:xfrm>
        </p:spPr>
      </p:pic>
      <p:pic>
        <p:nvPicPr>
          <p:cNvPr id="12" name="Picture 11" descr="Logo, company name&#10;&#10;Description automatically generated">
            <a:extLst>
              <a:ext uri="{FF2B5EF4-FFF2-40B4-BE49-F238E27FC236}">
                <a16:creationId xmlns:a16="http://schemas.microsoft.com/office/drawing/2014/main" id="{9F4F1D6F-2A8C-4BAB-85FD-41089056E6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81" y="114015"/>
            <a:ext cx="1846218" cy="923109"/>
          </a:xfrm>
          <a:prstGeom prst="rect">
            <a:avLst/>
          </a:prstGeom>
        </p:spPr>
      </p:pic>
      <p:sp>
        <p:nvSpPr>
          <p:cNvPr id="10" name="TextBox 9">
            <a:extLst>
              <a:ext uri="{FF2B5EF4-FFF2-40B4-BE49-F238E27FC236}">
                <a16:creationId xmlns:a16="http://schemas.microsoft.com/office/drawing/2014/main" id="{1ABABD9D-7426-4AFE-80EC-7472099AAA29}"/>
              </a:ext>
            </a:extLst>
          </p:cNvPr>
          <p:cNvSpPr txBox="1"/>
          <p:nvPr/>
        </p:nvSpPr>
        <p:spPr>
          <a:xfrm>
            <a:off x="2369017" y="6110823"/>
            <a:ext cx="7523018" cy="461665"/>
          </a:xfrm>
          <a:prstGeom prst="rect">
            <a:avLst/>
          </a:prstGeom>
          <a:noFill/>
        </p:spPr>
        <p:txBody>
          <a:bodyPr wrap="square">
            <a:spAutoFit/>
          </a:bodyPr>
          <a:lstStyle/>
          <a:p>
            <a:r>
              <a:rPr lang="en-IE" sz="2400" dirty="0">
                <a:hlinkClick r:id="rId4"/>
              </a:rPr>
              <a:t>https://www.canva.com</a:t>
            </a:r>
            <a:endParaRPr lang="en-IE" sz="2400" dirty="0"/>
          </a:p>
        </p:txBody>
      </p:sp>
    </p:spTree>
    <p:extLst>
      <p:ext uri="{BB962C8B-B14F-4D97-AF65-F5344CB8AC3E}">
        <p14:creationId xmlns:p14="http://schemas.microsoft.com/office/powerpoint/2010/main" val="2256536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14"/>
          </p:nvPr>
        </p:nvSpPr>
        <p:spPr/>
        <p:txBody>
          <a:bodyPr>
            <a:normAutofit/>
          </a:bodyPr>
          <a:lstStyle/>
          <a:p>
            <a:r>
              <a:rPr lang="en-US" dirty="0"/>
              <a:t>You can also use </a:t>
            </a:r>
            <a:r>
              <a:rPr lang="en-US" dirty="0" err="1"/>
              <a:t>Visme</a:t>
            </a:r>
            <a:r>
              <a:rPr lang="en-US" dirty="0"/>
              <a:t> to create other visual content, such as infographics, reports and interactive charts. There are tons of customizable templates that come built-in with the software.</a:t>
            </a:r>
            <a:endParaRPr lang="en-IE" dirty="0"/>
          </a:p>
        </p:txBody>
      </p:sp>
      <p:sp>
        <p:nvSpPr>
          <p:cNvPr id="36" name="TextBox 35">
            <a:extLst>
              <a:ext uri="{FF2B5EF4-FFF2-40B4-BE49-F238E27FC236}">
                <a16:creationId xmlns:a16="http://schemas.microsoft.com/office/drawing/2014/main" id="{D7827606-BF55-4D64-A6C3-74DBB1F3F569}"/>
              </a:ext>
            </a:extLst>
          </p:cNvPr>
          <p:cNvSpPr txBox="1"/>
          <p:nvPr/>
        </p:nvSpPr>
        <p:spPr>
          <a:xfrm>
            <a:off x="9064394" y="6538521"/>
            <a:ext cx="59797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https://visme.co/blog/best-presentation-software/</a:t>
            </a:r>
          </a:p>
        </p:txBody>
      </p:sp>
      <p:sp>
        <p:nvSpPr>
          <p:cNvPr id="6" name="Text Placeholder 5">
            <a:extLst>
              <a:ext uri="{FF2B5EF4-FFF2-40B4-BE49-F238E27FC236}">
                <a16:creationId xmlns:a16="http://schemas.microsoft.com/office/drawing/2014/main" id="{668A3DDF-F51B-4A9D-A5EF-717E7BFEEB6F}"/>
              </a:ext>
            </a:extLst>
          </p:cNvPr>
          <p:cNvSpPr>
            <a:spLocks noGrp="1"/>
          </p:cNvSpPr>
          <p:nvPr>
            <p:ph type="body" sz="quarter" idx="13"/>
          </p:nvPr>
        </p:nvSpPr>
        <p:spPr>
          <a:xfrm>
            <a:off x="375972" y="1215480"/>
            <a:ext cx="4927548" cy="2867095"/>
          </a:xfrm>
        </p:spPr>
        <p:txBody>
          <a:bodyPr>
            <a:normAutofit/>
          </a:bodyPr>
          <a:lstStyle/>
          <a:p>
            <a:r>
              <a:rPr lang="en-US" sz="2400" dirty="0" err="1"/>
              <a:t>Visme</a:t>
            </a:r>
            <a:r>
              <a:rPr lang="en-US" sz="2400" b="0" dirty="0"/>
              <a:t> is one of the most complete presentation software available online. Making professional presentations is easy and straightforward. Pretty much everything can be customized or moved around. That's not all that </a:t>
            </a:r>
            <a:r>
              <a:rPr lang="en-US" sz="2400" b="0" dirty="0" err="1"/>
              <a:t>Visme</a:t>
            </a:r>
            <a:r>
              <a:rPr lang="en-US" sz="2400" b="0" dirty="0"/>
              <a:t> can do, though.</a:t>
            </a:r>
            <a:endParaRPr lang="en-IE" b="0" dirty="0"/>
          </a:p>
        </p:txBody>
      </p:sp>
      <p:sp>
        <p:nvSpPr>
          <p:cNvPr id="9" name="Rectangle 8">
            <a:extLst>
              <a:ext uri="{FF2B5EF4-FFF2-40B4-BE49-F238E27FC236}">
                <a16:creationId xmlns:a16="http://schemas.microsoft.com/office/drawing/2014/main" id="{7D460055-E1C3-4FC7-934D-F59B41FF0B7F}"/>
              </a:ext>
            </a:extLst>
          </p:cNvPr>
          <p:cNvSpPr/>
          <p:nvPr/>
        </p:nvSpPr>
        <p:spPr>
          <a:xfrm>
            <a:off x="1" y="-18418"/>
            <a:ext cx="6775268" cy="375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Graphical user interface&#10;&#10;Description automatically generated">
            <a:extLst>
              <a:ext uri="{FF2B5EF4-FFF2-40B4-BE49-F238E27FC236}">
                <a16:creationId xmlns:a16="http://schemas.microsoft.com/office/drawing/2014/main" id="{4FA1BEC3-C2A6-4D62-A4A4-B203FC0BB26B}"/>
              </a:ext>
            </a:extLst>
          </p:cNvPr>
          <p:cNvPicPr>
            <a:picLocks noChangeAspect="1"/>
          </p:cNvPicPr>
          <p:nvPr/>
        </p:nvPicPr>
        <p:blipFill>
          <a:blip r:embed="rId2"/>
          <a:stretch>
            <a:fillRect/>
          </a:stretch>
        </p:blipFill>
        <p:spPr>
          <a:xfrm>
            <a:off x="5629274" y="-18418"/>
            <a:ext cx="6562725" cy="4252792"/>
          </a:xfrm>
          <a:prstGeom prst="rect">
            <a:avLst/>
          </a:prstGeom>
        </p:spPr>
      </p:pic>
      <p:sp>
        <p:nvSpPr>
          <p:cNvPr id="13" name="Picture Placeholder 12">
            <a:extLst>
              <a:ext uri="{FF2B5EF4-FFF2-40B4-BE49-F238E27FC236}">
                <a16:creationId xmlns:a16="http://schemas.microsoft.com/office/drawing/2014/main" id="{705AAD05-583E-41DE-B48C-A9395BEBCA78}"/>
              </a:ext>
            </a:extLst>
          </p:cNvPr>
          <p:cNvSpPr>
            <a:spLocks noGrp="1"/>
          </p:cNvSpPr>
          <p:nvPr>
            <p:ph type="pic" sz="quarter" idx="19"/>
          </p:nvPr>
        </p:nvSpPr>
        <p:spPr/>
      </p:sp>
      <p:pic>
        <p:nvPicPr>
          <p:cNvPr id="28" name="Picture 27" descr="Logo, company name&#10;&#10;Description automatically generated">
            <a:extLst>
              <a:ext uri="{FF2B5EF4-FFF2-40B4-BE49-F238E27FC236}">
                <a16:creationId xmlns:a16="http://schemas.microsoft.com/office/drawing/2014/main" id="{D8224751-67B1-4184-9E0E-9A60549055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18" y="-201863"/>
            <a:ext cx="2847703" cy="1495044"/>
          </a:xfrm>
          <a:prstGeom prst="rect">
            <a:avLst/>
          </a:prstGeom>
        </p:spPr>
      </p:pic>
      <p:sp>
        <p:nvSpPr>
          <p:cNvPr id="10" name="TextBox 9">
            <a:extLst>
              <a:ext uri="{FF2B5EF4-FFF2-40B4-BE49-F238E27FC236}">
                <a16:creationId xmlns:a16="http://schemas.microsoft.com/office/drawing/2014/main" id="{069DE8E0-FDF1-4E61-8B87-0962356A0CB2}"/>
              </a:ext>
            </a:extLst>
          </p:cNvPr>
          <p:cNvSpPr txBox="1"/>
          <p:nvPr/>
        </p:nvSpPr>
        <p:spPr>
          <a:xfrm>
            <a:off x="2328222" y="5881036"/>
            <a:ext cx="7523018" cy="461665"/>
          </a:xfrm>
          <a:prstGeom prst="rect">
            <a:avLst/>
          </a:prstGeom>
          <a:noFill/>
        </p:spPr>
        <p:txBody>
          <a:bodyPr wrap="square">
            <a:spAutoFit/>
          </a:bodyPr>
          <a:lstStyle/>
          <a:p>
            <a:r>
              <a:rPr lang="en-IE" sz="2400" dirty="0">
                <a:hlinkClick r:id="rId4"/>
              </a:rPr>
              <a:t>Create Presentations, Infographics, Design &amp; Video | </a:t>
            </a:r>
            <a:r>
              <a:rPr lang="en-IE" sz="2400" dirty="0" err="1">
                <a:hlinkClick r:id="rId4"/>
              </a:rPr>
              <a:t>Visme</a:t>
            </a:r>
            <a:endParaRPr lang="en-IE" sz="2400" dirty="0"/>
          </a:p>
        </p:txBody>
      </p:sp>
    </p:spTree>
    <p:extLst>
      <p:ext uri="{BB962C8B-B14F-4D97-AF65-F5344CB8AC3E}">
        <p14:creationId xmlns:p14="http://schemas.microsoft.com/office/powerpoint/2010/main" val="2589469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BD0500C-F692-466C-BA5A-90160731AC86}"/>
              </a:ext>
            </a:extLst>
          </p:cNvPr>
          <p:cNvSpPr>
            <a:spLocks noGrp="1"/>
          </p:cNvSpPr>
          <p:nvPr>
            <p:ph type="body" sz="quarter" idx="14"/>
          </p:nvPr>
        </p:nvSpPr>
        <p:spPr/>
        <p:txBody>
          <a:bodyPr>
            <a:normAutofit lnSpcReduction="10000"/>
          </a:bodyPr>
          <a:lstStyle/>
          <a:p>
            <a:r>
              <a:rPr lang="en-US" dirty="0"/>
              <a:t>There are various templates for different kinds of pitches and presentations, so you'll have guidance on many kinds of speeches and presentations. </a:t>
            </a:r>
            <a:r>
              <a:rPr lang="en-US" dirty="0" err="1"/>
              <a:t>Pitcherific</a:t>
            </a:r>
            <a:r>
              <a:rPr lang="en-US" dirty="0"/>
              <a:t> also recommends a character count for each section and a timeclock, allowing you to track how long your speech or presentation is and stay within a desired range.</a:t>
            </a:r>
            <a:endParaRPr lang="en-IE" dirty="0"/>
          </a:p>
        </p:txBody>
      </p:sp>
      <p:sp>
        <p:nvSpPr>
          <p:cNvPr id="36" name="TextBox 35">
            <a:extLst>
              <a:ext uri="{FF2B5EF4-FFF2-40B4-BE49-F238E27FC236}">
                <a16:creationId xmlns:a16="http://schemas.microsoft.com/office/drawing/2014/main" id="{D7827606-BF55-4D64-A6C3-74DBB1F3F569}"/>
              </a:ext>
            </a:extLst>
          </p:cNvPr>
          <p:cNvSpPr txBox="1"/>
          <p:nvPr/>
        </p:nvSpPr>
        <p:spPr>
          <a:xfrm>
            <a:off x="9064394" y="6538521"/>
            <a:ext cx="59797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Calibri" panose="020F0502020204030204"/>
                <a:ea typeface="+mn-ea"/>
                <a:cs typeface="+mn-cs"/>
              </a:rPr>
              <a:t>https://visme.co/blog/best-presentation-software/</a:t>
            </a:r>
          </a:p>
        </p:txBody>
      </p:sp>
      <p:sp>
        <p:nvSpPr>
          <p:cNvPr id="6" name="Text Placeholder 5">
            <a:extLst>
              <a:ext uri="{FF2B5EF4-FFF2-40B4-BE49-F238E27FC236}">
                <a16:creationId xmlns:a16="http://schemas.microsoft.com/office/drawing/2014/main" id="{668A3DDF-F51B-4A9D-A5EF-717E7BFEEB6F}"/>
              </a:ext>
            </a:extLst>
          </p:cNvPr>
          <p:cNvSpPr>
            <a:spLocks noGrp="1"/>
          </p:cNvSpPr>
          <p:nvPr>
            <p:ph type="body" sz="quarter" idx="13"/>
          </p:nvPr>
        </p:nvSpPr>
        <p:spPr>
          <a:xfrm>
            <a:off x="375972" y="1215480"/>
            <a:ext cx="4927548" cy="2867095"/>
          </a:xfrm>
        </p:spPr>
        <p:txBody>
          <a:bodyPr>
            <a:normAutofit lnSpcReduction="10000"/>
          </a:bodyPr>
          <a:lstStyle/>
          <a:p>
            <a:r>
              <a:rPr lang="en-US" sz="2400" dirty="0" err="1"/>
              <a:t>Pitcherific</a:t>
            </a:r>
            <a:r>
              <a:rPr lang="en-US" sz="2400" dirty="0"/>
              <a:t> </a:t>
            </a:r>
            <a:r>
              <a:rPr lang="en-US" sz="2400" b="0" dirty="0"/>
              <a:t>is not only a presentation solution, but also a platform for building and practicing your presentation. It's a template-based program that guides you through the presentation creation process. Instead of drafting a few slides, </a:t>
            </a:r>
            <a:r>
              <a:rPr lang="en-US" sz="2400" b="0" dirty="0" err="1"/>
              <a:t>Pitcherific</a:t>
            </a:r>
            <a:r>
              <a:rPr lang="en-US" sz="2400" b="0" dirty="0"/>
              <a:t> prompts you to write out the areas of each part of your speech.</a:t>
            </a:r>
            <a:endParaRPr lang="en-IE" sz="2400" b="0" dirty="0"/>
          </a:p>
        </p:txBody>
      </p:sp>
      <p:sp>
        <p:nvSpPr>
          <p:cNvPr id="9" name="Rectangle 8">
            <a:extLst>
              <a:ext uri="{FF2B5EF4-FFF2-40B4-BE49-F238E27FC236}">
                <a16:creationId xmlns:a16="http://schemas.microsoft.com/office/drawing/2014/main" id="{7D460055-E1C3-4FC7-934D-F59B41FF0B7F}"/>
              </a:ext>
            </a:extLst>
          </p:cNvPr>
          <p:cNvSpPr/>
          <p:nvPr/>
        </p:nvSpPr>
        <p:spPr>
          <a:xfrm>
            <a:off x="1" y="-18418"/>
            <a:ext cx="6775268" cy="375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Placeholder 2" descr="Graphical user interface, text, application, email&#10;&#10;Description automatically generated">
            <a:extLst>
              <a:ext uri="{FF2B5EF4-FFF2-40B4-BE49-F238E27FC236}">
                <a16:creationId xmlns:a16="http://schemas.microsoft.com/office/drawing/2014/main" id="{5C606B15-5804-41A7-A320-53E409ED38F8}"/>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5629275" y="0"/>
            <a:ext cx="6562724" cy="4252793"/>
          </a:xfrm>
        </p:spPr>
      </p:pic>
      <p:sp>
        <p:nvSpPr>
          <p:cNvPr id="12" name="Rectangle 11">
            <a:extLst>
              <a:ext uri="{FF2B5EF4-FFF2-40B4-BE49-F238E27FC236}">
                <a16:creationId xmlns:a16="http://schemas.microsoft.com/office/drawing/2014/main" id="{323AB389-20C8-458B-8FEC-930F72E424B7}"/>
              </a:ext>
            </a:extLst>
          </p:cNvPr>
          <p:cNvSpPr/>
          <p:nvPr/>
        </p:nvSpPr>
        <p:spPr>
          <a:xfrm>
            <a:off x="461558" y="0"/>
            <a:ext cx="1846218" cy="103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a:extLst>
              <a:ext uri="{FF2B5EF4-FFF2-40B4-BE49-F238E27FC236}">
                <a16:creationId xmlns:a16="http://schemas.microsoft.com/office/drawing/2014/main" id="{ED7F5A2D-A5B3-4331-A017-D5693AE01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536" y="31674"/>
            <a:ext cx="965389" cy="965389"/>
          </a:xfrm>
          <a:prstGeom prst="rect">
            <a:avLst/>
          </a:prstGeom>
        </p:spPr>
      </p:pic>
      <p:sp>
        <p:nvSpPr>
          <p:cNvPr id="11" name="TextBox 10">
            <a:extLst>
              <a:ext uri="{FF2B5EF4-FFF2-40B4-BE49-F238E27FC236}">
                <a16:creationId xmlns:a16="http://schemas.microsoft.com/office/drawing/2014/main" id="{E9A0C7B6-91FD-4C69-BABD-6252E7EB4A75}"/>
              </a:ext>
            </a:extLst>
          </p:cNvPr>
          <p:cNvSpPr txBox="1"/>
          <p:nvPr/>
        </p:nvSpPr>
        <p:spPr>
          <a:xfrm>
            <a:off x="2328222" y="6071041"/>
            <a:ext cx="7523018" cy="461665"/>
          </a:xfrm>
          <a:prstGeom prst="rect">
            <a:avLst/>
          </a:prstGeom>
          <a:noFill/>
        </p:spPr>
        <p:txBody>
          <a:bodyPr wrap="square">
            <a:spAutoFit/>
          </a:bodyPr>
          <a:lstStyle/>
          <a:p>
            <a:r>
              <a:rPr lang="en-GB" sz="2400" dirty="0">
                <a:hlinkClick r:id="rId4"/>
              </a:rPr>
              <a:t>Prepare better pitches. Convince more people. </a:t>
            </a:r>
            <a:r>
              <a:rPr lang="en-GB" sz="2400" dirty="0" err="1">
                <a:hlinkClick r:id="rId4"/>
              </a:rPr>
              <a:t>Pitcherific</a:t>
            </a:r>
            <a:endParaRPr lang="en-IE" sz="2400" dirty="0"/>
          </a:p>
        </p:txBody>
      </p:sp>
    </p:spTree>
    <p:extLst>
      <p:ext uri="{BB962C8B-B14F-4D97-AF65-F5344CB8AC3E}">
        <p14:creationId xmlns:p14="http://schemas.microsoft.com/office/powerpoint/2010/main" val="995009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527901" y="709438"/>
            <a:ext cx="4873658" cy="3928550"/>
          </a:xfrm>
        </p:spPr>
        <p:txBody>
          <a:bodyPr/>
          <a:lstStyle/>
          <a:p>
            <a:pPr algn="just"/>
            <a:r>
              <a:rPr lang="en-US" dirty="0"/>
              <a:t>4.Re-evaluating digital competence gaps</a:t>
            </a:r>
          </a:p>
          <a:p>
            <a:pPr algn="just"/>
            <a:endParaRPr lang="en-US" dirty="0"/>
          </a:p>
        </p:txBody>
      </p:sp>
      <p:pic>
        <p:nvPicPr>
          <p:cNvPr id="6" name="Picture Placeholder 5">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526955" y="0"/>
            <a:ext cx="5905501" cy="6858000"/>
          </a:xfrm>
        </p:spPr>
      </p:pic>
    </p:spTree>
    <p:extLst>
      <p:ext uri="{BB962C8B-B14F-4D97-AF65-F5344CB8AC3E}">
        <p14:creationId xmlns:p14="http://schemas.microsoft.com/office/powerpoint/2010/main" val="3490444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768174" y="709438"/>
            <a:ext cx="10655652" cy="697353"/>
          </a:xfrm>
        </p:spPr>
        <p:txBody>
          <a:bodyPr>
            <a:normAutofit/>
          </a:bodyPr>
          <a:lstStyle/>
          <a:p>
            <a:pPr algn="ctr"/>
            <a:r>
              <a:rPr lang="hr-BA" sz="3200" dirty="0"/>
              <a:t>Important definition</a:t>
            </a:r>
            <a:r>
              <a:rPr lang="en-IE" sz="3200" dirty="0"/>
              <a:t>s</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768174" y="1406790"/>
            <a:ext cx="10655652" cy="3966487"/>
          </a:xfrm>
        </p:spPr>
        <p:txBody>
          <a:bodyPr/>
          <a:lstStyle/>
          <a:p>
            <a:r>
              <a:rPr lang="en-US" dirty="0"/>
              <a:t> </a:t>
            </a:r>
          </a:p>
        </p:txBody>
      </p:sp>
      <p:sp>
        <p:nvSpPr>
          <p:cNvPr id="5" name="TextBox 4">
            <a:extLst>
              <a:ext uri="{FF2B5EF4-FFF2-40B4-BE49-F238E27FC236}">
                <a16:creationId xmlns:a16="http://schemas.microsoft.com/office/drawing/2014/main" id="{91A1A43E-F1E6-48D3-86C0-606C7CDBFF0D}"/>
              </a:ext>
            </a:extLst>
          </p:cNvPr>
          <p:cNvSpPr txBox="1"/>
          <p:nvPr/>
        </p:nvSpPr>
        <p:spPr>
          <a:xfrm>
            <a:off x="1208988" y="1583951"/>
            <a:ext cx="10214838" cy="1569660"/>
          </a:xfrm>
          <a:prstGeom prst="rect">
            <a:avLst/>
          </a:prstGeom>
          <a:noFill/>
        </p:spPr>
        <p:txBody>
          <a:bodyPr wrap="square">
            <a:spAutoFit/>
          </a:bodyPr>
          <a:lstStyle/>
          <a:p>
            <a:pPr marL="342900" indent="-342900">
              <a:buFont typeface="Arial" panose="020B0604020202020204" pitchFamily="34" charset="0"/>
              <a:buChar char="•"/>
            </a:pPr>
            <a:r>
              <a:rPr lang="en-US" sz="2400" b="1" i="0" dirty="0">
                <a:solidFill>
                  <a:schemeClr val="bg1"/>
                </a:solidFill>
                <a:effectLst/>
              </a:rPr>
              <a:t>Digital competence </a:t>
            </a:r>
            <a:r>
              <a:rPr lang="en-US" sz="2400" b="0" i="0" dirty="0">
                <a:solidFill>
                  <a:schemeClr val="bg1"/>
                </a:solidFill>
                <a:effectLst/>
              </a:rPr>
              <a:t>involves the confident and critical use of Information Society Technology (IST) for work, leisure and communication.</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IE" sz="2400" dirty="0">
              <a:solidFill>
                <a:schemeClr val="bg1"/>
              </a:solidFill>
            </a:endParaRPr>
          </a:p>
        </p:txBody>
      </p:sp>
    </p:spTree>
    <p:extLst>
      <p:ext uri="{BB962C8B-B14F-4D97-AF65-F5344CB8AC3E}">
        <p14:creationId xmlns:p14="http://schemas.microsoft.com/office/powerpoint/2010/main" val="43621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515902" y="407445"/>
            <a:ext cx="11171222" cy="844269"/>
          </a:xfrm>
        </p:spPr>
        <p:txBody>
          <a:bodyPr>
            <a:normAutofit/>
          </a:bodyPr>
          <a:lstStyle/>
          <a:p>
            <a:r>
              <a:rPr lang="en-US" dirty="0"/>
              <a:t>What do we need the technology to do?</a:t>
            </a:r>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530137" y="1095500"/>
            <a:ext cx="11156987" cy="5200997"/>
          </a:xfrm>
        </p:spPr>
        <p:txBody>
          <a:bodyPr/>
          <a:lstStyle/>
          <a:p>
            <a:r>
              <a:rPr lang="en-US" b="0" i="0" dirty="0">
                <a:solidFill>
                  <a:srgbClr val="00ACA7"/>
                </a:solidFill>
                <a:effectLst/>
              </a:rPr>
              <a:t>The learning environment </a:t>
            </a:r>
            <a:r>
              <a:rPr lang="en-US" b="0" i="0" dirty="0">
                <a:solidFill>
                  <a:schemeClr val="bg2">
                    <a:lumMod val="25000"/>
                  </a:schemeClr>
                </a:solidFill>
                <a:effectLst/>
              </a:rPr>
              <a:t>is more </a:t>
            </a:r>
            <a:r>
              <a:rPr lang="en-US" b="0" i="0" dirty="0">
                <a:solidFill>
                  <a:srgbClr val="DD1B50"/>
                </a:solidFill>
                <a:effectLst/>
              </a:rPr>
              <a:t>dynamic</a:t>
            </a:r>
            <a:r>
              <a:rPr lang="en-US" b="0" i="0" dirty="0">
                <a:solidFill>
                  <a:schemeClr val="bg2">
                    <a:lumMod val="25000"/>
                  </a:schemeClr>
                </a:solidFill>
                <a:effectLst/>
              </a:rPr>
              <a:t> than ever before, and as a result, today’s learners are very different from those that our educational system was designed for. With the </a:t>
            </a:r>
            <a:r>
              <a:rPr lang="en-US" b="0" i="0" dirty="0">
                <a:solidFill>
                  <a:srgbClr val="E78631"/>
                </a:solidFill>
                <a:effectLst/>
              </a:rPr>
              <a:t>advancement in technology</a:t>
            </a:r>
            <a:r>
              <a:rPr lang="en-US" b="0" i="0" dirty="0">
                <a:solidFill>
                  <a:schemeClr val="bg2">
                    <a:lumMod val="25000"/>
                  </a:schemeClr>
                </a:solidFill>
                <a:effectLst/>
              </a:rPr>
              <a:t>, classrooms are being </a:t>
            </a:r>
            <a:r>
              <a:rPr lang="en-US" b="0" i="0" dirty="0">
                <a:solidFill>
                  <a:srgbClr val="00ACA7"/>
                </a:solidFill>
                <a:effectLst/>
              </a:rPr>
              <a:t>remodeled and redefined </a:t>
            </a:r>
            <a:r>
              <a:rPr lang="en-US" b="0" i="0" dirty="0">
                <a:solidFill>
                  <a:schemeClr val="bg2">
                    <a:lumMod val="25000"/>
                  </a:schemeClr>
                </a:solidFill>
                <a:effectLst/>
              </a:rPr>
              <a:t>in a number of ways to fit the evolving needs of modern digital learners.</a:t>
            </a:r>
          </a:p>
          <a:p>
            <a:pPr>
              <a:lnSpc>
                <a:spcPct val="100000"/>
              </a:lnSpc>
              <a:spcBef>
                <a:spcPts val="0"/>
              </a:spcBef>
            </a:pPr>
            <a:r>
              <a:rPr lang="en-US" b="0" i="0" dirty="0">
                <a:solidFill>
                  <a:schemeClr val="bg2">
                    <a:lumMod val="25000"/>
                  </a:schemeClr>
                </a:solidFill>
                <a:effectLst/>
              </a:rPr>
              <a:t>Below have a look at </a:t>
            </a:r>
            <a:r>
              <a:rPr lang="en-US" b="0" i="0" dirty="0">
                <a:solidFill>
                  <a:srgbClr val="DD1B50"/>
                </a:solidFill>
                <a:effectLst/>
              </a:rPr>
              <a:t>reasons</a:t>
            </a:r>
            <a:r>
              <a:rPr lang="en-US" b="0" i="0" dirty="0">
                <a:solidFill>
                  <a:schemeClr val="bg2">
                    <a:lumMod val="25000"/>
                  </a:schemeClr>
                </a:solidFill>
                <a:effectLst/>
              </a:rPr>
              <a:t> why students need technology in the classroom environment and how it can impact engagement:</a:t>
            </a:r>
          </a:p>
          <a:p>
            <a:pPr>
              <a:lnSpc>
                <a:spcPct val="100000"/>
              </a:lnSpc>
              <a:spcBef>
                <a:spcPts val="0"/>
              </a:spcBef>
            </a:pPr>
            <a:endParaRPr lang="en-US" b="0" i="0" dirty="0">
              <a:solidFill>
                <a:schemeClr val="bg2">
                  <a:lumMod val="25000"/>
                </a:schemeClr>
              </a:solidFill>
              <a:effectLst/>
            </a:endParaRPr>
          </a:p>
          <a:p>
            <a:pPr marL="457200" indent="-457200">
              <a:lnSpc>
                <a:spcPct val="100000"/>
              </a:lnSpc>
              <a:spcBef>
                <a:spcPts val="0"/>
              </a:spcBef>
              <a:buFont typeface="+mj-lt"/>
              <a:buAutoNum type="arabicPeriod"/>
            </a:pPr>
            <a:r>
              <a:rPr lang="hr-BA" i="0" dirty="0">
                <a:solidFill>
                  <a:schemeClr val="bg2">
                    <a:lumMod val="25000"/>
                  </a:schemeClr>
                </a:solidFill>
                <a:effectLst/>
              </a:rPr>
              <a:t>Enables blended learning</a:t>
            </a:r>
          </a:p>
          <a:p>
            <a:pPr marL="457200" indent="-457200">
              <a:lnSpc>
                <a:spcPct val="100000"/>
              </a:lnSpc>
              <a:spcBef>
                <a:spcPts val="0"/>
              </a:spcBef>
              <a:buFont typeface="+mj-lt"/>
              <a:buAutoNum type="arabicPeriod"/>
            </a:pPr>
            <a:r>
              <a:rPr lang="en-US" i="0" dirty="0">
                <a:solidFill>
                  <a:schemeClr val="bg2">
                    <a:lumMod val="25000"/>
                  </a:schemeClr>
                </a:solidFill>
                <a:effectLst/>
              </a:rPr>
              <a:t>Helps connect students to the real world</a:t>
            </a:r>
          </a:p>
          <a:p>
            <a:pPr marL="457200" indent="-457200">
              <a:lnSpc>
                <a:spcPct val="100000"/>
              </a:lnSpc>
              <a:spcBef>
                <a:spcPts val="0"/>
              </a:spcBef>
              <a:buFont typeface="+mj-lt"/>
              <a:buAutoNum type="arabicPeriod"/>
            </a:pPr>
            <a:r>
              <a:rPr lang="en-US" i="0" dirty="0">
                <a:solidFill>
                  <a:schemeClr val="bg2">
                    <a:lumMod val="25000"/>
                  </a:schemeClr>
                </a:solidFill>
                <a:effectLst/>
              </a:rPr>
              <a:t>Prepares students for the workforce</a:t>
            </a:r>
            <a:endParaRPr lang="en-US" dirty="0">
              <a:solidFill>
                <a:schemeClr val="bg2">
                  <a:lumMod val="25000"/>
                </a:schemeClr>
              </a:solidFill>
            </a:endParaRPr>
          </a:p>
          <a:p>
            <a:pPr marL="457200" indent="-457200">
              <a:lnSpc>
                <a:spcPct val="100000"/>
              </a:lnSpc>
              <a:spcBef>
                <a:spcPts val="0"/>
              </a:spcBef>
              <a:buFont typeface="+mj-lt"/>
              <a:buAutoNum type="arabicPeriod"/>
            </a:pPr>
            <a:r>
              <a:rPr lang="en-IE" i="0" dirty="0">
                <a:solidFill>
                  <a:schemeClr val="bg2">
                    <a:lumMod val="25000"/>
                  </a:schemeClr>
                </a:solidFill>
                <a:effectLst/>
              </a:rPr>
              <a:t>Encourages collaboration</a:t>
            </a:r>
            <a:endParaRPr lang="en-US" i="0" dirty="0">
              <a:solidFill>
                <a:schemeClr val="bg2">
                  <a:lumMod val="25000"/>
                </a:schemeClr>
              </a:solidFill>
              <a:effectLst/>
            </a:endParaRPr>
          </a:p>
          <a:p>
            <a:pPr marL="457200" indent="-457200">
              <a:lnSpc>
                <a:spcPct val="100000"/>
              </a:lnSpc>
              <a:spcBef>
                <a:spcPts val="0"/>
              </a:spcBef>
              <a:buFont typeface="+mj-lt"/>
              <a:buAutoNum type="arabicPeriod"/>
            </a:pPr>
            <a:r>
              <a:rPr lang="en-US" i="0" dirty="0">
                <a:solidFill>
                  <a:schemeClr val="bg2">
                    <a:lumMod val="25000"/>
                  </a:schemeClr>
                </a:solidFill>
                <a:effectLst/>
              </a:rPr>
              <a:t>Supports different types of learners</a:t>
            </a:r>
            <a:endParaRPr lang="en-US" dirty="0">
              <a:solidFill>
                <a:schemeClr val="bg2">
                  <a:lumMod val="25000"/>
                </a:schemeClr>
              </a:solidFill>
            </a:endParaRPr>
          </a:p>
          <a:p>
            <a:pPr marL="457200" indent="-457200">
              <a:lnSpc>
                <a:spcPct val="100000"/>
              </a:lnSpc>
              <a:spcBef>
                <a:spcPts val="0"/>
              </a:spcBef>
              <a:buFont typeface="+mj-lt"/>
              <a:buAutoNum type="arabicPeriod"/>
            </a:pPr>
            <a:r>
              <a:rPr lang="en-IE" i="0" dirty="0">
                <a:solidFill>
                  <a:schemeClr val="bg2">
                    <a:lumMod val="25000"/>
                  </a:schemeClr>
                </a:solidFill>
                <a:effectLst/>
              </a:rPr>
              <a:t>Access information more easily</a:t>
            </a:r>
            <a:endParaRPr lang="en-US" i="0" dirty="0">
              <a:solidFill>
                <a:schemeClr val="bg2">
                  <a:lumMod val="25000"/>
                </a:schemeClr>
              </a:solidFill>
              <a:effectLst/>
            </a:endParaRPr>
          </a:p>
          <a:p>
            <a:pPr marL="457200" indent="-457200">
              <a:lnSpc>
                <a:spcPct val="100000"/>
              </a:lnSpc>
              <a:spcBef>
                <a:spcPts val="0"/>
              </a:spcBef>
              <a:buFont typeface="+mj-lt"/>
              <a:buAutoNum type="arabicPeriod"/>
            </a:pPr>
            <a:r>
              <a:rPr lang="en-US" i="0" dirty="0">
                <a:solidFill>
                  <a:schemeClr val="bg2">
                    <a:lumMod val="25000"/>
                  </a:schemeClr>
                </a:solidFill>
                <a:effectLst/>
              </a:rPr>
              <a:t>Teaches students how to be responsible online</a:t>
            </a:r>
            <a:endParaRPr lang="en-US" dirty="0">
              <a:solidFill>
                <a:schemeClr val="bg2">
                  <a:lumMod val="25000"/>
                </a:schemeClr>
              </a:solidFill>
            </a:endParaRPr>
          </a:p>
          <a:p>
            <a:pPr marL="457200" indent="-457200">
              <a:lnSpc>
                <a:spcPct val="100000"/>
              </a:lnSpc>
              <a:spcBef>
                <a:spcPts val="0"/>
              </a:spcBef>
              <a:buFont typeface="+mj-lt"/>
              <a:buAutoNum type="arabicPeriod"/>
            </a:pPr>
            <a:r>
              <a:rPr lang="en-US" i="0" dirty="0">
                <a:solidFill>
                  <a:schemeClr val="bg2">
                    <a:lumMod val="25000"/>
                  </a:schemeClr>
                </a:solidFill>
                <a:effectLst/>
              </a:rPr>
              <a:t>Adds a fun-factor to learning</a:t>
            </a:r>
            <a:endParaRPr lang="en-US" dirty="0">
              <a:solidFill>
                <a:schemeClr val="bg2">
                  <a:lumMod val="25000"/>
                </a:schemeClr>
              </a:solidFill>
            </a:endParaRPr>
          </a:p>
        </p:txBody>
      </p:sp>
      <p:pic>
        <p:nvPicPr>
          <p:cNvPr id="5" name="Picture 4" descr="Diagram, engineering drawing&#10;&#10;Description automatically generated">
            <a:extLst>
              <a:ext uri="{FF2B5EF4-FFF2-40B4-BE49-F238E27FC236}">
                <a16:creationId xmlns:a16="http://schemas.microsoft.com/office/drawing/2014/main" id="{AF7ACDFF-B381-422E-9A49-36B5CB39DC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99365" y="3270311"/>
            <a:ext cx="3796921" cy="3394438"/>
          </a:xfrm>
          <a:prstGeom prst="rect">
            <a:avLst/>
          </a:prstGeom>
        </p:spPr>
      </p:pic>
      <p:sp>
        <p:nvSpPr>
          <p:cNvPr id="6" name="TextBox 5">
            <a:extLst>
              <a:ext uri="{FF2B5EF4-FFF2-40B4-BE49-F238E27FC236}">
                <a16:creationId xmlns:a16="http://schemas.microsoft.com/office/drawing/2014/main" id="{03109691-5A87-4C34-8A8D-0056FB3B19F3}"/>
              </a:ext>
            </a:extLst>
          </p:cNvPr>
          <p:cNvSpPr txBox="1"/>
          <p:nvPr/>
        </p:nvSpPr>
        <p:spPr>
          <a:xfrm>
            <a:off x="6999365" y="6280433"/>
            <a:ext cx="5762920" cy="276999"/>
          </a:xfrm>
          <a:prstGeom prst="rect">
            <a:avLst/>
          </a:prstGeom>
          <a:noFill/>
        </p:spPr>
        <p:txBody>
          <a:bodyPr wrap="square" rtlCol="0">
            <a:spAutoFit/>
          </a:bodyPr>
          <a:lstStyle/>
          <a:p>
            <a:r>
              <a:rPr lang="en-IE" sz="1200" dirty="0"/>
              <a:t>https://explorance.com/blog/7-reasons-students-need-technology-classroom/</a:t>
            </a:r>
          </a:p>
        </p:txBody>
      </p:sp>
    </p:spTree>
    <p:extLst>
      <p:ext uri="{BB962C8B-B14F-4D97-AF65-F5344CB8AC3E}">
        <p14:creationId xmlns:p14="http://schemas.microsoft.com/office/powerpoint/2010/main" val="2657523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3ED5E-7423-41FB-A43F-6CF41C8A79BC}"/>
              </a:ext>
            </a:extLst>
          </p:cNvPr>
          <p:cNvSpPr>
            <a:spLocks noGrp="1"/>
          </p:cNvSpPr>
          <p:nvPr>
            <p:ph type="body" sz="quarter" idx="13"/>
          </p:nvPr>
        </p:nvSpPr>
        <p:spPr/>
        <p:txBody>
          <a:bodyPr/>
          <a:lstStyle/>
          <a:p>
            <a:r>
              <a:rPr lang="en-US" dirty="0"/>
              <a:t>Europe's Digital Decade</a:t>
            </a:r>
            <a:r>
              <a:rPr lang="hr-BA" dirty="0"/>
              <a:t> – Did you know?</a:t>
            </a:r>
            <a:endParaRPr lang="en-US" dirty="0"/>
          </a:p>
        </p:txBody>
      </p:sp>
      <p:sp>
        <p:nvSpPr>
          <p:cNvPr id="5" name="TextBox 4">
            <a:extLst>
              <a:ext uri="{FF2B5EF4-FFF2-40B4-BE49-F238E27FC236}">
                <a16:creationId xmlns:a16="http://schemas.microsoft.com/office/drawing/2014/main" id="{377C5DFB-B4A4-48DE-AD64-71529B358F0F}"/>
              </a:ext>
            </a:extLst>
          </p:cNvPr>
          <p:cNvSpPr txBox="1"/>
          <p:nvPr/>
        </p:nvSpPr>
        <p:spPr>
          <a:xfrm>
            <a:off x="643379" y="1595732"/>
            <a:ext cx="10574517" cy="1200329"/>
          </a:xfrm>
          <a:prstGeom prst="rect">
            <a:avLst/>
          </a:prstGeom>
          <a:noFill/>
        </p:spPr>
        <p:txBody>
          <a:bodyPr wrap="square">
            <a:spAutoFit/>
          </a:bodyPr>
          <a:lstStyle/>
          <a:p>
            <a:r>
              <a:rPr lang="hr-BA" sz="2400" dirty="0">
                <a:solidFill>
                  <a:srgbClr val="5E5E5E"/>
                </a:solidFill>
              </a:rPr>
              <a:t>You are not alone in your search for digital competencies. </a:t>
            </a:r>
            <a:r>
              <a:rPr lang="en-US" sz="2400" dirty="0">
                <a:solidFill>
                  <a:srgbClr val="5E5E5E"/>
                </a:solidFill>
              </a:rPr>
              <a:t>The EU will pursue a human-centric, sustainable vision for digital society throughout the digital decade to empower citizens and businesses. </a:t>
            </a:r>
          </a:p>
        </p:txBody>
      </p:sp>
      <p:pic>
        <p:nvPicPr>
          <p:cNvPr id="6" name="Picture 5">
            <a:extLst>
              <a:ext uri="{FF2B5EF4-FFF2-40B4-BE49-F238E27FC236}">
                <a16:creationId xmlns:a16="http://schemas.microsoft.com/office/drawing/2014/main" id="{C3F14527-F9F1-40A4-B9E4-E05A465D08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379" y="2767280"/>
            <a:ext cx="5634922" cy="3172252"/>
          </a:xfrm>
          <a:prstGeom prst="rect">
            <a:avLst/>
          </a:prstGeom>
        </p:spPr>
      </p:pic>
      <p:sp>
        <p:nvSpPr>
          <p:cNvPr id="8" name="TextBox 7">
            <a:extLst>
              <a:ext uri="{FF2B5EF4-FFF2-40B4-BE49-F238E27FC236}">
                <a16:creationId xmlns:a16="http://schemas.microsoft.com/office/drawing/2014/main" id="{0773552F-6FA5-4235-8192-93006CE92DFF}"/>
              </a:ext>
            </a:extLst>
          </p:cNvPr>
          <p:cNvSpPr txBox="1"/>
          <p:nvPr/>
        </p:nvSpPr>
        <p:spPr>
          <a:xfrm>
            <a:off x="7107809" y="2767280"/>
            <a:ext cx="3796645" cy="1323439"/>
          </a:xfrm>
          <a:prstGeom prst="rect">
            <a:avLst/>
          </a:prstGeom>
          <a:noFill/>
        </p:spPr>
        <p:txBody>
          <a:bodyPr wrap="square">
            <a:spAutoFit/>
          </a:bodyPr>
          <a:lstStyle/>
          <a:p>
            <a:r>
              <a:rPr lang="en-US" sz="4000" dirty="0">
                <a:solidFill>
                  <a:srgbClr val="00ACA7"/>
                </a:solidFill>
              </a:rPr>
              <a:t>Digital Decade in a nutshell</a:t>
            </a:r>
            <a:r>
              <a:rPr lang="hr-BA" sz="4000" dirty="0">
                <a:solidFill>
                  <a:srgbClr val="00ACA7"/>
                </a:solidFill>
              </a:rPr>
              <a:t>:</a:t>
            </a:r>
            <a:endParaRPr lang="en-US" sz="4000" dirty="0">
              <a:solidFill>
                <a:srgbClr val="00ACA7"/>
              </a:solidFill>
            </a:endParaRPr>
          </a:p>
        </p:txBody>
      </p:sp>
      <p:sp>
        <p:nvSpPr>
          <p:cNvPr id="10" name="TextBox 9">
            <a:extLst>
              <a:ext uri="{FF2B5EF4-FFF2-40B4-BE49-F238E27FC236}">
                <a16:creationId xmlns:a16="http://schemas.microsoft.com/office/drawing/2014/main" id="{7EC8C16A-34EA-4F18-8A28-D3139AE168FE}"/>
              </a:ext>
            </a:extLst>
          </p:cNvPr>
          <p:cNvSpPr txBox="1"/>
          <p:nvPr/>
        </p:nvSpPr>
        <p:spPr>
          <a:xfrm>
            <a:off x="7220931" y="4185924"/>
            <a:ext cx="4226351" cy="1569660"/>
          </a:xfrm>
          <a:prstGeom prst="rect">
            <a:avLst/>
          </a:prstGeom>
          <a:noFill/>
        </p:spPr>
        <p:txBody>
          <a:bodyPr wrap="square">
            <a:spAutoFit/>
          </a:bodyPr>
          <a:lstStyle/>
          <a:p>
            <a:r>
              <a:rPr lang="en-US" sz="2400" dirty="0">
                <a:hlinkClick r:id="rId3"/>
              </a:rPr>
              <a:t>https://ec.europa.eu/info/strategy/priorities-2019-2024/europe-fit-digital-age/europes-digital-decade-digital-targets-2030_en</a:t>
            </a:r>
            <a:r>
              <a:rPr lang="hr-BA" sz="2400" dirty="0"/>
              <a:t> </a:t>
            </a:r>
            <a:endParaRPr lang="en-US" sz="2400" dirty="0"/>
          </a:p>
        </p:txBody>
      </p:sp>
    </p:spTree>
    <p:extLst>
      <p:ext uri="{BB962C8B-B14F-4D97-AF65-F5344CB8AC3E}">
        <p14:creationId xmlns:p14="http://schemas.microsoft.com/office/powerpoint/2010/main" val="2436741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3ED5E-7423-41FB-A43F-6CF41C8A79BC}"/>
              </a:ext>
            </a:extLst>
          </p:cNvPr>
          <p:cNvSpPr>
            <a:spLocks noGrp="1"/>
          </p:cNvSpPr>
          <p:nvPr>
            <p:ph type="body" sz="quarter" idx="13"/>
          </p:nvPr>
        </p:nvSpPr>
        <p:spPr/>
        <p:txBody>
          <a:bodyPr/>
          <a:lstStyle/>
          <a:p>
            <a:r>
              <a:rPr lang="hr-BA" dirty="0"/>
              <a:t>Digital Citizenship Goals</a:t>
            </a:r>
            <a:endParaRPr lang="en-US" dirty="0"/>
          </a:p>
        </p:txBody>
      </p:sp>
      <p:sp>
        <p:nvSpPr>
          <p:cNvPr id="5" name="TextBox 4">
            <a:extLst>
              <a:ext uri="{FF2B5EF4-FFF2-40B4-BE49-F238E27FC236}">
                <a16:creationId xmlns:a16="http://schemas.microsoft.com/office/drawing/2014/main" id="{377C5DFB-B4A4-48DE-AD64-71529B358F0F}"/>
              </a:ext>
            </a:extLst>
          </p:cNvPr>
          <p:cNvSpPr txBox="1"/>
          <p:nvPr/>
        </p:nvSpPr>
        <p:spPr>
          <a:xfrm>
            <a:off x="643379" y="2459504"/>
            <a:ext cx="10574517" cy="1938992"/>
          </a:xfrm>
          <a:prstGeom prst="rect">
            <a:avLst/>
          </a:prstGeom>
          <a:noFill/>
        </p:spPr>
        <p:txBody>
          <a:bodyPr wrap="square">
            <a:spAutoFit/>
          </a:bodyPr>
          <a:lstStyle/>
          <a:p>
            <a:r>
              <a:rPr lang="hr-BA" sz="4000" dirty="0">
                <a:solidFill>
                  <a:srgbClr val="5E5E5E"/>
                </a:solidFill>
              </a:rPr>
              <a:t>If you want to check for any gaps in your digital skills and set goals for your future development, here are some pillars you can follow</a:t>
            </a:r>
            <a:endParaRPr lang="en-US" sz="4000" dirty="0">
              <a:solidFill>
                <a:srgbClr val="5E5E5E"/>
              </a:solidFill>
            </a:endParaRPr>
          </a:p>
        </p:txBody>
      </p:sp>
      <p:pic>
        <p:nvPicPr>
          <p:cNvPr id="12" name="Graphic 11" descr="Arrow: Slight curve with solid fill">
            <a:extLst>
              <a:ext uri="{FF2B5EF4-FFF2-40B4-BE49-F238E27FC236}">
                <a16:creationId xmlns:a16="http://schemas.microsoft.com/office/drawing/2014/main" id="{3F421B47-E730-47B7-8920-17173AA234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004079" y="4730261"/>
            <a:ext cx="1559169" cy="1559169"/>
          </a:xfrm>
          <a:prstGeom prst="rect">
            <a:avLst/>
          </a:prstGeom>
        </p:spPr>
      </p:pic>
      <p:sp>
        <p:nvSpPr>
          <p:cNvPr id="24" name="TextBox 23">
            <a:extLst>
              <a:ext uri="{FF2B5EF4-FFF2-40B4-BE49-F238E27FC236}">
                <a16:creationId xmlns:a16="http://schemas.microsoft.com/office/drawing/2014/main" id="{4AC2E7A7-5EEE-43DE-A89E-705C18B472B9}"/>
              </a:ext>
            </a:extLst>
          </p:cNvPr>
          <p:cNvSpPr txBox="1"/>
          <p:nvPr/>
        </p:nvSpPr>
        <p:spPr>
          <a:xfrm>
            <a:off x="293914" y="6194419"/>
            <a:ext cx="7172011" cy="276999"/>
          </a:xfrm>
          <a:prstGeom prst="rect">
            <a:avLst/>
          </a:prstGeom>
          <a:noFill/>
        </p:spPr>
        <p:txBody>
          <a:bodyPr wrap="square">
            <a:spAutoFit/>
          </a:bodyPr>
          <a:lstStyle/>
          <a:p>
            <a:r>
              <a:rPr lang="hr-BA" sz="1200" dirty="0"/>
              <a:t>SOURCE: Europe EU - </a:t>
            </a:r>
            <a:r>
              <a:rPr lang="en-US" sz="1200" dirty="0"/>
              <a:t>Digital citizenship: rights and principles for Europeans</a:t>
            </a:r>
          </a:p>
        </p:txBody>
      </p:sp>
    </p:spTree>
    <p:extLst>
      <p:ext uri="{BB962C8B-B14F-4D97-AF65-F5344CB8AC3E}">
        <p14:creationId xmlns:p14="http://schemas.microsoft.com/office/powerpoint/2010/main" val="3286521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normAutofit/>
          </a:bodyPr>
          <a:lstStyle/>
          <a:p>
            <a:pPr algn="ctr"/>
            <a:r>
              <a:rPr lang="en-US" b="1" dirty="0"/>
              <a:t>People at the </a:t>
            </a:r>
            <a:r>
              <a:rPr lang="en-US" b="1" dirty="0" err="1"/>
              <a:t>centre</a:t>
            </a:r>
            <a:endParaRPr lang="en-US" b="1" dirty="0"/>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227542" cy="3537886"/>
          </a:xfrm>
        </p:spPr>
        <p:txBody>
          <a:bodyPr/>
          <a:lstStyle/>
          <a:p>
            <a:r>
              <a:rPr lang="en-US" dirty="0"/>
              <a:t>Digital technologies should </a:t>
            </a:r>
            <a:r>
              <a:rPr lang="en-US" b="1" dirty="0"/>
              <a:t>protect people’s rights, support democracy, and ensure that all digital players act responsibly and safely.</a:t>
            </a:r>
            <a:r>
              <a:rPr lang="en-US" dirty="0"/>
              <a:t> The EU promotes these values across the world.</a:t>
            </a:r>
            <a:endParaRPr lang="hr-BA" dirty="0"/>
          </a:p>
          <a:p>
            <a:endParaRPr lang="hr-BA" dirty="0">
              <a:solidFill>
                <a:srgbClr val="00ACA7"/>
              </a:solidFill>
            </a:endParaRPr>
          </a:p>
          <a:p>
            <a:r>
              <a:rPr lang="hr-BA" dirty="0">
                <a:solidFill>
                  <a:srgbClr val="00ACA7"/>
                </a:solidFill>
              </a:rPr>
              <a:t>Do you feel your usage of digital technologies can be described as above? Why yes, or why not? Can you change something so that your rights are more protected?</a:t>
            </a:r>
          </a:p>
          <a:p>
            <a:r>
              <a:rPr lang="hr-BA" dirty="0">
                <a:solidFill>
                  <a:srgbClr val="00ACA7"/>
                </a:solidFill>
              </a:rPr>
              <a:t>Should someone else change their ways so you would be more protected (peers, educators, community, institutions..)? Are there any gaps preventing you to reach the above goal?</a:t>
            </a:r>
            <a:endParaRPr lang="en-US" dirty="0">
              <a:solidFill>
                <a:srgbClr val="00ACA7"/>
              </a:solidFill>
            </a:endParaRPr>
          </a:p>
        </p:txBody>
      </p:sp>
      <p:pic>
        <p:nvPicPr>
          <p:cNvPr id="5" name="Picture 4" descr="Icon&#10;&#10;Description automatically generated">
            <a:extLst>
              <a:ext uri="{FF2B5EF4-FFF2-40B4-BE49-F238E27FC236}">
                <a16:creationId xmlns:a16="http://schemas.microsoft.com/office/drawing/2014/main" id="{049E84FB-D283-4CBA-8B25-A24B163CD8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8869" y="1595732"/>
            <a:ext cx="1961384" cy="1961384"/>
          </a:xfrm>
          <a:prstGeom prst="rect">
            <a:avLst/>
          </a:prstGeom>
        </p:spPr>
      </p:pic>
    </p:spTree>
    <p:extLst>
      <p:ext uri="{BB962C8B-B14F-4D97-AF65-F5344CB8AC3E}">
        <p14:creationId xmlns:p14="http://schemas.microsoft.com/office/powerpoint/2010/main" val="2479298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normAutofit/>
          </a:bodyPr>
          <a:lstStyle/>
          <a:p>
            <a:pPr algn="ctr"/>
            <a:r>
              <a:rPr lang="en-US" b="1" dirty="0"/>
              <a:t>Freedom of choice</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227542" cy="3537886"/>
          </a:xfrm>
        </p:spPr>
        <p:txBody>
          <a:bodyPr/>
          <a:lstStyle/>
          <a:p>
            <a:r>
              <a:rPr lang="en-US" dirty="0"/>
              <a:t>People should benefit from a </a:t>
            </a:r>
            <a:r>
              <a:rPr lang="en-US" b="1" dirty="0"/>
              <a:t>fair online environment, be safe from illegal and harmful content,</a:t>
            </a:r>
            <a:r>
              <a:rPr lang="en-US" dirty="0"/>
              <a:t> and be empowered when they interact with new and evolving technologies like artificial intelligence.</a:t>
            </a:r>
            <a:endParaRPr lang="hr-BA" dirty="0"/>
          </a:p>
          <a:p>
            <a:endParaRPr lang="hr-BA" sz="1100" dirty="0">
              <a:solidFill>
                <a:srgbClr val="00ACA7"/>
              </a:solidFill>
            </a:endParaRPr>
          </a:p>
          <a:p>
            <a:r>
              <a:rPr lang="hr-BA" dirty="0">
                <a:solidFill>
                  <a:srgbClr val="00ACA7"/>
                </a:solidFill>
              </a:rPr>
              <a:t>Does your digital environment and usage diminish your freedom in any way? </a:t>
            </a:r>
            <a:endParaRPr lang="en-GB" dirty="0">
              <a:solidFill>
                <a:srgbClr val="00ACA7"/>
              </a:solidFill>
            </a:endParaRPr>
          </a:p>
          <a:p>
            <a:r>
              <a:rPr lang="hr-BA" dirty="0">
                <a:solidFill>
                  <a:srgbClr val="00ACA7"/>
                </a:solidFill>
              </a:rPr>
              <a:t>Does the way you use digital technologies to learn, empower you, or diminish your empowerment? </a:t>
            </a:r>
            <a:endParaRPr lang="en-GB" dirty="0">
              <a:solidFill>
                <a:srgbClr val="00ACA7"/>
              </a:solidFill>
            </a:endParaRPr>
          </a:p>
          <a:p>
            <a:r>
              <a:rPr lang="hr-BA" dirty="0">
                <a:solidFill>
                  <a:srgbClr val="00ACA7"/>
                </a:solidFill>
              </a:rPr>
              <a:t>Do you know how to detect harmful digital technologies, content, and behaviors and avoid them?</a:t>
            </a:r>
            <a:endParaRPr lang="en-US" dirty="0">
              <a:solidFill>
                <a:srgbClr val="00ACA7"/>
              </a:solidFill>
            </a:endParaRPr>
          </a:p>
        </p:txBody>
      </p:sp>
      <p:pic>
        <p:nvPicPr>
          <p:cNvPr id="6" name="Picture 5" descr="Icon&#10;&#10;Description automatically generated">
            <a:extLst>
              <a:ext uri="{FF2B5EF4-FFF2-40B4-BE49-F238E27FC236}">
                <a16:creationId xmlns:a16="http://schemas.microsoft.com/office/drawing/2014/main" id="{F3F3D7B7-1E96-4263-BF57-B0E4C0D77BBB}"/>
              </a:ext>
            </a:extLst>
          </p:cNvPr>
          <p:cNvPicPr>
            <a:picLocks noChangeAspect="1"/>
          </p:cNvPicPr>
          <p:nvPr/>
        </p:nvPicPr>
        <p:blipFill>
          <a:blip r:embed="rId2"/>
          <a:stretch>
            <a:fillRect/>
          </a:stretch>
        </p:blipFill>
        <p:spPr>
          <a:xfrm>
            <a:off x="515902" y="1635717"/>
            <a:ext cx="2109353" cy="2109353"/>
          </a:xfrm>
          <a:prstGeom prst="rect">
            <a:avLst/>
          </a:prstGeom>
        </p:spPr>
      </p:pic>
    </p:spTree>
    <p:extLst>
      <p:ext uri="{BB962C8B-B14F-4D97-AF65-F5344CB8AC3E}">
        <p14:creationId xmlns:p14="http://schemas.microsoft.com/office/powerpoint/2010/main" val="2193221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normAutofit/>
          </a:bodyPr>
          <a:lstStyle/>
          <a:p>
            <a:pPr algn="ctr"/>
            <a:r>
              <a:rPr lang="en-US" b="1" dirty="0"/>
              <a:t>Safety and security</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227542" cy="3537886"/>
          </a:xfrm>
        </p:spPr>
        <p:txBody>
          <a:bodyPr/>
          <a:lstStyle/>
          <a:p>
            <a:r>
              <a:rPr lang="en-US" dirty="0"/>
              <a:t>The digital environment should be </a:t>
            </a:r>
            <a:r>
              <a:rPr lang="en-US" b="1" dirty="0"/>
              <a:t>safe and secure.</a:t>
            </a:r>
            <a:r>
              <a:rPr lang="en-US" dirty="0"/>
              <a:t> All users, from childhood to old age, should be empowered and protected.</a:t>
            </a:r>
            <a:endParaRPr lang="hr-BA" dirty="0"/>
          </a:p>
          <a:p>
            <a:endParaRPr lang="hr-BA" dirty="0">
              <a:solidFill>
                <a:srgbClr val="00ACA7"/>
              </a:solidFill>
            </a:endParaRPr>
          </a:p>
          <a:p>
            <a:r>
              <a:rPr lang="hr-BA" dirty="0">
                <a:solidFill>
                  <a:srgbClr val="00ACA7"/>
                </a:solidFill>
              </a:rPr>
              <a:t>Would you notice if your digital environment was not safe?</a:t>
            </a:r>
            <a:endParaRPr lang="en-GB" dirty="0">
              <a:solidFill>
                <a:srgbClr val="00ACA7"/>
              </a:solidFill>
            </a:endParaRPr>
          </a:p>
          <a:p>
            <a:r>
              <a:rPr lang="hr-BA" dirty="0">
                <a:solidFill>
                  <a:srgbClr val="00ACA7"/>
                </a:solidFill>
              </a:rPr>
              <a:t> Would you feel empowered to raise that question with your faculty? </a:t>
            </a:r>
            <a:endParaRPr lang="en-GB" dirty="0">
              <a:solidFill>
                <a:srgbClr val="00ACA7"/>
              </a:solidFill>
            </a:endParaRPr>
          </a:p>
          <a:p>
            <a:r>
              <a:rPr lang="hr-BA" dirty="0">
                <a:solidFill>
                  <a:srgbClr val="00ACA7"/>
                </a:solidFill>
              </a:rPr>
              <a:t>What are your own standards of security and safety? You are allowed to have stricter standards then someone else!</a:t>
            </a:r>
            <a:endParaRPr lang="en-US" dirty="0">
              <a:solidFill>
                <a:srgbClr val="00ACA7"/>
              </a:solidFill>
            </a:endParaRPr>
          </a:p>
        </p:txBody>
      </p:sp>
      <p:pic>
        <p:nvPicPr>
          <p:cNvPr id="5" name="Picture 4" descr="Icon&#10;&#10;Description automatically generated with medium confidence">
            <a:extLst>
              <a:ext uri="{FF2B5EF4-FFF2-40B4-BE49-F238E27FC236}">
                <a16:creationId xmlns:a16="http://schemas.microsoft.com/office/drawing/2014/main" id="{29C81491-83A8-4E30-8BCB-62ED34675EA0}"/>
              </a:ext>
            </a:extLst>
          </p:cNvPr>
          <p:cNvPicPr>
            <a:picLocks noChangeAspect="1"/>
          </p:cNvPicPr>
          <p:nvPr/>
        </p:nvPicPr>
        <p:blipFill>
          <a:blip r:embed="rId2"/>
          <a:stretch>
            <a:fillRect/>
          </a:stretch>
        </p:blipFill>
        <p:spPr>
          <a:xfrm>
            <a:off x="515902" y="1475379"/>
            <a:ext cx="2063606" cy="2063606"/>
          </a:xfrm>
          <a:prstGeom prst="rect">
            <a:avLst/>
          </a:prstGeom>
        </p:spPr>
      </p:pic>
    </p:spTree>
    <p:extLst>
      <p:ext uri="{BB962C8B-B14F-4D97-AF65-F5344CB8AC3E}">
        <p14:creationId xmlns:p14="http://schemas.microsoft.com/office/powerpoint/2010/main" val="3162902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normAutofit/>
          </a:bodyPr>
          <a:lstStyle/>
          <a:p>
            <a:pPr algn="ctr"/>
            <a:r>
              <a:rPr lang="en-US" b="1" dirty="0"/>
              <a:t>Solidarity and inclusion</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227542" cy="3537886"/>
          </a:xfrm>
        </p:spPr>
        <p:txBody>
          <a:bodyPr/>
          <a:lstStyle/>
          <a:p>
            <a:r>
              <a:rPr lang="en-US" dirty="0"/>
              <a:t>Technology should </a:t>
            </a:r>
            <a:r>
              <a:rPr lang="en-US" b="1" dirty="0"/>
              <a:t>unite, not divide, people.</a:t>
            </a:r>
            <a:r>
              <a:rPr lang="en-US" dirty="0"/>
              <a:t> Everyone should have access to the internet, to digital skills, to digital public services and to fair working conditions.</a:t>
            </a:r>
            <a:endParaRPr lang="hr-BA" dirty="0"/>
          </a:p>
          <a:p>
            <a:endParaRPr lang="hr-BA" dirty="0">
              <a:solidFill>
                <a:srgbClr val="00ACA7"/>
              </a:solidFill>
            </a:endParaRPr>
          </a:p>
          <a:p>
            <a:r>
              <a:rPr lang="hr-BA" dirty="0">
                <a:solidFill>
                  <a:srgbClr val="00ACA7"/>
                </a:solidFill>
              </a:rPr>
              <a:t>Do you have access to everything you should as a student? </a:t>
            </a:r>
            <a:endParaRPr lang="en-GB" dirty="0">
              <a:solidFill>
                <a:srgbClr val="00ACA7"/>
              </a:solidFill>
            </a:endParaRPr>
          </a:p>
          <a:p>
            <a:r>
              <a:rPr lang="hr-BA" dirty="0">
                <a:solidFill>
                  <a:srgbClr val="00ACA7"/>
                </a:solidFill>
              </a:rPr>
              <a:t>If not, what is the barrier? </a:t>
            </a:r>
            <a:endParaRPr lang="en-GB" dirty="0">
              <a:solidFill>
                <a:srgbClr val="00ACA7"/>
              </a:solidFill>
            </a:endParaRPr>
          </a:p>
          <a:p>
            <a:r>
              <a:rPr lang="hr-BA" dirty="0">
                <a:solidFill>
                  <a:srgbClr val="00ACA7"/>
                </a:solidFill>
              </a:rPr>
              <a:t>Is it a skill or something else? Do you feel included? </a:t>
            </a:r>
            <a:endParaRPr lang="en-GB" dirty="0">
              <a:solidFill>
                <a:srgbClr val="00ACA7"/>
              </a:solidFill>
            </a:endParaRPr>
          </a:p>
          <a:p>
            <a:r>
              <a:rPr lang="hr-BA" dirty="0">
                <a:solidFill>
                  <a:srgbClr val="00ACA7"/>
                </a:solidFill>
              </a:rPr>
              <a:t>Is your environment supportive? </a:t>
            </a:r>
            <a:endParaRPr lang="en-GB" dirty="0">
              <a:solidFill>
                <a:srgbClr val="00ACA7"/>
              </a:solidFill>
            </a:endParaRPr>
          </a:p>
          <a:p>
            <a:r>
              <a:rPr lang="hr-BA" dirty="0">
                <a:solidFill>
                  <a:srgbClr val="00ACA7"/>
                </a:solidFill>
              </a:rPr>
              <a:t>If you notice any gaps, consider raising the issue in a kind and polite manner. </a:t>
            </a:r>
            <a:endParaRPr lang="en-US" dirty="0">
              <a:solidFill>
                <a:srgbClr val="00ACA7"/>
              </a:solidFill>
            </a:endParaRPr>
          </a:p>
        </p:txBody>
      </p:sp>
      <p:pic>
        <p:nvPicPr>
          <p:cNvPr id="6" name="Picture 5" descr="Icon&#10;&#10;Description automatically generated">
            <a:extLst>
              <a:ext uri="{FF2B5EF4-FFF2-40B4-BE49-F238E27FC236}">
                <a16:creationId xmlns:a16="http://schemas.microsoft.com/office/drawing/2014/main" id="{7DDD4B68-A1AD-45C0-A21A-312802F2F42E}"/>
              </a:ext>
            </a:extLst>
          </p:cNvPr>
          <p:cNvPicPr>
            <a:picLocks noChangeAspect="1"/>
          </p:cNvPicPr>
          <p:nvPr/>
        </p:nvPicPr>
        <p:blipFill>
          <a:blip r:embed="rId2"/>
          <a:stretch>
            <a:fillRect/>
          </a:stretch>
        </p:blipFill>
        <p:spPr>
          <a:xfrm>
            <a:off x="600824" y="1396035"/>
            <a:ext cx="2068804" cy="2068804"/>
          </a:xfrm>
          <a:prstGeom prst="rect">
            <a:avLst/>
          </a:prstGeom>
        </p:spPr>
      </p:pic>
    </p:spTree>
    <p:extLst>
      <p:ext uri="{BB962C8B-B14F-4D97-AF65-F5344CB8AC3E}">
        <p14:creationId xmlns:p14="http://schemas.microsoft.com/office/powerpoint/2010/main" val="1533476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normAutofit/>
          </a:bodyPr>
          <a:lstStyle/>
          <a:p>
            <a:pPr algn="ctr"/>
            <a:r>
              <a:rPr lang="hr-BA" b="1" dirty="0"/>
              <a:t>Participation</a:t>
            </a:r>
            <a:endParaRPr lang="en-US" b="1" dirty="0"/>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227542" cy="3537886"/>
          </a:xfrm>
        </p:spPr>
        <p:txBody>
          <a:bodyPr/>
          <a:lstStyle/>
          <a:p>
            <a:r>
              <a:rPr lang="en-US" dirty="0"/>
              <a:t>Citizens should be able to </a:t>
            </a:r>
            <a:r>
              <a:rPr lang="en-US" b="1" dirty="0"/>
              <a:t>engage in the democratic process</a:t>
            </a:r>
            <a:r>
              <a:rPr lang="en-US" dirty="0"/>
              <a:t> at all levels and have </a:t>
            </a:r>
            <a:r>
              <a:rPr lang="en-US" b="1" dirty="0"/>
              <a:t>control over their own data.</a:t>
            </a:r>
            <a:endParaRPr lang="hr-BA" dirty="0">
              <a:solidFill>
                <a:srgbClr val="00ACA7"/>
              </a:solidFill>
            </a:endParaRPr>
          </a:p>
          <a:p>
            <a:endParaRPr lang="hr-BA" dirty="0">
              <a:solidFill>
                <a:srgbClr val="00ACA7"/>
              </a:solidFill>
            </a:endParaRPr>
          </a:p>
          <a:p>
            <a:r>
              <a:rPr lang="hr-BA" dirty="0">
                <a:solidFill>
                  <a:srgbClr val="00ACA7"/>
                </a:solidFill>
              </a:rPr>
              <a:t>Passive inclusion is not enough. </a:t>
            </a:r>
            <a:endParaRPr lang="en-GB" dirty="0">
              <a:solidFill>
                <a:srgbClr val="00ACA7"/>
              </a:solidFill>
            </a:endParaRPr>
          </a:p>
          <a:p>
            <a:r>
              <a:rPr lang="hr-BA" dirty="0">
                <a:solidFill>
                  <a:srgbClr val="00ACA7"/>
                </a:solidFill>
              </a:rPr>
              <a:t>Do you actively use techonogy to voice your opinions? </a:t>
            </a:r>
            <a:endParaRPr lang="en-GB" dirty="0">
              <a:solidFill>
                <a:srgbClr val="00ACA7"/>
              </a:solidFill>
            </a:endParaRPr>
          </a:p>
          <a:p>
            <a:r>
              <a:rPr lang="hr-BA" dirty="0">
                <a:solidFill>
                  <a:srgbClr val="00ACA7"/>
                </a:solidFill>
              </a:rPr>
              <a:t>Do you know who holds your personal information? </a:t>
            </a:r>
            <a:endParaRPr lang="en-GB" dirty="0">
              <a:solidFill>
                <a:srgbClr val="00ACA7"/>
              </a:solidFill>
            </a:endParaRPr>
          </a:p>
          <a:p>
            <a:r>
              <a:rPr lang="hr-BA" dirty="0">
                <a:solidFill>
                  <a:srgbClr val="00ACA7"/>
                </a:solidFill>
              </a:rPr>
              <a:t>Can you influence this process and voice any concerns?</a:t>
            </a:r>
            <a:endParaRPr lang="en-US" dirty="0">
              <a:solidFill>
                <a:srgbClr val="00ACA7"/>
              </a:solidFill>
            </a:endParaRPr>
          </a:p>
        </p:txBody>
      </p:sp>
      <p:pic>
        <p:nvPicPr>
          <p:cNvPr id="5" name="Picture 4" descr="Icon&#10;&#10;Description automatically generated">
            <a:extLst>
              <a:ext uri="{FF2B5EF4-FFF2-40B4-BE49-F238E27FC236}">
                <a16:creationId xmlns:a16="http://schemas.microsoft.com/office/drawing/2014/main" id="{C24EDEF9-5194-4B94-81F1-85C312826139}"/>
              </a:ext>
            </a:extLst>
          </p:cNvPr>
          <p:cNvPicPr>
            <a:picLocks noChangeAspect="1"/>
          </p:cNvPicPr>
          <p:nvPr/>
        </p:nvPicPr>
        <p:blipFill>
          <a:blip r:embed="rId2"/>
          <a:stretch>
            <a:fillRect/>
          </a:stretch>
        </p:blipFill>
        <p:spPr>
          <a:xfrm>
            <a:off x="427322" y="1173597"/>
            <a:ext cx="2235202" cy="2235202"/>
          </a:xfrm>
          <a:prstGeom prst="rect">
            <a:avLst/>
          </a:prstGeom>
        </p:spPr>
      </p:pic>
    </p:spTree>
    <p:extLst>
      <p:ext uri="{BB962C8B-B14F-4D97-AF65-F5344CB8AC3E}">
        <p14:creationId xmlns:p14="http://schemas.microsoft.com/office/powerpoint/2010/main" val="1572225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normAutofit/>
          </a:bodyPr>
          <a:lstStyle/>
          <a:p>
            <a:pPr algn="ctr"/>
            <a:r>
              <a:rPr lang="hr-BA" b="1" dirty="0"/>
              <a:t>Sustainability</a:t>
            </a:r>
            <a:endParaRPr lang="en-US" b="1" dirty="0"/>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2943220" y="1776830"/>
            <a:ext cx="8227542" cy="3537886"/>
          </a:xfrm>
        </p:spPr>
        <p:txBody>
          <a:bodyPr/>
          <a:lstStyle/>
          <a:p>
            <a:r>
              <a:rPr lang="en-US" b="1" dirty="0"/>
              <a:t>Digital devices should support sustainability</a:t>
            </a:r>
            <a:r>
              <a:rPr lang="en-US" dirty="0"/>
              <a:t> and the </a:t>
            </a:r>
            <a:r>
              <a:rPr lang="en-US" b="1" dirty="0"/>
              <a:t>green transition.</a:t>
            </a:r>
            <a:r>
              <a:rPr lang="en-US" dirty="0"/>
              <a:t> People need to know about the environmental impact and energy consumption of their devices</a:t>
            </a:r>
            <a:r>
              <a:rPr lang="hr-BA" dirty="0"/>
              <a:t>.</a:t>
            </a:r>
          </a:p>
          <a:p>
            <a:endParaRPr lang="hr-BA" dirty="0">
              <a:solidFill>
                <a:srgbClr val="00ACA7"/>
              </a:solidFill>
            </a:endParaRPr>
          </a:p>
          <a:p>
            <a:r>
              <a:rPr lang="hr-BA" dirty="0">
                <a:solidFill>
                  <a:srgbClr val="00ACA7"/>
                </a:solidFill>
              </a:rPr>
              <a:t>Do you know how your devices and digital behavior affects the environment? </a:t>
            </a:r>
            <a:endParaRPr lang="en-GB" dirty="0">
              <a:solidFill>
                <a:srgbClr val="00ACA7"/>
              </a:solidFill>
            </a:endParaRPr>
          </a:p>
          <a:p>
            <a:r>
              <a:rPr lang="hr-BA" dirty="0">
                <a:solidFill>
                  <a:srgbClr val="00ACA7"/>
                </a:solidFill>
              </a:rPr>
              <a:t>Have you the skills and the will to improve on this? </a:t>
            </a:r>
            <a:endParaRPr lang="en-GB" dirty="0">
              <a:solidFill>
                <a:srgbClr val="00ACA7"/>
              </a:solidFill>
            </a:endParaRPr>
          </a:p>
          <a:p>
            <a:r>
              <a:rPr lang="hr-BA" dirty="0">
                <a:solidFill>
                  <a:srgbClr val="00ACA7"/>
                </a:solidFill>
              </a:rPr>
              <a:t>Can you INSPIRE others to do care more?</a:t>
            </a:r>
            <a:endParaRPr lang="en-US" dirty="0">
              <a:solidFill>
                <a:srgbClr val="00ACA7"/>
              </a:solidFill>
            </a:endParaRPr>
          </a:p>
        </p:txBody>
      </p:sp>
      <p:pic>
        <p:nvPicPr>
          <p:cNvPr id="6" name="Picture 5" descr="Logo&#10;&#10;Description automatically generated with medium confidence">
            <a:extLst>
              <a:ext uri="{FF2B5EF4-FFF2-40B4-BE49-F238E27FC236}">
                <a16:creationId xmlns:a16="http://schemas.microsoft.com/office/drawing/2014/main" id="{0A0B586A-EA17-46FE-B20D-339EDDC660F1}"/>
              </a:ext>
            </a:extLst>
          </p:cNvPr>
          <p:cNvPicPr>
            <a:picLocks noChangeAspect="1"/>
          </p:cNvPicPr>
          <p:nvPr/>
        </p:nvPicPr>
        <p:blipFill>
          <a:blip r:embed="rId2"/>
          <a:stretch>
            <a:fillRect/>
          </a:stretch>
        </p:blipFill>
        <p:spPr>
          <a:xfrm>
            <a:off x="336886" y="1239944"/>
            <a:ext cx="2305829" cy="2305829"/>
          </a:xfrm>
          <a:prstGeom prst="rect">
            <a:avLst/>
          </a:prstGeom>
        </p:spPr>
      </p:pic>
    </p:spTree>
    <p:extLst>
      <p:ext uri="{BB962C8B-B14F-4D97-AF65-F5344CB8AC3E}">
        <p14:creationId xmlns:p14="http://schemas.microsoft.com/office/powerpoint/2010/main" val="17155928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901F12-9B11-4E1C-A95C-94131354AA70}"/>
              </a:ext>
            </a:extLst>
          </p:cNvPr>
          <p:cNvSpPr>
            <a:spLocks noGrp="1"/>
          </p:cNvSpPr>
          <p:nvPr>
            <p:ph type="body" sz="quarter" idx="15"/>
          </p:nvPr>
        </p:nvSpPr>
        <p:spPr>
          <a:xfrm>
            <a:off x="635000" y="567264"/>
            <a:ext cx="4910667" cy="1369918"/>
          </a:xfrm>
        </p:spPr>
        <p:txBody>
          <a:bodyPr>
            <a:normAutofit/>
          </a:bodyPr>
          <a:lstStyle/>
          <a:p>
            <a:r>
              <a:rPr lang="en-US" sz="3600" dirty="0">
                <a:latin typeface="+mn-lt"/>
              </a:rPr>
              <a:t>One more look at IO1     Self  Assessment Tool</a:t>
            </a:r>
          </a:p>
        </p:txBody>
      </p:sp>
      <p:pic>
        <p:nvPicPr>
          <p:cNvPr id="11" name="Picture 10" descr="Graphical user interface, text, website&#10;&#10;Description automatically generated">
            <a:hlinkClick r:id="rId2"/>
            <a:extLst>
              <a:ext uri="{FF2B5EF4-FFF2-40B4-BE49-F238E27FC236}">
                <a16:creationId xmlns:a16="http://schemas.microsoft.com/office/drawing/2014/main" id="{65FC9C61-BCF4-41E3-8805-B01175C2EE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1831" y="414867"/>
            <a:ext cx="5532966" cy="4071045"/>
          </a:xfrm>
          <a:prstGeom prst="rect">
            <a:avLst/>
          </a:prstGeom>
        </p:spPr>
      </p:pic>
      <p:sp>
        <p:nvSpPr>
          <p:cNvPr id="14" name="TextBox 13">
            <a:extLst>
              <a:ext uri="{FF2B5EF4-FFF2-40B4-BE49-F238E27FC236}">
                <a16:creationId xmlns:a16="http://schemas.microsoft.com/office/drawing/2014/main" id="{FA0A6045-7D04-4EF0-AE92-D08F2CA5A79F}"/>
              </a:ext>
            </a:extLst>
          </p:cNvPr>
          <p:cNvSpPr txBox="1"/>
          <p:nvPr/>
        </p:nvSpPr>
        <p:spPr>
          <a:xfrm>
            <a:off x="635000" y="1837264"/>
            <a:ext cx="5215467" cy="4154984"/>
          </a:xfrm>
          <a:prstGeom prst="rect">
            <a:avLst/>
          </a:prstGeom>
          <a:noFill/>
        </p:spPr>
        <p:txBody>
          <a:bodyPr wrap="square" rtlCol="0">
            <a:spAutoFit/>
          </a:bodyPr>
          <a:lstStyle/>
          <a:p>
            <a:r>
              <a:rPr lang="en-US" sz="2400" b="0" i="0" dirty="0">
                <a:solidFill>
                  <a:schemeClr val="bg1"/>
                </a:solidFill>
                <a:effectLst/>
              </a:rPr>
              <a:t>The tool is based on the EU’s Digital Competence Framework (</a:t>
            </a:r>
            <a:r>
              <a:rPr lang="en-US" sz="2400" b="0" i="0" dirty="0" err="1">
                <a:solidFill>
                  <a:schemeClr val="bg1"/>
                </a:solidFill>
                <a:effectLst/>
              </a:rPr>
              <a:t>DigComp</a:t>
            </a:r>
            <a:r>
              <a:rPr lang="en-US" sz="2400" b="0" i="0" dirty="0">
                <a:solidFill>
                  <a:schemeClr val="bg1"/>
                </a:solidFill>
                <a:effectLst/>
              </a:rPr>
              <a:t>) as we believe </a:t>
            </a:r>
            <a:r>
              <a:rPr lang="en-US" sz="2400" b="0" i="0" dirty="0" err="1">
                <a:solidFill>
                  <a:schemeClr val="bg1"/>
                </a:solidFill>
                <a:effectLst/>
              </a:rPr>
              <a:t>DigComp</a:t>
            </a:r>
            <a:r>
              <a:rPr lang="en-US" sz="2400" b="0" i="0" dirty="0">
                <a:solidFill>
                  <a:schemeClr val="bg1"/>
                </a:solidFill>
                <a:effectLst/>
              </a:rPr>
              <a:t> offers a comprehensive description of the knowledge, skills and attitudes that people need to learn in order to be digital ready!</a:t>
            </a:r>
          </a:p>
          <a:p>
            <a:endParaRPr lang="en-US" sz="2400" dirty="0">
              <a:solidFill>
                <a:schemeClr val="bg1"/>
              </a:solidFill>
            </a:endParaRPr>
          </a:p>
          <a:p>
            <a:r>
              <a:rPr lang="hr-BA" sz="2400" dirty="0">
                <a:solidFill>
                  <a:schemeClr val="bg1"/>
                </a:solidFill>
              </a:rPr>
              <a:t>How about doing this assesment one more time, to check if your digital competencies have improved?</a:t>
            </a:r>
            <a:endParaRPr lang="en-IE" sz="2400" dirty="0">
              <a:solidFill>
                <a:schemeClr val="bg1"/>
              </a:solidFill>
            </a:endParaRPr>
          </a:p>
        </p:txBody>
      </p:sp>
      <p:sp>
        <p:nvSpPr>
          <p:cNvPr id="15" name="Arrow: Right 14">
            <a:extLst>
              <a:ext uri="{FF2B5EF4-FFF2-40B4-BE49-F238E27FC236}">
                <a16:creationId xmlns:a16="http://schemas.microsoft.com/office/drawing/2014/main" id="{010B4B22-5598-41BE-9B35-ADAFB68AD960}"/>
              </a:ext>
            </a:extLst>
          </p:cNvPr>
          <p:cNvSpPr/>
          <p:nvPr/>
        </p:nvSpPr>
        <p:spPr>
          <a:xfrm rot="16200000">
            <a:off x="8517466" y="4792133"/>
            <a:ext cx="668867" cy="41486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Box 15">
            <a:extLst>
              <a:ext uri="{FF2B5EF4-FFF2-40B4-BE49-F238E27FC236}">
                <a16:creationId xmlns:a16="http://schemas.microsoft.com/office/drawing/2014/main" id="{13B29E00-6F98-430C-A882-04292D46A20B}"/>
              </a:ext>
            </a:extLst>
          </p:cNvPr>
          <p:cNvSpPr txBox="1"/>
          <p:nvPr/>
        </p:nvSpPr>
        <p:spPr>
          <a:xfrm>
            <a:off x="7502811" y="5339265"/>
            <a:ext cx="2698175" cy="369332"/>
          </a:xfrm>
          <a:prstGeom prst="rect">
            <a:avLst/>
          </a:prstGeom>
          <a:noFill/>
        </p:spPr>
        <p:txBody>
          <a:bodyPr wrap="none" rtlCol="0">
            <a:spAutoFit/>
          </a:bodyPr>
          <a:lstStyle/>
          <a:p>
            <a:r>
              <a:rPr lang="en-IE" b="1" dirty="0" err="1">
                <a:solidFill>
                  <a:schemeClr val="bg1"/>
                </a:solidFill>
              </a:rPr>
              <a:t>Ctrl+Click</a:t>
            </a:r>
            <a:r>
              <a:rPr lang="en-IE" b="1" dirty="0">
                <a:solidFill>
                  <a:schemeClr val="bg1"/>
                </a:solidFill>
              </a:rPr>
              <a:t> </a:t>
            </a:r>
            <a:r>
              <a:rPr lang="en-IE" dirty="0">
                <a:solidFill>
                  <a:schemeClr val="bg1"/>
                </a:solidFill>
              </a:rPr>
              <a:t>to follow the link</a:t>
            </a:r>
          </a:p>
        </p:txBody>
      </p:sp>
    </p:spTree>
    <p:extLst>
      <p:ext uri="{BB962C8B-B14F-4D97-AF65-F5344CB8AC3E}">
        <p14:creationId xmlns:p14="http://schemas.microsoft.com/office/powerpoint/2010/main" val="2801356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651485-502E-4ECF-9403-EE7236D133A4}"/>
              </a:ext>
            </a:extLst>
          </p:cNvPr>
          <p:cNvSpPr>
            <a:spLocks noGrp="1"/>
          </p:cNvSpPr>
          <p:nvPr>
            <p:ph type="body" sz="quarter" idx="13"/>
          </p:nvPr>
        </p:nvSpPr>
        <p:spPr>
          <a:xfrm>
            <a:off x="856589" y="997503"/>
            <a:ext cx="10548289" cy="4493975"/>
          </a:xfrm>
        </p:spPr>
        <p:txBody>
          <a:bodyPr/>
          <a:lstStyle/>
          <a:p>
            <a:r>
              <a:rPr lang="hr-BA" dirty="0"/>
              <a:t>As you can see, to seek information &amp; learn digital skills feeling empowered is crucial.</a:t>
            </a:r>
          </a:p>
          <a:p>
            <a:r>
              <a:rPr lang="hr-BA" dirty="0"/>
              <a:t>That is why you can seek to connect with other women, with similar motives, and you can act together to reach an even higher level of quality digital technology usage.</a:t>
            </a:r>
          </a:p>
          <a:p>
            <a:endParaRPr lang="hr-BA" dirty="0"/>
          </a:p>
          <a:p>
            <a:r>
              <a:rPr lang="hr-BA" dirty="0"/>
              <a:t>See the next example for inspiration.</a:t>
            </a:r>
            <a:endParaRPr lang="en-US" dirty="0"/>
          </a:p>
        </p:txBody>
      </p:sp>
    </p:spTree>
    <p:extLst>
      <p:ext uri="{BB962C8B-B14F-4D97-AF65-F5344CB8AC3E}">
        <p14:creationId xmlns:p14="http://schemas.microsoft.com/office/powerpoint/2010/main" val="313114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C7BFA-48EC-4C9A-8997-6BE63BD3D8E4}"/>
              </a:ext>
            </a:extLst>
          </p:cNvPr>
          <p:cNvSpPr>
            <a:spLocks noGrp="1"/>
          </p:cNvSpPr>
          <p:nvPr>
            <p:ph type="body" sz="quarter" idx="13"/>
          </p:nvPr>
        </p:nvSpPr>
        <p:spPr>
          <a:xfrm>
            <a:off x="1506227" y="98686"/>
            <a:ext cx="10600546" cy="953429"/>
          </a:xfrm>
        </p:spPr>
        <p:txBody>
          <a:bodyPr vert="horz" lIns="91440" tIns="45720" rIns="91440" bIns="45720" rtlCol="0" anchor="t">
            <a:normAutofit fontScale="92500"/>
          </a:bodyPr>
          <a:lstStyle/>
          <a:p>
            <a:r>
              <a:rPr lang="en-US" dirty="0"/>
              <a:t>What do we need the technology to do? Explore 8 areas</a:t>
            </a:r>
          </a:p>
          <a:p>
            <a:endParaRPr lang="en-US" dirty="0"/>
          </a:p>
        </p:txBody>
      </p:sp>
      <p:sp>
        <p:nvSpPr>
          <p:cNvPr id="3" name="Text Placeholder 2">
            <a:extLst>
              <a:ext uri="{FF2B5EF4-FFF2-40B4-BE49-F238E27FC236}">
                <a16:creationId xmlns:a16="http://schemas.microsoft.com/office/drawing/2014/main" id="{80E883EA-968D-4582-A83D-E49341EC50BE}"/>
              </a:ext>
            </a:extLst>
          </p:cNvPr>
          <p:cNvSpPr>
            <a:spLocks noGrp="1"/>
          </p:cNvSpPr>
          <p:nvPr>
            <p:ph type="body" sz="quarter" idx="14"/>
          </p:nvPr>
        </p:nvSpPr>
        <p:spPr>
          <a:xfrm>
            <a:off x="812647" y="796503"/>
            <a:ext cx="11177439" cy="5264993"/>
          </a:xfrm>
        </p:spPr>
        <p:txBody>
          <a:bodyPr/>
          <a:lstStyle/>
          <a:p>
            <a:r>
              <a:rPr lang="en-US" b="1" i="0" dirty="0">
                <a:solidFill>
                  <a:srgbClr val="00ACA7"/>
                </a:solidFill>
                <a:effectLst/>
              </a:rPr>
              <a:t>1. Enables blended learning</a:t>
            </a:r>
          </a:p>
          <a:p>
            <a:r>
              <a:rPr lang="en-US" dirty="0">
                <a:solidFill>
                  <a:schemeClr val="bg2">
                    <a:lumMod val="25000"/>
                  </a:schemeClr>
                </a:solidFill>
              </a:rPr>
              <a:t>Some learning happens online in a format where the student has control over the path and pace at which they engage with content</a:t>
            </a:r>
            <a:r>
              <a:rPr lang="hr-BA" dirty="0">
                <a:solidFill>
                  <a:schemeClr val="bg2">
                    <a:lumMod val="25000"/>
                  </a:schemeClr>
                </a:solidFill>
              </a:rPr>
              <a:t>. </a:t>
            </a:r>
            <a:r>
              <a:rPr lang="en-US" dirty="0">
                <a:solidFill>
                  <a:schemeClr val="bg2">
                    <a:lumMod val="25000"/>
                  </a:schemeClr>
                </a:solidFill>
              </a:rPr>
              <a:t>Some learning happens in an instructor-led classroom</a:t>
            </a:r>
            <a:r>
              <a:rPr lang="hr-BA" dirty="0">
                <a:solidFill>
                  <a:schemeClr val="bg2">
                    <a:lumMod val="25000"/>
                  </a:schemeClr>
                </a:solidFill>
              </a:rPr>
              <a:t>. </a:t>
            </a:r>
            <a:r>
              <a:rPr lang="en-US" dirty="0">
                <a:solidFill>
                  <a:schemeClr val="bg2">
                    <a:lumMod val="25000"/>
                  </a:schemeClr>
                </a:solidFill>
              </a:rPr>
              <a:t>Online and in-person learning is complementary, creating a truly integrated learning environment</a:t>
            </a:r>
            <a:r>
              <a:rPr lang="hr-BA" dirty="0">
                <a:solidFill>
                  <a:schemeClr val="bg2">
                    <a:lumMod val="25000"/>
                  </a:schemeClr>
                </a:solidFill>
              </a:rPr>
              <a:t>.</a:t>
            </a:r>
            <a:endParaRPr lang="hr-BA" b="1" i="0" dirty="0">
              <a:solidFill>
                <a:srgbClr val="00ACA7"/>
              </a:solidFill>
              <a:effectLst/>
            </a:endParaRPr>
          </a:p>
          <a:p>
            <a:r>
              <a:rPr lang="hr-BA" b="1" dirty="0">
                <a:solidFill>
                  <a:srgbClr val="00ACA7"/>
                </a:solidFill>
              </a:rPr>
              <a:t>2. </a:t>
            </a:r>
            <a:r>
              <a:rPr lang="en-US" b="1" i="0" dirty="0">
                <a:solidFill>
                  <a:srgbClr val="00ACA7"/>
                </a:solidFill>
                <a:effectLst/>
              </a:rPr>
              <a:t>Helps connect students to the real world</a:t>
            </a:r>
          </a:p>
          <a:p>
            <a:r>
              <a:rPr lang="en-US" b="0" i="0" dirty="0">
                <a:solidFill>
                  <a:schemeClr val="bg2">
                    <a:lumMod val="25000"/>
                  </a:schemeClr>
                </a:solidFill>
                <a:effectLst/>
              </a:rPr>
              <a:t>A history teacher walks his students through the corridors and history of the Louvre Museum. Technology allows educators to remove the physical barriers of the classroom, offering students a way to connect the curriculum with the real world.</a:t>
            </a:r>
          </a:p>
          <a:p>
            <a:r>
              <a:rPr lang="hr-BA" b="1" dirty="0">
                <a:solidFill>
                  <a:srgbClr val="00ACA7"/>
                </a:solidFill>
              </a:rPr>
              <a:t>3</a:t>
            </a:r>
            <a:r>
              <a:rPr lang="en-US" b="1" i="0" dirty="0">
                <a:solidFill>
                  <a:srgbClr val="00ACA7"/>
                </a:solidFill>
                <a:effectLst/>
              </a:rPr>
              <a:t>. Prepares students for the workforce</a:t>
            </a:r>
          </a:p>
          <a:p>
            <a:r>
              <a:rPr lang="en-US" b="0" i="0" dirty="0">
                <a:solidFill>
                  <a:schemeClr val="bg2">
                    <a:lumMod val="25000"/>
                  </a:schemeClr>
                </a:solidFill>
                <a:effectLst/>
              </a:rPr>
              <a:t>To thrive in the 21st-century workplace, students need to have more than a working knowledge of certain technological tools (electronic calendars, web pages, teleconferencing, electronic whiteboards, etc.). By integrating these technologies into the regular curriculum, institutions are ensuring that their students are prepared for the modern office.</a:t>
            </a:r>
          </a:p>
        </p:txBody>
      </p:sp>
      <p:sp>
        <p:nvSpPr>
          <p:cNvPr id="7" name="TextBox 6">
            <a:extLst>
              <a:ext uri="{FF2B5EF4-FFF2-40B4-BE49-F238E27FC236}">
                <a16:creationId xmlns:a16="http://schemas.microsoft.com/office/drawing/2014/main" id="{F7CC65E8-3B8F-4068-8438-5F6311EEF02B}"/>
              </a:ext>
            </a:extLst>
          </p:cNvPr>
          <p:cNvSpPr txBox="1"/>
          <p:nvPr/>
        </p:nvSpPr>
        <p:spPr>
          <a:xfrm>
            <a:off x="7513163" y="6559030"/>
            <a:ext cx="4678837" cy="430887"/>
          </a:xfrm>
          <a:prstGeom prst="rect">
            <a:avLst/>
          </a:prstGeom>
          <a:noFill/>
        </p:spPr>
        <p:txBody>
          <a:bodyPr wrap="square" rtlCol="0">
            <a:spAutoFit/>
          </a:bodyPr>
          <a:lstStyle/>
          <a:p>
            <a:r>
              <a:rPr lang="hr-BA" sz="1100" b="0" i="0" dirty="0">
                <a:solidFill>
                  <a:schemeClr val="bg2">
                    <a:lumMod val="25000"/>
                  </a:schemeClr>
                </a:solidFill>
                <a:effectLst/>
              </a:rPr>
              <a:t>SOURCE: </a:t>
            </a:r>
            <a:r>
              <a:rPr lang="en-US" sz="1100" b="0" i="0" dirty="0">
                <a:solidFill>
                  <a:schemeClr val="bg2">
                    <a:lumMod val="25000"/>
                  </a:schemeClr>
                </a:solidFill>
                <a:effectLst/>
              </a:rPr>
              <a:t>https://explorance.com/blog/7-reasons-students-need-technology-classroom/</a:t>
            </a:r>
            <a:endParaRPr lang="en-IE" sz="1100" dirty="0"/>
          </a:p>
        </p:txBody>
      </p:sp>
    </p:spTree>
    <p:extLst>
      <p:ext uri="{BB962C8B-B14F-4D97-AF65-F5344CB8AC3E}">
        <p14:creationId xmlns:p14="http://schemas.microsoft.com/office/powerpoint/2010/main" val="24753889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0947DF-D249-4507-99AB-7F89FE711710}"/>
              </a:ext>
            </a:extLst>
          </p:cNvPr>
          <p:cNvSpPr>
            <a:spLocks noGrp="1"/>
          </p:cNvSpPr>
          <p:nvPr>
            <p:ph type="body" sz="quarter" idx="15"/>
          </p:nvPr>
        </p:nvSpPr>
        <p:spPr/>
        <p:txBody>
          <a:bodyPr>
            <a:normAutofit/>
          </a:bodyPr>
          <a:lstStyle/>
          <a:p>
            <a:r>
              <a:rPr lang="de-DE" sz="3600" b="1" dirty="0"/>
              <a:t>Frauen</a:t>
            </a:r>
            <a:r>
              <a:rPr lang="hr-BA" sz="3600" b="1" dirty="0"/>
              <a:t> </a:t>
            </a:r>
            <a:r>
              <a:rPr lang="de-DE" sz="3600" b="1" dirty="0"/>
              <a:t>Computer</a:t>
            </a:r>
            <a:r>
              <a:rPr lang="hr-BA" sz="3600" b="1" dirty="0"/>
              <a:t> </a:t>
            </a:r>
            <a:r>
              <a:rPr lang="de-DE" sz="3600" b="1" dirty="0"/>
              <a:t>Zentrum</a:t>
            </a:r>
            <a:r>
              <a:rPr lang="hr-BA" sz="3600" b="1" dirty="0"/>
              <a:t> </a:t>
            </a:r>
            <a:r>
              <a:rPr lang="de-DE" sz="3600" b="1" dirty="0"/>
              <a:t>Berlin e.V. </a:t>
            </a:r>
          </a:p>
          <a:p>
            <a:r>
              <a:rPr lang="de-DE" sz="2400" dirty="0"/>
              <a:t>Digital </a:t>
            </a:r>
            <a:r>
              <a:rPr lang="de-DE" sz="2400" dirty="0" err="1"/>
              <a:t>Empowerment</a:t>
            </a:r>
            <a:r>
              <a:rPr lang="de-DE" sz="2400" dirty="0"/>
              <a:t> – Media </a:t>
            </a:r>
            <a:r>
              <a:rPr lang="de-DE" sz="2400" dirty="0" err="1"/>
              <a:t>Competency</a:t>
            </a:r>
            <a:r>
              <a:rPr lang="de-DE" sz="2400" dirty="0"/>
              <a:t> </a:t>
            </a:r>
            <a:r>
              <a:rPr lang="de-DE" sz="2400" dirty="0" err="1"/>
              <a:t>for</a:t>
            </a:r>
            <a:r>
              <a:rPr lang="de-DE" sz="2400" dirty="0"/>
              <a:t> </a:t>
            </a:r>
            <a:r>
              <a:rPr lang="de-DE" sz="2400" dirty="0" err="1"/>
              <a:t>Female</a:t>
            </a:r>
            <a:r>
              <a:rPr lang="de-DE" sz="2400" dirty="0"/>
              <a:t> </a:t>
            </a:r>
            <a:r>
              <a:rPr lang="de-DE" sz="2400" dirty="0" err="1"/>
              <a:t>Refugees</a:t>
            </a:r>
            <a:endParaRPr lang="hr-BA" sz="2400" dirty="0"/>
          </a:p>
        </p:txBody>
      </p:sp>
      <p:pic>
        <p:nvPicPr>
          <p:cNvPr id="4" name="Grafik 3"/>
          <p:cNvPicPr>
            <a:picLocks noChangeAspect="1"/>
          </p:cNvPicPr>
          <p:nvPr/>
        </p:nvPicPr>
        <p:blipFill>
          <a:blip r:embed="rId2"/>
          <a:stretch>
            <a:fillRect/>
          </a:stretch>
        </p:blipFill>
        <p:spPr>
          <a:xfrm>
            <a:off x="4214989" y="2239609"/>
            <a:ext cx="4191000" cy="4162425"/>
          </a:xfrm>
          <a:prstGeom prst="rect">
            <a:avLst/>
          </a:prstGeom>
        </p:spPr>
      </p:pic>
      <p:sp>
        <p:nvSpPr>
          <p:cNvPr id="5" name="TextBox 4">
            <a:extLst>
              <a:ext uri="{FF2B5EF4-FFF2-40B4-BE49-F238E27FC236}">
                <a16:creationId xmlns:a16="http://schemas.microsoft.com/office/drawing/2014/main" id="{A079B044-C146-4D3E-A35E-F807A36D41A7}"/>
              </a:ext>
            </a:extLst>
          </p:cNvPr>
          <p:cNvSpPr txBox="1"/>
          <p:nvPr/>
        </p:nvSpPr>
        <p:spPr>
          <a:xfrm>
            <a:off x="577019" y="534797"/>
            <a:ext cx="1955165" cy="1446550"/>
          </a:xfrm>
          <a:prstGeom prst="rect">
            <a:avLst/>
          </a:prstGeom>
          <a:noFill/>
        </p:spPr>
        <p:txBody>
          <a:bodyPr wrap="square">
            <a:spAutoFit/>
          </a:bodyPr>
          <a:lstStyle/>
          <a:p>
            <a:r>
              <a:rPr lang="hr-BA" sz="4400" b="1" dirty="0">
                <a:solidFill>
                  <a:schemeClr val="bg1">
                    <a:lumMod val="50000"/>
                  </a:schemeClr>
                </a:solidFill>
              </a:rPr>
              <a:t>CASE STUDY </a:t>
            </a:r>
            <a:endParaRPr lang="en-US" sz="4400" b="1" dirty="0">
              <a:solidFill>
                <a:schemeClr val="bg1">
                  <a:lumMod val="50000"/>
                </a:schemeClr>
              </a:solidFill>
            </a:endParaRPr>
          </a:p>
        </p:txBody>
      </p:sp>
      <p:sp>
        <p:nvSpPr>
          <p:cNvPr id="7" name="TextBox 6">
            <a:extLst>
              <a:ext uri="{FF2B5EF4-FFF2-40B4-BE49-F238E27FC236}">
                <a16:creationId xmlns:a16="http://schemas.microsoft.com/office/drawing/2014/main" id="{C3D1F5EE-6EAE-4441-B26A-90721B382A9C}"/>
              </a:ext>
            </a:extLst>
          </p:cNvPr>
          <p:cNvSpPr txBox="1"/>
          <p:nvPr/>
        </p:nvSpPr>
        <p:spPr>
          <a:xfrm>
            <a:off x="8997386" y="4149999"/>
            <a:ext cx="2155371" cy="523220"/>
          </a:xfrm>
          <a:prstGeom prst="rect">
            <a:avLst/>
          </a:prstGeom>
          <a:noFill/>
        </p:spPr>
        <p:txBody>
          <a:bodyPr wrap="square">
            <a:spAutoFit/>
          </a:bodyPr>
          <a:lstStyle/>
          <a:p>
            <a:r>
              <a:rPr lang="hr-BA" sz="2800" dirty="0">
                <a:solidFill>
                  <a:schemeClr val="bg2">
                    <a:lumMod val="50000"/>
                  </a:schemeClr>
                </a:solidFill>
                <a:hlinkClick r:id="rId3"/>
              </a:rPr>
              <a:t>www.fczb.de</a:t>
            </a:r>
            <a:r>
              <a:rPr lang="hr-BA" sz="2800" dirty="0">
                <a:solidFill>
                  <a:schemeClr val="bg2">
                    <a:lumMod val="50000"/>
                  </a:schemeClr>
                </a:solidFill>
              </a:rPr>
              <a:t> </a:t>
            </a:r>
            <a:endParaRPr lang="en-US" sz="2800" dirty="0"/>
          </a:p>
        </p:txBody>
      </p:sp>
    </p:spTree>
    <p:extLst>
      <p:ext uri="{BB962C8B-B14F-4D97-AF65-F5344CB8AC3E}">
        <p14:creationId xmlns:p14="http://schemas.microsoft.com/office/powerpoint/2010/main" val="2979245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E3C01-1E3B-4027-AC2C-1F60DD5F4BB6}"/>
              </a:ext>
            </a:extLst>
          </p:cNvPr>
          <p:cNvSpPr>
            <a:spLocks noGrp="1"/>
          </p:cNvSpPr>
          <p:nvPr>
            <p:ph type="body" sz="quarter" idx="20"/>
          </p:nvPr>
        </p:nvSpPr>
        <p:spPr/>
        <p:txBody>
          <a:bodyPr/>
          <a:lstStyle/>
          <a:p>
            <a:r>
              <a:rPr lang="de-DE" dirty="0"/>
              <a:t>FCZB </a:t>
            </a:r>
            <a:r>
              <a:rPr lang="de-DE" dirty="0" err="1"/>
              <a:t>focuses</a:t>
            </a:r>
            <a:r>
              <a:rPr lang="de-DE" dirty="0"/>
              <a:t> on </a:t>
            </a:r>
            <a:r>
              <a:rPr lang="de-DE" dirty="0" err="1"/>
              <a:t>supporting</a:t>
            </a:r>
            <a:r>
              <a:rPr lang="de-DE" dirty="0"/>
              <a:t> </a:t>
            </a:r>
            <a:r>
              <a:rPr lang="de-DE" dirty="0" err="1"/>
              <a:t>women</a:t>
            </a:r>
            <a:r>
              <a:rPr lang="de-DE" dirty="0"/>
              <a:t> in </a:t>
            </a:r>
            <a:r>
              <a:rPr lang="de-DE" dirty="0" err="1"/>
              <a:t>their</a:t>
            </a:r>
            <a:r>
              <a:rPr lang="de-DE" dirty="0"/>
              <a:t> </a:t>
            </a:r>
            <a:r>
              <a:rPr lang="de-DE" dirty="0" err="1"/>
              <a:t>development</a:t>
            </a:r>
            <a:r>
              <a:rPr lang="de-DE" dirty="0"/>
              <a:t> </a:t>
            </a:r>
            <a:r>
              <a:rPr lang="de-DE" dirty="0" err="1"/>
              <a:t>to</a:t>
            </a:r>
            <a:r>
              <a:rPr lang="de-DE" dirty="0"/>
              <a:t> </a:t>
            </a:r>
            <a:r>
              <a:rPr lang="de-DE" dirty="0" err="1"/>
              <a:t>become</a:t>
            </a:r>
            <a:r>
              <a:rPr lang="de-DE" dirty="0"/>
              <a:t> </a:t>
            </a:r>
            <a:r>
              <a:rPr lang="de-DE" dirty="0" err="1"/>
              <a:t>self-confident</a:t>
            </a:r>
            <a:r>
              <a:rPr lang="de-DE" dirty="0"/>
              <a:t> </a:t>
            </a:r>
            <a:r>
              <a:rPr lang="de-DE" dirty="0" err="1"/>
              <a:t>participants</a:t>
            </a:r>
            <a:r>
              <a:rPr lang="de-DE" dirty="0"/>
              <a:t> on </a:t>
            </a:r>
            <a:r>
              <a:rPr lang="de-DE" dirty="0" err="1"/>
              <a:t>the</a:t>
            </a:r>
            <a:r>
              <a:rPr lang="de-DE" dirty="0"/>
              <a:t> </a:t>
            </a:r>
            <a:r>
              <a:rPr lang="de-DE" dirty="0" err="1"/>
              <a:t>job</a:t>
            </a:r>
            <a:r>
              <a:rPr lang="de-DE" dirty="0"/>
              <a:t> </a:t>
            </a:r>
            <a:r>
              <a:rPr lang="de-DE" dirty="0" err="1"/>
              <a:t>market</a:t>
            </a:r>
            <a:r>
              <a:rPr lang="de-DE" dirty="0"/>
              <a:t>. </a:t>
            </a:r>
          </a:p>
          <a:p>
            <a:endParaRPr lang="de-DE" dirty="0"/>
          </a:p>
          <a:p>
            <a:r>
              <a:rPr lang="de-DE" dirty="0"/>
              <a:t>Additionally, it provides language education and fosters women in becoming independent in moving around the digital world. </a:t>
            </a:r>
            <a:endParaRPr lang="hr-BA" dirty="0"/>
          </a:p>
          <a:p>
            <a:endParaRPr lang="hr-BA" dirty="0"/>
          </a:p>
          <a:p>
            <a:endParaRPr lang="hr-BA" dirty="0"/>
          </a:p>
        </p:txBody>
      </p:sp>
      <p:sp>
        <p:nvSpPr>
          <p:cNvPr id="3" name="Text Placeholder 2">
            <a:extLst>
              <a:ext uri="{FF2B5EF4-FFF2-40B4-BE49-F238E27FC236}">
                <a16:creationId xmlns:a16="http://schemas.microsoft.com/office/drawing/2014/main" id="{042D802D-0142-4B47-AB2F-ECC0B8008DD4}"/>
              </a:ext>
            </a:extLst>
          </p:cNvPr>
          <p:cNvSpPr>
            <a:spLocks noGrp="1"/>
          </p:cNvSpPr>
          <p:nvPr>
            <p:ph type="body" sz="quarter" idx="22"/>
          </p:nvPr>
        </p:nvSpPr>
        <p:spPr/>
        <p:txBody>
          <a:bodyPr>
            <a:normAutofit fontScale="85000" lnSpcReduction="10000"/>
          </a:bodyPr>
          <a:lstStyle/>
          <a:p>
            <a:r>
              <a:rPr lang="hr-BA" dirty="0"/>
              <a:t>Digital Empowerment – Media Competency for Female Refugees</a:t>
            </a:r>
          </a:p>
        </p:txBody>
      </p:sp>
      <p:sp>
        <p:nvSpPr>
          <p:cNvPr id="4" name="Text Placeholder 3">
            <a:extLst>
              <a:ext uri="{FF2B5EF4-FFF2-40B4-BE49-F238E27FC236}">
                <a16:creationId xmlns:a16="http://schemas.microsoft.com/office/drawing/2014/main" id="{0247EDB6-AE75-466B-ADAD-27916B5CA675}"/>
              </a:ext>
            </a:extLst>
          </p:cNvPr>
          <p:cNvSpPr>
            <a:spLocks noGrp="1"/>
          </p:cNvSpPr>
          <p:nvPr>
            <p:ph type="body" sz="quarter" idx="23"/>
          </p:nvPr>
        </p:nvSpPr>
        <p:spPr/>
        <p:txBody>
          <a:bodyPr>
            <a:normAutofit fontScale="85000" lnSpcReduction="10000"/>
          </a:bodyPr>
          <a:lstStyle/>
          <a:p>
            <a:r>
              <a:rPr lang="de-DE" dirty="0"/>
              <a:t>The </a:t>
            </a:r>
            <a:r>
              <a:rPr lang="de-DE" dirty="0" err="1"/>
              <a:t>project</a:t>
            </a:r>
            <a:r>
              <a:rPr lang="de-DE" dirty="0"/>
              <a:t> „Digital </a:t>
            </a:r>
            <a:r>
              <a:rPr lang="de-DE" dirty="0" err="1"/>
              <a:t>Empowerment</a:t>
            </a:r>
            <a:r>
              <a:rPr lang="de-DE" dirty="0"/>
              <a:t>“ </a:t>
            </a:r>
            <a:r>
              <a:rPr lang="de-DE" dirty="0" err="1"/>
              <a:t>aims</a:t>
            </a:r>
            <a:r>
              <a:rPr lang="de-DE" dirty="0"/>
              <a:t> </a:t>
            </a:r>
            <a:r>
              <a:rPr lang="de-DE" dirty="0" err="1"/>
              <a:t>to</a:t>
            </a:r>
            <a:r>
              <a:rPr lang="de-DE" dirty="0"/>
              <a:t> </a:t>
            </a:r>
            <a:r>
              <a:rPr lang="de-DE" dirty="0" err="1"/>
              <a:t>enable</a:t>
            </a:r>
            <a:r>
              <a:rPr lang="de-DE" dirty="0"/>
              <a:t> </a:t>
            </a:r>
            <a:r>
              <a:rPr lang="de-DE" dirty="0" err="1"/>
              <a:t>women</a:t>
            </a:r>
            <a:r>
              <a:rPr lang="de-DE" dirty="0"/>
              <a:t> </a:t>
            </a:r>
            <a:r>
              <a:rPr lang="de-DE" dirty="0" err="1"/>
              <a:t>to</a:t>
            </a:r>
            <a:r>
              <a:rPr lang="de-DE" dirty="0"/>
              <a:t> </a:t>
            </a:r>
            <a:r>
              <a:rPr lang="de-DE" dirty="0" err="1"/>
              <a:t>gain</a:t>
            </a:r>
            <a:r>
              <a:rPr lang="de-DE" dirty="0"/>
              <a:t> digital </a:t>
            </a:r>
            <a:r>
              <a:rPr lang="de-DE" dirty="0" err="1"/>
              <a:t>and</a:t>
            </a:r>
            <a:r>
              <a:rPr lang="de-DE" dirty="0"/>
              <a:t> </a:t>
            </a:r>
            <a:r>
              <a:rPr lang="de-DE" dirty="0" err="1"/>
              <a:t>language</a:t>
            </a:r>
            <a:r>
              <a:rPr lang="de-DE" dirty="0"/>
              <a:t> </a:t>
            </a:r>
            <a:r>
              <a:rPr lang="de-DE" dirty="0" err="1"/>
              <a:t>competency</a:t>
            </a:r>
            <a:r>
              <a:rPr lang="de-DE" dirty="0"/>
              <a:t> </a:t>
            </a:r>
            <a:r>
              <a:rPr lang="de-DE" dirty="0" err="1"/>
              <a:t>to</a:t>
            </a:r>
            <a:r>
              <a:rPr lang="de-DE" dirty="0"/>
              <a:t> </a:t>
            </a:r>
            <a:r>
              <a:rPr lang="de-DE" dirty="0" err="1"/>
              <a:t>help</a:t>
            </a:r>
            <a:r>
              <a:rPr lang="de-DE" dirty="0"/>
              <a:t> </a:t>
            </a:r>
            <a:r>
              <a:rPr lang="de-DE" dirty="0" err="1"/>
              <a:t>their</a:t>
            </a:r>
            <a:r>
              <a:rPr lang="de-DE" dirty="0"/>
              <a:t> professional </a:t>
            </a:r>
            <a:r>
              <a:rPr lang="de-DE" dirty="0" err="1"/>
              <a:t>success</a:t>
            </a:r>
            <a:r>
              <a:rPr lang="de-DE" dirty="0"/>
              <a:t>.</a:t>
            </a:r>
            <a:endParaRPr lang="en-US" dirty="0"/>
          </a:p>
        </p:txBody>
      </p:sp>
      <p:sp>
        <p:nvSpPr>
          <p:cNvPr id="7" name="TextBox 6">
            <a:extLst>
              <a:ext uri="{FF2B5EF4-FFF2-40B4-BE49-F238E27FC236}">
                <a16:creationId xmlns:a16="http://schemas.microsoft.com/office/drawing/2014/main" id="{6E221DD7-B821-4A1A-8FA3-CBD7805C7621}"/>
              </a:ext>
            </a:extLst>
          </p:cNvPr>
          <p:cNvSpPr txBox="1"/>
          <p:nvPr/>
        </p:nvSpPr>
        <p:spPr>
          <a:xfrm>
            <a:off x="4457534" y="6146751"/>
            <a:ext cx="6718466" cy="369332"/>
          </a:xfrm>
          <a:prstGeom prst="rect">
            <a:avLst/>
          </a:prstGeom>
          <a:noFill/>
        </p:spPr>
        <p:txBody>
          <a:bodyPr wrap="square">
            <a:spAutoFit/>
          </a:bodyPr>
          <a:lstStyle/>
          <a:p>
            <a:r>
              <a:rPr lang="hr-BA" dirty="0">
                <a:solidFill>
                  <a:schemeClr val="bg2">
                    <a:lumMod val="50000"/>
                  </a:schemeClr>
                </a:solidFill>
              </a:rPr>
              <a:t>SOURCE: https://www.fczb.de/weiterbildung/digital-empowerment/</a:t>
            </a:r>
            <a:endParaRPr lang="en-US" dirty="0">
              <a:solidFill>
                <a:schemeClr val="bg2">
                  <a:lumMod val="50000"/>
                </a:schemeClr>
              </a:solidFill>
            </a:endParaRPr>
          </a:p>
        </p:txBody>
      </p:sp>
    </p:spTree>
    <p:extLst>
      <p:ext uri="{BB962C8B-B14F-4D97-AF65-F5344CB8AC3E}">
        <p14:creationId xmlns:p14="http://schemas.microsoft.com/office/powerpoint/2010/main" val="833203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hr-BA" dirty="0"/>
              <a:t>Conclusions to this module</a:t>
            </a:r>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a:xfrm>
            <a:off x="1085850" y="1776830"/>
            <a:ext cx="10587038" cy="4573728"/>
          </a:xfrm>
        </p:spPr>
        <p:txBody>
          <a:bodyPr/>
          <a:lstStyle/>
          <a:p>
            <a:pPr marL="342900" indent="-342900">
              <a:buFont typeface="Wingdings" panose="05000000000000000000" pitchFamily="2" charset="2"/>
              <a:buChar char="ü"/>
            </a:pPr>
            <a:r>
              <a:rPr lang="hr-BA" dirty="0"/>
              <a:t>Understanding „</a:t>
            </a:r>
            <a:r>
              <a:rPr lang="en-US" dirty="0"/>
              <a:t>What do we need the technology to do?</a:t>
            </a:r>
            <a:r>
              <a:rPr lang="hr-BA" dirty="0"/>
              <a:t>” is the most important piece of knowledge we will hold on to, when problems regarding technology occur. </a:t>
            </a:r>
          </a:p>
          <a:p>
            <a:pPr marL="342900" indent="-342900">
              <a:buFont typeface="Wingdings" panose="05000000000000000000" pitchFamily="2" charset="2"/>
              <a:buChar char="ü"/>
            </a:pPr>
            <a:r>
              <a:rPr lang="hr-BA" dirty="0"/>
              <a:t>Technical problems happen – that’s a fact. More important than knowing how to solve them, is knowing who to ask. So, get connected, and communicate your problems – that will help!</a:t>
            </a:r>
          </a:p>
          <a:p>
            <a:pPr marL="342900" indent="-342900">
              <a:buFont typeface="Wingdings" panose="05000000000000000000" pitchFamily="2" charset="2"/>
              <a:buChar char="ü"/>
            </a:pPr>
            <a:r>
              <a:rPr lang="hr-BA" dirty="0"/>
              <a:t>As a student do not miss out on opportunities to use technology creatively. It will speed you up, and help you stand out. The two most important segments to focus your tech-creativity are: learning and expressing your opinions and findings!</a:t>
            </a:r>
          </a:p>
          <a:p>
            <a:pPr marL="342900" indent="-342900">
              <a:buFont typeface="Wingdings" panose="05000000000000000000" pitchFamily="2" charset="2"/>
              <a:buChar char="ü"/>
            </a:pPr>
            <a:r>
              <a:rPr lang="hr-BA" dirty="0"/>
              <a:t>It’s always a good idea to check your own digital gaps, as well as your surroundings’. This helps in setting your digital development goals.</a:t>
            </a:r>
            <a:endParaRPr lang="en-US" dirty="0"/>
          </a:p>
        </p:txBody>
      </p:sp>
    </p:spTree>
    <p:extLst>
      <p:ext uri="{BB962C8B-B14F-4D97-AF65-F5344CB8AC3E}">
        <p14:creationId xmlns:p14="http://schemas.microsoft.com/office/powerpoint/2010/main" val="4111428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en-US" sz="4800" dirty="0">
                <a:solidFill>
                  <a:srgbClr val="00ACA7"/>
                </a:solidFill>
                <a:hlinkClick r:id="rId2">
                  <a:extLst>
                    <a:ext uri="{A12FA001-AC4F-418D-AE19-62706E023703}">
                      <ahyp:hlinkClr xmlns:ahyp="http://schemas.microsoft.com/office/drawing/2018/hyperlinkcolor" val="tx"/>
                    </a:ext>
                  </a:extLst>
                </a:hlinkClick>
              </a:rPr>
              <a:t>www.includeher.eu</a:t>
            </a:r>
            <a:r>
              <a:rPr lang="hr-BA"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hr-BA" sz="3200" dirty="0"/>
              <a:t>Thank you and congratulations on finishing the FINAL Module 5!</a:t>
            </a:r>
          </a:p>
          <a:p>
            <a:pPr algn="ctr"/>
            <a:endParaRPr lang="hr-BA" sz="3200" dirty="0"/>
          </a:p>
          <a:p>
            <a:pPr algn="ctr"/>
            <a:endParaRPr lang="en-US" sz="3200" dirty="0"/>
          </a:p>
        </p:txBody>
      </p:sp>
    </p:spTree>
    <p:extLst>
      <p:ext uri="{BB962C8B-B14F-4D97-AF65-F5344CB8AC3E}">
        <p14:creationId xmlns:p14="http://schemas.microsoft.com/office/powerpoint/2010/main" val="271451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06547895-55DD-4153-A61E-D66399D17E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79637" y="775683"/>
            <a:ext cx="4583279" cy="3697000"/>
          </a:xfrm>
          <a:prstGeom prst="rect">
            <a:avLst/>
          </a:prstGeom>
        </p:spPr>
      </p:pic>
      <p:sp>
        <p:nvSpPr>
          <p:cNvPr id="2" name="Text Placeholder 1">
            <a:extLst>
              <a:ext uri="{FF2B5EF4-FFF2-40B4-BE49-F238E27FC236}">
                <a16:creationId xmlns:a16="http://schemas.microsoft.com/office/drawing/2014/main" id="{F31C7BFA-48EC-4C9A-8997-6BE63BD3D8E4}"/>
              </a:ext>
            </a:extLst>
          </p:cNvPr>
          <p:cNvSpPr>
            <a:spLocks noGrp="1"/>
          </p:cNvSpPr>
          <p:nvPr>
            <p:ph type="body" sz="quarter" idx="13"/>
          </p:nvPr>
        </p:nvSpPr>
        <p:spPr>
          <a:xfrm>
            <a:off x="1275115" y="298969"/>
            <a:ext cx="10600546" cy="953429"/>
          </a:xfrm>
        </p:spPr>
        <p:txBody>
          <a:bodyPr vert="horz" lIns="91440" tIns="45720" rIns="91440" bIns="45720" rtlCol="0" anchor="t">
            <a:normAutofit fontScale="92500"/>
          </a:bodyPr>
          <a:lstStyle/>
          <a:p>
            <a:r>
              <a:rPr lang="en-US" dirty="0">
                <a:ea typeface="+mn-lt"/>
                <a:cs typeface="+mn-lt"/>
              </a:rPr>
              <a:t>What do we need the technology to do? Explore 8 areas</a:t>
            </a:r>
            <a:endParaRPr lang="en-US" b="0" dirty="0">
              <a:ea typeface="+mn-lt"/>
              <a:cs typeface="+mn-lt"/>
            </a:endParaRPr>
          </a:p>
          <a:p>
            <a:endParaRPr lang="en-US" dirty="0">
              <a:cs typeface="Calibri"/>
            </a:endParaRPr>
          </a:p>
          <a:p>
            <a:endParaRPr lang="en-US" dirty="0"/>
          </a:p>
        </p:txBody>
      </p:sp>
      <p:sp>
        <p:nvSpPr>
          <p:cNvPr id="3" name="Text Placeholder 2">
            <a:extLst>
              <a:ext uri="{FF2B5EF4-FFF2-40B4-BE49-F238E27FC236}">
                <a16:creationId xmlns:a16="http://schemas.microsoft.com/office/drawing/2014/main" id="{80E883EA-968D-4582-A83D-E49341EC50BE}"/>
              </a:ext>
            </a:extLst>
          </p:cNvPr>
          <p:cNvSpPr>
            <a:spLocks noGrp="1"/>
          </p:cNvSpPr>
          <p:nvPr>
            <p:ph type="body" sz="quarter" idx="14"/>
          </p:nvPr>
        </p:nvSpPr>
        <p:spPr>
          <a:xfrm>
            <a:off x="561438" y="1252398"/>
            <a:ext cx="7105453" cy="2071996"/>
          </a:xfrm>
        </p:spPr>
        <p:txBody>
          <a:bodyPr vert="horz" lIns="91440" tIns="45720" rIns="91440" bIns="45720" rtlCol="0" anchor="t">
            <a:noAutofit/>
          </a:bodyPr>
          <a:lstStyle/>
          <a:p>
            <a:r>
              <a:rPr lang="hr-BA" b="1" dirty="0">
                <a:solidFill>
                  <a:srgbClr val="00ACA7"/>
                </a:solidFill>
              </a:rPr>
              <a:t>4</a:t>
            </a:r>
            <a:r>
              <a:rPr lang="en-IE" b="1" i="0" dirty="0">
                <a:solidFill>
                  <a:srgbClr val="00ACA7"/>
                </a:solidFill>
                <a:effectLst/>
              </a:rPr>
              <a:t>. Encourages collaboration</a:t>
            </a:r>
            <a:endParaRPr lang="en-US" dirty="0">
              <a:solidFill>
                <a:srgbClr val="00ACA7"/>
              </a:solidFill>
            </a:endParaRPr>
          </a:p>
          <a:p>
            <a:r>
              <a:rPr lang="en-US" b="0" i="0" dirty="0">
                <a:solidFill>
                  <a:schemeClr val="bg2">
                    <a:lumMod val="25000"/>
                  </a:schemeClr>
                </a:solidFill>
                <a:effectLst/>
              </a:rPr>
              <a:t>Many educational tools offer a variety of functionalities that promote collaboration. For</a:t>
            </a:r>
            <a:r>
              <a:rPr lang="en-US" dirty="0">
                <a:solidFill>
                  <a:schemeClr val="bg2">
                    <a:lumMod val="25000"/>
                  </a:schemeClr>
                </a:solidFill>
              </a:rPr>
              <a:t> </a:t>
            </a:r>
            <a:r>
              <a:rPr lang="en-US" b="0" i="0" dirty="0">
                <a:solidFill>
                  <a:schemeClr val="bg2">
                    <a:lumMod val="25000"/>
                  </a:schemeClr>
                </a:solidFill>
                <a:effectLst/>
              </a:rPr>
              <a:t>example,</a:t>
            </a:r>
            <a:r>
              <a:rPr lang="en-US" dirty="0">
                <a:solidFill>
                  <a:schemeClr val="bg2">
                    <a:lumMod val="25000"/>
                  </a:schemeClr>
                </a:solidFill>
              </a:rPr>
              <a:t> </a:t>
            </a:r>
            <a:r>
              <a:rPr lang="en-US" dirty="0">
                <a:solidFill>
                  <a:schemeClr val="bg2">
                    <a:lumMod val="25000"/>
                  </a:schemeClr>
                </a:solidFill>
                <a:hlinkClick r:id="rId4"/>
              </a:rPr>
              <a:t>Zoom</a:t>
            </a:r>
            <a:r>
              <a:rPr lang="en-US" dirty="0">
                <a:solidFill>
                  <a:schemeClr val="bg2">
                    <a:lumMod val="25000"/>
                  </a:schemeClr>
                </a:solidFill>
              </a:rPr>
              <a:t> provides a way for students</a:t>
            </a:r>
            <a:r>
              <a:rPr lang="en-US" b="0" i="0" dirty="0">
                <a:solidFill>
                  <a:schemeClr val="bg2">
                    <a:lumMod val="25000"/>
                  </a:schemeClr>
                </a:solidFill>
                <a:effectLst/>
              </a:rPr>
              <a:t> to hold virtual meetings with classmates from anywhere in the world.</a:t>
            </a:r>
            <a:endParaRPr lang="en-US" b="0" i="0" dirty="0">
              <a:solidFill>
                <a:schemeClr val="bg2">
                  <a:lumMod val="25000"/>
                </a:schemeClr>
              </a:solidFill>
              <a:effectLst/>
              <a:cs typeface="Calibri"/>
            </a:endParaRPr>
          </a:p>
        </p:txBody>
      </p:sp>
      <p:sp>
        <p:nvSpPr>
          <p:cNvPr id="4" name="TextBox 3">
            <a:extLst>
              <a:ext uri="{FF2B5EF4-FFF2-40B4-BE49-F238E27FC236}">
                <a16:creationId xmlns:a16="http://schemas.microsoft.com/office/drawing/2014/main" id="{18FE8624-07AF-48D5-A681-7EA4DEEFCD69}"/>
              </a:ext>
            </a:extLst>
          </p:cNvPr>
          <p:cNvSpPr txBox="1"/>
          <p:nvPr/>
        </p:nvSpPr>
        <p:spPr>
          <a:xfrm>
            <a:off x="524759" y="6634447"/>
            <a:ext cx="5571241" cy="261610"/>
          </a:xfrm>
          <a:prstGeom prst="rect">
            <a:avLst/>
          </a:prstGeom>
          <a:noFill/>
        </p:spPr>
        <p:txBody>
          <a:bodyPr wrap="square" rtlCol="0">
            <a:spAutoFit/>
          </a:bodyPr>
          <a:lstStyle/>
          <a:p>
            <a:r>
              <a:rPr lang="hr-BA" sz="1100" b="0" i="0" dirty="0">
                <a:solidFill>
                  <a:schemeClr val="bg2">
                    <a:lumMod val="25000"/>
                  </a:schemeClr>
                </a:solidFill>
                <a:effectLst/>
              </a:rPr>
              <a:t>SOURCE: </a:t>
            </a:r>
            <a:r>
              <a:rPr lang="en-US" sz="1100" b="0" i="0" dirty="0">
                <a:solidFill>
                  <a:schemeClr val="bg2">
                    <a:lumMod val="25000"/>
                  </a:schemeClr>
                </a:solidFill>
                <a:effectLst/>
              </a:rPr>
              <a:t>https://explorance.com/blog/7-reasons-students-need-technology-classroom/</a:t>
            </a:r>
            <a:endParaRPr lang="en-IE" sz="1100" dirty="0"/>
          </a:p>
        </p:txBody>
      </p:sp>
      <p:sp>
        <p:nvSpPr>
          <p:cNvPr id="5" name="TextBox 4">
            <a:extLst>
              <a:ext uri="{FF2B5EF4-FFF2-40B4-BE49-F238E27FC236}">
                <a16:creationId xmlns:a16="http://schemas.microsoft.com/office/drawing/2014/main" id="{58B37C48-A357-44A4-92E3-41CEEED00EEC}"/>
              </a:ext>
            </a:extLst>
          </p:cNvPr>
          <p:cNvSpPr txBox="1"/>
          <p:nvPr/>
        </p:nvSpPr>
        <p:spPr>
          <a:xfrm>
            <a:off x="524759" y="5223436"/>
            <a:ext cx="10785435" cy="121776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hr-BA" sz="2400" b="1" i="0" u="none" strike="noStrike" kern="1200" cap="none" spc="0" normalizeH="0" baseline="0" noProof="0" dirty="0">
                <a:ln>
                  <a:noFill/>
                </a:ln>
                <a:solidFill>
                  <a:srgbClr val="00ACA7"/>
                </a:solidFill>
                <a:effectLst/>
                <a:uLnTx/>
                <a:uFillTx/>
                <a:latin typeface="Calibri" panose="020F0502020204030204"/>
                <a:ea typeface="+mn-ea"/>
                <a:cs typeface="+mn-cs"/>
              </a:rPr>
              <a:t>6</a:t>
            </a:r>
            <a:r>
              <a:rPr kumimoji="0" lang="en-IE" sz="2400" b="1" i="0" u="none" strike="noStrike" kern="1200" cap="none" spc="0" normalizeH="0" baseline="0" noProof="0" dirty="0">
                <a:ln>
                  <a:noFill/>
                </a:ln>
                <a:solidFill>
                  <a:srgbClr val="00ACA7"/>
                </a:solidFill>
                <a:effectLst/>
                <a:uLnTx/>
                <a:uFillTx/>
                <a:latin typeface="Calibri" panose="020F0502020204030204"/>
                <a:ea typeface="+mn-ea"/>
                <a:cs typeface="+mn-cs"/>
              </a:rPr>
              <a:t>. Access information more easily</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Technology makes it easier for students to find information quickly and accurately. Search engines and e-books are replacing traditional textbooks. </a:t>
            </a:r>
          </a:p>
        </p:txBody>
      </p:sp>
      <p:sp>
        <p:nvSpPr>
          <p:cNvPr id="6" name="TextBox 5">
            <a:extLst>
              <a:ext uri="{FF2B5EF4-FFF2-40B4-BE49-F238E27FC236}">
                <a16:creationId xmlns:a16="http://schemas.microsoft.com/office/drawing/2014/main" id="{18EC9357-C9AB-49E5-B391-92FDC7B36393}"/>
              </a:ext>
            </a:extLst>
          </p:cNvPr>
          <p:cNvSpPr txBox="1"/>
          <p:nvPr/>
        </p:nvSpPr>
        <p:spPr>
          <a:xfrm>
            <a:off x="561438" y="3425457"/>
            <a:ext cx="10900217" cy="17543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hr-BA" sz="2400" b="1" i="0" u="none" strike="noStrike" kern="1200" cap="none" spc="0" normalizeH="0" baseline="0" noProof="0" dirty="0">
                <a:ln>
                  <a:noFill/>
                </a:ln>
                <a:solidFill>
                  <a:srgbClr val="00ACA7"/>
                </a:solidFill>
                <a:effectLst/>
                <a:uLnTx/>
                <a:uFillTx/>
                <a:latin typeface="Calibri" panose="020F0502020204030204"/>
                <a:ea typeface="+mn-ea"/>
                <a:cs typeface="+mn-cs"/>
              </a:rPr>
              <a:t>5</a:t>
            </a:r>
            <a:r>
              <a:rPr kumimoji="0" lang="en-US" sz="2400" b="1" i="0" u="none" strike="noStrike" kern="1200" cap="none" spc="0" normalizeH="0" baseline="0" noProof="0" dirty="0">
                <a:ln>
                  <a:noFill/>
                </a:ln>
                <a:solidFill>
                  <a:srgbClr val="00ACA7"/>
                </a:solidFill>
                <a:effectLst/>
                <a:uLnTx/>
                <a:uFillTx/>
                <a:latin typeface="Calibri" panose="020F0502020204030204"/>
                <a:ea typeface="+mn-ea"/>
                <a:cs typeface="+mn-cs"/>
              </a:rPr>
              <a:t>. Supports different types of learners</a:t>
            </a:r>
          </a:p>
          <a:p>
            <a:pPr marL="0" marR="0" lvl="0" indent="0" algn="l" defTabSz="914400" rtl="0" eaLnBrk="1" fontAlgn="auto" latinLnBrk="0" hangingPunct="1">
              <a:lnSpc>
                <a:spcPct val="90000"/>
              </a:lnSpc>
              <a:spcAft>
                <a:spcPts val="0"/>
              </a:spcAft>
              <a:buClrTx/>
              <a:buSzTx/>
              <a:buFont typeface="Arial"/>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No two students learn the same way, but with </a:t>
            </a:r>
            <a:endParaRPr kumimoji="0" lang="hr-B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Aft>
                <a:spcPts val="0"/>
              </a:spcAft>
              <a:buClrTx/>
              <a:buSzTx/>
              <a:buFont typeface="Arial"/>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technology, educators can address diversity in learning </a:t>
            </a:r>
            <a:endParaRPr kumimoji="0" lang="hr-B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Aft>
                <a:spcPts val="0"/>
              </a:spcAft>
              <a:buClrTx/>
              <a:buSzTx/>
              <a:buFont typeface="Arial"/>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styles. An engagement network like </a:t>
            </a:r>
            <a:r>
              <a:rPr kumimoji="0" lang="en-US" sz="2400" b="0" i="0" u="none" strike="noStrike" kern="1200" cap="none" spc="0" normalizeH="0" baseline="0" noProof="0" dirty="0" err="1">
                <a:ln>
                  <a:noFill/>
                </a:ln>
                <a:solidFill>
                  <a:srgbClr val="E7E6E6">
                    <a:lumMod val="25000"/>
                  </a:srgbClr>
                </a:solidFill>
                <a:effectLst/>
                <a:uLnTx/>
                <a:uFillTx/>
                <a:latin typeface="Calibri" panose="020F0502020204030204"/>
                <a:ea typeface="+mn-ea"/>
                <a:cs typeface="+mn-cs"/>
                <a:hlinkClick r:id="rId5"/>
              </a:rPr>
              <a:t>Bluepulse</a:t>
            </a: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helps instructors discover which teaching styles work best by identifying student needs based on real-time feedback. </a:t>
            </a:r>
          </a:p>
        </p:txBody>
      </p:sp>
    </p:spTree>
    <p:extLst>
      <p:ext uri="{BB962C8B-B14F-4D97-AF65-F5344CB8AC3E}">
        <p14:creationId xmlns:p14="http://schemas.microsoft.com/office/powerpoint/2010/main" val="4140199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C7BFA-48EC-4C9A-8997-6BE63BD3D8E4}"/>
              </a:ext>
            </a:extLst>
          </p:cNvPr>
          <p:cNvSpPr>
            <a:spLocks noGrp="1"/>
          </p:cNvSpPr>
          <p:nvPr>
            <p:ph type="body" sz="quarter" idx="13"/>
          </p:nvPr>
        </p:nvSpPr>
        <p:spPr>
          <a:xfrm>
            <a:off x="1275115" y="478081"/>
            <a:ext cx="10600546" cy="953429"/>
          </a:xfrm>
        </p:spPr>
        <p:txBody>
          <a:bodyPr vert="horz" lIns="91440" tIns="45720" rIns="91440" bIns="45720" rtlCol="0" anchor="t">
            <a:normAutofit fontScale="92500"/>
          </a:bodyPr>
          <a:lstStyle/>
          <a:p>
            <a:r>
              <a:rPr lang="en-US" dirty="0">
                <a:ea typeface="+mn-lt"/>
                <a:cs typeface="+mn-lt"/>
              </a:rPr>
              <a:t>What do we need the technology to do? Explore 8 areas</a:t>
            </a:r>
            <a:endParaRPr lang="en-US" b="0" dirty="0">
              <a:ea typeface="+mn-lt"/>
              <a:cs typeface="+mn-lt"/>
            </a:endParaRPr>
          </a:p>
          <a:p>
            <a:endParaRPr lang="en-US" dirty="0">
              <a:cs typeface="Calibri"/>
            </a:endParaRPr>
          </a:p>
        </p:txBody>
      </p:sp>
      <p:sp>
        <p:nvSpPr>
          <p:cNvPr id="3" name="Text Placeholder 2">
            <a:extLst>
              <a:ext uri="{FF2B5EF4-FFF2-40B4-BE49-F238E27FC236}">
                <a16:creationId xmlns:a16="http://schemas.microsoft.com/office/drawing/2014/main" id="{80E883EA-968D-4582-A83D-E49341EC50BE}"/>
              </a:ext>
            </a:extLst>
          </p:cNvPr>
          <p:cNvSpPr>
            <a:spLocks noGrp="1"/>
          </p:cNvSpPr>
          <p:nvPr>
            <p:ph type="body" sz="quarter" idx="14"/>
          </p:nvPr>
        </p:nvSpPr>
        <p:spPr>
          <a:xfrm>
            <a:off x="5712648" y="1362054"/>
            <a:ext cx="6117993" cy="4869066"/>
          </a:xfrm>
        </p:spPr>
        <p:txBody>
          <a:bodyPr/>
          <a:lstStyle/>
          <a:p>
            <a:r>
              <a:rPr lang="hr-BA" b="1" dirty="0">
                <a:solidFill>
                  <a:srgbClr val="00ACA7"/>
                </a:solidFill>
              </a:rPr>
              <a:t>7</a:t>
            </a:r>
            <a:r>
              <a:rPr lang="en-US" b="1" dirty="0">
                <a:solidFill>
                  <a:srgbClr val="00ACA7"/>
                </a:solidFill>
              </a:rPr>
              <a:t>. </a:t>
            </a:r>
            <a:r>
              <a:rPr lang="en-US" b="1" i="0" dirty="0">
                <a:solidFill>
                  <a:srgbClr val="00ACA7"/>
                </a:solidFill>
                <a:effectLst/>
              </a:rPr>
              <a:t>Teaches students how to be responsible online</a:t>
            </a:r>
            <a:endParaRPr lang="en-US" dirty="0">
              <a:solidFill>
                <a:srgbClr val="00ACA7"/>
              </a:solidFill>
            </a:endParaRPr>
          </a:p>
          <a:p>
            <a:r>
              <a:rPr lang="en-US" b="0" i="0" dirty="0">
                <a:solidFill>
                  <a:schemeClr val="bg2">
                    <a:lumMod val="25000"/>
                  </a:schemeClr>
                </a:solidFill>
                <a:effectLst/>
              </a:rPr>
              <a:t>With social media sites galore, most students are already digital citizens. However, by incorporating technology into the classroom, students can begin to learn how to be responsible in the digital world. </a:t>
            </a:r>
          </a:p>
          <a:p>
            <a:r>
              <a:rPr lang="hr-BA" b="1" dirty="0">
                <a:solidFill>
                  <a:srgbClr val="00ACA7"/>
                </a:solidFill>
              </a:rPr>
              <a:t>8</a:t>
            </a:r>
            <a:r>
              <a:rPr lang="en-US" b="1" i="0" dirty="0">
                <a:solidFill>
                  <a:srgbClr val="00ACA7"/>
                </a:solidFill>
                <a:effectLst/>
              </a:rPr>
              <a:t>.</a:t>
            </a:r>
            <a:r>
              <a:rPr lang="hr-BA" b="1" i="0" dirty="0">
                <a:solidFill>
                  <a:srgbClr val="00ACA7"/>
                </a:solidFill>
                <a:effectLst/>
              </a:rPr>
              <a:t> </a:t>
            </a:r>
            <a:r>
              <a:rPr lang="en-US" b="1" i="0" dirty="0">
                <a:solidFill>
                  <a:srgbClr val="00ACA7"/>
                </a:solidFill>
                <a:effectLst/>
              </a:rPr>
              <a:t>Adds a fun-factor to learning</a:t>
            </a:r>
            <a:endParaRPr lang="en-US" dirty="0">
              <a:solidFill>
                <a:srgbClr val="00ACA7"/>
              </a:solidFill>
            </a:endParaRPr>
          </a:p>
          <a:p>
            <a:r>
              <a:rPr lang="en-US" b="0" i="0" dirty="0">
                <a:solidFill>
                  <a:schemeClr val="bg2">
                    <a:lumMod val="25000"/>
                  </a:schemeClr>
                </a:solidFill>
                <a:effectLst/>
              </a:rPr>
              <a:t>Outside the classroom, students use technology in all aspects of their lives. Within the classroom, technology will make learning more fun and exciting.</a:t>
            </a:r>
            <a:endParaRPr lang="en-IE" b="1" i="0" dirty="0">
              <a:solidFill>
                <a:schemeClr val="bg2">
                  <a:lumMod val="25000"/>
                </a:schemeClr>
              </a:solidFill>
              <a:effectLst/>
            </a:endParaRPr>
          </a:p>
        </p:txBody>
      </p:sp>
      <p:sp>
        <p:nvSpPr>
          <p:cNvPr id="4" name="TextBox 3">
            <a:extLst>
              <a:ext uri="{FF2B5EF4-FFF2-40B4-BE49-F238E27FC236}">
                <a16:creationId xmlns:a16="http://schemas.microsoft.com/office/drawing/2014/main" id="{EAFE96D4-7FA8-49E2-AF00-8764487C0496}"/>
              </a:ext>
            </a:extLst>
          </p:cNvPr>
          <p:cNvSpPr txBox="1"/>
          <p:nvPr/>
        </p:nvSpPr>
        <p:spPr>
          <a:xfrm>
            <a:off x="278265" y="6546194"/>
            <a:ext cx="5650262" cy="261610"/>
          </a:xfrm>
          <a:prstGeom prst="rect">
            <a:avLst/>
          </a:prstGeom>
          <a:noFill/>
        </p:spPr>
        <p:txBody>
          <a:bodyPr wrap="square" rtlCol="0">
            <a:spAutoFit/>
          </a:bodyPr>
          <a:lstStyle/>
          <a:p>
            <a:r>
              <a:rPr lang="hr-BA" sz="1100" b="0" i="0" dirty="0">
                <a:solidFill>
                  <a:schemeClr val="bg2">
                    <a:lumMod val="25000"/>
                  </a:schemeClr>
                </a:solidFill>
                <a:effectLst/>
              </a:rPr>
              <a:t>SOURCE: </a:t>
            </a:r>
            <a:r>
              <a:rPr lang="en-US" sz="1100" b="0" i="0" dirty="0">
                <a:solidFill>
                  <a:schemeClr val="bg2">
                    <a:lumMod val="25000"/>
                  </a:schemeClr>
                </a:solidFill>
                <a:effectLst/>
              </a:rPr>
              <a:t>https://explorance.com/blog/7-reasons-students-need-technology-classroom/</a:t>
            </a:r>
            <a:endParaRPr lang="en-IE" sz="1100" dirty="0"/>
          </a:p>
        </p:txBody>
      </p:sp>
      <p:pic>
        <p:nvPicPr>
          <p:cNvPr id="5" name="Picture 4" descr="A person holding a cup of coffee&#10;&#10;Description automatically generated with medium confidence">
            <a:extLst>
              <a:ext uri="{FF2B5EF4-FFF2-40B4-BE49-F238E27FC236}">
                <a16:creationId xmlns:a16="http://schemas.microsoft.com/office/drawing/2014/main" id="{6E352141-E1FC-415A-B77A-9E41BE089D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265" y="1805233"/>
            <a:ext cx="5179856" cy="3454923"/>
          </a:xfrm>
          <a:prstGeom prst="rect">
            <a:avLst/>
          </a:prstGeom>
        </p:spPr>
      </p:pic>
    </p:spTree>
    <p:extLst>
      <p:ext uri="{BB962C8B-B14F-4D97-AF65-F5344CB8AC3E}">
        <p14:creationId xmlns:p14="http://schemas.microsoft.com/office/powerpoint/2010/main" val="157804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a:xfrm>
            <a:off x="4668601" y="874402"/>
            <a:ext cx="2854797" cy="1105699"/>
          </a:xfrm>
        </p:spPr>
        <p:txBody>
          <a:bodyPr>
            <a:normAutofit/>
          </a:bodyPr>
          <a:lstStyle/>
          <a:p>
            <a:r>
              <a:rPr lang="en-US" b="1" i="0" dirty="0">
                <a:solidFill>
                  <a:srgbClr val="00ACA7"/>
                </a:solidFill>
                <a:effectLst/>
              </a:rPr>
              <a:t>Calculate the cost of implementation</a:t>
            </a:r>
            <a:endParaRPr lang="en-IE" b="1" dirty="0">
              <a:solidFill>
                <a:srgbClr val="00ACA7"/>
              </a:solidFill>
            </a:endParaRPr>
          </a:p>
          <a:p>
            <a:endParaRPr lang="en-US"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a:xfrm>
            <a:off x="8254358" y="608680"/>
            <a:ext cx="3045884" cy="781105"/>
          </a:xfrm>
        </p:spPr>
        <p:txBody>
          <a:bodyPr>
            <a:normAutofit/>
          </a:bodyPr>
          <a:lstStyle/>
          <a:p>
            <a:r>
              <a:rPr lang="hr-BA" b="1" i="0" dirty="0">
                <a:solidFill>
                  <a:srgbClr val="DD1B50"/>
                </a:solidFill>
                <a:effectLst/>
              </a:rPr>
              <a:t>Committing to the decision</a:t>
            </a:r>
            <a:endParaRPr lang="en-IE" b="1" dirty="0">
              <a:solidFill>
                <a:srgbClr val="DD1B50"/>
              </a:solidFill>
            </a:endParaRPr>
          </a:p>
          <a:p>
            <a:endParaRPr lang="en-US" dirty="0"/>
          </a:p>
        </p:txBody>
      </p:sp>
      <p:sp>
        <p:nvSpPr>
          <p:cNvPr id="4" name="Text Placeholder 3">
            <a:extLst>
              <a:ext uri="{FF2B5EF4-FFF2-40B4-BE49-F238E27FC236}">
                <a16:creationId xmlns:a16="http://schemas.microsoft.com/office/drawing/2014/main" id="{327DE1E3-5315-4874-97C9-4A9F37CD7367}"/>
              </a:ext>
            </a:extLst>
          </p:cNvPr>
          <p:cNvSpPr>
            <a:spLocks noGrp="1"/>
          </p:cNvSpPr>
          <p:nvPr>
            <p:ph type="body" sz="quarter" idx="15"/>
          </p:nvPr>
        </p:nvSpPr>
        <p:spPr>
          <a:xfrm>
            <a:off x="2685780" y="5253000"/>
            <a:ext cx="3544681" cy="1168922"/>
          </a:xfrm>
        </p:spPr>
        <p:txBody>
          <a:bodyPr/>
          <a:lstStyle/>
          <a:p>
            <a:r>
              <a:rPr lang="en-US" b="1" i="0" dirty="0">
                <a:solidFill>
                  <a:srgbClr val="DD1B50"/>
                </a:solidFill>
                <a:effectLst/>
              </a:rPr>
              <a:t>Think about the future</a:t>
            </a:r>
            <a:endParaRPr lang="en-IE" b="1" dirty="0">
              <a:solidFill>
                <a:srgbClr val="DD1B50"/>
              </a:solidFill>
            </a:endParaRPr>
          </a:p>
          <a:p>
            <a:endParaRPr lang="en-IE" dirty="0"/>
          </a:p>
        </p:txBody>
      </p:sp>
      <p:sp>
        <p:nvSpPr>
          <p:cNvPr id="5" name="Text Placeholder 4">
            <a:extLst>
              <a:ext uri="{FF2B5EF4-FFF2-40B4-BE49-F238E27FC236}">
                <a16:creationId xmlns:a16="http://schemas.microsoft.com/office/drawing/2014/main" id="{CB6FE4CE-0041-43DC-9CAC-D397F318F663}"/>
              </a:ext>
            </a:extLst>
          </p:cNvPr>
          <p:cNvSpPr>
            <a:spLocks noGrp="1"/>
          </p:cNvSpPr>
          <p:nvPr>
            <p:ph type="body" sz="quarter" idx="16"/>
          </p:nvPr>
        </p:nvSpPr>
        <p:spPr>
          <a:xfrm>
            <a:off x="6467759" y="5263441"/>
            <a:ext cx="2754521" cy="1134863"/>
          </a:xfrm>
        </p:spPr>
        <p:txBody>
          <a:bodyPr>
            <a:normAutofit/>
          </a:bodyPr>
          <a:lstStyle/>
          <a:p>
            <a:r>
              <a:rPr lang="en-US" b="1" i="0" dirty="0">
                <a:solidFill>
                  <a:srgbClr val="E78631"/>
                </a:solidFill>
                <a:effectLst/>
              </a:rPr>
              <a:t>Take your time</a:t>
            </a:r>
            <a:endParaRPr lang="en-IE" b="1" dirty="0">
              <a:solidFill>
                <a:srgbClr val="E78631"/>
              </a:solidFill>
            </a:endParaRPr>
          </a:p>
        </p:txBody>
      </p:sp>
      <p:sp>
        <p:nvSpPr>
          <p:cNvPr id="7" name="Text Placeholder 6">
            <a:extLst>
              <a:ext uri="{FF2B5EF4-FFF2-40B4-BE49-F238E27FC236}">
                <a16:creationId xmlns:a16="http://schemas.microsoft.com/office/drawing/2014/main" id="{DBE8CC22-7210-47A5-85FD-36ABBE9826E0}"/>
              </a:ext>
            </a:extLst>
          </p:cNvPr>
          <p:cNvSpPr>
            <a:spLocks noGrp="1"/>
          </p:cNvSpPr>
          <p:nvPr>
            <p:ph type="body" sz="quarter" idx="19"/>
          </p:nvPr>
        </p:nvSpPr>
        <p:spPr>
          <a:xfrm>
            <a:off x="0" y="105032"/>
            <a:ext cx="12192000" cy="953429"/>
          </a:xfrm>
        </p:spPr>
        <p:txBody>
          <a:bodyPr/>
          <a:lstStyle/>
          <a:p>
            <a:r>
              <a:rPr lang="en-US" i="0" dirty="0">
                <a:solidFill>
                  <a:schemeClr val="tx1">
                    <a:lumMod val="65000"/>
                    <a:lumOff val="35000"/>
                  </a:schemeClr>
                </a:solidFill>
                <a:effectLst/>
              </a:rPr>
              <a:t>How do you choose technology?</a:t>
            </a:r>
          </a:p>
          <a:p>
            <a:endParaRPr lang="en-IE" dirty="0"/>
          </a:p>
        </p:txBody>
      </p:sp>
      <p:sp>
        <p:nvSpPr>
          <p:cNvPr id="8" name="Text Placeholder 7">
            <a:extLst>
              <a:ext uri="{FF2B5EF4-FFF2-40B4-BE49-F238E27FC236}">
                <a16:creationId xmlns:a16="http://schemas.microsoft.com/office/drawing/2014/main" id="{07FB14FB-342F-41B6-8893-3C80DA4D783A}"/>
              </a:ext>
            </a:extLst>
          </p:cNvPr>
          <p:cNvSpPr>
            <a:spLocks noGrp="1"/>
          </p:cNvSpPr>
          <p:nvPr>
            <p:ph type="body" sz="quarter" idx="20"/>
          </p:nvPr>
        </p:nvSpPr>
        <p:spPr>
          <a:xfrm>
            <a:off x="1656039" y="2455462"/>
            <a:ext cx="1274631" cy="781105"/>
          </a:xfrm>
        </p:spPr>
        <p:txBody>
          <a:bodyPr>
            <a:normAutofit/>
          </a:bodyPr>
          <a:lstStyle/>
          <a:p>
            <a:r>
              <a:rPr lang="en-US" i="0" dirty="0">
                <a:effectLst/>
              </a:rPr>
              <a:t>1.</a:t>
            </a:r>
            <a:endParaRPr lang="en-IE" dirty="0"/>
          </a:p>
        </p:txBody>
      </p:sp>
      <p:sp>
        <p:nvSpPr>
          <p:cNvPr id="9" name="Text Placeholder 8">
            <a:extLst>
              <a:ext uri="{FF2B5EF4-FFF2-40B4-BE49-F238E27FC236}">
                <a16:creationId xmlns:a16="http://schemas.microsoft.com/office/drawing/2014/main" id="{DAFD27F1-74D6-4F48-B82A-7BE1504181C1}"/>
              </a:ext>
            </a:extLst>
          </p:cNvPr>
          <p:cNvSpPr>
            <a:spLocks noGrp="1"/>
          </p:cNvSpPr>
          <p:nvPr>
            <p:ph type="body" sz="quarter" idx="21"/>
          </p:nvPr>
        </p:nvSpPr>
        <p:spPr>
          <a:xfrm>
            <a:off x="5459611" y="2483957"/>
            <a:ext cx="1274631" cy="781105"/>
          </a:xfrm>
        </p:spPr>
        <p:txBody>
          <a:bodyPr>
            <a:normAutofit/>
          </a:bodyPr>
          <a:lstStyle/>
          <a:p>
            <a:r>
              <a:rPr lang="en-US" i="0" dirty="0">
                <a:effectLst/>
              </a:rPr>
              <a:t>3.</a:t>
            </a:r>
            <a:endParaRPr lang="en-IE" dirty="0"/>
          </a:p>
        </p:txBody>
      </p:sp>
      <p:sp>
        <p:nvSpPr>
          <p:cNvPr id="10" name="Text Placeholder 9">
            <a:extLst>
              <a:ext uri="{FF2B5EF4-FFF2-40B4-BE49-F238E27FC236}">
                <a16:creationId xmlns:a16="http://schemas.microsoft.com/office/drawing/2014/main" id="{D9502012-A7F8-4908-BDE3-04B494E150F3}"/>
              </a:ext>
            </a:extLst>
          </p:cNvPr>
          <p:cNvSpPr>
            <a:spLocks noGrp="1"/>
          </p:cNvSpPr>
          <p:nvPr>
            <p:ph type="body" sz="quarter" idx="22"/>
          </p:nvPr>
        </p:nvSpPr>
        <p:spPr>
          <a:xfrm>
            <a:off x="9222280" y="2481429"/>
            <a:ext cx="1274631" cy="781105"/>
          </a:xfrm>
        </p:spPr>
        <p:txBody>
          <a:bodyPr>
            <a:normAutofit/>
          </a:bodyPr>
          <a:lstStyle/>
          <a:p>
            <a:r>
              <a:rPr lang="en-IE" dirty="0"/>
              <a:t>5.</a:t>
            </a:r>
          </a:p>
        </p:txBody>
      </p:sp>
      <p:sp>
        <p:nvSpPr>
          <p:cNvPr id="11" name="Text Placeholder 10">
            <a:extLst>
              <a:ext uri="{FF2B5EF4-FFF2-40B4-BE49-F238E27FC236}">
                <a16:creationId xmlns:a16="http://schemas.microsoft.com/office/drawing/2014/main" id="{833C36A0-0AB1-470C-AEEA-F328DB30D1F5}"/>
              </a:ext>
            </a:extLst>
          </p:cNvPr>
          <p:cNvSpPr>
            <a:spLocks noGrp="1"/>
          </p:cNvSpPr>
          <p:nvPr>
            <p:ph type="body" sz="quarter" idx="23"/>
          </p:nvPr>
        </p:nvSpPr>
        <p:spPr>
          <a:xfrm>
            <a:off x="3554434" y="4352015"/>
            <a:ext cx="1274631" cy="781105"/>
          </a:xfrm>
        </p:spPr>
        <p:txBody>
          <a:bodyPr>
            <a:normAutofit/>
          </a:bodyPr>
          <a:lstStyle/>
          <a:p>
            <a:r>
              <a:rPr lang="en-US" b="0" i="0" dirty="0">
                <a:effectLst/>
              </a:rPr>
              <a:t>2.</a:t>
            </a:r>
            <a:endParaRPr lang="en-IE" dirty="0"/>
          </a:p>
        </p:txBody>
      </p:sp>
      <p:sp>
        <p:nvSpPr>
          <p:cNvPr id="12" name="Text Placeholder 11">
            <a:extLst>
              <a:ext uri="{FF2B5EF4-FFF2-40B4-BE49-F238E27FC236}">
                <a16:creationId xmlns:a16="http://schemas.microsoft.com/office/drawing/2014/main" id="{CFF33A9D-550F-4637-A3C6-FA35C1FD1A16}"/>
              </a:ext>
            </a:extLst>
          </p:cNvPr>
          <p:cNvSpPr>
            <a:spLocks noGrp="1"/>
          </p:cNvSpPr>
          <p:nvPr>
            <p:ph type="body" sz="quarter" idx="24"/>
          </p:nvPr>
        </p:nvSpPr>
        <p:spPr/>
        <p:txBody>
          <a:bodyPr>
            <a:normAutofit/>
          </a:bodyPr>
          <a:lstStyle/>
          <a:p>
            <a:r>
              <a:rPr lang="en-IE" dirty="0"/>
              <a:t>4.</a:t>
            </a:r>
          </a:p>
        </p:txBody>
      </p:sp>
      <p:sp>
        <p:nvSpPr>
          <p:cNvPr id="15" name="Text Placeholder 3">
            <a:extLst>
              <a:ext uri="{FF2B5EF4-FFF2-40B4-BE49-F238E27FC236}">
                <a16:creationId xmlns:a16="http://schemas.microsoft.com/office/drawing/2014/main" id="{707AE1A2-4B8A-44FE-BE89-25BFE7682D44}"/>
              </a:ext>
            </a:extLst>
          </p:cNvPr>
          <p:cNvSpPr txBox="1">
            <a:spLocks/>
          </p:cNvSpPr>
          <p:nvPr/>
        </p:nvSpPr>
        <p:spPr>
          <a:xfrm>
            <a:off x="812251" y="1283576"/>
            <a:ext cx="2962205" cy="11689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b="0" kern="1200">
                <a:solidFill>
                  <a:srgbClr val="5E5E5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hr-BA" b="1" dirty="0">
                <a:solidFill>
                  <a:srgbClr val="DD1B50"/>
                </a:solidFill>
              </a:rPr>
              <a:t>What problem do you neet it to solve?</a:t>
            </a:r>
            <a:endParaRPr lang="en-IE" b="1" dirty="0">
              <a:solidFill>
                <a:srgbClr val="DD1B50"/>
              </a:solidFill>
            </a:endParaRPr>
          </a:p>
          <a:p>
            <a:endParaRPr lang="en-IE" dirty="0"/>
          </a:p>
        </p:txBody>
      </p:sp>
      <p:sp>
        <p:nvSpPr>
          <p:cNvPr id="16" name="TextBox 15">
            <a:extLst>
              <a:ext uri="{FF2B5EF4-FFF2-40B4-BE49-F238E27FC236}">
                <a16:creationId xmlns:a16="http://schemas.microsoft.com/office/drawing/2014/main" id="{4348CC1B-B413-4BBD-B8BC-861FF4F32350}"/>
              </a:ext>
            </a:extLst>
          </p:cNvPr>
          <p:cNvSpPr txBox="1"/>
          <p:nvPr/>
        </p:nvSpPr>
        <p:spPr>
          <a:xfrm>
            <a:off x="169199" y="3726904"/>
            <a:ext cx="2732808" cy="2031325"/>
          </a:xfrm>
          <a:prstGeom prst="rect">
            <a:avLst/>
          </a:prstGeom>
          <a:noFill/>
        </p:spPr>
        <p:txBody>
          <a:bodyPr wrap="square" rtlCol="0">
            <a:spAutoFit/>
          </a:bodyPr>
          <a:lstStyle/>
          <a:p>
            <a:r>
              <a:rPr lang="hr-BA" dirty="0">
                <a:solidFill>
                  <a:schemeClr val="bg1">
                    <a:lumMod val="50000"/>
                  </a:schemeClr>
                </a:solidFill>
              </a:rPr>
              <a:t>You might already be using </a:t>
            </a:r>
            <a:r>
              <a:rPr lang="en-GB" dirty="0">
                <a:solidFill>
                  <a:schemeClr val="bg1">
                    <a:lumMod val="50000"/>
                  </a:schemeClr>
                </a:solidFill>
              </a:rPr>
              <a:t>a </a:t>
            </a:r>
            <a:r>
              <a:rPr lang="hr-BA" dirty="0">
                <a:solidFill>
                  <a:schemeClr val="bg1">
                    <a:lumMod val="50000"/>
                  </a:schemeClr>
                </a:solidFill>
              </a:rPr>
              <a:t>technology that can solve your issue. If that’s not working well for you, define what is it that you need technology to do and do the research.</a:t>
            </a:r>
            <a:endParaRPr lang="en-US" dirty="0">
              <a:solidFill>
                <a:schemeClr val="bg1">
                  <a:lumMod val="50000"/>
                </a:schemeClr>
              </a:solidFill>
            </a:endParaRPr>
          </a:p>
        </p:txBody>
      </p:sp>
      <p:sp>
        <p:nvSpPr>
          <p:cNvPr id="17" name="TextBox 16">
            <a:extLst>
              <a:ext uri="{FF2B5EF4-FFF2-40B4-BE49-F238E27FC236}">
                <a16:creationId xmlns:a16="http://schemas.microsoft.com/office/drawing/2014/main" id="{D564FA4D-DD39-4D5D-A817-624BC9ED6FA3}"/>
              </a:ext>
            </a:extLst>
          </p:cNvPr>
          <p:cNvSpPr txBox="1"/>
          <p:nvPr/>
        </p:nvSpPr>
        <p:spPr>
          <a:xfrm>
            <a:off x="2930670" y="5689395"/>
            <a:ext cx="4345458" cy="923330"/>
          </a:xfrm>
          <a:prstGeom prst="rect">
            <a:avLst/>
          </a:prstGeom>
          <a:noFill/>
        </p:spPr>
        <p:txBody>
          <a:bodyPr wrap="square" rtlCol="0">
            <a:spAutoFit/>
          </a:bodyPr>
          <a:lstStyle/>
          <a:p>
            <a:r>
              <a:rPr lang="hr-BA" dirty="0">
                <a:solidFill>
                  <a:schemeClr val="bg1">
                    <a:lumMod val="50000"/>
                  </a:schemeClr>
                </a:solidFill>
              </a:rPr>
              <a:t>It takes time to learn a new digital tool, adopt new technology. Will you need this in the future?</a:t>
            </a:r>
            <a:endParaRPr lang="en-US" dirty="0">
              <a:solidFill>
                <a:schemeClr val="bg1">
                  <a:lumMod val="50000"/>
                </a:schemeClr>
              </a:solidFill>
            </a:endParaRPr>
          </a:p>
        </p:txBody>
      </p:sp>
      <p:sp>
        <p:nvSpPr>
          <p:cNvPr id="18" name="TextBox 17">
            <a:extLst>
              <a:ext uri="{FF2B5EF4-FFF2-40B4-BE49-F238E27FC236}">
                <a16:creationId xmlns:a16="http://schemas.microsoft.com/office/drawing/2014/main" id="{5D5576C7-830C-4E6A-85AF-D4C5CF1824F3}"/>
              </a:ext>
            </a:extLst>
          </p:cNvPr>
          <p:cNvSpPr txBox="1"/>
          <p:nvPr/>
        </p:nvSpPr>
        <p:spPr>
          <a:xfrm>
            <a:off x="4113897" y="1530434"/>
            <a:ext cx="4140461" cy="646331"/>
          </a:xfrm>
          <a:prstGeom prst="rect">
            <a:avLst/>
          </a:prstGeom>
          <a:noFill/>
        </p:spPr>
        <p:txBody>
          <a:bodyPr wrap="square" rtlCol="0">
            <a:spAutoFit/>
          </a:bodyPr>
          <a:lstStyle/>
          <a:p>
            <a:pPr algn="ctr"/>
            <a:r>
              <a:rPr lang="hr-BA" dirty="0">
                <a:solidFill>
                  <a:schemeClr val="bg1">
                    <a:lumMod val="50000"/>
                  </a:schemeClr>
                </a:solidFill>
              </a:rPr>
              <a:t>Try to find the free open resource option, ask your faculty for solutions</a:t>
            </a:r>
            <a:endParaRPr lang="en-US" dirty="0">
              <a:solidFill>
                <a:schemeClr val="bg1">
                  <a:lumMod val="50000"/>
                </a:schemeClr>
              </a:solidFill>
            </a:endParaRPr>
          </a:p>
        </p:txBody>
      </p:sp>
      <p:sp>
        <p:nvSpPr>
          <p:cNvPr id="19" name="TextBox 18">
            <a:extLst>
              <a:ext uri="{FF2B5EF4-FFF2-40B4-BE49-F238E27FC236}">
                <a16:creationId xmlns:a16="http://schemas.microsoft.com/office/drawing/2014/main" id="{39D9C8C5-F9E9-47FD-B63C-4BD816AD24A6}"/>
              </a:ext>
            </a:extLst>
          </p:cNvPr>
          <p:cNvSpPr txBox="1"/>
          <p:nvPr/>
        </p:nvSpPr>
        <p:spPr>
          <a:xfrm>
            <a:off x="6889174" y="5296564"/>
            <a:ext cx="5029200" cy="923330"/>
          </a:xfrm>
          <a:prstGeom prst="rect">
            <a:avLst/>
          </a:prstGeom>
          <a:noFill/>
        </p:spPr>
        <p:txBody>
          <a:bodyPr wrap="square" rtlCol="0">
            <a:spAutoFit/>
          </a:bodyPr>
          <a:lstStyle/>
          <a:p>
            <a:r>
              <a:rPr lang="hr-BA" sz="1800" dirty="0">
                <a:solidFill>
                  <a:schemeClr val="bg1">
                    <a:lumMod val="50000"/>
                  </a:schemeClr>
                </a:solidFill>
              </a:rPr>
              <a:t>		 Research which technical solutions others find effective, bug-free</a:t>
            </a:r>
            <a:endParaRPr lang="en-IE" sz="1800" dirty="0">
              <a:solidFill>
                <a:schemeClr val="bg1">
                  <a:lumMod val="50000"/>
                </a:schemeClr>
              </a:solidFill>
            </a:endParaRPr>
          </a:p>
          <a:p>
            <a:endParaRPr lang="en-US" dirty="0">
              <a:solidFill>
                <a:schemeClr val="bg1">
                  <a:lumMod val="50000"/>
                </a:schemeClr>
              </a:solidFill>
            </a:endParaRPr>
          </a:p>
        </p:txBody>
      </p:sp>
      <p:sp>
        <p:nvSpPr>
          <p:cNvPr id="20" name="TextBox 19">
            <a:extLst>
              <a:ext uri="{FF2B5EF4-FFF2-40B4-BE49-F238E27FC236}">
                <a16:creationId xmlns:a16="http://schemas.microsoft.com/office/drawing/2014/main" id="{5DA5E284-350E-40BC-83D2-1AE8C020AA19}"/>
              </a:ext>
            </a:extLst>
          </p:cNvPr>
          <p:cNvSpPr txBox="1"/>
          <p:nvPr/>
        </p:nvSpPr>
        <p:spPr>
          <a:xfrm>
            <a:off x="8529648" y="1283576"/>
            <a:ext cx="3662352" cy="923330"/>
          </a:xfrm>
          <a:prstGeom prst="rect">
            <a:avLst/>
          </a:prstGeom>
          <a:noFill/>
        </p:spPr>
        <p:txBody>
          <a:bodyPr wrap="square" rtlCol="0">
            <a:spAutoFit/>
          </a:bodyPr>
          <a:lstStyle/>
          <a:p>
            <a:r>
              <a:rPr lang="hr-BA" dirty="0">
                <a:solidFill>
                  <a:schemeClr val="bg1">
                    <a:lumMod val="50000"/>
                  </a:schemeClr>
                </a:solidFill>
              </a:rPr>
              <a:t>Make sure you understand the conditions of using a certain technology</a:t>
            </a:r>
            <a:endParaRPr lang="en-US" dirty="0">
              <a:solidFill>
                <a:schemeClr val="bg1">
                  <a:lumMod val="50000"/>
                </a:schemeClr>
              </a:solidFill>
            </a:endParaRPr>
          </a:p>
        </p:txBody>
      </p:sp>
    </p:spTree>
    <p:extLst>
      <p:ext uri="{BB962C8B-B14F-4D97-AF65-F5344CB8AC3E}">
        <p14:creationId xmlns:p14="http://schemas.microsoft.com/office/powerpoint/2010/main" val="443049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A49F9EB7260684A9B23226A0D2389F0" ma:contentTypeVersion="9" ma:contentTypeDescription="Ein neues Dokument erstellen." ma:contentTypeScope="" ma:versionID="8d05bc3dccaa5c3e13cd5e0956ebe31a">
  <xsd:schema xmlns:xsd="http://www.w3.org/2001/XMLSchema" xmlns:xs="http://www.w3.org/2001/XMLSchema" xmlns:p="http://schemas.microsoft.com/office/2006/metadata/properties" xmlns:ns2="9fc2bc09-c21d-4b3b-bb94-c480fd4f3cad" targetNamespace="http://schemas.microsoft.com/office/2006/metadata/properties" ma:root="true" ma:fieldsID="9aeb5b385f6d0e60dc779bed309c08a9"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2CA5C4-9866-4F87-A888-498FC55B59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2bc09-c21d-4b3b-bb94-c480fd4f3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D61D4F-B52B-4EE5-A8BF-F4E0A2BF397E}">
  <ds:schemaRefs>
    <ds:schemaRef ds:uri="http://purl.org/dc/terms/"/>
    <ds:schemaRef ds:uri="http://purl.org/dc/elements/1.1/"/>
    <ds:schemaRef ds:uri="http://schemas.microsoft.com/office/2006/metadata/properties"/>
    <ds:schemaRef ds:uri="http://purl.org/dc/dcmitype/"/>
    <ds:schemaRef ds:uri="http://schemas.microsoft.com/office/2006/documentManagement/types"/>
    <ds:schemaRef ds:uri="9fc2bc09-c21d-4b3b-bb94-c480fd4f3cad"/>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A5D1936-63BF-4F1C-8A0F-929890A2F4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14368</TotalTime>
  <Words>5157</Words>
  <Application>Microsoft Office PowerPoint</Application>
  <PresentationFormat>Widescreen</PresentationFormat>
  <Paragraphs>420</Paragraphs>
  <Slides>63</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Arial</vt:lpstr>
      <vt:lpstr>Averta Regular</vt:lpstr>
      <vt:lpstr>Calibri</vt:lpstr>
      <vt:lpstr>Calibri Light</vt:lpstr>
      <vt:lpstr>canada-type-gibson</vt:lpstr>
      <vt:lpstr>Libre Baskerville</vt:lpstr>
      <vt:lpstr>Muli</vt:lpstr>
      <vt:lpstr>Quattrocento Sans</vt:lpstr>
      <vt:lpstr>Silka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345</cp:revision>
  <dcterms:created xsi:type="dcterms:W3CDTF">2019-11-20T14:08:21Z</dcterms:created>
  <dcterms:modified xsi:type="dcterms:W3CDTF">2022-05-10T09:16:56Z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