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sldIdLst>
    <p:sldId id="278" r:id="rId5"/>
    <p:sldId id="276" r:id="rId6"/>
    <p:sldId id="279" r:id="rId7"/>
    <p:sldId id="280" r:id="rId8"/>
    <p:sldId id="610" r:id="rId9"/>
    <p:sldId id="619" r:id="rId10"/>
    <p:sldId id="643" r:id="rId11"/>
    <p:sldId id="624" r:id="rId12"/>
    <p:sldId id="625" r:id="rId13"/>
    <p:sldId id="626" r:id="rId14"/>
    <p:sldId id="639" r:id="rId15"/>
    <p:sldId id="627" r:id="rId16"/>
    <p:sldId id="628" r:id="rId17"/>
    <p:sldId id="629" r:id="rId18"/>
    <p:sldId id="644" r:id="rId19"/>
    <p:sldId id="576" r:id="rId20"/>
    <p:sldId id="577" r:id="rId21"/>
    <p:sldId id="611" r:id="rId22"/>
    <p:sldId id="616" r:id="rId23"/>
    <p:sldId id="641" r:id="rId24"/>
    <p:sldId id="640" r:id="rId25"/>
    <p:sldId id="282" r:id="rId26"/>
    <p:sldId id="645" r:id="rId27"/>
    <p:sldId id="612" r:id="rId28"/>
    <p:sldId id="597" r:id="rId29"/>
    <p:sldId id="613" r:id="rId30"/>
    <p:sldId id="327" r:id="rId31"/>
    <p:sldId id="326" r:id="rId32"/>
    <p:sldId id="614" r:id="rId33"/>
    <p:sldId id="323" r:id="rId34"/>
    <p:sldId id="324" r:id="rId35"/>
    <p:sldId id="325" r:id="rId36"/>
    <p:sldId id="605" r:id="rId37"/>
    <p:sldId id="606" r:id="rId38"/>
    <p:sldId id="607" r:id="rId39"/>
    <p:sldId id="646" r:id="rId40"/>
    <p:sldId id="615" r:id="rId41"/>
    <p:sldId id="617" r:id="rId42"/>
    <p:sldId id="277" r:id="rId43"/>
    <p:sldId id="637" r:id="rId44"/>
    <p:sldId id="638" r:id="rId45"/>
    <p:sldId id="647" r:id="rId46"/>
    <p:sldId id="299" r:id="rId47"/>
    <p:sldId id="308" r:id="rId48"/>
    <p:sldId id="316" r:id="rId49"/>
    <p:sldId id="630" r:id="rId50"/>
    <p:sldId id="300" r:id="rId51"/>
    <p:sldId id="285" r:id="rId52"/>
    <p:sldId id="642" r:id="rId53"/>
    <p:sldId id="309" r:id="rId54"/>
    <p:sldId id="317" r:id="rId55"/>
    <p:sldId id="631" r:id="rId56"/>
    <p:sldId id="648" r:id="rId57"/>
    <p:sldId id="297" r:id="rId58"/>
    <p:sldId id="632" r:id="rId59"/>
    <p:sldId id="634" r:id="rId60"/>
    <p:sldId id="635" r:id="rId61"/>
    <p:sldId id="636" r:id="rId62"/>
    <p:sldId id="311" r:id="rId63"/>
    <p:sldId id="312" r:id="rId64"/>
    <p:sldId id="313" r:id="rId65"/>
    <p:sldId id="314" r:id="rId66"/>
    <p:sldId id="286" r:id="rId67"/>
    <p:sldId id="281" r:id="rId68"/>
    <p:sldId id="307" r:id="rId69"/>
    <p:sldId id="30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01E"/>
    <a:srgbClr val="D6315A"/>
    <a:srgbClr val="E78631"/>
    <a:srgbClr val="00ACA7"/>
    <a:srgbClr val="5E5E5E"/>
    <a:srgbClr val="DD1B50"/>
    <a:srgbClr val="003841"/>
    <a:srgbClr val="9A2E90"/>
    <a:srgbClr val="1198D1"/>
    <a:srgbClr val="F5B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98B85-5D08-4516-A53A-79FE3A4370ED}" v="136" dt="2021-11-10T11:12:16.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9"/>
  </p:normalViewPr>
  <p:slideViewPr>
    <p:cSldViewPr snapToGrid="0" snapToObjects="1">
      <p:cViewPr varScale="1">
        <p:scale>
          <a:sx n="93" d="100"/>
          <a:sy n="93" d="100"/>
        </p:scale>
        <p:origin x="230" y="86"/>
      </p:cViewPr>
      <p:guideLst/>
    </p:cSldViewPr>
  </p:slideViewPr>
  <p:notesTextViewPr>
    <p:cViewPr>
      <p:scale>
        <a:sx n="1" d="1"/>
        <a:sy n="1" d="1"/>
      </p:scale>
      <p:origin x="0" y="0"/>
    </p:cViewPr>
  </p:notesTextViewPr>
  <p:sorterViewPr>
    <p:cViewPr>
      <p:scale>
        <a:sx n="140" d="100"/>
        <a:sy n="140" d="100"/>
      </p:scale>
      <p:origin x="0" y="-1945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2297D-6D49-4410-A68E-6B5E2469441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042C9A4-DD11-4ED6-BDA1-224C0B74CBFE}">
      <dgm:prSet phldrT="[Text]"/>
      <dgm:spPr>
        <a:solidFill>
          <a:srgbClr val="F5B020"/>
        </a:solidFill>
      </dgm:spPr>
      <dgm:t>
        <a:bodyPr/>
        <a:lstStyle/>
        <a:p>
          <a:r>
            <a:rPr lang="en-US" dirty="0"/>
            <a:t>Open with a statement that engages your audience. Make a statement that gets your audience’s attention right away, perhaps using a dramatic fact. This is your lead-in and should be only a sentence or two. </a:t>
          </a:r>
        </a:p>
      </dgm:t>
    </dgm:pt>
    <dgm:pt modelId="{63AC670A-F67F-4DEB-804B-BB846BAFA392}" type="parTrans" cxnId="{77DE4F33-9949-42E5-A415-AD9BA0D81E3F}">
      <dgm:prSet/>
      <dgm:spPr/>
      <dgm:t>
        <a:bodyPr/>
        <a:lstStyle/>
        <a:p>
          <a:endParaRPr lang="en-US"/>
        </a:p>
      </dgm:t>
    </dgm:pt>
    <dgm:pt modelId="{C324E54F-8367-4513-86FB-97CAAA397D92}" type="sibTrans" cxnId="{77DE4F33-9949-42E5-A415-AD9BA0D81E3F}">
      <dgm:prSet/>
      <dgm:spPr/>
      <dgm:t>
        <a:bodyPr/>
        <a:lstStyle/>
        <a:p>
          <a:endParaRPr lang="en-US"/>
        </a:p>
      </dgm:t>
    </dgm:pt>
    <dgm:pt modelId="{C6CBE1D3-06CC-4DB4-B5E8-0AC3C7CFC7BE}">
      <dgm:prSet phldrT="[Text]"/>
      <dgm:spPr>
        <a:solidFill>
          <a:srgbClr val="E78631"/>
        </a:solidFill>
      </dgm:spPr>
      <dgm:t>
        <a:bodyPr/>
        <a:lstStyle/>
        <a:p>
          <a:r>
            <a:rPr lang="en-US" dirty="0"/>
            <a:t>Present the </a:t>
          </a:r>
          <a:r>
            <a:rPr lang="hr-BA" dirty="0"/>
            <a:t>main point</a:t>
          </a:r>
          <a:r>
            <a:rPr lang="en-US" dirty="0"/>
            <a:t>. Describe the </a:t>
          </a:r>
          <a:r>
            <a:rPr lang="hr-BA" dirty="0"/>
            <a:t>main point</a:t>
          </a:r>
          <a:r>
            <a:rPr lang="en-US" dirty="0"/>
            <a:t>, who it affects, it impact</a:t>
          </a:r>
          <a:r>
            <a:rPr lang="hr-BA" dirty="0"/>
            <a:t>s</a:t>
          </a:r>
          <a:r>
            <a:rPr lang="en-US" dirty="0"/>
            <a:t> </a:t>
          </a:r>
        </a:p>
      </dgm:t>
    </dgm:pt>
    <dgm:pt modelId="{61867C89-B320-4A35-A633-77775521675D}" type="parTrans" cxnId="{909D142F-D418-41E1-AB98-375A7699515B}">
      <dgm:prSet/>
      <dgm:spPr/>
      <dgm:t>
        <a:bodyPr/>
        <a:lstStyle/>
        <a:p>
          <a:endParaRPr lang="en-US"/>
        </a:p>
      </dgm:t>
    </dgm:pt>
    <dgm:pt modelId="{9366234F-1258-41CA-9C27-E23A33EB6B05}" type="sibTrans" cxnId="{909D142F-D418-41E1-AB98-375A7699515B}">
      <dgm:prSet/>
      <dgm:spPr/>
      <dgm:t>
        <a:bodyPr/>
        <a:lstStyle/>
        <a:p>
          <a:endParaRPr lang="en-US"/>
        </a:p>
      </dgm:t>
    </dgm:pt>
    <dgm:pt modelId="{EB801EBF-BA4C-495B-8677-DE145EC93ADA}">
      <dgm:prSet phldrT="[Text]"/>
      <dgm:spPr>
        <a:solidFill>
          <a:srgbClr val="D6315A"/>
        </a:solidFill>
      </dgm:spPr>
      <dgm:t>
        <a:bodyPr/>
        <a:lstStyle/>
        <a:p>
          <a:r>
            <a:rPr lang="en-US" dirty="0"/>
            <a:t>Provide facts</a:t>
          </a:r>
          <a:r>
            <a:rPr lang="hr-BA" dirty="0"/>
            <a:t> </a:t>
          </a:r>
          <a:r>
            <a:rPr lang="en-US" dirty="0"/>
            <a:t>about </a:t>
          </a:r>
          <a:r>
            <a:rPr lang="hr-BA" dirty="0"/>
            <a:t>your message</a:t>
          </a:r>
          <a:r>
            <a:rPr lang="en-GB" dirty="0"/>
            <a:t> (proof/evidence).</a:t>
          </a:r>
          <a:r>
            <a:rPr lang="en-US" dirty="0"/>
            <a:t>                                                                                                      Data is important to demonstrate that a problem exists and to support your position.  Look for facts that are relevant to your audience. </a:t>
          </a:r>
        </a:p>
      </dgm:t>
    </dgm:pt>
    <dgm:pt modelId="{C69967D2-A32A-4418-852F-D2E1BE339B62}" type="parTrans" cxnId="{B27510AE-3BB7-4ED7-A588-E7D91B98F170}">
      <dgm:prSet/>
      <dgm:spPr/>
      <dgm:t>
        <a:bodyPr/>
        <a:lstStyle/>
        <a:p>
          <a:endParaRPr lang="en-US"/>
        </a:p>
      </dgm:t>
    </dgm:pt>
    <dgm:pt modelId="{15EE5011-CC31-4074-9F9B-CEA4C59C7EC0}" type="sibTrans" cxnId="{B27510AE-3BB7-4ED7-A588-E7D91B98F170}">
      <dgm:prSet/>
      <dgm:spPr/>
      <dgm:t>
        <a:bodyPr/>
        <a:lstStyle/>
        <a:p>
          <a:endParaRPr lang="en-US"/>
        </a:p>
      </dgm:t>
    </dgm:pt>
    <dgm:pt modelId="{1CD52352-84F7-49EC-BD7B-3185E9199ECC}" type="pres">
      <dgm:prSet presAssocID="{7F12297D-6D49-4410-A68E-6B5E24694415}" presName="Name0" presStyleCnt="0">
        <dgm:presLayoutVars>
          <dgm:dir/>
          <dgm:resizeHandles val="exact"/>
        </dgm:presLayoutVars>
      </dgm:prSet>
      <dgm:spPr/>
    </dgm:pt>
    <dgm:pt modelId="{70E79B83-658D-4886-AC3A-0BA875E56664}" type="pres">
      <dgm:prSet presAssocID="{0042C9A4-DD11-4ED6-BDA1-224C0B74CBFE}" presName="node" presStyleLbl="node1" presStyleIdx="0" presStyleCnt="3">
        <dgm:presLayoutVars>
          <dgm:bulletEnabled val="1"/>
        </dgm:presLayoutVars>
      </dgm:prSet>
      <dgm:spPr/>
    </dgm:pt>
    <dgm:pt modelId="{B60B8DF2-D22C-4607-B019-C2F25A1AD62D}" type="pres">
      <dgm:prSet presAssocID="{C324E54F-8367-4513-86FB-97CAAA397D92}" presName="sibTrans" presStyleCnt="0"/>
      <dgm:spPr/>
    </dgm:pt>
    <dgm:pt modelId="{A2F8017D-5E1F-4909-849F-FF445C207F77}" type="pres">
      <dgm:prSet presAssocID="{C6CBE1D3-06CC-4DB4-B5E8-0AC3C7CFC7BE}" presName="node" presStyleLbl="node1" presStyleIdx="1" presStyleCnt="3">
        <dgm:presLayoutVars>
          <dgm:bulletEnabled val="1"/>
        </dgm:presLayoutVars>
      </dgm:prSet>
      <dgm:spPr/>
    </dgm:pt>
    <dgm:pt modelId="{78D58503-2812-4001-AFFB-FD41BDCC64DD}" type="pres">
      <dgm:prSet presAssocID="{9366234F-1258-41CA-9C27-E23A33EB6B05}" presName="sibTrans" presStyleCnt="0"/>
      <dgm:spPr/>
    </dgm:pt>
    <dgm:pt modelId="{E104CC17-FB95-4114-84D5-F3D4E3886647}" type="pres">
      <dgm:prSet presAssocID="{EB801EBF-BA4C-495B-8677-DE145EC93ADA}" presName="node" presStyleLbl="node1" presStyleIdx="2" presStyleCnt="3">
        <dgm:presLayoutVars>
          <dgm:bulletEnabled val="1"/>
        </dgm:presLayoutVars>
      </dgm:prSet>
      <dgm:spPr/>
    </dgm:pt>
  </dgm:ptLst>
  <dgm:cxnLst>
    <dgm:cxn modelId="{F711D900-915F-4906-9593-55C48BAADA7E}" type="presOf" srcId="{C6CBE1D3-06CC-4DB4-B5E8-0AC3C7CFC7BE}" destId="{A2F8017D-5E1F-4909-849F-FF445C207F77}" srcOrd="0" destOrd="0" presId="urn:microsoft.com/office/officeart/2005/8/layout/hList6"/>
    <dgm:cxn modelId="{C8C34D11-4F54-46DB-8CEF-FB183926711D}" type="presOf" srcId="{0042C9A4-DD11-4ED6-BDA1-224C0B74CBFE}" destId="{70E79B83-658D-4886-AC3A-0BA875E56664}" srcOrd="0" destOrd="0" presId="urn:microsoft.com/office/officeart/2005/8/layout/hList6"/>
    <dgm:cxn modelId="{909D142F-D418-41E1-AB98-375A7699515B}" srcId="{7F12297D-6D49-4410-A68E-6B5E24694415}" destId="{C6CBE1D3-06CC-4DB4-B5E8-0AC3C7CFC7BE}" srcOrd="1" destOrd="0" parTransId="{61867C89-B320-4A35-A633-77775521675D}" sibTransId="{9366234F-1258-41CA-9C27-E23A33EB6B05}"/>
    <dgm:cxn modelId="{77DE4F33-9949-42E5-A415-AD9BA0D81E3F}" srcId="{7F12297D-6D49-4410-A68E-6B5E24694415}" destId="{0042C9A4-DD11-4ED6-BDA1-224C0B74CBFE}" srcOrd="0" destOrd="0" parTransId="{63AC670A-F67F-4DEB-804B-BB846BAFA392}" sibTransId="{C324E54F-8367-4513-86FB-97CAAA397D92}"/>
    <dgm:cxn modelId="{F18A1063-03E7-474A-AF34-35AB35D4D874}" type="presOf" srcId="{7F12297D-6D49-4410-A68E-6B5E24694415}" destId="{1CD52352-84F7-49EC-BD7B-3185E9199ECC}" srcOrd="0" destOrd="0" presId="urn:microsoft.com/office/officeart/2005/8/layout/hList6"/>
    <dgm:cxn modelId="{B27510AE-3BB7-4ED7-A588-E7D91B98F170}" srcId="{7F12297D-6D49-4410-A68E-6B5E24694415}" destId="{EB801EBF-BA4C-495B-8677-DE145EC93ADA}" srcOrd="2" destOrd="0" parTransId="{C69967D2-A32A-4418-852F-D2E1BE339B62}" sibTransId="{15EE5011-CC31-4074-9F9B-CEA4C59C7EC0}"/>
    <dgm:cxn modelId="{612B17C0-C85E-4E88-85E7-10179780DBF9}" type="presOf" srcId="{EB801EBF-BA4C-495B-8677-DE145EC93ADA}" destId="{E104CC17-FB95-4114-84D5-F3D4E3886647}" srcOrd="0" destOrd="0" presId="urn:microsoft.com/office/officeart/2005/8/layout/hList6"/>
    <dgm:cxn modelId="{A75323B8-7D61-4FFE-868D-C16375DF0BED}" type="presParOf" srcId="{1CD52352-84F7-49EC-BD7B-3185E9199ECC}" destId="{70E79B83-658D-4886-AC3A-0BA875E56664}" srcOrd="0" destOrd="0" presId="urn:microsoft.com/office/officeart/2005/8/layout/hList6"/>
    <dgm:cxn modelId="{9FD944CD-D7CF-4024-AF2E-8E092D3D4D30}" type="presParOf" srcId="{1CD52352-84F7-49EC-BD7B-3185E9199ECC}" destId="{B60B8DF2-D22C-4607-B019-C2F25A1AD62D}" srcOrd="1" destOrd="0" presId="urn:microsoft.com/office/officeart/2005/8/layout/hList6"/>
    <dgm:cxn modelId="{4CD0620D-F9C8-4781-BBE9-835750AA524A}" type="presParOf" srcId="{1CD52352-84F7-49EC-BD7B-3185E9199ECC}" destId="{A2F8017D-5E1F-4909-849F-FF445C207F77}" srcOrd="2" destOrd="0" presId="urn:microsoft.com/office/officeart/2005/8/layout/hList6"/>
    <dgm:cxn modelId="{D7FB51FD-5C75-4B14-9F32-7D6BF42EFA0C}" type="presParOf" srcId="{1CD52352-84F7-49EC-BD7B-3185E9199ECC}" destId="{78D58503-2812-4001-AFFB-FD41BDCC64DD}" srcOrd="3" destOrd="0" presId="urn:microsoft.com/office/officeart/2005/8/layout/hList6"/>
    <dgm:cxn modelId="{EF42259C-D29D-400F-8449-68174B282893}" type="presParOf" srcId="{1CD52352-84F7-49EC-BD7B-3185E9199ECC}" destId="{E104CC17-FB95-4114-84D5-F3D4E388664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2297D-6D49-4410-A68E-6B5E2469441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042C9A4-DD11-4ED6-BDA1-224C0B74CBFE}">
      <dgm:prSet phldrT="[Text]"/>
      <dgm:spPr>
        <a:solidFill>
          <a:srgbClr val="D6315A"/>
        </a:solidFill>
      </dgm:spPr>
      <dgm:t>
        <a:bodyPr/>
        <a:lstStyle/>
        <a:p>
          <a:r>
            <a:rPr lang="en-US" dirty="0"/>
            <a:t>Share a story or give an example of the problem.</a:t>
          </a:r>
          <a:r>
            <a:rPr lang="hr-BA" dirty="0"/>
            <a:t> </a:t>
          </a:r>
          <a:r>
            <a:rPr lang="en-US" dirty="0"/>
            <a:t>An example or story puts a human face on the issue and makes it real and more compelling. Again, make sure the example is relevant to your audience</a:t>
          </a:r>
        </a:p>
      </dgm:t>
    </dgm:pt>
    <dgm:pt modelId="{63AC670A-F67F-4DEB-804B-BB846BAFA392}" type="parTrans" cxnId="{77DE4F33-9949-42E5-A415-AD9BA0D81E3F}">
      <dgm:prSet/>
      <dgm:spPr/>
      <dgm:t>
        <a:bodyPr/>
        <a:lstStyle/>
        <a:p>
          <a:endParaRPr lang="en-US"/>
        </a:p>
      </dgm:t>
    </dgm:pt>
    <dgm:pt modelId="{C324E54F-8367-4513-86FB-97CAAA397D92}" type="sibTrans" cxnId="{77DE4F33-9949-42E5-A415-AD9BA0D81E3F}">
      <dgm:prSet/>
      <dgm:spPr/>
      <dgm:t>
        <a:bodyPr/>
        <a:lstStyle/>
        <a:p>
          <a:endParaRPr lang="en-US"/>
        </a:p>
      </dgm:t>
    </dgm:pt>
    <dgm:pt modelId="{C6CBE1D3-06CC-4DB4-B5E8-0AC3C7CFC7BE}">
      <dgm:prSet phldrT="[Text]"/>
      <dgm:spPr>
        <a:solidFill>
          <a:srgbClr val="E78631"/>
        </a:solidFill>
      </dgm:spPr>
      <dgm:t>
        <a:bodyPr/>
        <a:lstStyle/>
        <a:p>
          <a:r>
            <a:rPr lang="en-US" dirty="0"/>
            <a:t>Connect the issue to the audience’s values, concerns or self-interest.  Show your audience how this interest fits with what they care about, want or need</a:t>
          </a:r>
        </a:p>
      </dgm:t>
    </dgm:pt>
    <dgm:pt modelId="{61867C89-B320-4A35-A633-77775521675D}" type="parTrans" cxnId="{909D142F-D418-41E1-AB98-375A7699515B}">
      <dgm:prSet/>
      <dgm:spPr/>
      <dgm:t>
        <a:bodyPr/>
        <a:lstStyle/>
        <a:p>
          <a:endParaRPr lang="en-US"/>
        </a:p>
      </dgm:t>
    </dgm:pt>
    <dgm:pt modelId="{9366234F-1258-41CA-9C27-E23A33EB6B05}" type="sibTrans" cxnId="{909D142F-D418-41E1-AB98-375A7699515B}">
      <dgm:prSet/>
      <dgm:spPr/>
      <dgm:t>
        <a:bodyPr/>
        <a:lstStyle/>
        <a:p>
          <a:endParaRPr lang="en-US"/>
        </a:p>
      </dgm:t>
    </dgm:pt>
    <dgm:pt modelId="{EB801EBF-BA4C-495B-8677-DE145EC93ADA}">
      <dgm:prSet phldrT="[Text]"/>
      <dgm:spPr>
        <a:solidFill>
          <a:srgbClr val="F5B020"/>
        </a:solidFill>
      </dgm:spPr>
      <dgm:t>
        <a:bodyPr/>
        <a:lstStyle/>
        <a:p>
          <a:r>
            <a:rPr lang="hr-BA" dirty="0"/>
            <a:t>Conclude and summarise, think about different formats you could communicate this message through (text, images, video, etc.)</a:t>
          </a:r>
          <a:endParaRPr lang="en-US" dirty="0"/>
        </a:p>
      </dgm:t>
    </dgm:pt>
    <dgm:pt modelId="{C69967D2-A32A-4418-852F-D2E1BE339B62}" type="parTrans" cxnId="{B27510AE-3BB7-4ED7-A588-E7D91B98F170}">
      <dgm:prSet/>
      <dgm:spPr/>
      <dgm:t>
        <a:bodyPr/>
        <a:lstStyle/>
        <a:p>
          <a:endParaRPr lang="en-US"/>
        </a:p>
      </dgm:t>
    </dgm:pt>
    <dgm:pt modelId="{15EE5011-CC31-4074-9F9B-CEA4C59C7EC0}" type="sibTrans" cxnId="{B27510AE-3BB7-4ED7-A588-E7D91B98F170}">
      <dgm:prSet/>
      <dgm:spPr/>
      <dgm:t>
        <a:bodyPr/>
        <a:lstStyle/>
        <a:p>
          <a:endParaRPr lang="en-US"/>
        </a:p>
      </dgm:t>
    </dgm:pt>
    <dgm:pt modelId="{1CD52352-84F7-49EC-BD7B-3185E9199ECC}" type="pres">
      <dgm:prSet presAssocID="{7F12297D-6D49-4410-A68E-6B5E24694415}" presName="Name0" presStyleCnt="0">
        <dgm:presLayoutVars>
          <dgm:dir/>
          <dgm:resizeHandles val="exact"/>
        </dgm:presLayoutVars>
      </dgm:prSet>
      <dgm:spPr/>
    </dgm:pt>
    <dgm:pt modelId="{70E79B83-658D-4886-AC3A-0BA875E56664}" type="pres">
      <dgm:prSet presAssocID="{0042C9A4-DD11-4ED6-BDA1-224C0B74CBFE}" presName="node" presStyleLbl="node1" presStyleIdx="0" presStyleCnt="3">
        <dgm:presLayoutVars>
          <dgm:bulletEnabled val="1"/>
        </dgm:presLayoutVars>
      </dgm:prSet>
      <dgm:spPr/>
    </dgm:pt>
    <dgm:pt modelId="{B60B8DF2-D22C-4607-B019-C2F25A1AD62D}" type="pres">
      <dgm:prSet presAssocID="{C324E54F-8367-4513-86FB-97CAAA397D92}" presName="sibTrans" presStyleCnt="0"/>
      <dgm:spPr/>
    </dgm:pt>
    <dgm:pt modelId="{A2F8017D-5E1F-4909-849F-FF445C207F77}" type="pres">
      <dgm:prSet presAssocID="{C6CBE1D3-06CC-4DB4-B5E8-0AC3C7CFC7BE}" presName="node" presStyleLbl="node1" presStyleIdx="1" presStyleCnt="3">
        <dgm:presLayoutVars>
          <dgm:bulletEnabled val="1"/>
        </dgm:presLayoutVars>
      </dgm:prSet>
      <dgm:spPr/>
    </dgm:pt>
    <dgm:pt modelId="{78D58503-2812-4001-AFFB-FD41BDCC64DD}" type="pres">
      <dgm:prSet presAssocID="{9366234F-1258-41CA-9C27-E23A33EB6B05}" presName="sibTrans" presStyleCnt="0"/>
      <dgm:spPr/>
    </dgm:pt>
    <dgm:pt modelId="{E104CC17-FB95-4114-84D5-F3D4E3886647}" type="pres">
      <dgm:prSet presAssocID="{EB801EBF-BA4C-495B-8677-DE145EC93ADA}" presName="node" presStyleLbl="node1" presStyleIdx="2" presStyleCnt="3">
        <dgm:presLayoutVars>
          <dgm:bulletEnabled val="1"/>
        </dgm:presLayoutVars>
      </dgm:prSet>
      <dgm:spPr/>
    </dgm:pt>
  </dgm:ptLst>
  <dgm:cxnLst>
    <dgm:cxn modelId="{F711D900-915F-4906-9593-55C48BAADA7E}" type="presOf" srcId="{C6CBE1D3-06CC-4DB4-B5E8-0AC3C7CFC7BE}" destId="{A2F8017D-5E1F-4909-849F-FF445C207F77}" srcOrd="0" destOrd="0" presId="urn:microsoft.com/office/officeart/2005/8/layout/hList6"/>
    <dgm:cxn modelId="{C8C34D11-4F54-46DB-8CEF-FB183926711D}" type="presOf" srcId="{0042C9A4-DD11-4ED6-BDA1-224C0B74CBFE}" destId="{70E79B83-658D-4886-AC3A-0BA875E56664}" srcOrd="0" destOrd="0" presId="urn:microsoft.com/office/officeart/2005/8/layout/hList6"/>
    <dgm:cxn modelId="{909D142F-D418-41E1-AB98-375A7699515B}" srcId="{7F12297D-6D49-4410-A68E-6B5E24694415}" destId="{C6CBE1D3-06CC-4DB4-B5E8-0AC3C7CFC7BE}" srcOrd="1" destOrd="0" parTransId="{61867C89-B320-4A35-A633-77775521675D}" sibTransId="{9366234F-1258-41CA-9C27-E23A33EB6B05}"/>
    <dgm:cxn modelId="{77DE4F33-9949-42E5-A415-AD9BA0D81E3F}" srcId="{7F12297D-6D49-4410-A68E-6B5E24694415}" destId="{0042C9A4-DD11-4ED6-BDA1-224C0B74CBFE}" srcOrd="0" destOrd="0" parTransId="{63AC670A-F67F-4DEB-804B-BB846BAFA392}" sibTransId="{C324E54F-8367-4513-86FB-97CAAA397D92}"/>
    <dgm:cxn modelId="{F18A1063-03E7-474A-AF34-35AB35D4D874}" type="presOf" srcId="{7F12297D-6D49-4410-A68E-6B5E24694415}" destId="{1CD52352-84F7-49EC-BD7B-3185E9199ECC}" srcOrd="0" destOrd="0" presId="urn:microsoft.com/office/officeart/2005/8/layout/hList6"/>
    <dgm:cxn modelId="{B27510AE-3BB7-4ED7-A588-E7D91B98F170}" srcId="{7F12297D-6D49-4410-A68E-6B5E24694415}" destId="{EB801EBF-BA4C-495B-8677-DE145EC93ADA}" srcOrd="2" destOrd="0" parTransId="{C69967D2-A32A-4418-852F-D2E1BE339B62}" sibTransId="{15EE5011-CC31-4074-9F9B-CEA4C59C7EC0}"/>
    <dgm:cxn modelId="{612B17C0-C85E-4E88-85E7-10179780DBF9}" type="presOf" srcId="{EB801EBF-BA4C-495B-8677-DE145EC93ADA}" destId="{E104CC17-FB95-4114-84D5-F3D4E3886647}" srcOrd="0" destOrd="0" presId="urn:microsoft.com/office/officeart/2005/8/layout/hList6"/>
    <dgm:cxn modelId="{A75323B8-7D61-4FFE-868D-C16375DF0BED}" type="presParOf" srcId="{1CD52352-84F7-49EC-BD7B-3185E9199ECC}" destId="{70E79B83-658D-4886-AC3A-0BA875E56664}" srcOrd="0" destOrd="0" presId="urn:microsoft.com/office/officeart/2005/8/layout/hList6"/>
    <dgm:cxn modelId="{9FD944CD-D7CF-4024-AF2E-8E092D3D4D30}" type="presParOf" srcId="{1CD52352-84F7-49EC-BD7B-3185E9199ECC}" destId="{B60B8DF2-D22C-4607-B019-C2F25A1AD62D}" srcOrd="1" destOrd="0" presId="urn:microsoft.com/office/officeart/2005/8/layout/hList6"/>
    <dgm:cxn modelId="{4CD0620D-F9C8-4781-BBE9-835750AA524A}" type="presParOf" srcId="{1CD52352-84F7-49EC-BD7B-3185E9199ECC}" destId="{A2F8017D-5E1F-4909-849F-FF445C207F77}" srcOrd="2" destOrd="0" presId="urn:microsoft.com/office/officeart/2005/8/layout/hList6"/>
    <dgm:cxn modelId="{D7FB51FD-5C75-4B14-9F32-7D6BF42EFA0C}" type="presParOf" srcId="{1CD52352-84F7-49EC-BD7B-3185E9199ECC}" destId="{78D58503-2812-4001-AFFB-FD41BDCC64DD}" srcOrd="3" destOrd="0" presId="urn:microsoft.com/office/officeart/2005/8/layout/hList6"/>
    <dgm:cxn modelId="{EF42259C-D29D-400F-8449-68174B282893}" type="presParOf" srcId="{1CD52352-84F7-49EC-BD7B-3185E9199ECC}" destId="{E104CC17-FB95-4114-84D5-F3D4E388664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9B83-658D-4886-AC3A-0BA875E56664}">
      <dsp:nvSpPr>
        <dsp:cNvPr id="0" name=""/>
        <dsp:cNvSpPr/>
      </dsp:nvSpPr>
      <dsp:spPr>
        <a:xfrm rot="16200000">
          <a:off x="-234962" y="236255"/>
          <a:ext cx="3833672" cy="3361161"/>
        </a:xfrm>
        <a:prstGeom prst="flowChartManualOperation">
          <a:avLst/>
        </a:prstGeom>
        <a:solidFill>
          <a:srgbClr val="F5B0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77" bIns="0" numCol="1" spcCol="1270" anchor="ctr" anchorCtr="0">
          <a:noAutofit/>
        </a:bodyPr>
        <a:lstStyle/>
        <a:p>
          <a:pPr marL="0" lvl="0" indent="0" algn="ctr" defTabSz="889000">
            <a:lnSpc>
              <a:spcPct val="90000"/>
            </a:lnSpc>
            <a:spcBef>
              <a:spcPct val="0"/>
            </a:spcBef>
            <a:spcAft>
              <a:spcPct val="35000"/>
            </a:spcAft>
            <a:buNone/>
          </a:pPr>
          <a:r>
            <a:rPr lang="en-US" sz="2000" kern="1200" dirty="0"/>
            <a:t>Open with a statement that engages your audience. Make a statement that gets your audience’s attention right away, perhaps using a dramatic fact. This is your lead-in and should be only a sentence or two. </a:t>
          </a:r>
        </a:p>
      </dsp:txBody>
      <dsp:txXfrm rot="5400000">
        <a:off x="1294" y="766733"/>
        <a:ext cx="3361161" cy="2300204"/>
      </dsp:txXfrm>
    </dsp:sp>
    <dsp:sp modelId="{A2F8017D-5E1F-4909-849F-FF445C207F77}">
      <dsp:nvSpPr>
        <dsp:cNvPr id="0" name=""/>
        <dsp:cNvSpPr/>
      </dsp:nvSpPr>
      <dsp:spPr>
        <a:xfrm rot="16200000">
          <a:off x="3378286" y="236255"/>
          <a:ext cx="3833672" cy="3361161"/>
        </a:xfrm>
        <a:prstGeom prst="flowChartManualOperation">
          <a:avLst/>
        </a:prstGeom>
        <a:solidFill>
          <a:srgbClr val="E786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77" bIns="0" numCol="1" spcCol="1270" anchor="ctr" anchorCtr="0">
          <a:noAutofit/>
        </a:bodyPr>
        <a:lstStyle/>
        <a:p>
          <a:pPr marL="0" lvl="0" indent="0" algn="ctr" defTabSz="889000">
            <a:lnSpc>
              <a:spcPct val="90000"/>
            </a:lnSpc>
            <a:spcBef>
              <a:spcPct val="0"/>
            </a:spcBef>
            <a:spcAft>
              <a:spcPct val="35000"/>
            </a:spcAft>
            <a:buNone/>
          </a:pPr>
          <a:r>
            <a:rPr lang="en-US" sz="2000" kern="1200" dirty="0"/>
            <a:t>Present the </a:t>
          </a:r>
          <a:r>
            <a:rPr lang="hr-BA" sz="2000" kern="1200" dirty="0"/>
            <a:t>main point</a:t>
          </a:r>
          <a:r>
            <a:rPr lang="en-US" sz="2000" kern="1200" dirty="0"/>
            <a:t>. Describe the </a:t>
          </a:r>
          <a:r>
            <a:rPr lang="hr-BA" sz="2000" kern="1200" dirty="0"/>
            <a:t>main point</a:t>
          </a:r>
          <a:r>
            <a:rPr lang="en-US" sz="2000" kern="1200" dirty="0"/>
            <a:t>, who it affects, it impact</a:t>
          </a:r>
          <a:r>
            <a:rPr lang="hr-BA" sz="2000" kern="1200" dirty="0"/>
            <a:t>s</a:t>
          </a:r>
          <a:r>
            <a:rPr lang="en-US" sz="2000" kern="1200" dirty="0"/>
            <a:t> </a:t>
          </a:r>
        </a:p>
      </dsp:txBody>
      <dsp:txXfrm rot="5400000">
        <a:off x="3614542" y="766733"/>
        <a:ext cx="3361161" cy="2300204"/>
      </dsp:txXfrm>
    </dsp:sp>
    <dsp:sp modelId="{E104CC17-FB95-4114-84D5-F3D4E3886647}">
      <dsp:nvSpPr>
        <dsp:cNvPr id="0" name=""/>
        <dsp:cNvSpPr/>
      </dsp:nvSpPr>
      <dsp:spPr>
        <a:xfrm rot="16200000">
          <a:off x="6991535" y="236255"/>
          <a:ext cx="3833672" cy="3361161"/>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77" bIns="0" numCol="1" spcCol="1270" anchor="ctr" anchorCtr="0">
          <a:noAutofit/>
        </a:bodyPr>
        <a:lstStyle/>
        <a:p>
          <a:pPr marL="0" lvl="0" indent="0" algn="ctr" defTabSz="889000">
            <a:lnSpc>
              <a:spcPct val="90000"/>
            </a:lnSpc>
            <a:spcBef>
              <a:spcPct val="0"/>
            </a:spcBef>
            <a:spcAft>
              <a:spcPct val="35000"/>
            </a:spcAft>
            <a:buNone/>
          </a:pPr>
          <a:r>
            <a:rPr lang="en-US" sz="2000" kern="1200" dirty="0"/>
            <a:t>Provide facts</a:t>
          </a:r>
          <a:r>
            <a:rPr lang="hr-BA" sz="2000" kern="1200" dirty="0"/>
            <a:t> </a:t>
          </a:r>
          <a:r>
            <a:rPr lang="en-US" sz="2000" kern="1200" dirty="0"/>
            <a:t>about </a:t>
          </a:r>
          <a:r>
            <a:rPr lang="hr-BA" sz="2000" kern="1200" dirty="0"/>
            <a:t>your message</a:t>
          </a:r>
          <a:r>
            <a:rPr lang="en-GB" sz="2000" kern="1200" dirty="0"/>
            <a:t> (proof/evidence).</a:t>
          </a:r>
          <a:r>
            <a:rPr lang="en-US" sz="2000" kern="1200" dirty="0"/>
            <a:t>                                                                                                      Data is important to demonstrate that a problem exists and to support your position.  Look for facts that are relevant to your audience. </a:t>
          </a:r>
        </a:p>
      </dsp:txBody>
      <dsp:txXfrm rot="5400000">
        <a:off x="7227791" y="766733"/>
        <a:ext cx="3361161" cy="2300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9B83-658D-4886-AC3A-0BA875E56664}">
      <dsp:nvSpPr>
        <dsp:cNvPr id="0" name=""/>
        <dsp:cNvSpPr/>
      </dsp:nvSpPr>
      <dsp:spPr>
        <a:xfrm rot="16200000">
          <a:off x="-234962" y="236255"/>
          <a:ext cx="3833672" cy="3361161"/>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ctr" anchorCtr="0">
          <a:noAutofit/>
        </a:bodyPr>
        <a:lstStyle/>
        <a:p>
          <a:pPr marL="0" lvl="0" indent="0" algn="ctr" defTabSz="889000">
            <a:lnSpc>
              <a:spcPct val="90000"/>
            </a:lnSpc>
            <a:spcBef>
              <a:spcPct val="0"/>
            </a:spcBef>
            <a:spcAft>
              <a:spcPct val="35000"/>
            </a:spcAft>
            <a:buNone/>
          </a:pPr>
          <a:r>
            <a:rPr lang="en-US" sz="2000" kern="1200" dirty="0"/>
            <a:t>Share a story or give an example of the problem.</a:t>
          </a:r>
          <a:r>
            <a:rPr lang="hr-BA" sz="2000" kern="1200" dirty="0"/>
            <a:t> </a:t>
          </a:r>
          <a:r>
            <a:rPr lang="en-US" sz="2000" kern="1200" dirty="0"/>
            <a:t>An example or story puts a human face on the issue and makes it real and more compelling. Again, make sure the example is relevant to your audience</a:t>
          </a:r>
        </a:p>
      </dsp:txBody>
      <dsp:txXfrm rot="5400000">
        <a:off x="1294" y="766733"/>
        <a:ext cx="3361161" cy="2300204"/>
      </dsp:txXfrm>
    </dsp:sp>
    <dsp:sp modelId="{A2F8017D-5E1F-4909-849F-FF445C207F77}">
      <dsp:nvSpPr>
        <dsp:cNvPr id="0" name=""/>
        <dsp:cNvSpPr/>
      </dsp:nvSpPr>
      <dsp:spPr>
        <a:xfrm rot="16200000">
          <a:off x="3378286" y="236255"/>
          <a:ext cx="3833672" cy="3361161"/>
        </a:xfrm>
        <a:prstGeom prst="flowChartManualOperation">
          <a:avLst/>
        </a:prstGeom>
        <a:solidFill>
          <a:srgbClr val="E786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ctr" anchorCtr="0">
          <a:noAutofit/>
        </a:bodyPr>
        <a:lstStyle/>
        <a:p>
          <a:pPr marL="0" lvl="0" indent="0" algn="ctr" defTabSz="889000">
            <a:lnSpc>
              <a:spcPct val="90000"/>
            </a:lnSpc>
            <a:spcBef>
              <a:spcPct val="0"/>
            </a:spcBef>
            <a:spcAft>
              <a:spcPct val="35000"/>
            </a:spcAft>
            <a:buNone/>
          </a:pPr>
          <a:r>
            <a:rPr lang="en-US" sz="2000" kern="1200" dirty="0"/>
            <a:t>Connect the issue to the audience’s values, concerns or self-interest.  Show your audience how this interest fits with what they care about, want or need</a:t>
          </a:r>
        </a:p>
      </dsp:txBody>
      <dsp:txXfrm rot="5400000">
        <a:off x="3614542" y="766733"/>
        <a:ext cx="3361161" cy="2300204"/>
      </dsp:txXfrm>
    </dsp:sp>
    <dsp:sp modelId="{E104CC17-FB95-4114-84D5-F3D4E3886647}">
      <dsp:nvSpPr>
        <dsp:cNvPr id="0" name=""/>
        <dsp:cNvSpPr/>
      </dsp:nvSpPr>
      <dsp:spPr>
        <a:xfrm rot="16200000">
          <a:off x="6991535" y="236255"/>
          <a:ext cx="3833672" cy="3361161"/>
        </a:xfrm>
        <a:prstGeom prst="flowChartManualOperation">
          <a:avLst/>
        </a:prstGeom>
        <a:solidFill>
          <a:srgbClr val="F5B0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ctr" anchorCtr="0">
          <a:noAutofit/>
        </a:bodyPr>
        <a:lstStyle/>
        <a:p>
          <a:pPr marL="0" lvl="0" indent="0" algn="ctr" defTabSz="889000">
            <a:lnSpc>
              <a:spcPct val="90000"/>
            </a:lnSpc>
            <a:spcBef>
              <a:spcPct val="0"/>
            </a:spcBef>
            <a:spcAft>
              <a:spcPct val="35000"/>
            </a:spcAft>
            <a:buNone/>
          </a:pPr>
          <a:r>
            <a:rPr lang="hr-BA" sz="2000" kern="1200" dirty="0"/>
            <a:t>Conclude and summarise, think about different formats you could communicate this message through (text, images, video, etc.)</a:t>
          </a:r>
          <a:endParaRPr lang="en-US" sz="2000" kern="1200" dirty="0"/>
        </a:p>
      </dsp:txBody>
      <dsp:txXfrm rot="5400000">
        <a:off x="7227791" y="766733"/>
        <a:ext cx="3361161" cy="230020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60</a:t>
            </a:fld>
            <a:endParaRPr lang="en-GB"/>
          </a:p>
        </p:txBody>
      </p:sp>
    </p:spTree>
    <p:extLst>
      <p:ext uri="{BB962C8B-B14F-4D97-AF65-F5344CB8AC3E}">
        <p14:creationId xmlns:p14="http://schemas.microsoft.com/office/powerpoint/2010/main" val="245226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61</a:t>
            </a:fld>
            <a:endParaRPr lang="en-GB"/>
          </a:p>
        </p:txBody>
      </p:sp>
    </p:spTree>
    <p:extLst>
      <p:ext uri="{BB962C8B-B14F-4D97-AF65-F5344CB8AC3E}">
        <p14:creationId xmlns:p14="http://schemas.microsoft.com/office/powerpoint/2010/main" val="33710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62</a:t>
            </a:fld>
            <a:endParaRPr lang="en-GB"/>
          </a:p>
        </p:txBody>
      </p:sp>
    </p:spTree>
    <p:extLst>
      <p:ext uri="{BB962C8B-B14F-4D97-AF65-F5344CB8AC3E}">
        <p14:creationId xmlns:p14="http://schemas.microsoft.com/office/powerpoint/2010/main" val="302680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310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7" name="Group 16">
            <a:extLst>
              <a:ext uri="{FF2B5EF4-FFF2-40B4-BE49-F238E27FC236}">
                <a16:creationId xmlns:a16="http://schemas.microsoft.com/office/drawing/2014/main" id="{3D48A78C-3C07-47F2-B314-6B33B7752D58}"/>
              </a:ext>
            </a:extLst>
          </p:cNvPr>
          <p:cNvGrpSpPr/>
          <p:nvPr userDrawn="1"/>
        </p:nvGrpSpPr>
        <p:grpSpPr>
          <a:xfrm>
            <a:off x="10227720" y="6113464"/>
            <a:ext cx="1964280" cy="412293"/>
            <a:chOff x="9237821" y="5953503"/>
            <a:chExt cx="1964280" cy="412293"/>
          </a:xfrm>
        </p:grpSpPr>
        <p:sp>
          <p:nvSpPr>
            <p:cNvPr id="19" name="TextBox 18">
              <a:extLst>
                <a:ext uri="{FF2B5EF4-FFF2-40B4-BE49-F238E27FC236}">
                  <a16:creationId xmlns:a16="http://schemas.microsoft.com/office/drawing/2014/main" id="{446FDB87-B1BD-40CA-807A-F920FB4E96E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36336F4E-FB81-42DA-848B-CDF263B00142}"/>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1" name="TextBox 20">
              <a:extLst>
                <a:ext uri="{FF2B5EF4-FFF2-40B4-BE49-F238E27FC236}">
                  <a16:creationId xmlns:a16="http://schemas.microsoft.com/office/drawing/2014/main" id="{C3118A87-9070-477D-8BDF-E29705B93474}"/>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F00FC2BF-061E-4AE1-9FBE-9DC9E05CEEC5}"/>
                </a:ext>
              </a:extLst>
            </p:cNvPr>
            <p:cNvSpPr txBox="1"/>
            <p:nvPr userDrawn="1"/>
          </p:nvSpPr>
          <p:spPr>
            <a:xfrm>
              <a:off x="9237821" y="5953503"/>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462434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7" name="Group 16">
            <a:extLst>
              <a:ext uri="{FF2B5EF4-FFF2-40B4-BE49-F238E27FC236}">
                <a16:creationId xmlns:a16="http://schemas.microsoft.com/office/drawing/2014/main" id="{307A1D5D-CDDB-4C18-8DF1-91357E6EBA2E}"/>
              </a:ext>
            </a:extLst>
          </p:cNvPr>
          <p:cNvGrpSpPr/>
          <p:nvPr userDrawn="1"/>
        </p:nvGrpSpPr>
        <p:grpSpPr>
          <a:xfrm>
            <a:off x="10314652" y="6093162"/>
            <a:ext cx="1877348" cy="396639"/>
            <a:chOff x="9324753" y="5969157"/>
            <a:chExt cx="1877348" cy="396639"/>
          </a:xfrm>
        </p:grpSpPr>
        <p:sp>
          <p:nvSpPr>
            <p:cNvPr id="19" name="TextBox 18">
              <a:extLst>
                <a:ext uri="{FF2B5EF4-FFF2-40B4-BE49-F238E27FC236}">
                  <a16:creationId xmlns:a16="http://schemas.microsoft.com/office/drawing/2014/main" id="{A0C5507A-1D00-495D-BA3F-3DB97AB4C7A3}"/>
                </a:ext>
              </a:extLst>
            </p:cNvPr>
            <p:cNvSpPr txBox="1"/>
            <p:nvPr userDrawn="1"/>
          </p:nvSpPr>
          <p:spPr>
            <a:xfrm>
              <a:off x="9324753" y="5984901"/>
              <a:ext cx="1877348" cy="162000"/>
            </a:xfrm>
            <a:prstGeom prst="rect">
              <a:avLst/>
            </a:prstGeom>
            <a:solidFill>
              <a:srgbClr val="C00000"/>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A515BA8D-77F9-4BC0-8F52-5C20C9CC1A99}"/>
                </a:ext>
              </a:extLst>
            </p:cNvPr>
            <p:cNvSpPr txBox="1"/>
            <p:nvPr userDrawn="1"/>
          </p:nvSpPr>
          <p:spPr>
            <a:xfrm>
              <a:off x="9535035" y="6170672"/>
              <a:ext cx="1667066" cy="162000"/>
            </a:xfrm>
            <a:prstGeom prst="rect">
              <a:avLst/>
            </a:prstGeom>
            <a:solidFill>
              <a:srgbClr val="C00000"/>
            </a:solidFill>
          </p:spPr>
          <p:txBody>
            <a:bodyPr wrap="square" rtlCol="0">
              <a:spAutoFit/>
            </a:bodyPr>
            <a:lstStyle/>
            <a:p>
              <a:pPr algn="r"/>
              <a:endParaRPr lang="en-US" sz="800" dirty="0">
                <a:solidFill>
                  <a:schemeClr val="bg1"/>
                </a:solidFill>
              </a:endParaRPr>
            </a:p>
          </p:txBody>
        </p:sp>
        <p:sp>
          <p:nvSpPr>
            <p:cNvPr id="21" name="TextBox 20">
              <a:extLst>
                <a:ext uri="{FF2B5EF4-FFF2-40B4-BE49-F238E27FC236}">
                  <a16:creationId xmlns:a16="http://schemas.microsoft.com/office/drawing/2014/main" id="{0226186F-9C27-4C2E-B48A-AAB6E4999F22}"/>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D26FB3FD-CFBD-4B0F-B849-8DFB138C944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75341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1" name="Group 10">
            <a:extLst>
              <a:ext uri="{FF2B5EF4-FFF2-40B4-BE49-F238E27FC236}">
                <a16:creationId xmlns:a16="http://schemas.microsoft.com/office/drawing/2014/main" id="{B62BC104-6D6E-4A04-888A-52F84834E944}"/>
              </a:ext>
            </a:extLst>
          </p:cNvPr>
          <p:cNvGrpSpPr/>
          <p:nvPr userDrawn="1"/>
        </p:nvGrpSpPr>
        <p:grpSpPr>
          <a:xfrm>
            <a:off x="10314652" y="6093162"/>
            <a:ext cx="1877348" cy="396639"/>
            <a:chOff x="9324753" y="5969157"/>
            <a:chExt cx="1877348" cy="396639"/>
          </a:xfrm>
        </p:grpSpPr>
        <p:sp>
          <p:nvSpPr>
            <p:cNvPr id="12" name="TextBox 11">
              <a:extLst>
                <a:ext uri="{FF2B5EF4-FFF2-40B4-BE49-F238E27FC236}">
                  <a16:creationId xmlns:a16="http://schemas.microsoft.com/office/drawing/2014/main" id="{65AC192A-3F95-4273-92DD-A695F203885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3" name="TextBox 12">
              <a:extLst>
                <a:ext uri="{FF2B5EF4-FFF2-40B4-BE49-F238E27FC236}">
                  <a16:creationId xmlns:a16="http://schemas.microsoft.com/office/drawing/2014/main" id="{457E36E9-AC76-4872-AE41-2C62A2C433BB}"/>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4" name="TextBox 13">
              <a:extLst>
                <a:ext uri="{FF2B5EF4-FFF2-40B4-BE49-F238E27FC236}">
                  <a16:creationId xmlns:a16="http://schemas.microsoft.com/office/drawing/2014/main" id="{35DA7952-090A-4381-844C-085A8231B87F}"/>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5" name="TextBox 14">
              <a:extLst>
                <a:ext uri="{FF2B5EF4-FFF2-40B4-BE49-F238E27FC236}">
                  <a16:creationId xmlns:a16="http://schemas.microsoft.com/office/drawing/2014/main" id="{77D3D172-6787-4BD0-A78F-2D9067EAD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278515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7816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 id="2147483705" r:id="rId40"/>
    <p:sldLayoutId id="2147483706" r:id="rId41"/>
    <p:sldLayoutId id="2147483707" r:id="rId42"/>
    <p:sldLayoutId id="2147483708"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hyperlink" Target="https://www.facultyfocus.com/articles/online-education/helping-students-develop-digital-content-curation-skil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cholar.google.co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hyperlink" Target="https://www.facultyfocus.com/articles/online-education/helping-students-develop-digital-content-curation-skil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ggle.it/" TargetMode="External"/><Relationship Id="rId1" Type="http://schemas.openxmlformats.org/officeDocument/2006/relationships/slideLayout" Target="../slideLayouts/slideLayout14.xml"/><Relationship Id="rId5" Type="http://schemas.openxmlformats.org/officeDocument/2006/relationships/hyperlink" Target="https://www.facultyfocus.com/articles/online-education/helping-students-develop-digital-content-curation-skills/" TargetMode="Externa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hyperlink" Target="https://www.facultyfocus.com/articles/online-education/helping-students-develop-digital-content-curation-skill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keydifferences.com/difference-between-formal-and-informal-writing.html"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app.grammarly.com/" TargetMode="External"/><Relationship Id="rId2" Type="http://schemas.openxmlformats.org/officeDocument/2006/relationships/hyperlink" Target="https://eurostories.eu/toolbox/" TargetMode="External"/><Relationship Id="rId1" Type="http://schemas.openxmlformats.org/officeDocument/2006/relationships/slideLayout" Target="../slideLayouts/slideLayout2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Layout" Target="../slideLayouts/slideLayout11.xml"/><Relationship Id="rId1" Type="http://schemas.openxmlformats.org/officeDocument/2006/relationships/video" Target="https://www.youtube.com/embed/jNApH8nGj1U?feature=oembed" TargetMode="External"/><Relationship Id="rId6" Type="http://schemas.openxmlformats.org/officeDocument/2006/relationships/image" Target="../media/image30.jpeg"/><Relationship Id="rId5" Type="http://schemas.openxmlformats.org/officeDocument/2006/relationships/hyperlink" Target="https://www.shutterstock.com/" TargetMode="External"/><Relationship Id="rId4" Type="http://schemas.openxmlformats.org/officeDocument/2006/relationships/hyperlink" Target="https://pixabay.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3.xml"/><Relationship Id="rId1" Type="http://schemas.openxmlformats.org/officeDocument/2006/relationships/video" Target="https://www.youtube.com/embed/PeOuHe0czfE?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idearocketanimation.com/17385-reasons-video-effective-text/?nab=1"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0.xml"/><Relationship Id="rId1" Type="http://schemas.openxmlformats.org/officeDocument/2006/relationships/video" Target="https://www.youtube.com/embed/2nIq8VEixEc?feature=oembed" TargetMode="External"/><Relationship Id="rId5" Type="http://schemas.openxmlformats.org/officeDocument/2006/relationships/image" Target="../media/image34.jpeg"/><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3" Type="http://schemas.openxmlformats.org/officeDocument/2006/relationships/hyperlink" Target="https://www.mikogo.com/2015/10/08/powerful-short-presentations/" TargetMode="External"/><Relationship Id="rId2" Type="http://schemas.openxmlformats.org/officeDocument/2006/relationships/slideLayout" Target="../slideLayouts/slideLayout10.xml"/><Relationship Id="rId1" Type="http://schemas.openxmlformats.org/officeDocument/2006/relationships/video" Target="https://www.youtube.com/embed/Iwpi1Lm6dFo?feature=oembed" TargetMode="External"/><Relationship Id="rId6" Type="http://schemas.openxmlformats.org/officeDocument/2006/relationships/hyperlink" Target="https://www.youtube.com/watch?v=Iwpi1Lm6dFo" TargetMode="External"/><Relationship Id="rId5" Type="http://schemas.openxmlformats.org/officeDocument/2006/relationships/image" Target="../media/image35.jpeg"/><Relationship Id="rId4" Type="http://schemas.openxmlformats.org/officeDocument/2006/relationships/hyperlink" Target="https://www.circlesstudio.com/blog/presentations-tips-ideas/#:~:text=Presentations%20play%20an%20important%20role%20in%20marketing%20and,they%20can%20often%20be%20treated%20as%20an%20afterthough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s://blog.ed.ted.com/2019/08/26/6-dos-and-donts-for-next-level-slides-from-a-slide-expert/"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hyperlink" Target="https://www.canva.com/"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hyperlink" Target="https://www.microsoft.com/en-us/microsoft-365/powerpoint" TargetMode="External"/><Relationship Id="rId1" Type="http://schemas.openxmlformats.org/officeDocument/2006/relationships/slideLayout" Target="../slideLayouts/slideLayout10.xml"/><Relationship Id="rId6" Type="http://schemas.openxmlformats.org/officeDocument/2006/relationships/hyperlink" Target="https://prezi.com/" TargetMode="External"/><Relationship Id="rId5" Type="http://schemas.openxmlformats.org/officeDocument/2006/relationships/image" Target="../media/image37.png"/><Relationship Id="rId4" Type="http://schemas.openxmlformats.org/officeDocument/2006/relationships/hyperlink" Target="https://g.co/kgs/w5jZtJ" TargetMode="External"/><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0.xml"/><Relationship Id="rId1" Type="http://schemas.openxmlformats.org/officeDocument/2006/relationships/video" Target="https://www.youtube.com/embed/aGJYUF-RrjE?feature=oembed" TargetMode="External"/><Relationship Id="rId4" Type="http://schemas.openxmlformats.org/officeDocument/2006/relationships/hyperlink" Target="https://www.youtube.com/watch?v=JQDgE_eJG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1.xml"/><Relationship Id="rId1" Type="http://schemas.openxmlformats.org/officeDocument/2006/relationships/video" Target="https://www.youtube.com/embed/9ch_rkRwk1M?feature=oemb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42.xml"/><Relationship Id="rId1" Type="http://schemas.openxmlformats.org/officeDocument/2006/relationships/video" Target="https://www.youtube.com/embed/xwwt-2oz0pg?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higheredexperts.com/edu/2020/02/21/best-higher-ed-content-trends-in-2020-and-the-worst-too/#user" TargetMode="External"/><Relationship Id="rId7" Type="http://schemas.openxmlformats.org/officeDocument/2006/relationships/hyperlink" Target="https://higheredexperts.com/edu/2020/02/21/best-higher-ed-content-trends-in-2020-and-the-worst-too/#data" TargetMode="External"/><Relationship Id="rId2" Type="http://schemas.openxmlformats.org/officeDocument/2006/relationships/hyperlink" Target="https://www.responsiveclassroom.org/sharing-leads-to-learning/" TargetMode="External"/><Relationship Id="rId1" Type="http://schemas.openxmlformats.org/officeDocument/2006/relationships/slideLayout" Target="../slideLayouts/slideLayout15.xml"/><Relationship Id="rId6" Type="http://schemas.openxmlformats.org/officeDocument/2006/relationships/hyperlink" Target="https://higheredexperts.com/edu/2020/02/21/best-higher-ed-content-trends-in-2020-and-the-worst-too/#long" TargetMode="External"/><Relationship Id="rId5" Type="http://schemas.openxmlformats.org/officeDocument/2006/relationships/hyperlink" Target="https://higheredexperts.com/edu/2020/02/21/best-higher-ed-content-trends-in-2020-and-the-worst-too/#story" TargetMode="External"/><Relationship Id="rId4" Type="http://schemas.openxmlformats.org/officeDocument/2006/relationships/hyperlink" Target="https://higheredexperts.com/edu/2020/02/21/best-higher-ed-content-trends-in-2020-and-the-worst-too/#huma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canva.com/"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s://ed.ted.com/student_talks" TargetMode="Externa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14.svg"/><Relationship Id="rId2" Type="http://schemas.openxmlformats.org/officeDocument/2006/relationships/slideLayout" Target="../slideLayouts/slideLayout29.xml"/><Relationship Id="rId1" Type="http://schemas.openxmlformats.org/officeDocument/2006/relationships/video" Target="https://www.youtube.com/embed/JQDgE_eJGTM?feature=oembed" TargetMode="External"/><Relationship Id="rId6" Type="http://schemas.openxmlformats.org/officeDocument/2006/relationships/image" Target="../media/image13.png"/><Relationship Id="rId5" Type="http://schemas.openxmlformats.org/officeDocument/2006/relationships/hyperlink" Target="https://www.youtube.com/watch?v=JQDgE_eJGTM" TargetMode="External"/><Relationship Id="rId4" Type="http://schemas.openxmlformats.org/officeDocument/2006/relationships/hyperlink" Target="https://ed.ted.com/student_talk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0.xml"/><Relationship Id="rId1" Type="http://schemas.openxmlformats.org/officeDocument/2006/relationships/video" Target="https://www.youtube.com/embed/Cx4Oh7mIpv8?feature=oembed" TargetMode="External"/><Relationship Id="rId5" Type="http://schemas.openxmlformats.org/officeDocument/2006/relationships/hyperlink" Target="https://www.youtube.com/watch?v=JQDgE_eJGTM" TargetMode="External"/><Relationship Id="rId4" Type="http://schemas.openxmlformats.org/officeDocument/2006/relationships/hyperlink" Target="https://www.youtube.com/channel/UC5QigptZiCIvkpe-LCyzyXQ"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europarl.europa.eu/RegData/etudes/STUD/2018/625126/EPRS_STU(2018)625126_EN.pdf" TargetMode="External"/><Relationship Id="rId2" Type="http://schemas.openxmlformats.org/officeDocument/2006/relationships/hyperlink" Target="https://www.nibusinessinfo.co.uk/content/different-types-copyright-licences"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https://plagiarismdetector.net/"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slideLayout" Target="../slideLayouts/slideLayout24.xml"/><Relationship Id="rId7" Type="http://schemas.openxmlformats.org/officeDocument/2006/relationships/image" Target="../media/image54.png"/><Relationship Id="rId2" Type="http://schemas.openxmlformats.org/officeDocument/2006/relationships/video" Target="https://www.youtube.com/embed/iYO9y4j3njQ?feature=oembed" TargetMode="External"/><Relationship Id="rId1" Type="http://schemas.openxmlformats.org/officeDocument/2006/relationships/video" Target="https://www.youtube.com/embed/O212iYkV3lg?feature=oembed" TargetMode="Externa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svg"/><Relationship Id="rId4" Type="http://schemas.openxmlformats.org/officeDocument/2006/relationships/hyperlink" Target="https://www.blackboard.com/teaching-learning/learning-management/mobile-learning-solutions" TargetMode="External"/><Relationship Id="rId9" Type="http://schemas.openxmlformats.org/officeDocument/2006/relationships/image" Target="../media/image56.png"/></Relationships>
</file>

<file path=ppt/slides/_rels/slide5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slideLayout" Target="../slideLayouts/slideLayout24.xml"/><Relationship Id="rId7" Type="http://schemas.openxmlformats.org/officeDocument/2006/relationships/image" Target="../media/image54.png"/><Relationship Id="rId2" Type="http://schemas.openxmlformats.org/officeDocument/2006/relationships/video" Target="https://www.youtube.com/embed/-U3vPAFDEPs?feature=oembed" TargetMode="External"/><Relationship Id="rId1" Type="http://schemas.openxmlformats.org/officeDocument/2006/relationships/video" Target="https://www.youtube.com/embed/gtpVNjuM2dY?feature=oembed" TargetMode="External"/><Relationship Id="rId6" Type="http://schemas.openxmlformats.org/officeDocument/2006/relationships/hyperlink" Target="https://moodle.org/" TargetMode="External"/><Relationship Id="rId5" Type="http://schemas.openxmlformats.org/officeDocument/2006/relationships/image" Target="../media/image59.jpeg"/><Relationship Id="rId10" Type="http://schemas.openxmlformats.org/officeDocument/2006/relationships/image" Target="../media/image61.svg"/><Relationship Id="rId4" Type="http://schemas.openxmlformats.org/officeDocument/2006/relationships/image" Target="../media/image58.jpeg"/><Relationship Id="rId9" Type="http://schemas.openxmlformats.org/officeDocument/2006/relationships/image" Target="../media/image60.png"/></Relationships>
</file>

<file path=ppt/slides/_rels/slide5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slideLayout" Target="../slideLayouts/slideLayout24.xml"/><Relationship Id="rId7" Type="http://schemas.openxmlformats.org/officeDocument/2006/relationships/image" Target="../media/image54.png"/><Relationship Id="rId2" Type="http://schemas.openxmlformats.org/officeDocument/2006/relationships/video" Target="https://www.youtube.com/embed/bMFMVWme-Oc?feature=oembed" TargetMode="External"/><Relationship Id="rId1" Type="http://schemas.openxmlformats.org/officeDocument/2006/relationships/video" Target="https://www.youtube.com/embed/uG8KuvAIeyg?feature=oembed" TargetMode="External"/><Relationship Id="rId6" Type="http://schemas.openxmlformats.org/officeDocument/2006/relationships/hyperlink" Target="https://bubble.io/" TargetMode="External"/><Relationship Id="rId5" Type="http://schemas.openxmlformats.org/officeDocument/2006/relationships/image" Target="../media/image63.jpeg"/><Relationship Id="rId10" Type="http://schemas.openxmlformats.org/officeDocument/2006/relationships/image" Target="../media/image61.svg"/><Relationship Id="rId4" Type="http://schemas.openxmlformats.org/officeDocument/2006/relationships/image" Target="../media/image62.jpeg"/><Relationship Id="rId9" Type="http://schemas.openxmlformats.org/officeDocument/2006/relationships/image" Target="../media/image60.png"/></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edium.com/edtech-trends/teaching-students-to-create-content-not-just-consume-it-d199654c9c6c" TargetMode="External"/><Relationship Id="rId1" Type="http://schemas.openxmlformats.org/officeDocument/2006/relationships/slideLayout" Target="../slideLayouts/slideLayout20.xml"/><Relationship Id="rId5" Type="http://schemas.openxmlformats.org/officeDocument/2006/relationships/image" Target="../media/image14.sv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hyperlink" Target="http://www.konexio.eu/en.html?lang=en"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hyperlink" Target="https://www.codeproject.com/" TargetMode="External"/><Relationship Id="rId3" Type="http://schemas.openxmlformats.org/officeDocument/2006/relationships/hyperlink" Target="https://www.youtube.com/user/derekbanas" TargetMode="External"/><Relationship Id="rId7" Type="http://schemas.openxmlformats.org/officeDocument/2006/relationships/hyperlink" Target="https://stackexchange.com/" TargetMode="External"/><Relationship Id="rId2" Type="http://schemas.openxmlformats.org/officeDocument/2006/relationships/hyperlink" Target="https://www.youtube.com/user/thenewboston" TargetMode="External"/><Relationship Id="rId1" Type="http://schemas.openxmlformats.org/officeDocument/2006/relationships/slideLayout" Target="../slideLayouts/slideLayout16.xml"/><Relationship Id="rId6" Type="http://schemas.openxmlformats.org/officeDocument/2006/relationships/hyperlink" Target="https://www.reddit.com/" TargetMode="External"/><Relationship Id="rId5" Type="http://schemas.openxmlformats.org/officeDocument/2006/relationships/hyperlink" Target="https://www.quora.com/" TargetMode="External"/><Relationship Id="rId4" Type="http://schemas.openxmlformats.org/officeDocument/2006/relationships/hyperlink" Target="https://www.youtube.com/user/DevTipsForDesigner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ultyfocus.com/articles/online-education/helping-students-develop-digital-content-curation-skills/"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hyperlink" Target="https://www.facultyfocus.com/articles/online-education/helping-students-develop-digital-content-curation-ski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p:txBody>
          <a:bodyPr/>
          <a:lstStyle/>
          <a:p>
            <a:r>
              <a:rPr lang="hr-BA" dirty="0"/>
              <a:t>Welcome to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Module 3 </a:t>
            </a:r>
            <a:endParaRPr lang="en-IE" sz="3600" b="1" dirty="0">
              <a:solidFill>
                <a:srgbClr val="F5B020"/>
              </a:solidFill>
            </a:endParaRPr>
          </a:p>
          <a:p>
            <a:r>
              <a:rPr lang="en-US" sz="4400" b="1" dirty="0">
                <a:solidFill>
                  <a:srgbClr val="F5B020"/>
                </a:solidFill>
              </a:rPr>
              <a:t>Digital Content Creation</a:t>
            </a:r>
            <a:endParaRPr lang="en-US" sz="3200" b="1" dirty="0">
              <a:solidFill>
                <a:srgbClr val="F5B020"/>
              </a:solidFill>
            </a:endParaRPr>
          </a:p>
          <a:p>
            <a:endParaRPr lang="hr-BA" sz="3600" dirty="0"/>
          </a:p>
          <a:p>
            <a:r>
              <a:rPr lang="en-IE" sz="2400" dirty="0"/>
              <a:t>Part of our </a:t>
            </a:r>
          </a:p>
          <a:p>
            <a:r>
              <a:rPr lang="hr-BA" sz="2400" dirty="0"/>
              <a:t>INCLUDE HER Digital Development Resources</a:t>
            </a:r>
            <a:endParaRPr lang="en-US" sz="2400" dirty="0"/>
          </a:p>
        </p:txBody>
      </p:sp>
      <p:pic>
        <p:nvPicPr>
          <p:cNvPr id="6" name="Picture Placeholder 5" descr="A group of people looking at a computer&#10;&#10;Description automatically generated with medium confidence">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3"/>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935016" y="6031883"/>
            <a:ext cx="3326985" cy="707886"/>
          </a:xfrm>
          <a:prstGeom prst="rect">
            <a:avLst/>
          </a:prstGeom>
        </p:spPr>
        <p:txBody>
          <a:bodyPr wrap="square">
            <a:spAutoFit/>
          </a:bodyPr>
          <a:lstStyle/>
          <a:p>
            <a:pPr algn="r"/>
            <a:r>
              <a:rPr lang="en-US" sz="800" dirty="0">
                <a:solidFill>
                  <a:srgbClr val="5E5E5E"/>
                </a:solidFill>
                <a:latin typeface="+mj-lt"/>
              </a:rPr>
              <a:t>This </a:t>
            </a:r>
            <a:r>
              <a:rPr lang="en-US" sz="800" dirty="0" err="1">
                <a:solidFill>
                  <a:srgbClr val="5E5E5E"/>
                </a:solidFill>
                <a:latin typeface="+mj-lt"/>
              </a:rPr>
              <a:t>programme</a:t>
            </a:r>
            <a:r>
              <a:rPr lang="en-US" sz="800" dirty="0">
                <a:solidFill>
                  <a:srgbClr val="5E5E5E"/>
                </a:solidFill>
                <a:latin typeface="+mj-lt"/>
              </a:rPr>
              <a:t>  has been funded with support from the European Commission. The author is solely responsible for this publication (communication) and the Commission accepts no responsibility for any  use that may be made of the information contained therein</a:t>
            </a:r>
            <a:r>
              <a:rPr lang="fi-FI" sz="800" dirty="0">
                <a:solidFill>
                  <a:srgbClr val="5E5E5E"/>
                </a:solidFill>
                <a:latin typeface="+mj-lt"/>
              </a:rPr>
              <a:t> </a:t>
            </a: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4"/>
          <a:stretch>
            <a:fillRect/>
          </a:stretch>
        </p:blipFill>
        <p:spPr>
          <a:xfrm>
            <a:off x="0" y="5977769"/>
            <a:ext cx="2047875" cy="762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987E32-FB4F-48E3-8697-CC6D0AE88C1F}"/>
              </a:ext>
            </a:extLst>
          </p:cNvPr>
          <p:cNvSpPr>
            <a:spLocks noGrp="1"/>
          </p:cNvSpPr>
          <p:nvPr>
            <p:ph type="body" sz="quarter" idx="20"/>
          </p:nvPr>
        </p:nvSpPr>
        <p:spPr>
          <a:xfrm>
            <a:off x="5905665" y="1991900"/>
            <a:ext cx="5579898" cy="3722513"/>
          </a:xfrm>
        </p:spPr>
        <p:txBody>
          <a:bodyPr/>
          <a:lstStyle/>
          <a:p>
            <a:r>
              <a:rPr lang="en-US" dirty="0"/>
              <a:t>If searches are related to common, everyday topics, then “Googling it” would suffice.  </a:t>
            </a:r>
            <a:endParaRPr lang="hr-BA" dirty="0"/>
          </a:p>
          <a:p>
            <a:r>
              <a:rPr lang="en-US" dirty="0"/>
              <a:t>At the same time, however, if searches are related to disciplinary or research topics, those with greater levels of nuance and sophistication, then students should be equipped to take advantage of varied and specialized search tools (e.g., EBSCOhost, PsycINFO, PubMed/Medicine).</a:t>
            </a:r>
          </a:p>
          <a:p>
            <a:endParaRPr lang="en-US" dirty="0"/>
          </a:p>
        </p:txBody>
      </p:sp>
      <p:sp>
        <p:nvSpPr>
          <p:cNvPr id="3" name="Text Placeholder 2">
            <a:extLst>
              <a:ext uri="{FF2B5EF4-FFF2-40B4-BE49-F238E27FC236}">
                <a16:creationId xmlns:a16="http://schemas.microsoft.com/office/drawing/2014/main" id="{23D3E2F6-196C-4383-9C0A-481A5FB90657}"/>
              </a:ext>
            </a:extLst>
          </p:cNvPr>
          <p:cNvSpPr>
            <a:spLocks noGrp="1"/>
          </p:cNvSpPr>
          <p:nvPr>
            <p:ph type="body" sz="quarter" idx="22"/>
          </p:nvPr>
        </p:nvSpPr>
        <p:spPr/>
        <p:txBody>
          <a:bodyPr/>
          <a:lstStyle/>
          <a:p>
            <a:r>
              <a:rPr lang="hr-BA" dirty="0"/>
              <a:t>SURVEY</a:t>
            </a:r>
            <a:endParaRPr lang="en-US" dirty="0"/>
          </a:p>
        </p:txBody>
      </p:sp>
      <p:sp>
        <p:nvSpPr>
          <p:cNvPr id="4" name="Text Placeholder 3">
            <a:extLst>
              <a:ext uri="{FF2B5EF4-FFF2-40B4-BE49-F238E27FC236}">
                <a16:creationId xmlns:a16="http://schemas.microsoft.com/office/drawing/2014/main" id="{B29360F4-EE86-4A3A-9418-5B3335FFA86B}"/>
              </a:ext>
            </a:extLst>
          </p:cNvPr>
          <p:cNvSpPr>
            <a:spLocks noGrp="1"/>
          </p:cNvSpPr>
          <p:nvPr>
            <p:ph type="body" sz="quarter" idx="23"/>
          </p:nvPr>
        </p:nvSpPr>
        <p:spPr>
          <a:xfrm>
            <a:off x="516102" y="589389"/>
            <a:ext cx="3452394" cy="5125023"/>
          </a:xfrm>
        </p:spPr>
        <p:txBody>
          <a:bodyPr>
            <a:normAutofit fontScale="77500" lnSpcReduction="20000"/>
          </a:bodyPr>
          <a:lstStyle/>
          <a:p>
            <a:r>
              <a:rPr lang="hr-BA" dirty="0"/>
              <a:t>RESEARCH</a:t>
            </a:r>
          </a:p>
          <a:p>
            <a:endParaRPr lang="hr-BA" dirty="0"/>
          </a:p>
          <a:p>
            <a:pPr algn="l"/>
            <a:r>
              <a:rPr lang="en-US" sz="3600" dirty="0"/>
              <a:t>What type of information is being sought (e.g., general information queries, academic journals, books, conference presentations, video/audio)?</a:t>
            </a:r>
            <a:endParaRPr lang="hr-BA" sz="3600" dirty="0"/>
          </a:p>
          <a:p>
            <a:pPr algn="l"/>
            <a:endParaRPr lang="hr-BA" sz="3600" dirty="0"/>
          </a:p>
          <a:p>
            <a:pPr algn="l"/>
            <a:r>
              <a:rPr lang="en-US" sz="3600" dirty="0"/>
              <a:t>What subscriptions to academic databases are available?</a:t>
            </a:r>
          </a:p>
          <a:p>
            <a:endParaRPr lang="en-US" b="1" dirty="0"/>
          </a:p>
        </p:txBody>
      </p:sp>
      <p:sp>
        <p:nvSpPr>
          <p:cNvPr id="5" name="Text Placeholder 4">
            <a:extLst>
              <a:ext uri="{FF2B5EF4-FFF2-40B4-BE49-F238E27FC236}">
                <a16:creationId xmlns:a16="http://schemas.microsoft.com/office/drawing/2014/main" id="{70160744-3A17-44E5-848E-7AAE55C5610D}"/>
              </a:ext>
            </a:extLst>
          </p:cNvPr>
          <p:cNvSpPr>
            <a:spLocks noGrp="1"/>
          </p:cNvSpPr>
          <p:nvPr>
            <p:ph type="body" sz="quarter" idx="24"/>
          </p:nvPr>
        </p:nvSpPr>
        <p:spPr/>
        <p:txBody>
          <a:bodyPr/>
          <a:lstStyle/>
          <a:p>
            <a:r>
              <a:rPr lang="hr-BA" dirty="0"/>
              <a:t>2</a:t>
            </a:r>
            <a:endParaRPr lang="en-US" dirty="0"/>
          </a:p>
        </p:txBody>
      </p:sp>
      <p:pic>
        <p:nvPicPr>
          <p:cNvPr id="7" name="Graphic 6" descr="Help outline">
            <a:extLst>
              <a:ext uri="{FF2B5EF4-FFF2-40B4-BE49-F238E27FC236}">
                <a16:creationId xmlns:a16="http://schemas.microsoft.com/office/drawing/2014/main" id="{8FDC9BDB-8422-48E7-9368-4ACE55D29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8412" y="5220476"/>
            <a:ext cx="1387151" cy="1387151"/>
          </a:xfrm>
          <a:prstGeom prst="rect">
            <a:avLst/>
          </a:prstGeom>
        </p:spPr>
      </p:pic>
      <p:sp>
        <p:nvSpPr>
          <p:cNvPr id="8" name="TextBox 7">
            <a:extLst>
              <a:ext uri="{FF2B5EF4-FFF2-40B4-BE49-F238E27FC236}">
                <a16:creationId xmlns:a16="http://schemas.microsoft.com/office/drawing/2014/main" id="{A963E2CC-6324-4AB8-9EBA-CBCBA3F1FD28}"/>
              </a:ext>
            </a:extLst>
          </p:cNvPr>
          <p:cNvSpPr txBox="1"/>
          <p:nvPr/>
        </p:nvSpPr>
        <p:spPr>
          <a:xfrm>
            <a:off x="5007167" y="6655336"/>
            <a:ext cx="4725974" cy="200055"/>
          </a:xfrm>
          <a:prstGeom prst="rect">
            <a:avLst/>
          </a:prstGeom>
          <a:noFill/>
        </p:spPr>
        <p:txBody>
          <a:bodyPr wrap="none" rtlCol="0">
            <a:spAutoFit/>
          </a:bodyPr>
          <a:lstStyle/>
          <a:p>
            <a:r>
              <a:rPr lang="hr-BA" sz="700" dirty="0"/>
              <a:t>SOURCE: </a:t>
            </a:r>
            <a:r>
              <a:rPr lang="hr-BA" sz="700" dirty="0">
                <a:hlinkClick r:id="rId4"/>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197561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9962A-F118-4257-B958-03E1D88D10C1}"/>
              </a:ext>
            </a:extLst>
          </p:cNvPr>
          <p:cNvSpPr>
            <a:spLocks noGrp="1"/>
          </p:cNvSpPr>
          <p:nvPr>
            <p:ph type="body" sz="quarter" idx="13"/>
          </p:nvPr>
        </p:nvSpPr>
        <p:spPr/>
        <p:txBody>
          <a:bodyPr>
            <a:normAutofit fontScale="92500" lnSpcReduction="20000"/>
          </a:bodyPr>
          <a:lstStyle/>
          <a:p>
            <a:r>
              <a:rPr lang="en-US" dirty="0">
                <a:solidFill>
                  <a:srgbClr val="00ACA7"/>
                </a:solidFill>
              </a:rPr>
              <a:t>Google Scholar </a:t>
            </a:r>
            <a:r>
              <a:rPr lang="en-US" dirty="0"/>
              <a:t>provides a simple way to broadly search for scholarly literature</a:t>
            </a:r>
          </a:p>
        </p:txBody>
      </p:sp>
      <p:sp>
        <p:nvSpPr>
          <p:cNvPr id="3" name="Text Placeholder 2">
            <a:extLst>
              <a:ext uri="{FF2B5EF4-FFF2-40B4-BE49-F238E27FC236}">
                <a16:creationId xmlns:a16="http://schemas.microsoft.com/office/drawing/2014/main" id="{6BDAC05D-DAA4-4F40-8884-27AE80125B40}"/>
              </a:ext>
            </a:extLst>
          </p:cNvPr>
          <p:cNvSpPr>
            <a:spLocks noGrp="1"/>
          </p:cNvSpPr>
          <p:nvPr>
            <p:ph type="body" sz="quarter" idx="14"/>
          </p:nvPr>
        </p:nvSpPr>
        <p:spPr>
          <a:xfrm>
            <a:off x="4215588" y="5160912"/>
            <a:ext cx="3760824" cy="352191"/>
          </a:xfrm>
        </p:spPr>
        <p:txBody>
          <a:bodyPr/>
          <a:lstStyle/>
          <a:p>
            <a:r>
              <a:rPr lang="hr-BA" dirty="0">
                <a:hlinkClick r:id="rId2"/>
              </a:rPr>
              <a:t>https://scholar.google.com/</a:t>
            </a:r>
            <a:r>
              <a:rPr lang="hr-BA" dirty="0"/>
              <a:t> </a:t>
            </a:r>
            <a:endParaRPr lang="en-US" dirty="0"/>
          </a:p>
        </p:txBody>
      </p:sp>
      <p:pic>
        <p:nvPicPr>
          <p:cNvPr id="5" name="Picture 4">
            <a:extLst>
              <a:ext uri="{FF2B5EF4-FFF2-40B4-BE49-F238E27FC236}">
                <a16:creationId xmlns:a16="http://schemas.microsoft.com/office/drawing/2014/main" id="{563B91F5-58BA-4131-8A3A-0AAEA3305FE5}"/>
              </a:ext>
            </a:extLst>
          </p:cNvPr>
          <p:cNvPicPr>
            <a:picLocks noChangeAspect="1"/>
          </p:cNvPicPr>
          <p:nvPr/>
        </p:nvPicPr>
        <p:blipFill>
          <a:blip r:embed="rId3"/>
          <a:stretch>
            <a:fillRect/>
          </a:stretch>
        </p:blipFill>
        <p:spPr>
          <a:xfrm>
            <a:off x="2114550" y="2078159"/>
            <a:ext cx="7962900" cy="2600325"/>
          </a:xfrm>
          <a:prstGeom prst="rect">
            <a:avLst/>
          </a:prstGeom>
        </p:spPr>
      </p:pic>
    </p:spTree>
    <p:extLst>
      <p:ext uri="{BB962C8B-B14F-4D97-AF65-F5344CB8AC3E}">
        <p14:creationId xmlns:p14="http://schemas.microsoft.com/office/powerpoint/2010/main" val="405436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AEF34-A50C-44D5-AC69-B6B8CC6A9979}"/>
              </a:ext>
            </a:extLst>
          </p:cNvPr>
          <p:cNvSpPr>
            <a:spLocks noGrp="1"/>
          </p:cNvSpPr>
          <p:nvPr>
            <p:ph type="body" sz="quarter" idx="20"/>
          </p:nvPr>
        </p:nvSpPr>
        <p:spPr/>
        <p:txBody>
          <a:bodyPr/>
          <a:lstStyle/>
          <a:p>
            <a:pPr algn="l"/>
            <a:r>
              <a:rPr lang="en-US" sz="2400" dirty="0"/>
              <a:t>What types of search terms and queries will yield the best results?</a:t>
            </a:r>
          </a:p>
          <a:p>
            <a:pPr algn="l"/>
            <a:r>
              <a:rPr lang="en-US" sz="2400" dirty="0"/>
              <a:t>What are the expectations for this search process (e.g., number of potential resources, variety of sources?)</a:t>
            </a:r>
          </a:p>
          <a:p>
            <a:endParaRPr lang="en-US" dirty="0"/>
          </a:p>
        </p:txBody>
      </p:sp>
      <p:sp>
        <p:nvSpPr>
          <p:cNvPr id="3" name="Text Placeholder 2">
            <a:extLst>
              <a:ext uri="{FF2B5EF4-FFF2-40B4-BE49-F238E27FC236}">
                <a16:creationId xmlns:a16="http://schemas.microsoft.com/office/drawing/2014/main" id="{9488CF20-1F1C-4A56-A4DA-5C3BDD6D740E}"/>
              </a:ext>
            </a:extLst>
          </p:cNvPr>
          <p:cNvSpPr>
            <a:spLocks noGrp="1"/>
          </p:cNvSpPr>
          <p:nvPr>
            <p:ph type="body" sz="quarter" idx="22"/>
          </p:nvPr>
        </p:nvSpPr>
        <p:spPr/>
        <p:txBody>
          <a:bodyPr/>
          <a:lstStyle/>
          <a:p>
            <a:r>
              <a:rPr lang="hr-BA" dirty="0"/>
              <a:t>SEARCH</a:t>
            </a:r>
            <a:endParaRPr lang="en-US" dirty="0"/>
          </a:p>
        </p:txBody>
      </p:sp>
      <p:sp>
        <p:nvSpPr>
          <p:cNvPr id="4" name="Text Placeholder 3">
            <a:extLst>
              <a:ext uri="{FF2B5EF4-FFF2-40B4-BE49-F238E27FC236}">
                <a16:creationId xmlns:a16="http://schemas.microsoft.com/office/drawing/2014/main" id="{011E8CEA-0FC7-4F09-8AB3-64C86698BCCC}"/>
              </a:ext>
            </a:extLst>
          </p:cNvPr>
          <p:cNvSpPr>
            <a:spLocks noGrp="1"/>
          </p:cNvSpPr>
          <p:nvPr>
            <p:ph type="body" sz="quarter" idx="23"/>
          </p:nvPr>
        </p:nvSpPr>
        <p:spPr>
          <a:xfrm>
            <a:off x="516102" y="589390"/>
            <a:ext cx="3452394" cy="5736765"/>
          </a:xfrm>
        </p:spPr>
        <p:txBody>
          <a:bodyPr>
            <a:normAutofit/>
          </a:bodyPr>
          <a:lstStyle/>
          <a:p>
            <a:r>
              <a:rPr lang="hr-BA" sz="2800" dirty="0"/>
              <a:t>RESEARCH</a:t>
            </a:r>
          </a:p>
          <a:p>
            <a:endParaRPr lang="hr-BA" sz="2800" dirty="0"/>
          </a:p>
          <a:p>
            <a:r>
              <a:rPr lang="en-US" sz="2800" dirty="0"/>
              <a:t>The next step is to search for sources. </a:t>
            </a:r>
            <a:endParaRPr lang="hr-BA" sz="2800" dirty="0"/>
          </a:p>
          <a:p>
            <a:endParaRPr lang="hr-BA" sz="2800" dirty="0"/>
          </a:p>
          <a:p>
            <a:r>
              <a:rPr lang="en-US" sz="2800" dirty="0"/>
              <a:t>While everyone knows how to Google for information, many do not consider how they are crafting their search terms and queries</a:t>
            </a:r>
            <a:r>
              <a:rPr lang="hr-BA" sz="2800" dirty="0"/>
              <a:t>.</a:t>
            </a:r>
          </a:p>
        </p:txBody>
      </p:sp>
      <p:sp>
        <p:nvSpPr>
          <p:cNvPr id="5" name="Text Placeholder 4">
            <a:extLst>
              <a:ext uri="{FF2B5EF4-FFF2-40B4-BE49-F238E27FC236}">
                <a16:creationId xmlns:a16="http://schemas.microsoft.com/office/drawing/2014/main" id="{3AE481BD-5E4B-47DF-A319-19220C37480C}"/>
              </a:ext>
            </a:extLst>
          </p:cNvPr>
          <p:cNvSpPr>
            <a:spLocks noGrp="1"/>
          </p:cNvSpPr>
          <p:nvPr>
            <p:ph type="body" sz="quarter" idx="24"/>
          </p:nvPr>
        </p:nvSpPr>
        <p:spPr/>
        <p:txBody>
          <a:bodyPr/>
          <a:lstStyle/>
          <a:p>
            <a:r>
              <a:rPr lang="hr-BA" dirty="0"/>
              <a:t>3</a:t>
            </a:r>
            <a:endParaRPr lang="en-US" dirty="0"/>
          </a:p>
        </p:txBody>
      </p:sp>
      <p:pic>
        <p:nvPicPr>
          <p:cNvPr id="7" name="Graphic 6" descr="Folder Search outline">
            <a:extLst>
              <a:ext uri="{FF2B5EF4-FFF2-40B4-BE49-F238E27FC236}">
                <a16:creationId xmlns:a16="http://schemas.microsoft.com/office/drawing/2014/main" id="{C682AF36-CC0C-42EB-9049-4D84E78CF5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0372" y="4472474"/>
            <a:ext cx="2245568" cy="2245568"/>
          </a:xfrm>
          <a:prstGeom prst="rect">
            <a:avLst/>
          </a:prstGeom>
        </p:spPr>
      </p:pic>
      <p:sp>
        <p:nvSpPr>
          <p:cNvPr id="8" name="TextBox 7">
            <a:extLst>
              <a:ext uri="{FF2B5EF4-FFF2-40B4-BE49-F238E27FC236}">
                <a16:creationId xmlns:a16="http://schemas.microsoft.com/office/drawing/2014/main" id="{20D5C2B5-FEB4-42B3-8C86-410A7BD939B2}"/>
              </a:ext>
            </a:extLst>
          </p:cNvPr>
          <p:cNvSpPr txBox="1"/>
          <p:nvPr/>
        </p:nvSpPr>
        <p:spPr>
          <a:xfrm>
            <a:off x="5007167" y="6655336"/>
            <a:ext cx="4725974" cy="200055"/>
          </a:xfrm>
          <a:prstGeom prst="rect">
            <a:avLst/>
          </a:prstGeom>
          <a:noFill/>
        </p:spPr>
        <p:txBody>
          <a:bodyPr wrap="none" rtlCol="0">
            <a:spAutoFit/>
          </a:bodyPr>
          <a:lstStyle/>
          <a:p>
            <a:r>
              <a:rPr lang="hr-BA" sz="700" dirty="0"/>
              <a:t>SOURCE: </a:t>
            </a:r>
            <a:r>
              <a:rPr lang="hr-BA" sz="700" dirty="0">
                <a:hlinkClick r:id="rId4"/>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245937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CF99-AFE1-45EC-8CF8-E4B490C8B012}"/>
              </a:ext>
            </a:extLst>
          </p:cNvPr>
          <p:cNvSpPr>
            <a:spLocks noGrp="1"/>
          </p:cNvSpPr>
          <p:nvPr>
            <p:ph type="body" sz="quarter" idx="20"/>
          </p:nvPr>
        </p:nvSpPr>
        <p:spPr/>
        <p:txBody>
          <a:bodyPr/>
          <a:lstStyle/>
          <a:p>
            <a:pPr algn="l"/>
            <a:r>
              <a:rPr lang="en-US" dirty="0"/>
              <a:t>What types of strategies could be used to assess and verify the quality of collected information?</a:t>
            </a:r>
            <a:endParaRPr lang="hr-BA" dirty="0"/>
          </a:p>
          <a:p>
            <a:pPr algn="l"/>
            <a:r>
              <a:rPr lang="en-US" dirty="0"/>
              <a:t>Is there an openness to the possibility that final conclusions might be contrary to or change initial hypotheses?</a:t>
            </a:r>
          </a:p>
          <a:p>
            <a:endParaRPr lang="en-US" dirty="0"/>
          </a:p>
        </p:txBody>
      </p:sp>
      <p:sp>
        <p:nvSpPr>
          <p:cNvPr id="3" name="Text Placeholder 2">
            <a:extLst>
              <a:ext uri="{FF2B5EF4-FFF2-40B4-BE49-F238E27FC236}">
                <a16:creationId xmlns:a16="http://schemas.microsoft.com/office/drawing/2014/main" id="{52F1CB85-95FD-4261-B625-BA855E326639}"/>
              </a:ext>
            </a:extLst>
          </p:cNvPr>
          <p:cNvSpPr>
            <a:spLocks noGrp="1"/>
          </p:cNvSpPr>
          <p:nvPr>
            <p:ph type="body" sz="quarter" idx="22"/>
          </p:nvPr>
        </p:nvSpPr>
        <p:spPr/>
        <p:txBody>
          <a:bodyPr/>
          <a:lstStyle/>
          <a:p>
            <a:r>
              <a:rPr lang="hr-BA" dirty="0"/>
              <a:t>SELECT</a:t>
            </a:r>
            <a:endParaRPr lang="en-US" dirty="0"/>
          </a:p>
        </p:txBody>
      </p:sp>
      <p:sp>
        <p:nvSpPr>
          <p:cNvPr id="4" name="Text Placeholder 3">
            <a:extLst>
              <a:ext uri="{FF2B5EF4-FFF2-40B4-BE49-F238E27FC236}">
                <a16:creationId xmlns:a16="http://schemas.microsoft.com/office/drawing/2014/main" id="{101DDB2A-D844-4B06-87F8-496E29D46AB4}"/>
              </a:ext>
            </a:extLst>
          </p:cNvPr>
          <p:cNvSpPr>
            <a:spLocks noGrp="1"/>
          </p:cNvSpPr>
          <p:nvPr>
            <p:ph type="body" sz="quarter" idx="23"/>
          </p:nvPr>
        </p:nvSpPr>
        <p:spPr>
          <a:xfrm>
            <a:off x="516102" y="589390"/>
            <a:ext cx="3452394" cy="3945288"/>
          </a:xfrm>
        </p:spPr>
        <p:txBody>
          <a:bodyPr>
            <a:normAutofit/>
          </a:bodyPr>
          <a:lstStyle/>
          <a:p>
            <a:r>
              <a:rPr lang="hr-BA" sz="2800" dirty="0"/>
              <a:t>RESEARCH</a:t>
            </a:r>
          </a:p>
          <a:p>
            <a:endParaRPr lang="hr-BA" sz="2800" dirty="0"/>
          </a:p>
          <a:p>
            <a:r>
              <a:rPr lang="en-US" sz="2800" dirty="0"/>
              <a:t>There are variety of online tools to assist students in creating these graphic representations of their planned project, for example </a:t>
            </a:r>
            <a:r>
              <a:rPr lang="en-US" sz="2800" dirty="0">
                <a:hlinkClick r:id="rId2"/>
              </a:rPr>
              <a:t>Coggle </a:t>
            </a:r>
            <a:endParaRPr lang="en-US" sz="2800" dirty="0"/>
          </a:p>
          <a:p>
            <a:endParaRPr lang="hr-BA" sz="2800" dirty="0"/>
          </a:p>
          <a:p>
            <a:endParaRPr lang="en-US" sz="2800" dirty="0"/>
          </a:p>
        </p:txBody>
      </p:sp>
      <p:sp>
        <p:nvSpPr>
          <p:cNvPr id="5" name="Text Placeholder 4">
            <a:extLst>
              <a:ext uri="{FF2B5EF4-FFF2-40B4-BE49-F238E27FC236}">
                <a16:creationId xmlns:a16="http://schemas.microsoft.com/office/drawing/2014/main" id="{29287FB4-83E7-4567-AE78-9B55C0601C44}"/>
              </a:ext>
            </a:extLst>
          </p:cNvPr>
          <p:cNvSpPr>
            <a:spLocks noGrp="1"/>
          </p:cNvSpPr>
          <p:nvPr>
            <p:ph type="body" sz="quarter" idx="24"/>
          </p:nvPr>
        </p:nvSpPr>
        <p:spPr/>
        <p:txBody>
          <a:bodyPr/>
          <a:lstStyle/>
          <a:p>
            <a:r>
              <a:rPr lang="hr-BA" dirty="0"/>
              <a:t>4</a:t>
            </a:r>
            <a:endParaRPr lang="en-US" dirty="0"/>
          </a:p>
        </p:txBody>
      </p:sp>
      <p:pic>
        <p:nvPicPr>
          <p:cNvPr id="10" name="Graphic 9" descr="Good Inventory outline">
            <a:extLst>
              <a:ext uri="{FF2B5EF4-FFF2-40B4-BE49-F238E27FC236}">
                <a16:creationId xmlns:a16="http://schemas.microsoft.com/office/drawing/2014/main" id="{06EB5EBA-173F-40C1-9DBD-EE268B7E9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7411" y="4711484"/>
            <a:ext cx="1768152" cy="1768152"/>
          </a:xfrm>
          <a:prstGeom prst="rect">
            <a:avLst/>
          </a:prstGeom>
        </p:spPr>
      </p:pic>
      <p:sp>
        <p:nvSpPr>
          <p:cNvPr id="11" name="TextBox 10">
            <a:extLst>
              <a:ext uri="{FF2B5EF4-FFF2-40B4-BE49-F238E27FC236}">
                <a16:creationId xmlns:a16="http://schemas.microsoft.com/office/drawing/2014/main" id="{6BB33D3E-8BDE-41B7-98BD-BA57135085C3}"/>
              </a:ext>
            </a:extLst>
          </p:cNvPr>
          <p:cNvSpPr txBox="1"/>
          <p:nvPr/>
        </p:nvSpPr>
        <p:spPr>
          <a:xfrm>
            <a:off x="5007167" y="6655336"/>
            <a:ext cx="4725974" cy="200055"/>
          </a:xfrm>
          <a:prstGeom prst="rect">
            <a:avLst/>
          </a:prstGeom>
          <a:noFill/>
        </p:spPr>
        <p:txBody>
          <a:bodyPr wrap="none" rtlCol="0">
            <a:spAutoFit/>
          </a:bodyPr>
          <a:lstStyle/>
          <a:p>
            <a:r>
              <a:rPr lang="hr-BA" sz="700" dirty="0"/>
              <a:t>SOURCE: </a:t>
            </a:r>
            <a:r>
              <a:rPr lang="hr-BA" sz="700" dirty="0">
                <a:hlinkClick r:id="rId5"/>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96040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B740E5-A5BD-4A9E-89D7-66ED180F7D08}"/>
              </a:ext>
            </a:extLst>
          </p:cNvPr>
          <p:cNvSpPr>
            <a:spLocks noGrp="1"/>
          </p:cNvSpPr>
          <p:nvPr>
            <p:ph type="body" sz="quarter" idx="20"/>
          </p:nvPr>
        </p:nvSpPr>
        <p:spPr>
          <a:xfrm>
            <a:off x="5675971" y="1459941"/>
            <a:ext cx="5182529" cy="3722513"/>
          </a:xfrm>
        </p:spPr>
        <p:txBody>
          <a:bodyPr/>
          <a:lstStyle/>
          <a:p>
            <a:r>
              <a:rPr lang="en-US" dirty="0"/>
              <a:t>Systematic research procedures should </a:t>
            </a:r>
            <a:r>
              <a:rPr lang="hr-BA" dirty="0"/>
              <a:t>end</a:t>
            </a:r>
            <a:r>
              <a:rPr lang="en-US" dirty="0"/>
              <a:t> in a process of summarizing and synthesizing the works found. </a:t>
            </a:r>
            <a:endParaRPr lang="hr-BA" dirty="0"/>
          </a:p>
          <a:p>
            <a:endParaRPr lang="hr-BA" dirty="0"/>
          </a:p>
          <a:p>
            <a:r>
              <a:rPr lang="hr-BA" dirty="0"/>
              <a:t>Y</a:t>
            </a:r>
            <a:r>
              <a:rPr lang="en-US" dirty="0"/>
              <a:t>ou will find various resources. Students often just draw all their research into one report. We suggest you first summarise each resource. By looking at the main point each resource is making, you will have a better understanding of the overall research and will be able to spot the relationship between these resources and their points.</a:t>
            </a:r>
          </a:p>
        </p:txBody>
      </p:sp>
      <p:sp>
        <p:nvSpPr>
          <p:cNvPr id="3" name="Text Placeholder 2">
            <a:extLst>
              <a:ext uri="{FF2B5EF4-FFF2-40B4-BE49-F238E27FC236}">
                <a16:creationId xmlns:a16="http://schemas.microsoft.com/office/drawing/2014/main" id="{EB589F7A-410E-45CD-87FA-37EDC47A8FB4}"/>
              </a:ext>
            </a:extLst>
          </p:cNvPr>
          <p:cNvSpPr>
            <a:spLocks noGrp="1"/>
          </p:cNvSpPr>
          <p:nvPr>
            <p:ph type="body" sz="quarter" idx="22"/>
          </p:nvPr>
        </p:nvSpPr>
        <p:spPr/>
        <p:txBody>
          <a:bodyPr/>
          <a:lstStyle/>
          <a:p>
            <a:r>
              <a:rPr lang="hr-BA" dirty="0"/>
              <a:t>SINTHESIZE</a:t>
            </a:r>
            <a:endParaRPr lang="en-US" dirty="0"/>
          </a:p>
        </p:txBody>
      </p:sp>
      <p:sp>
        <p:nvSpPr>
          <p:cNvPr id="4" name="Text Placeholder 3">
            <a:extLst>
              <a:ext uri="{FF2B5EF4-FFF2-40B4-BE49-F238E27FC236}">
                <a16:creationId xmlns:a16="http://schemas.microsoft.com/office/drawing/2014/main" id="{227C2D3E-F310-43F0-B37C-2373083D5A4B}"/>
              </a:ext>
            </a:extLst>
          </p:cNvPr>
          <p:cNvSpPr>
            <a:spLocks noGrp="1"/>
          </p:cNvSpPr>
          <p:nvPr>
            <p:ph type="body" sz="quarter" idx="23"/>
          </p:nvPr>
        </p:nvSpPr>
        <p:spPr>
          <a:xfrm>
            <a:off x="516102" y="589390"/>
            <a:ext cx="3452394" cy="4952994"/>
          </a:xfrm>
        </p:spPr>
        <p:txBody>
          <a:bodyPr>
            <a:normAutofit/>
          </a:bodyPr>
          <a:lstStyle/>
          <a:p>
            <a:r>
              <a:rPr lang="hr-BA" sz="2800" dirty="0"/>
              <a:t>RESEARCH</a:t>
            </a:r>
          </a:p>
          <a:p>
            <a:endParaRPr lang="hr-BA" sz="2800" dirty="0"/>
          </a:p>
          <a:p>
            <a:r>
              <a:rPr lang="en-US" sz="2800" dirty="0"/>
              <a:t>The ability to summarize an author’s position is critical to validating its </a:t>
            </a:r>
            <a:r>
              <a:rPr lang="hr-BA" sz="2800" dirty="0"/>
              <a:t>accuracy</a:t>
            </a:r>
            <a:r>
              <a:rPr lang="en-US" sz="2800" dirty="0"/>
              <a:t>, as it often alerts students to gaps in the author’s reasoning</a:t>
            </a:r>
            <a:endParaRPr lang="hr-BA" sz="2800" dirty="0"/>
          </a:p>
        </p:txBody>
      </p:sp>
      <p:sp>
        <p:nvSpPr>
          <p:cNvPr id="5" name="Text Placeholder 4">
            <a:extLst>
              <a:ext uri="{FF2B5EF4-FFF2-40B4-BE49-F238E27FC236}">
                <a16:creationId xmlns:a16="http://schemas.microsoft.com/office/drawing/2014/main" id="{6E06A979-229B-4416-B229-C7A075DD3613}"/>
              </a:ext>
            </a:extLst>
          </p:cNvPr>
          <p:cNvSpPr>
            <a:spLocks noGrp="1"/>
          </p:cNvSpPr>
          <p:nvPr>
            <p:ph type="body" sz="quarter" idx="24"/>
          </p:nvPr>
        </p:nvSpPr>
        <p:spPr/>
        <p:txBody>
          <a:bodyPr/>
          <a:lstStyle/>
          <a:p>
            <a:r>
              <a:rPr lang="hr-BA" dirty="0"/>
              <a:t>5</a:t>
            </a:r>
            <a:endParaRPr lang="en-US" dirty="0"/>
          </a:p>
        </p:txBody>
      </p:sp>
      <p:pic>
        <p:nvPicPr>
          <p:cNvPr id="7" name="Graphic 6" descr="Puzzle pieces outline">
            <a:extLst>
              <a:ext uri="{FF2B5EF4-FFF2-40B4-BE49-F238E27FC236}">
                <a16:creationId xmlns:a16="http://schemas.microsoft.com/office/drawing/2014/main" id="{CDE0933C-C575-4C0B-A985-E30C5F633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0482" y="5003818"/>
            <a:ext cx="1651518" cy="1651518"/>
          </a:xfrm>
          <a:prstGeom prst="rect">
            <a:avLst/>
          </a:prstGeom>
        </p:spPr>
      </p:pic>
      <p:sp>
        <p:nvSpPr>
          <p:cNvPr id="8" name="TextBox 7">
            <a:extLst>
              <a:ext uri="{FF2B5EF4-FFF2-40B4-BE49-F238E27FC236}">
                <a16:creationId xmlns:a16="http://schemas.microsoft.com/office/drawing/2014/main" id="{2F782B9C-C2D2-4F7B-BABE-FB38F57C69F5}"/>
              </a:ext>
            </a:extLst>
          </p:cNvPr>
          <p:cNvSpPr txBox="1"/>
          <p:nvPr/>
        </p:nvSpPr>
        <p:spPr>
          <a:xfrm>
            <a:off x="5007167" y="6655336"/>
            <a:ext cx="4725974" cy="200055"/>
          </a:xfrm>
          <a:prstGeom prst="rect">
            <a:avLst/>
          </a:prstGeom>
          <a:noFill/>
        </p:spPr>
        <p:txBody>
          <a:bodyPr wrap="none" rtlCol="0">
            <a:spAutoFit/>
          </a:bodyPr>
          <a:lstStyle/>
          <a:p>
            <a:r>
              <a:rPr lang="hr-BA" sz="700" dirty="0"/>
              <a:t>SOURCE: </a:t>
            </a:r>
            <a:r>
              <a:rPr lang="hr-BA" sz="700" dirty="0">
                <a:hlinkClick r:id="rId4"/>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8124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9E6C93-CEBF-459F-A6E6-33471806D7C0}"/>
              </a:ext>
            </a:extLst>
          </p:cNvPr>
          <p:cNvSpPr>
            <a:spLocks noGrp="1"/>
          </p:cNvSpPr>
          <p:nvPr>
            <p:ph type="body" sz="quarter" idx="13"/>
          </p:nvPr>
        </p:nvSpPr>
        <p:spPr/>
        <p:txBody>
          <a:bodyPr>
            <a:normAutofit lnSpcReduction="10000"/>
          </a:bodyPr>
          <a:lstStyle/>
          <a:p>
            <a:r>
              <a:rPr lang="hr-BA" dirty="0"/>
              <a:t>Once you have done your research and planning, you will know more about the content you are about to create.</a:t>
            </a:r>
          </a:p>
          <a:p>
            <a:endParaRPr lang="hr-BA" dirty="0"/>
          </a:p>
          <a:p>
            <a:r>
              <a:rPr lang="hr-BA" dirty="0"/>
              <a:t>Now it is helpful to craft your message, your unique way of forming the content and presenting the information. </a:t>
            </a:r>
            <a:endParaRPr lang="en-US" dirty="0"/>
          </a:p>
        </p:txBody>
      </p:sp>
      <p:pic>
        <p:nvPicPr>
          <p:cNvPr id="7" name="Picture Placeholder 6" descr="Yellow and blue symbols">
            <a:extLst>
              <a:ext uri="{FF2B5EF4-FFF2-40B4-BE49-F238E27FC236}">
                <a16:creationId xmlns:a16="http://schemas.microsoft.com/office/drawing/2014/main" id="{5517BBD0-9871-4A0B-8095-B9D37E61F59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5734225" y="-1"/>
            <a:ext cx="5689601" cy="6858001"/>
          </a:xfrm>
        </p:spPr>
      </p:pic>
    </p:spTree>
    <p:extLst>
      <p:ext uri="{BB962C8B-B14F-4D97-AF65-F5344CB8AC3E}">
        <p14:creationId xmlns:p14="http://schemas.microsoft.com/office/powerpoint/2010/main" val="108898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0F9AB-E7FE-45A1-82D5-E9B0741724C6}"/>
              </a:ext>
            </a:extLst>
          </p:cNvPr>
          <p:cNvSpPr>
            <a:spLocks noGrp="1"/>
          </p:cNvSpPr>
          <p:nvPr>
            <p:ph type="body" sz="quarter" idx="13"/>
          </p:nvPr>
        </p:nvSpPr>
        <p:spPr>
          <a:xfrm>
            <a:off x="515996" y="400052"/>
            <a:ext cx="11160008" cy="1672318"/>
          </a:xfrm>
        </p:spPr>
        <p:txBody>
          <a:bodyPr>
            <a:normAutofit/>
          </a:bodyPr>
          <a:lstStyle/>
          <a:p>
            <a:r>
              <a:rPr lang="hr-BA" sz="4100" dirty="0"/>
              <a:t>Content research and planning</a:t>
            </a:r>
          </a:p>
          <a:p>
            <a:pPr algn="ctr"/>
            <a:r>
              <a:rPr lang="en-GB" sz="2400" dirty="0"/>
              <a:t>Please reflect on these 6 steps to </a:t>
            </a:r>
            <a:r>
              <a:rPr lang="en-US" sz="2400" dirty="0"/>
              <a:t>CRAFTING AN EFFECTIVE MESSAGE</a:t>
            </a:r>
            <a:endParaRPr lang="hr-BA" sz="2400" dirty="0"/>
          </a:p>
        </p:txBody>
      </p:sp>
      <p:graphicFrame>
        <p:nvGraphicFramePr>
          <p:cNvPr id="6" name="Diagram 5">
            <a:extLst>
              <a:ext uri="{FF2B5EF4-FFF2-40B4-BE49-F238E27FC236}">
                <a16:creationId xmlns:a16="http://schemas.microsoft.com/office/drawing/2014/main" id="{79F49BF3-8492-4999-A13D-654751C9DB64}"/>
              </a:ext>
            </a:extLst>
          </p:cNvPr>
          <p:cNvGraphicFramePr/>
          <p:nvPr>
            <p:extLst>
              <p:ext uri="{D42A27DB-BD31-4B8C-83A1-F6EECF244321}">
                <p14:modId xmlns:p14="http://schemas.microsoft.com/office/powerpoint/2010/main" val="4003798926"/>
              </p:ext>
            </p:extLst>
          </p:nvPr>
        </p:nvGraphicFramePr>
        <p:xfrm>
          <a:off x="849086" y="2304661"/>
          <a:ext cx="10590245" cy="383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A518C86-44CA-4A61-AFDE-8F7433793D39}"/>
              </a:ext>
            </a:extLst>
          </p:cNvPr>
          <p:cNvSpPr txBox="1"/>
          <p:nvPr/>
        </p:nvSpPr>
        <p:spPr>
          <a:xfrm>
            <a:off x="1017036" y="2593910"/>
            <a:ext cx="810799" cy="369332"/>
          </a:xfrm>
          <a:prstGeom prst="rect">
            <a:avLst/>
          </a:prstGeom>
          <a:noFill/>
        </p:spPr>
        <p:txBody>
          <a:bodyPr wrap="none" rtlCol="0">
            <a:spAutoFit/>
          </a:bodyPr>
          <a:lstStyle/>
          <a:p>
            <a:r>
              <a:rPr lang="hr-BA" b="1" dirty="0">
                <a:solidFill>
                  <a:schemeClr val="bg1"/>
                </a:solidFill>
              </a:rPr>
              <a:t>STEP 1</a:t>
            </a:r>
            <a:endParaRPr lang="en-US" b="1" dirty="0">
              <a:solidFill>
                <a:schemeClr val="bg1"/>
              </a:solidFill>
            </a:endParaRPr>
          </a:p>
        </p:txBody>
      </p:sp>
      <p:sp>
        <p:nvSpPr>
          <p:cNvPr id="8" name="TextBox 7">
            <a:extLst>
              <a:ext uri="{FF2B5EF4-FFF2-40B4-BE49-F238E27FC236}">
                <a16:creationId xmlns:a16="http://schemas.microsoft.com/office/drawing/2014/main" id="{87DB02E3-0564-467C-BCC0-DA2AE006BFD0}"/>
              </a:ext>
            </a:extLst>
          </p:cNvPr>
          <p:cNvSpPr txBox="1"/>
          <p:nvPr/>
        </p:nvSpPr>
        <p:spPr>
          <a:xfrm>
            <a:off x="4631093" y="2746310"/>
            <a:ext cx="810799" cy="369332"/>
          </a:xfrm>
          <a:prstGeom prst="rect">
            <a:avLst/>
          </a:prstGeom>
          <a:noFill/>
        </p:spPr>
        <p:txBody>
          <a:bodyPr wrap="none" rtlCol="0">
            <a:spAutoFit/>
          </a:bodyPr>
          <a:lstStyle/>
          <a:p>
            <a:r>
              <a:rPr lang="hr-BA" b="1" dirty="0">
                <a:solidFill>
                  <a:schemeClr val="bg1"/>
                </a:solidFill>
              </a:rPr>
              <a:t>STEP 2</a:t>
            </a:r>
            <a:endParaRPr lang="en-US" b="1" dirty="0">
              <a:solidFill>
                <a:schemeClr val="bg1"/>
              </a:solidFill>
            </a:endParaRPr>
          </a:p>
        </p:txBody>
      </p:sp>
      <p:sp>
        <p:nvSpPr>
          <p:cNvPr id="9" name="TextBox 8">
            <a:extLst>
              <a:ext uri="{FF2B5EF4-FFF2-40B4-BE49-F238E27FC236}">
                <a16:creationId xmlns:a16="http://schemas.microsoft.com/office/drawing/2014/main" id="{ABE311AD-8B4C-4BC4-A52F-03A1336B1E5A}"/>
              </a:ext>
            </a:extLst>
          </p:cNvPr>
          <p:cNvSpPr txBox="1"/>
          <p:nvPr/>
        </p:nvSpPr>
        <p:spPr>
          <a:xfrm>
            <a:off x="8245150" y="2714044"/>
            <a:ext cx="810799" cy="369332"/>
          </a:xfrm>
          <a:prstGeom prst="rect">
            <a:avLst/>
          </a:prstGeom>
          <a:noFill/>
        </p:spPr>
        <p:txBody>
          <a:bodyPr wrap="none" rtlCol="0">
            <a:spAutoFit/>
          </a:bodyPr>
          <a:lstStyle/>
          <a:p>
            <a:r>
              <a:rPr lang="hr-BA" b="1" dirty="0">
                <a:solidFill>
                  <a:schemeClr val="bg1"/>
                </a:solidFill>
              </a:rPr>
              <a:t>STEP 3</a:t>
            </a:r>
            <a:endParaRPr lang="en-US" b="1" dirty="0">
              <a:solidFill>
                <a:schemeClr val="bg1"/>
              </a:solidFill>
            </a:endParaRPr>
          </a:p>
        </p:txBody>
      </p:sp>
    </p:spTree>
    <p:extLst>
      <p:ext uri="{BB962C8B-B14F-4D97-AF65-F5344CB8AC3E}">
        <p14:creationId xmlns:p14="http://schemas.microsoft.com/office/powerpoint/2010/main" val="240079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9F49BF3-8492-4999-A13D-654751C9DB64}"/>
              </a:ext>
            </a:extLst>
          </p:cNvPr>
          <p:cNvGraphicFramePr/>
          <p:nvPr>
            <p:extLst>
              <p:ext uri="{D42A27DB-BD31-4B8C-83A1-F6EECF244321}">
                <p14:modId xmlns:p14="http://schemas.microsoft.com/office/powerpoint/2010/main" val="3436301092"/>
              </p:ext>
            </p:extLst>
          </p:nvPr>
        </p:nvGraphicFramePr>
        <p:xfrm>
          <a:off x="849086" y="2304661"/>
          <a:ext cx="10590245" cy="383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A518C86-44CA-4A61-AFDE-8F7433793D39}"/>
              </a:ext>
            </a:extLst>
          </p:cNvPr>
          <p:cNvSpPr txBox="1"/>
          <p:nvPr/>
        </p:nvSpPr>
        <p:spPr>
          <a:xfrm>
            <a:off x="1017036" y="2593910"/>
            <a:ext cx="810799" cy="369332"/>
          </a:xfrm>
          <a:prstGeom prst="rect">
            <a:avLst/>
          </a:prstGeom>
          <a:noFill/>
        </p:spPr>
        <p:txBody>
          <a:bodyPr wrap="none" rtlCol="0">
            <a:spAutoFit/>
          </a:bodyPr>
          <a:lstStyle/>
          <a:p>
            <a:r>
              <a:rPr lang="hr-BA" b="1" dirty="0">
                <a:solidFill>
                  <a:schemeClr val="bg1"/>
                </a:solidFill>
              </a:rPr>
              <a:t>STEP 4</a:t>
            </a:r>
            <a:endParaRPr lang="en-US" b="1" dirty="0">
              <a:solidFill>
                <a:schemeClr val="bg1"/>
              </a:solidFill>
            </a:endParaRPr>
          </a:p>
        </p:txBody>
      </p:sp>
      <p:sp>
        <p:nvSpPr>
          <p:cNvPr id="8" name="TextBox 7">
            <a:extLst>
              <a:ext uri="{FF2B5EF4-FFF2-40B4-BE49-F238E27FC236}">
                <a16:creationId xmlns:a16="http://schemas.microsoft.com/office/drawing/2014/main" id="{87DB02E3-0564-467C-BCC0-DA2AE006BFD0}"/>
              </a:ext>
            </a:extLst>
          </p:cNvPr>
          <p:cNvSpPr txBox="1"/>
          <p:nvPr/>
        </p:nvSpPr>
        <p:spPr>
          <a:xfrm>
            <a:off x="4631093" y="2746310"/>
            <a:ext cx="810799" cy="369332"/>
          </a:xfrm>
          <a:prstGeom prst="rect">
            <a:avLst/>
          </a:prstGeom>
          <a:noFill/>
        </p:spPr>
        <p:txBody>
          <a:bodyPr wrap="none" rtlCol="0">
            <a:spAutoFit/>
          </a:bodyPr>
          <a:lstStyle/>
          <a:p>
            <a:r>
              <a:rPr lang="hr-BA" b="1" dirty="0">
                <a:solidFill>
                  <a:schemeClr val="bg1"/>
                </a:solidFill>
              </a:rPr>
              <a:t>STEP 5</a:t>
            </a:r>
            <a:endParaRPr lang="en-US" b="1" dirty="0">
              <a:solidFill>
                <a:schemeClr val="bg1"/>
              </a:solidFill>
            </a:endParaRPr>
          </a:p>
        </p:txBody>
      </p:sp>
      <p:sp>
        <p:nvSpPr>
          <p:cNvPr id="9" name="TextBox 8">
            <a:extLst>
              <a:ext uri="{FF2B5EF4-FFF2-40B4-BE49-F238E27FC236}">
                <a16:creationId xmlns:a16="http://schemas.microsoft.com/office/drawing/2014/main" id="{ABE311AD-8B4C-4BC4-A52F-03A1336B1E5A}"/>
              </a:ext>
            </a:extLst>
          </p:cNvPr>
          <p:cNvSpPr txBox="1"/>
          <p:nvPr/>
        </p:nvSpPr>
        <p:spPr>
          <a:xfrm>
            <a:off x="8245150" y="2714044"/>
            <a:ext cx="810799" cy="369332"/>
          </a:xfrm>
          <a:prstGeom prst="rect">
            <a:avLst/>
          </a:prstGeom>
          <a:noFill/>
        </p:spPr>
        <p:txBody>
          <a:bodyPr wrap="none" rtlCol="0">
            <a:spAutoFit/>
          </a:bodyPr>
          <a:lstStyle/>
          <a:p>
            <a:r>
              <a:rPr lang="hr-BA" b="1" dirty="0">
                <a:solidFill>
                  <a:schemeClr val="bg1"/>
                </a:solidFill>
              </a:rPr>
              <a:t>STEP 6</a:t>
            </a:r>
            <a:endParaRPr lang="en-US" b="1" dirty="0">
              <a:solidFill>
                <a:schemeClr val="bg1"/>
              </a:solidFill>
            </a:endParaRPr>
          </a:p>
        </p:txBody>
      </p:sp>
      <p:sp>
        <p:nvSpPr>
          <p:cNvPr id="10" name="Text Placeholder 1">
            <a:extLst>
              <a:ext uri="{FF2B5EF4-FFF2-40B4-BE49-F238E27FC236}">
                <a16:creationId xmlns:a16="http://schemas.microsoft.com/office/drawing/2014/main" id="{5190535B-E192-44F3-BE09-40BE648CE94D}"/>
              </a:ext>
            </a:extLst>
          </p:cNvPr>
          <p:cNvSpPr>
            <a:spLocks noGrp="1"/>
          </p:cNvSpPr>
          <p:nvPr>
            <p:ph type="body" sz="quarter" idx="13"/>
          </p:nvPr>
        </p:nvSpPr>
        <p:spPr>
          <a:xfrm>
            <a:off x="783176" y="682678"/>
            <a:ext cx="11160008" cy="1342065"/>
          </a:xfrm>
        </p:spPr>
        <p:txBody>
          <a:bodyPr>
            <a:normAutofit/>
          </a:bodyPr>
          <a:lstStyle/>
          <a:p>
            <a:r>
              <a:rPr lang="hr-BA" sz="4100" dirty="0"/>
              <a:t>Content research and planning</a:t>
            </a:r>
          </a:p>
          <a:p>
            <a:pPr algn="ctr"/>
            <a:r>
              <a:rPr lang="en-GB" sz="2400" dirty="0"/>
              <a:t>Please reflect on these 6 steps to </a:t>
            </a:r>
            <a:r>
              <a:rPr lang="en-US" sz="2400" dirty="0"/>
              <a:t>CRAFTING AN EFFECTIVE MESSAGE</a:t>
            </a:r>
            <a:endParaRPr lang="hr-BA" sz="2400" dirty="0"/>
          </a:p>
          <a:p>
            <a:pPr algn="ctr"/>
            <a:endParaRPr lang="en-US" sz="2400" i="1" dirty="0">
              <a:solidFill>
                <a:srgbClr val="F5B020"/>
              </a:solidFill>
            </a:endParaRPr>
          </a:p>
        </p:txBody>
      </p:sp>
    </p:spTree>
    <p:extLst>
      <p:ext uri="{BB962C8B-B14F-4D97-AF65-F5344CB8AC3E}">
        <p14:creationId xmlns:p14="http://schemas.microsoft.com/office/powerpoint/2010/main" val="419246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a:bodyPr>
          <a:lstStyle/>
          <a:p>
            <a:r>
              <a:rPr lang="hr-BA" dirty="0"/>
              <a:t>Con</a:t>
            </a:r>
            <a:r>
              <a:rPr lang="en-US" dirty="0"/>
              <a:t>tent development</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926096" y="1570727"/>
            <a:ext cx="10587038" cy="3995320"/>
          </a:xfrm>
        </p:spPr>
        <p:txBody>
          <a:bodyPr/>
          <a:lstStyle/>
          <a:p>
            <a:r>
              <a:rPr lang="en-US" dirty="0"/>
              <a:t>Content is the currency of the </a:t>
            </a:r>
            <a:r>
              <a:rPr lang="hr-BA" dirty="0"/>
              <a:t>learning path</a:t>
            </a:r>
            <a:r>
              <a:rPr lang="en-US" dirty="0"/>
              <a:t>. </a:t>
            </a:r>
            <a:r>
              <a:rPr lang="hr-BA" dirty="0"/>
              <a:t>T</a:t>
            </a:r>
            <a:r>
              <a:rPr lang="en-US" dirty="0"/>
              <a:t>here are many ways  that </a:t>
            </a:r>
            <a:r>
              <a:rPr lang="hr-BA" dirty="0"/>
              <a:t>students</a:t>
            </a:r>
            <a:r>
              <a:rPr lang="en-US" dirty="0"/>
              <a:t> can focus on creating to </a:t>
            </a:r>
            <a:r>
              <a:rPr lang="hr-BA" dirty="0"/>
              <a:t>connect with peers, present work, find networking opportunities, complete tasks in a creative way, pitch projects and more.</a:t>
            </a:r>
            <a:endParaRPr lang="en-US" dirty="0"/>
          </a:p>
          <a:p>
            <a:endParaRPr lang="en-US" dirty="0"/>
          </a:p>
          <a:p>
            <a:r>
              <a:rPr lang="en-US" dirty="0"/>
              <a:t>We</a:t>
            </a:r>
            <a:r>
              <a:rPr lang="hr-BA" dirty="0"/>
              <a:t> are</a:t>
            </a:r>
            <a:r>
              <a:rPr lang="en-US" dirty="0"/>
              <a:t> going to go over the top </a:t>
            </a:r>
            <a:r>
              <a:rPr lang="hr-BA" dirty="0"/>
              <a:t>5</a:t>
            </a:r>
            <a:r>
              <a:rPr lang="en-US" dirty="0"/>
              <a:t> content types for use in a digital sphere and best practice approaches to </a:t>
            </a:r>
            <a:endParaRPr lang="en-GB" dirty="0"/>
          </a:p>
          <a:p>
            <a:pPr marL="571500" indent="-571500">
              <a:buFont typeface="+mj-lt"/>
              <a:buAutoNum type="arabicPeriod"/>
            </a:pPr>
            <a:r>
              <a:rPr lang="hr-BA" dirty="0"/>
              <a:t>Text</a:t>
            </a:r>
          </a:p>
          <a:p>
            <a:pPr marL="571500" indent="-571500">
              <a:buFont typeface="+mj-lt"/>
              <a:buAutoNum type="arabicPeriod"/>
            </a:pPr>
            <a:r>
              <a:rPr lang="hr-BA" dirty="0"/>
              <a:t>Images</a:t>
            </a:r>
          </a:p>
          <a:p>
            <a:pPr marL="571500" indent="-571500">
              <a:buFont typeface="+mj-lt"/>
              <a:buAutoNum type="arabicPeriod"/>
            </a:pPr>
            <a:r>
              <a:rPr lang="hr-BA" dirty="0"/>
              <a:t>Video</a:t>
            </a:r>
          </a:p>
          <a:p>
            <a:pPr marL="571500" indent="-571500">
              <a:buFont typeface="+mj-lt"/>
              <a:buAutoNum type="arabicPeriod"/>
            </a:pPr>
            <a:r>
              <a:rPr lang="hr-BA" dirty="0"/>
              <a:t>Presentations</a:t>
            </a:r>
          </a:p>
          <a:p>
            <a:pPr marL="571500" indent="-571500">
              <a:buFont typeface="+mj-lt"/>
              <a:buAutoNum type="arabicPeriod"/>
            </a:pPr>
            <a:r>
              <a:rPr lang="hr-BA" dirty="0"/>
              <a:t>Websites</a:t>
            </a:r>
          </a:p>
          <a:p>
            <a:endParaRPr lang="en-US" dirty="0"/>
          </a:p>
          <a:p>
            <a:endParaRPr lang="en-US" dirty="0"/>
          </a:p>
        </p:txBody>
      </p:sp>
    </p:spTree>
    <p:extLst>
      <p:ext uri="{BB962C8B-B14F-4D97-AF65-F5344CB8AC3E}">
        <p14:creationId xmlns:p14="http://schemas.microsoft.com/office/powerpoint/2010/main" val="90908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hr-BA" dirty="0"/>
              <a:t>The advantages of being a female student with migration background for content </a:t>
            </a:r>
            <a:r>
              <a:rPr lang="hr-BA" dirty="0">
                <a:solidFill>
                  <a:srgbClr val="D6315A"/>
                </a:solidFill>
              </a:rPr>
              <a:t>creation</a:t>
            </a:r>
            <a:endParaRPr lang="en-US" dirty="0"/>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1" y="1487580"/>
            <a:ext cx="11156987" cy="4903889"/>
          </a:xfrm>
        </p:spPr>
        <p:txBody>
          <a:bodyPr/>
          <a:lstStyle/>
          <a:p>
            <a:r>
              <a:rPr lang="hr-BA" sz="2000" dirty="0"/>
              <a:t>Content creation is all about the perspectives, insight and creativity. As someone who has had different and rich experiences, due to the migration background, you can provide fresh views on many subjects. Whether you are creating content for a course, an out-of-curriculum activity, or something else, you should be aware that there is great opportunity for an out-of-the-box thinking. Embracing this will add quality and advantage to the content you create.</a:t>
            </a:r>
          </a:p>
          <a:p>
            <a:r>
              <a:rPr lang="hr-BA" dirty="0"/>
              <a:t>Examples:</a:t>
            </a:r>
          </a:p>
          <a:p>
            <a:pPr marL="342900" indent="-342900">
              <a:buFontTx/>
              <a:buChar char="-"/>
            </a:pPr>
            <a:r>
              <a:rPr lang="hr-BA" dirty="0">
                <a:solidFill>
                  <a:srgbClr val="00ACA7"/>
                </a:solidFill>
              </a:rPr>
              <a:t>You can research and use resources from several countries, probably using several languages</a:t>
            </a:r>
          </a:p>
          <a:p>
            <a:pPr marL="342900" indent="-342900">
              <a:buFontTx/>
              <a:buChar char="-"/>
            </a:pPr>
            <a:r>
              <a:rPr lang="hr-BA" dirty="0">
                <a:solidFill>
                  <a:srgbClr val="E78631"/>
                </a:solidFill>
              </a:rPr>
              <a:t>You can implement intercultural approach to the content you are creating, checking it against the values and aestethics of more than one culture. This deepens the value of the content</a:t>
            </a:r>
          </a:p>
          <a:p>
            <a:pPr marL="342900" indent="-342900">
              <a:buFontTx/>
              <a:buChar char="-"/>
            </a:pPr>
            <a:r>
              <a:rPr lang="hr-BA" dirty="0">
                <a:solidFill>
                  <a:srgbClr val="9A2E90"/>
                </a:solidFill>
              </a:rPr>
              <a:t>When creating content, you can challenge the views, pose fresh questions, challenge the status quo</a:t>
            </a:r>
          </a:p>
          <a:p>
            <a:pPr marL="342900" indent="-342900">
              <a:buFontTx/>
              <a:buChar char="-"/>
            </a:pPr>
            <a:endParaRPr lang="hr-BA" dirty="0"/>
          </a:p>
          <a:p>
            <a:pPr marL="342900" indent="-342900">
              <a:buFontTx/>
              <a:buChar char="-"/>
            </a:pPr>
            <a:endParaRPr lang="hr-BA" dirty="0"/>
          </a:p>
        </p:txBody>
      </p:sp>
    </p:spTree>
    <p:extLst>
      <p:ext uri="{BB962C8B-B14F-4D97-AF65-F5344CB8AC3E}">
        <p14:creationId xmlns:p14="http://schemas.microsoft.com/office/powerpoint/2010/main" val="333596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fontScale="70000" lnSpcReduction="20000"/>
          </a:bodyPr>
          <a:lstStyle/>
          <a:p>
            <a:r>
              <a:rPr lang="en-US" dirty="0"/>
              <a:t>Overview, how you will benefit</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en-US" dirty="0"/>
              <a:t>Developing digital content</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p:txBody>
          <a:bodyPr/>
          <a:lstStyle/>
          <a:p>
            <a:r>
              <a:rPr lang="en-US" sz="2000" dirty="0"/>
              <a:t>Module 3 will provide learning on how to create and edit digital content in different formats, to express oneself through digital means, to modify, refine, improve and integrate information and content into an existing body of knowledge to create new, original and relevant content and expertise, to understand how copyright and licenses apply to data, digital information and content.</a:t>
            </a:r>
          </a:p>
          <a:p>
            <a:r>
              <a:rPr lang="en-US" sz="2000" dirty="0"/>
              <a:t>We will also explain how to implement the knowledge from this module into </a:t>
            </a:r>
            <a:r>
              <a:rPr lang="hr-BA" sz="2000" dirty="0"/>
              <a:t>higher education</a:t>
            </a:r>
            <a:r>
              <a:rPr lang="en-US" sz="2000" dirty="0"/>
              <a:t> studies.</a:t>
            </a:r>
          </a:p>
          <a:p>
            <a:endParaRPr lang="en-US" sz="20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en-US" dirty="0"/>
              <a:t>Integrating and re-elaborating digital content</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en-US" dirty="0"/>
              <a:t>Understanding </a:t>
            </a:r>
            <a:r>
              <a:rPr lang="hr-BA" dirty="0"/>
              <a:t>c</a:t>
            </a:r>
            <a:r>
              <a:rPr lang="en-US" dirty="0"/>
              <a:t>opyright and licenses</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en-US" dirty="0"/>
              <a:t>Programming</a:t>
            </a:r>
            <a:r>
              <a:rPr lang="hr-BA" dirty="0"/>
              <a:t> – quick solutions</a:t>
            </a:r>
            <a:r>
              <a:rPr lang="en-US" dirty="0"/>
              <a:t> </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Tree>
    <p:extLst>
      <p:ext uri="{BB962C8B-B14F-4D97-AF65-F5344CB8AC3E}">
        <p14:creationId xmlns:p14="http://schemas.microsoft.com/office/powerpoint/2010/main" val="32808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4262F3-DA54-4BEF-95C8-89E22CC13581}"/>
              </a:ext>
            </a:extLst>
          </p:cNvPr>
          <p:cNvSpPr>
            <a:spLocks noGrp="1"/>
          </p:cNvSpPr>
          <p:nvPr>
            <p:ph type="body" sz="quarter" idx="13"/>
          </p:nvPr>
        </p:nvSpPr>
        <p:spPr/>
        <p:txBody>
          <a:bodyPr/>
          <a:lstStyle/>
          <a:p>
            <a:r>
              <a:rPr lang="en-GB" dirty="0"/>
              <a:t>1. </a:t>
            </a:r>
            <a:r>
              <a:rPr lang="hr-BA" dirty="0"/>
              <a:t>Content in form of </a:t>
            </a:r>
            <a:r>
              <a:rPr lang="en-GB" dirty="0"/>
              <a:t>T</a:t>
            </a:r>
            <a:r>
              <a:rPr lang="hr-BA" dirty="0"/>
              <a:t>ext</a:t>
            </a:r>
          </a:p>
          <a:p>
            <a:endParaRPr lang="en-US" dirty="0"/>
          </a:p>
        </p:txBody>
      </p:sp>
      <p:sp>
        <p:nvSpPr>
          <p:cNvPr id="3" name="Text Placeholder 2">
            <a:extLst>
              <a:ext uri="{FF2B5EF4-FFF2-40B4-BE49-F238E27FC236}">
                <a16:creationId xmlns:a16="http://schemas.microsoft.com/office/drawing/2014/main" id="{F10EBC6A-4445-4535-8C15-A08D49868559}"/>
              </a:ext>
            </a:extLst>
          </p:cNvPr>
          <p:cNvSpPr>
            <a:spLocks noGrp="1"/>
          </p:cNvSpPr>
          <p:nvPr>
            <p:ph type="body" sz="quarter" idx="14"/>
          </p:nvPr>
        </p:nvSpPr>
        <p:spPr/>
        <p:txBody>
          <a:bodyPr/>
          <a:lstStyle/>
          <a:p>
            <a:r>
              <a:rPr lang="hr-BA" sz="2400" b="0" dirty="0"/>
              <a:t>Wether you are using storytelling or technical writing to create textual content the most important 3 pillars to follow are:</a:t>
            </a:r>
          </a:p>
          <a:p>
            <a:pPr marL="342900" indent="-342900">
              <a:buFont typeface="+mj-lt"/>
              <a:buAutoNum type="arabicPeriod"/>
            </a:pPr>
            <a:r>
              <a:rPr lang="hr-BA" sz="2400" dirty="0"/>
              <a:t>Grammar </a:t>
            </a:r>
            <a:r>
              <a:rPr lang="hr-BA" sz="2400" b="0" dirty="0"/>
              <a:t>needs to be of </a:t>
            </a:r>
            <a:r>
              <a:rPr lang="en-GB" sz="2400" b="0" dirty="0"/>
              <a:t>excellent</a:t>
            </a:r>
            <a:r>
              <a:rPr lang="hr-BA" sz="2400" b="0" dirty="0"/>
              <a:t> standa</a:t>
            </a:r>
            <a:r>
              <a:rPr lang="en-GB" sz="2400" b="0" dirty="0"/>
              <a:t>rd. P</a:t>
            </a:r>
            <a:r>
              <a:rPr lang="hr-BA" sz="2400" b="0" dirty="0"/>
              <a:t>roofreading: </a:t>
            </a:r>
            <a:r>
              <a:rPr lang="en-GB" sz="2400" b="0" dirty="0"/>
              <a:t>use a grammar </a:t>
            </a:r>
            <a:r>
              <a:rPr lang="hr-BA" sz="2400" b="0" dirty="0"/>
              <a:t>software </a:t>
            </a:r>
            <a:r>
              <a:rPr lang="en-GB" sz="2400" b="0" dirty="0"/>
              <a:t>App and combine</a:t>
            </a:r>
            <a:r>
              <a:rPr lang="hr-BA" sz="2400" b="0" dirty="0"/>
              <a:t> it</a:t>
            </a:r>
            <a:r>
              <a:rPr lang="en-GB" sz="2400" b="0" dirty="0"/>
              <a:t> </a:t>
            </a:r>
            <a:r>
              <a:rPr lang="hr-BA" sz="2400" b="0" dirty="0"/>
              <a:t>with a peer suppor</a:t>
            </a:r>
            <a:r>
              <a:rPr lang="en-GB" sz="2400" b="0" dirty="0"/>
              <a:t>t</a:t>
            </a:r>
          </a:p>
          <a:p>
            <a:pPr marL="342900" indent="-342900">
              <a:buFont typeface="+mj-lt"/>
              <a:buAutoNum type="arabicPeriod"/>
            </a:pPr>
            <a:r>
              <a:rPr lang="hr-BA" sz="2400" dirty="0"/>
              <a:t>Style </a:t>
            </a:r>
            <a:r>
              <a:rPr lang="hr-BA" sz="2400" b="0" dirty="0"/>
              <a:t>– depending on the type of content, getting skilled at different writing styles is </a:t>
            </a:r>
            <a:r>
              <a:rPr lang="en-GB" sz="2400" b="0" dirty="0"/>
              <a:t>a skill for life</a:t>
            </a:r>
            <a:r>
              <a:rPr lang="hr-BA" sz="2400" b="0" dirty="0"/>
              <a:t>, especially differentiating between formal and non formal styles. Click </a:t>
            </a:r>
            <a:r>
              <a:rPr lang="hr-BA" sz="2400" b="0" dirty="0">
                <a:hlinkClick r:id="rId2"/>
              </a:rPr>
              <a:t>HERE</a:t>
            </a:r>
            <a:r>
              <a:rPr lang="hr-BA" sz="2400" b="0" dirty="0"/>
              <a:t> to find out more.</a:t>
            </a:r>
          </a:p>
          <a:p>
            <a:pPr marL="342900" indent="-342900">
              <a:buFont typeface="+mj-lt"/>
              <a:buAutoNum type="arabicPeriod"/>
            </a:pPr>
            <a:r>
              <a:rPr lang="hr-BA" sz="2400" dirty="0"/>
              <a:t>Creativity </a:t>
            </a:r>
            <a:r>
              <a:rPr lang="hr-BA" sz="2400" b="0" dirty="0"/>
              <a:t>– Creating something implies you will rely on your creative side. Each content piece has an angle, you can be creative in choosing the angle of your writing. Curiosity is the key to creativity! Also build in empathy in anything you are writing, this will improve </a:t>
            </a:r>
            <a:r>
              <a:rPr lang="en-GB" sz="2400" b="0" dirty="0"/>
              <a:t>all written content</a:t>
            </a:r>
            <a:r>
              <a:rPr lang="hr-BA" sz="2400" b="0" dirty="0"/>
              <a:t>!</a:t>
            </a:r>
            <a:endParaRPr lang="hr-BA" sz="2400" dirty="0"/>
          </a:p>
          <a:p>
            <a:endParaRPr lang="en-US" dirty="0"/>
          </a:p>
        </p:txBody>
      </p:sp>
    </p:spTree>
    <p:extLst>
      <p:ext uri="{BB962C8B-B14F-4D97-AF65-F5344CB8AC3E}">
        <p14:creationId xmlns:p14="http://schemas.microsoft.com/office/powerpoint/2010/main" val="211522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D41865-1D35-41EF-8BDD-7E4FA8145BF2}"/>
              </a:ext>
            </a:extLst>
          </p:cNvPr>
          <p:cNvSpPr>
            <a:spLocks noGrp="1"/>
          </p:cNvSpPr>
          <p:nvPr>
            <p:ph type="body" sz="quarter" idx="13"/>
          </p:nvPr>
        </p:nvSpPr>
        <p:spPr/>
        <p:txBody>
          <a:bodyPr>
            <a:normAutofit fontScale="77500" lnSpcReduction="20000"/>
          </a:bodyPr>
          <a:lstStyle/>
          <a:p>
            <a:r>
              <a:rPr lang="en-GB" sz="3200" dirty="0"/>
              <a:t>TOP TIPS</a:t>
            </a:r>
          </a:p>
          <a:p>
            <a:pPr marL="342900" indent="-342900" algn="l">
              <a:buFont typeface="Wingdings" panose="05000000000000000000" pitchFamily="2" charset="2"/>
              <a:buChar char="ü"/>
            </a:pPr>
            <a:r>
              <a:rPr lang="hr-BA" sz="3200" i="0" dirty="0"/>
              <a:t>To write, you will need tools that will lift your words towards </a:t>
            </a:r>
            <a:r>
              <a:rPr lang="en-GB" sz="3200" i="0" dirty="0"/>
              <a:t>engaging</a:t>
            </a:r>
            <a:r>
              <a:rPr lang="hr-BA" sz="3200" i="0" dirty="0"/>
              <a:t> content. Go to </a:t>
            </a:r>
            <a:r>
              <a:rPr lang="hr-BA" sz="3200" i="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Eu Stories Project tools</a:t>
            </a:r>
            <a:r>
              <a:rPr lang="hr-BA" sz="3200" i="0" dirty="0">
                <a:solidFill>
                  <a:schemeClr val="accent2">
                    <a:lumMod val="20000"/>
                    <a:lumOff val="80000"/>
                  </a:schemeClr>
                </a:solidFill>
              </a:rPr>
              <a:t> </a:t>
            </a:r>
            <a:r>
              <a:rPr lang="hr-BA" sz="3200" i="0" dirty="0"/>
              <a:t>and select WRITING. There are 9 digital tools presented there, that will support you with creating creative text.</a:t>
            </a:r>
          </a:p>
          <a:p>
            <a:pPr marL="342900" indent="-342900" algn="l">
              <a:buFont typeface="Wingdings" panose="05000000000000000000" pitchFamily="2" charset="2"/>
              <a:buChar char="ü"/>
            </a:pPr>
            <a:r>
              <a:rPr lang="hr-BA" sz="3200" i="0"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Grammarly</a:t>
            </a:r>
            <a:r>
              <a:rPr lang="hr-BA" sz="3200" i="0" dirty="0"/>
              <a:t> – sign up for a free version and get an automated virtual proofreader, that will eliminate any grammar mistakes </a:t>
            </a:r>
            <a:endParaRPr lang="en-US" sz="3200" i="0" dirty="0"/>
          </a:p>
          <a:p>
            <a:endParaRPr lang="en-US" dirty="0"/>
          </a:p>
        </p:txBody>
      </p:sp>
      <p:grpSp>
        <p:nvGrpSpPr>
          <p:cNvPr id="6" name="Group 5">
            <a:extLst>
              <a:ext uri="{FF2B5EF4-FFF2-40B4-BE49-F238E27FC236}">
                <a16:creationId xmlns:a16="http://schemas.microsoft.com/office/drawing/2014/main" id="{FBDF8E2A-6890-4E6F-9DAC-A87D624AEBD9}"/>
              </a:ext>
            </a:extLst>
          </p:cNvPr>
          <p:cNvGrpSpPr/>
          <p:nvPr/>
        </p:nvGrpSpPr>
        <p:grpSpPr>
          <a:xfrm>
            <a:off x="5470459" y="1177110"/>
            <a:ext cx="6574001" cy="3489752"/>
            <a:chOff x="5384734" y="710385"/>
            <a:chExt cx="6574001" cy="3489752"/>
          </a:xfrm>
        </p:grpSpPr>
        <p:pic>
          <p:nvPicPr>
            <p:cNvPr id="7" name="Picture 6">
              <a:hlinkClick r:id="rId2"/>
              <a:extLst>
                <a:ext uri="{FF2B5EF4-FFF2-40B4-BE49-F238E27FC236}">
                  <a16:creationId xmlns:a16="http://schemas.microsoft.com/office/drawing/2014/main" id="{DDA6E856-AF47-4688-8959-E098F63BE0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4734" y="710385"/>
              <a:ext cx="6574001" cy="3088433"/>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EE27B034-1AF1-48B3-A2EF-4C6CF024B6F4}"/>
                </a:ext>
              </a:extLst>
            </p:cNvPr>
            <p:cNvSpPr/>
            <p:nvPr/>
          </p:nvSpPr>
          <p:spPr>
            <a:xfrm>
              <a:off x="7531569" y="1815248"/>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bg1"/>
                  </a:solidFill>
                </a:rPr>
                <a:t>CLICK       TO </a:t>
              </a:r>
              <a:r>
                <a:rPr lang="hr-BA" sz="2000" b="1" dirty="0">
                  <a:solidFill>
                    <a:schemeClr val="bg1"/>
                  </a:solidFill>
                </a:rPr>
                <a:t>get INSPIRED</a:t>
              </a:r>
              <a:endParaRPr lang="en-US" sz="2000" b="1" dirty="0">
                <a:solidFill>
                  <a:schemeClr val="bg1"/>
                </a:solidFill>
              </a:endParaRPr>
            </a:p>
          </p:txBody>
        </p:sp>
        <p:pic>
          <p:nvPicPr>
            <p:cNvPr id="9" name="Graphic 8" descr="Right pointing backhand index with solid fill">
              <a:extLst>
                <a:ext uri="{FF2B5EF4-FFF2-40B4-BE49-F238E27FC236}">
                  <a16:creationId xmlns:a16="http://schemas.microsoft.com/office/drawing/2014/main" id="{D00E2FDE-71F7-412F-969E-3FC0174974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364069">
              <a:off x="7066627" y="3270254"/>
              <a:ext cx="929883" cy="929883"/>
            </a:xfrm>
            <a:prstGeom prst="rect">
              <a:avLst/>
            </a:prstGeom>
          </p:spPr>
        </p:pic>
      </p:grpSp>
    </p:spTree>
    <p:extLst>
      <p:ext uri="{BB962C8B-B14F-4D97-AF65-F5344CB8AC3E}">
        <p14:creationId xmlns:p14="http://schemas.microsoft.com/office/powerpoint/2010/main" val="288077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85000" lnSpcReduction="20000"/>
          </a:bodyPr>
          <a:lstStyle/>
          <a:p>
            <a:r>
              <a:rPr lang="hr-BA" dirty="0"/>
              <a:t>E</a:t>
            </a:r>
            <a:r>
              <a:rPr lang="en-US" dirty="0" err="1"/>
              <a:t>xpressing</a:t>
            </a:r>
            <a:r>
              <a:rPr lang="en-US" dirty="0"/>
              <a:t> ourselves through the creation of digital content</a:t>
            </a:r>
            <a:r>
              <a:rPr lang="hr-BA" dirty="0"/>
              <a:t>:</a:t>
            </a:r>
          </a:p>
          <a:p>
            <a:r>
              <a:rPr lang="en-US" dirty="0">
                <a:solidFill>
                  <a:srgbClr val="00ACA7"/>
                </a:solidFill>
              </a:rPr>
              <a:t>Importance of voice and tone of voice</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1085850" y="2038087"/>
            <a:ext cx="10587038" cy="3995320"/>
          </a:xfrm>
        </p:spPr>
        <p:txBody>
          <a:bodyPr/>
          <a:lstStyle/>
          <a:p>
            <a:r>
              <a:rPr lang="en-US" dirty="0"/>
              <a:t>We empower text content by being aware of our voice and our tone.</a:t>
            </a:r>
          </a:p>
          <a:p>
            <a:r>
              <a:rPr lang="en-US" dirty="0"/>
              <a:t>What’s the difference between voice and tone? Think of it this way: You have the same voice all the time, but your tone changes. You might use one tone when you're out to dinner with your closest friends, and a different tone when you're in a </a:t>
            </a:r>
            <a:r>
              <a:rPr lang="hr-BA" dirty="0"/>
              <a:t>classroom</a:t>
            </a:r>
            <a:r>
              <a:rPr lang="en-US" dirty="0"/>
              <a:t> </a:t>
            </a:r>
            <a:r>
              <a:rPr lang="hr-BA" dirty="0"/>
              <a:t>presenting your project</a:t>
            </a:r>
            <a:r>
              <a:rPr lang="en-US" dirty="0"/>
              <a:t>.</a:t>
            </a:r>
          </a:p>
          <a:p>
            <a:r>
              <a:rPr lang="en-US" dirty="0"/>
              <a:t>Your tone also changes depending on the emotional state of the person you’re addressing. You wouldn’t want to use the same tone of voice with someone who’s scared or upset as you would with someone who’s laughing.</a:t>
            </a:r>
          </a:p>
          <a:p>
            <a:endParaRPr lang="en-US" dirty="0"/>
          </a:p>
        </p:txBody>
      </p:sp>
    </p:spTree>
    <p:extLst>
      <p:ext uri="{BB962C8B-B14F-4D97-AF65-F5344CB8AC3E}">
        <p14:creationId xmlns:p14="http://schemas.microsoft.com/office/powerpoint/2010/main" val="147035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959DA-EF6D-4F25-9C0E-004651DFD363}"/>
              </a:ext>
            </a:extLst>
          </p:cNvPr>
          <p:cNvSpPr>
            <a:spLocks noGrp="1"/>
          </p:cNvSpPr>
          <p:nvPr>
            <p:ph type="body" sz="quarter" idx="13"/>
          </p:nvPr>
        </p:nvSpPr>
        <p:spPr>
          <a:xfrm>
            <a:off x="856590" y="1616628"/>
            <a:ext cx="4369392" cy="4493975"/>
          </a:xfrm>
        </p:spPr>
        <p:txBody>
          <a:bodyPr/>
          <a:lstStyle/>
          <a:p>
            <a:r>
              <a:rPr lang="en-US" b="1" i="0" dirty="0"/>
              <a:t>2. The Power of Images</a:t>
            </a:r>
            <a:endParaRPr lang="hr-BA" b="1" i="0" dirty="0"/>
          </a:p>
          <a:p>
            <a:endParaRPr lang="hr-BA" i="0" dirty="0"/>
          </a:p>
          <a:p>
            <a:r>
              <a:rPr lang="en-GB" dirty="0"/>
              <a:t>The old saying still pertains - a picture speaks a thousand words. To find the perfect image for your piece of content, you have three choices: </a:t>
            </a:r>
          </a:p>
          <a:p>
            <a:endParaRPr lang="hr-BA" i="0" dirty="0"/>
          </a:p>
          <a:p>
            <a:endParaRPr lang="hr-BA" i="0" dirty="0"/>
          </a:p>
          <a:p>
            <a:endParaRPr lang="en-US" i="0" dirty="0"/>
          </a:p>
          <a:p>
            <a:endParaRPr lang="en-US" dirty="0"/>
          </a:p>
        </p:txBody>
      </p:sp>
      <p:pic>
        <p:nvPicPr>
          <p:cNvPr id="7" name="Picture Placeholder 6">
            <a:extLst>
              <a:ext uri="{FF2B5EF4-FFF2-40B4-BE49-F238E27FC236}">
                <a16:creationId xmlns:a16="http://schemas.microsoft.com/office/drawing/2014/main" id="{AD3249EE-3BC6-4099-BD16-638A66C8E5F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5734225" y="-1"/>
            <a:ext cx="5689601" cy="6858001"/>
          </a:xfrm>
        </p:spPr>
      </p:pic>
    </p:spTree>
    <p:extLst>
      <p:ext uri="{BB962C8B-B14F-4D97-AF65-F5344CB8AC3E}">
        <p14:creationId xmlns:p14="http://schemas.microsoft.com/office/powerpoint/2010/main" val="290280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47892" y="956555"/>
            <a:ext cx="4486224" cy="3995320"/>
          </a:xfrm>
        </p:spPr>
        <p:txBody>
          <a:bodyPr/>
          <a:lstStyle/>
          <a:p>
            <a:pPr marL="457200" indent="-457200">
              <a:buAutoNum type="arabicParenR"/>
            </a:pPr>
            <a:r>
              <a:rPr lang="en-GB" dirty="0"/>
              <a:t>Find a free stock photo you have the rights to use.   Great sites include </a:t>
            </a:r>
            <a:r>
              <a:rPr lang="en-GB" dirty="0">
                <a:hlinkClick r:id="rId3"/>
              </a:rPr>
              <a:t>Beautiful Free Images &amp; Pictures | </a:t>
            </a:r>
            <a:r>
              <a:rPr lang="en-GB" dirty="0" err="1">
                <a:hlinkClick r:id="rId3"/>
              </a:rPr>
              <a:t>Unsplash</a:t>
            </a:r>
            <a:r>
              <a:rPr lang="en-GB" dirty="0"/>
              <a:t> and </a:t>
            </a:r>
            <a:r>
              <a:rPr lang="en-GB" dirty="0">
                <a:hlinkClick r:id="rId4"/>
              </a:rPr>
              <a:t>2.4 million+ Stunning Free Images to Use Anywhere – </a:t>
            </a:r>
            <a:r>
              <a:rPr lang="en-GB" dirty="0" err="1">
                <a:hlinkClick r:id="rId4"/>
              </a:rPr>
              <a:t>Pixabay</a:t>
            </a:r>
            <a:endParaRPr lang="hr-BA" dirty="0"/>
          </a:p>
          <a:p>
            <a:pPr marL="457200" indent="-457200">
              <a:buFont typeface="Arial"/>
              <a:buAutoNum type="arabicParenR"/>
            </a:pPr>
            <a:r>
              <a:rPr lang="en-GB" sz="2400" dirty="0">
                <a:solidFill>
                  <a:schemeClr val="bg2">
                    <a:lumMod val="50000"/>
                  </a:schemeClr>
                </a:solidFill>
              </a:rPr>
              <a:t>Buy a high-quality stock photo you have the rights to use. </a:t>
            </a:r>
            <a:r>
              <a:rPr lang="en-GB" sz="2400" dirty="0">
                <a:hlinkClick r:id="rId5"/>
              </a:rPr>
              <a:t>Stock Images, Photos, Vectors, Video, and Music | Shutterstock</a:t>
            </a:r>
            <a:endParaRPr lang="en-GB" sz="2400" dirty="0"/>
          </a:p>
          <a:p>
            <a:endParaRPr lang="en-GB" dirty="0"/>
          </a:p>
        </p:txBody>
      </p:sp>
      <p:pic>
        <p:nvPicPr>
          <p:cNvPr id="4" name="Online Media 3" title="The power of a photograph">
            <a:hlinkClick r:id="" action="ppaction://media"/>
            <a:extLst>
              <a:ext uri="{FF2B5EF4-FFF2-40B4-BE49-F238E27FC236}">
                <a16:creationId xmlns:a16="http://schemas.microsoft.com/office/drawing/2014/main" id="{582AEA76-3CFE-4407-A2B4-1716EB1AE49B}"/>
              </a:ext>
            </a:extLst>
          </p:cNvPr>
          <p:cNvPicPr>
            <a:picLocks noRot="1" noChangeAspect="1"/>
          </p:cNvPicPr>
          <p:nvPr>
            <a:videoFile r:link="rId1"/>
          </p:nvPr>
        </p:nvPicPr>
        <p:blipFill>
          <a:blip r:embed="rId6"/>
          <a:stretch>
            <a:fillRect/>
          </a:stretch>
        </p:blipFill>
        <p:spPr>
          <a:xfrm>
            <a:off x="5183585" y="233703"/>
            <a:ext cx="6751189" cy="381442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75182A0-3D57-4C03-978F-04B0AE44FA57}"/>
              </a:ext>
            </a:extLst>
          </p:cNvPr>
          <p:cNvSpPr txBox="1"/>
          <p:nvPr/>
        </p:nvSpPr>
        <p:spPr>
          <a:xfrm>
            <a:off x="5185991" y="4164807"/>
            <a:ext cx="6748783" cy="400110"/>
          </a:xfrm>
          <a:prstGeom prst="rect">
            <a:avLst/>
          </a:prstGeom>
          <a:solidFill>
            <a:srgbClr val="F5B020"/>
          </a:solidFill>
        </p:spPr>
        <p:txBody>
          <a:bodyPr wrap="square" rtlCol="0">
            <a:spAutoFit/>
          </a:bodyPr>
          <a:lstStyle/>
          <a:p>
            <a:pPr algn="ctr"/>
            <a:r>
              <a:rPr lang="en-GB" sz="2000" b="1" dirty="0"/>
              <a:t>Watch this short video that captures the power of the image</a:t>
            </a:r>
            <a:endParaRPr lang="en-IE" sz="2000" b="1" dirty="0"/>
          </a:p>
        </p:txBody>
      </p:sp>
      <p:sp>
        <p:nvSpPr>
          <p:cNvPr id="7" name="TextBox 6">
            <a:extLst>
              <a:ext uri="{FF2B5EF4-FFF2-40B4-BE49-F238E27FC236}">
                <a16:creationId xmlns:a16="http://schemas.microsoft.com/office/drawing/2014/main" id="{50B0667F-CEE9-4B48-BACF-7C3F2CA3987B}"/>
              </a:ext>
            </a:extLst>
          </p:cNvPr>
          <p:cNvSpPr txBox="1"/>
          <p:nvPr/>
        </p:nvSpPr>
        <p:spPr>
          <a:xfrm>
            <a:off x="447891" y="5176907"/>
            <a:ext cx="11658383" cy="461665"/>
          </a:xfrm>
          <a:prstGeom prst="rect">
            <a:avLst/>
          </a:prstGeom>
          <a:noFill/>
        </p:spPr>
        <p:txBody>
          <a:bodyPr wrap="square">
            <a:spAutoFit/>
          </a:bodyPr>
          <a:lstStyle/>
          <a:p>
            <a:pPr marL="457200" indent="-457200">
              <a:buFont typeface="+mj-lt"/>
              <a:buAutoNum type="arabicParenR" startAt="3"/>
            </a:pPr>
            <a:r>
              <a:rPr lang="en-GB" sz="2400" dirty="0">
                <a:solidFill>
                  <a:schemeClr val="bg2">
                    <a:lumMod val="50000"/>
                  </a:schemeClr>
                </a:solidFill>
              </a:rPr>
              <a:t>Create an image yourself. You can also commission photography, but it can be expensive. </a:t>
            </a:r>
            <a:endParaRPr lang="en-US" sz="2400" dirty="0">
              <a:solidFill>
                <a:schemeClr val="bg2">
                  <a:lumMod val="50000"/>
                </a:schemeClr>
              </a:solidFill>
            </a:endParaRPr>
          </a:p>
        </p:txBody>
      </p:sp>
      <p:sp>
        <p:nvSpPr>
          <p:cNvPr id="10" name="TextBox 9">
            <a:extLst>
              <a:ext uri="{FF2B5EF4-FFF2-40B4-BE49-F238E27FC236}">
                <a16:creationId xmlns:a16="http://schemas.microsoft.com/office/drawing/2014/main" id="{DB05D704-BC9B-417B-BE65-EFC182822973}"/>
              </a:ext>
            </a:extLst>
          </p:cNvPr>
          <p:cNvSpPr txBox="1"/>
          <p:nvPr/>
        </p:nvSpPr>
        <p:spPr>
          <a:xfrm>
            <a:off x="881254" y="6059468"/>
            <a:ext cx="7605521" cy="707886"/>
          </a:xfrm>
          <a:prstGeom prst="rect">
            <a:avLst/>
          </a:prstGeom>
          <a:solidFill>
            <a:srgbClr val="F5B020"/>
          </a:solidFill>
        </p:spPr>
        <p:txBody>
          <a:bodyPr wrap="square" rtlCol="0">
            <a:spAutoFit/>
          </a:bodyPr>
          <a:lstStyle/>
          <a:p>
            <a:pPr algn="ctr"/>
            <a:r>
              <a:rPr lang="hr-BA" sz="2000" b="1" dirty="0">
                <a:solidFill>
                  <a:schemeClr val="bg1"/>
                </a:solidFill>
              </a:rPr>
              <a:t>Top tip: learn about licences on images in the following topic: Understanding copyright and licenses</a:t>
            </a:r>
            <a:endParaRPr lang="en-IE" sz="2000" b="1" dirty="0">
              <a:solidFill>
                <a:schemeClr val="bg1"/>
              </a:solidFill>
            </a:endParaRPr>
          </a:p>
        </p:txBody>
      </p:sp>
    </p:spTree>
    <p:extLst>
      <p:ext uri="{BB962C8B-B14F-4D97-AF65-F5344CB8AC3E}">
        <p14:creationId xmlns:p14="http://schemas.microsoft.com/office/powerpoint/2010/main" val="21276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8D581-935F-4495-ABED-CE94637B5537}"/>
              </a:ext>
            </a:extLst>
          </p:cNvPr>
          <p:cNvSpPr>
            <a:spLocks noGrp="1"/>
          </p:cNvSpPr>
          <p:nvPr>
            <p:ph type="body" sz="quarter" idx="13"/>
          </p:nvPr>
        </p:nvSpPr>
        <p:spPr/>
        <p:txBody>
          <a:bodyPr/>
          <a:lstStyle/>
          <a:p>
            <a:r>
              <a:rPr lang="hr-BA" dirty="0"/>
              <a:t>TOP TIP: Use Canva to </a:t>
            </a:r>
            <a:r>
              <a:rPr lang="en-GB" dirty="0"/>
              <a:t>present your images</a:t>
            </a:r>
            <a:endParaRPr lang="en-US" dirty="0"/>
          </a:p>
        </p:txBody>
      </p:sp>
      <p:sp>
        <p:nvSpPr>
          <p:cNvPr id="3" name="Text Placeholder 2">
            <a:extLst>
              <a:ext uri="{FF2B5EF4-FFF2-40B4-BE49-F238E27FC236}">
                <a16:creationId xmlns:a16="http://schemas.microsoft.com/office/drawing/2014/main" id="{31CD7FD4-D350-4675-871B-557EFD4D0EA3}"/>
              </a:ext>
            </a:extLst>
          </p:cNvPr>
          <p:cNvSpPr>
            <a:spLocks noGrp="1"/>
          </p:cNvSpPr>
          <p:nvPr>
            <p:ph type="body" sz="quarter" idx="14"/>
          </p:nvPr>
        </p:nvSpPr>
        <p:spPr>
          <a:xfrm>
            <a:off x="388777" y="2507387"/>
            <a:ext cx="3543144" cy="3769298"/>
          </a:xfrm>
        </p:spPr>
        <p:txBody>
          <a:bodyPr/>
          <a:lstStyle/>
          <a:p>
            <a:r>
              <a:rPr lang="en-US" dirty="0"/>
              <a:t>Canva is a really simple</a:t>
            </a:r>
            <a:r>
              <a:rPr lang="hr-BA" dirty="0"/>
              <a:t> </a:t>
            </a:r>
            <a:r>
              <a:rPr lang="en-US" dirty="0"/>
              <a:t>tool </a:t>
            </a:r>
            <a:r>
              <a:rPr lang="hr-BA" dirty="0"/>
              <a:t>you can use </a:t>
            </a:r>
            <a:r>
              <a:rPr lang="en-US" dirty="0"/>
              <a:t>for </a:t>
            </a:r>
            <a:r>
              <a:rPr lang="en-GB" dirty="0"/>
              <a:t>enhancing your images</a:t>
            </a:r>
            <a:r>
              <a:rPr lang="en-US" dirty="0"/>
              <a:t>. It is a powerful tool for visual storytelling and can be easily customized with a choice of fonts, backgrounds, frames and more.</a:t>
            </a:r>
            <a:r>
              <a:rPr lang="hr-BA" dirty="0"/>
              <a:t> </a:t>
            </a:r>
          </a:p>
          <a:p>
            <a:r>
              <a:rPr lang="hr-BA" b="1" dirty="0">
                <a:solidFill>
                  <a:srgbClr val="76C6D2"/>
                </a:solidFill>
              </a:rPr>
              <a:t>Watch the video to find out more about it!</a:t>
            </a:r>
          </a:p>
          <a:p>
            <a:endParaRPr lang="hr-BA" b="1" dirty="0">
              <a:solidFill>
                <a:srgbClr val="76C6D2"/>
              </a:solidFill>
            </a:endParaRPr>
          </a:p>
          <a:p>
            <a:endParaRPr lang="hr-BA" b="1" dirty="0">
              <a:solidFill>
                <a:srgbClr val="76C6D2"/>
              </a:solidFill>
            </a:endParaRPr>
          </a:p>
          <a:p>
            <a:endParaRPr lang="en-US" b="1" dirty="0">
              <a:solidFill>
                <a:srgbClr val="76C6D2"/>
              </a:solidFill>
            </a:endParaRPr>
          </a:p>
        </p:txBody>
      </p:sp>
      <p:pic>
        <p:nvPicPr>
          <p:cNvPr id="4" name="Online Media 3" title="Start designing">
            <a:hlinkClick r:id="" action="ppaction://media"/>
            <a:extLst>
              <a:ext uri="{FF2B5EF4-FFF2-40B4-BE49-F238E27FC236}">
                <a16:creationId xmlns:a16="http://schemas.microsoft.com/office/drawing/2014/main" id="{D002D0E8-5691-46EF-86EA-2E4EFF12332A}"/>
              </a:ext>
            </a:extLst>
          </p:cNvPr>
          <p:cNvPicPr>
            <a:picLocks noRot="1" noChangeAspect="1"/>
          </p:cNvPicPr>
          <p:nvPr>
            <a:videoFile r:link="rId1"/>
          </p:nvPr>
        </p:nvPicPr>
        <p:blipFill>
          <a:blip r:embed="rId3"/>
          <a:stretch>
            <a:fillRect/>
          </a:stretch>
        </p:blipFill>
        <p:spPr>
          <a:xfrm>
            <a:off x="4152122" y="1831817"/>
            <a:ext cx="7529804" cy="4254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59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a:bodyPr>
          <a:lstStyle/>
          <a:p>
            <a:r>
              <a:rPr lang="en-GB" dirty="0"/>
              <a:t>3. The Power of Video</a:t>
            </a:r>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1085850" y="2038087"/>
            <a:ext cx="10587038" cy="3995320"/>
          </a:xfrm>
        </p:spPr>
        <p:txBody>
          <a:bodyPr/>
          <a:lstStyle/>
          <a:p>
            <a:r>
              <a:rPr lang="en-US" dirty="0"/>
              <a:t>Consider this marketeer’s claim. </a:t>
            </a:r>
          </a:p>
          <a:p>
            <a:endParaRPr lang="en-GB" dirty="0"/>
          </a:p>
          <a:p>
            <a:pPr algn="ctr"/>
            <a:r>
              <a:rPr lang="en-GB" i="1" dirty="0"/>
              <a:t>Videos get 1,200% more shares than text and images combined. People love sharing content on social media and more importantly: people love sharing videos. If made right, videos can take information and make it easy to interpret in a short amount of time. It’s been said that one-minute video is worth to 1.8 million words.</a:t>
            </a:r>
          </a:p>
          <a:p>
            <a:endParaRPr lang="en-GB" dirty="0"/>
          </a:p>
          <a:p>
            <a:r>
              <a:rPr lang="en-GB" b="1" dirty="0">
                <a:solidFill>
                  <a:schemeClr val="bg1"/>
                </a:solidFill>
                <a:highlight>
                  <a:srgbClr val="1198D1"/>
                </a:highlight>
              </a:rPr>
              <a:t>READ MORE </a:t>
            </a:r>
            <a:r>
              <a:rPr lang="en-GB" b="1" dirty="0">
                <a:highlight>
                  <a:srgbClr val="1198D1"/>
                </a:highlight>
              </a:rPr>
              <a:t> </a:t>
            </a:r>
            <a:r>
              <a:rPr lang="en-GB" dirty="0">
                <a:hlinkClick r:id="rId2"/>
              </a:rPr>
              <a:t> 5 Reasons Why Video Is More Effective than Text - </a:t>
            </a:r>
            <a:r>
              <a:rPr lang="en-GB" dirty="0" err="1">
                <a:hlinkClick r:id="rId2"/>
              </a:rPr>
              <a:t>IdeaRocket</a:t>
            </a:r>
            <a:r>
              <a:rPr lang="en-GB" dirty="0">
                <a:hlinkClick r:id="rId2"/>
              </a:rPr>
              <a:t> (idearocketanimation.com)</a:t>
            </a:r>
            <a:endParaRPr lang="en-US" dirty="0"/>
          </a:p>
        </p:txBody>
      </p:sp>
    </p:spTree>
    <p:extLst>
      <p:ext uri="{BB962C8B-B14F-4D97-AF65-F5344CB8AC3E}">
        <p14:creationId xmlns:p14="http://schemas.microsoft.com/office/powerpoint/2010/main" val="114396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hr-BA" dirty="0"/>
              <a:t>How </a:t>
            </a:r>
            <a:r>
              <a:rPr lang="en-GB" dirty="0"/>
              <a:t>to use your video editing skills?</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561514"/>
            <a:ext cx="10587038" cy="4210636"/>
          </a:xfrm>
        </p:spPr>
        <p:txBody>
          <a:bodyPr/>
          <a:lstStyle/>
          <a:p>
            <a:r>
              <a:rPr lang="en-GB" dirty="0"/>
              <a:t>Video editing skills can be particularly useful: </a:t>
            </a:r>
          </a:p>
          <a:p>
            <a:pPr marL="342900" indent="-342900">
              <a:buFont typeface="Arial" panose="020B0604020202020204" pitchFamily="34" charset="0"/>
              <a:buChar char="•"/>
            </a:pPr>
            <a:r>
              <a:rPr lang="en-US" b="1" dirty="0"/>
              <a:t>To record and edit short presentations </a:t>
            </a:r>
            <a:r>
              <a:rPr lang="en-US" dirty="0"/>
              <a:t>– In the past few years, online presentations have become more and more common, and you are very likely to be asked to record your presentation as a video, or to edit the recording of a presentation that you did as part of an online class, meeting or event.</a:t>
            </a:r>
          </a:p>
          <a:p>
            <a:pPr marL="342900" indent="-342900">
              <a:buFont typeface="Arial" panose="020B0604020202020204" pitchFamily="34" charset="0"/>
              <a:buChar char="•"/>
            </a:pPr>
            <a:r>
              <a:rPr lang="en-US" b="1" dirty="0"/>
              <a:t>To create your own video content </a:t>
            </a:r>
            <a:r>
              <a:rPr lang="en-US" dirty="0"/>
              <a:t>– The video format has become very popular for all types of communications. You may thus want or have to create your own videos.</a:t>
            </a:r>
          </a:p>
          <a:p>
            <a:pPr marL="342900" indent="-342900">
              <a:buFont typeface="Arial" panose="020B0604020202020204" pitchFamily="34" charset="0"/>
              <a:buChar char="•"/>
            </a:pPr>
            <a:r>
              <a:rPr lang="en-US" b="1" dirty="0"/>
              <a:t>To improve your job prospects </a:t>
            </a:r>
            <a:r>
              <a:rPr lang="en-US" dirty="0"/>
              <a:t>– Video editing skills are in demand on the job market. Having basic skills could improve your CV… and your job prospects!</a:t>
            </a:r>
          </a:p>
        </p:txBody>
      </p:sp>
    </p:spTree>
    <p:extLst>
      <p:ext uri="{BB962C8B-B14F-4D97-AF65-F5344CB8AC3E}">
        <p14:creationId xmlns:p14="http://schemas.microsoft.com/office/powerpoint/2010/main" val="2996842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p:txBody>
          <a:bodyPr/>
          <a:lstStyle/>
          <a:p>
            <a:r>
              <a:rPr lang="en-GB" dirty="0"/>
              <a:t>Creating videos on Canva is a great start</a:t>
            </a:r>
            <a:endParaRPr lang="hr-BA" dirty="0"/>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4232313" y="2476403"/>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flipV="1">
            <a:off x="2063693" y="2739234"/>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1543634" y="2140731"/>
            <a:ext cx="1510093" cy="369332"/>
          </a:xfrm>
          <a:prstGeom prst="rect">
            <a:avLst/>
          </a:prstGeom>
          <a:noFill/>
        </p:spPr>
        <p:txBody>
          <a:bodyPr wrap="none" rtlCol="0">
            <a:spAutoFit/>
          </a:bodyPr>
          <a:lstStyle/>
          <a:p>
            <a:r>
              <a:rPr lang="hr-BA" b="1" dirty="0">
                <a:solidFill>
                  <a:schemeClr val="bg1"/>
                </a:solidFill>
              </a:rPr>
              <a:t>Click to watch</a:t>
            </a:r>
            <a:endParaRPr lang="en-US" b="1" dirty="0">
              <a:solidFill>
                <a:schemeClr val="bg1"/>
              </a:solidFill>
            </a:endParaRPr>
          </a:p>
        </p:txBody>
      </p:sp>
      <p:sp>
        <p:nvSpPr>
          <p:cNvPr id="12" name="TextBox 11">
            <a:extLst>
              <a:ext uri="{FF2B5EF4-FFF2-40B4-BE49-F238E27FC236}">
                <a16:creationId xmlns:a16="http://schemas.microsoft.com/office/drawing/2014/main" id="{9CC44BED-E870-4E71-A131-850CBDECE22B}"/>
              </a:ext>
            </a:extLst>
          </p:cNvPr>
          <p:cNvSpPr txBox="1"/>
          <p:nvPr/>
        </p:nvSpPr>
        <p:spPr>
          <a:xfrm>
            <a:off x="2249082" y="5652777"/>
            <a:ext cx="9170125" cy="923330"/>
          </a:xfrm>
          <a:prstGeom prst="rect">
            <a:avLst/>
          </a:prstGeom>
          <a:noFill/>
        </p:spPr>
        <p:txBody>
          <a:bodyPr wrap="square" rtlCol="0">
            <a:spAutoFit/>
          </a:bodyPr>
          <a:lstStyle/>
          <a:p>
            <a:r>
              <a:rPr lang="en-GB" dirty="0">
                <a:solidFill>
                  <a:schemeClr val="bg2">
                    <a:lumMod val="50000"/>
                  </a:schemeClr>
                </a:solidFill>
              </a:rPr>
              <a:t>Canva is a useful tool to edit short videos easily. Through this video you will learn to :</a:t>
            </a:r>
          </a:p>
          <a:p>
            <a:r>
              <a:rPr lang="en-GB" dirty="0">
                <a:solidFill>
                  <a:schemeClr val="bg2">
                    <a:lumMod val="50000"/>
                  </a:schemeClr>
                </a:solidFill>
              </a:rPr>
              <a:t>	Trim videos			Put different clips togethers</a:t>
            </a:r>
          </a:p>
          <a:p>
            <a:r>
              <a:rPr lang="en-GB" dirty="0">
                <a:solidFill>
                  <a:schemeClr val="bg2">
                    <a:lumMod val="50000"/>
                  </a:schemeClr>
                </a:solidFill>
              </a:rPr>
              <a:t>	Add music			And download your video for further use</a:t>
            </a:r>
            <a:endParaRPr lang="en-US" dirty="0">
              <a:solidFill>
                <a:schemeClr val="bg2">
                  <a:lumMod val="50000"/>
                </a:schemeClr>
              </a:solidFill>
            </a:endParaRPr>
          </a:p>
        </p:txBody>
      </p:sp>
      <p:pic>
        <p:nvPicPr>
          <p:cNvPr id="2" name="Online Media 1" title="Create EASY VIDEOS with Canva">
            <a:hlinkClick r:id="" action="ppaction://media"/>
            <a:extLst>
              <a:ext uri="{FF2B5EF4-FFF2-40B4-BE49-F238E27FC236}">
                <a16:creationId xmlns:a16="http://schemas.microsoft.com/office/drawing/2014/main" id="{BEF03CE1-0634-407B-92CD-D39782B092CE}"/>
              </a:ext>
            </a:extLst>
          </p:cNvPr>
          <p:cNvPicPr>
            <a:picLocks noRot="1" noChangeAspect="1"/>
          </p:cNvPicPr>
          <p:nvPr>
            <a:videoFile r:link="rId1"/>
          </p:nvPr>
        </p:nvPicPr>
        <p:blipFill>
          <a:blip r:embed="rId5"/>
          <a:stretch>
            <a:fillRect/>
          </a:stretch>
        </p:blipFill>
        <p:spPr>
          <a:xfrm>
            <a:off x="5279570" y="1533099"/>
            <a:ext cx="5642048" cy="3187757"/>
          </a:xfrm>
          <a:prstGeom prst="rect">
            <a:avLst/>
          </a:prstGeom>
        </p:spPr>
      </p:pic>
    </p:spTree>
    <p:extLst>
      <p:ext uri="{BB962C8B-B14F-4D97-AF65-F5344CB8AC3E}">
        <p14:creationId xmlns:p14="http://schemas.microsoft.com/office/powerpoint/2010/main" val="22321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en-GB" dirty="0"/>
              <a:t>4.  Presentations </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608330" y="1702904"/>
            <a:ext cx="5640070" cy="4210636"/>
          </a:xfrm>
        </p:spPr>
        <p:txBody>
          <a:bodyPr/>
          <a:lstStyle/>
          <a:p>
            <a:r>
              <a:rPr lang="en-GB" b="0" i="0" dirty="0">
                <a:solidFill>
                  <a:srgbClr val="666666"/>
                </a:solidFill>
                <a:effectLst/>
              </a:rPr>
              <a:t>The main purpose of a</a:t>
            </a:r>
            <a:r>
              <a:rPr lang="en-GB" b="1" i="0" dirty="0">
                <a:solidFill>
                  <a:srgbClr val="767676"/>
                </a:solidFill>
                <a:effectLst/>
              </a:rPr>
              <a:t> presentation</a:t>
            </a:r>
            <a:r>
              <a:rPr lang="en-GB" b="0" i="0" dirty="0">
                <a:solidFill>
                  <a:srgbClr val="666666"/>
                </a:solidFill>
                <a:effectLst/>
              </a:rPr>
              <a:t> is to inform. </a:t>
            </a:r>
            <a:r>
              <a:rPr lang="en-GB" dirty="0"/>
              <a:t>It is a fact of modern life that attention spans are generally shorter and conference organisers claim that </a:t>
            </a:r>
            <a:r>
              <a:rPr lang="en-GB" b="0" i="0" dirty="0">
                <a:solidFill>
                  <a:srgbClr val="666666"/>
                </a:solidFill>
                <a:effectLst/>
              </a:rPr>
              <a:t> only 35% of what is presented will be absorbed by the average audience who are paying attention to presentation.</a:t>
            </a:r>
          </a:p>
          <a:p>
            <a:endParaRPr lang="en-GB" sz="1200" b="0" i="0" dirty="0">
              <a:solidFill>
                <a:srgbClr val="666666"/>
              </a:solidFill>
              <a:effectLst/>
            </a:endParaRPr>
          </a:p>
          <a:p>
            <a:r>
              <a:rPr lang="en-GB" dirty="0">
                <a:solidFill>
                  <a:srgbClr val="666666"/>
                </a:solidFill>
              </a:rPr>
              <a:t>Some insightful articles…</a:t>
            </a:r>
            <a:endParaRPr lang="en-GB" b="0" i="0" dirty="0">
              <a:solidFill>
                <a:srgbClr val="666666"/>
              </a:solidFill>
              <a:effectLst/>
            </a:endParaRPr>
          </a:p>
          <a:p>
            <a:r>
              <a:rPr lang="en-GB" dirty="0">
                <a:hlinkClick r:id="rId3"/>
              </a:rPr>
              <a:t>How to Deliver Powerful Short Presentations (mikogo.com) </a:t>
            </a:r>
            <a:endParaRPr lang="en-GB" dirty="0"/>
          </a:p>
          <a:p>
            <a:r>
              <a:rPr lang="en-GB" dirty="0">
                <a:hlinkClick r:id="rId4"/>
              </a:rPr>
              <a:t>19 Ideas for More Compelling and Effective Presentations (circlesstudio.com)</a:t>
            </a:r>
            <a:endParaRPr lang="en-GB" dirty="0">
              <a:solidFill>
                <a:srgbClr val="666666"/>
              </a:solidFill>
            </a:endParaRPr>
          </a:p>
        </p:txBody>
      </p:sp>
      <p:pic>
        <p:nvPicPr>
          <p:cNvPr id="4" name="Online Media 3" title="How to avoid death By PowerPoint | David JP Phillips | TEDxStockholmSalon">
            <a:hlinkClick r:id="" action="ppaction://media"/>
            <a:extLst>
              <a:ext uri="{FF2B5EF4-FFF2-40B4-BE49-F238E27FC236}">
                <a16:creationId xmlns:a16="http://schemas.microsoft.com/office/drawing/2014/main" id="{4FAB3B1D-EF58-465A-93AD-AA0B32881D23}"/>
              </a:ext>
            </a:extLst>
          </p:cNvPr>
          <p:cNvPicPr>
            <a:picLocks noRot="1" noChangeAspect="1"/>
          </p:cNvPicPr>
          <p:nvPr>
            <a:videoFile r:link="rId1"/>
          </p:nvPr>
        </p:nvPicPr>
        <p:blipFill>
          <a:blip r:embed="rId5"/>
          <a:stretch>
            <a:fillRect/>
          </a:stretch>
        </p:blipFill>
        <p:spPr>
          <a:xfrm>
            <a:off x="6386851" y="2335155"/>
            <a:ext cx="5582920" cy="3154350"/>
          </a:xfrm>
          <a:prstGeom prst="rect">
            <a:avLst/>
          </a:prstGeom>
        </p:spPr>
      </p:pic>
      <p:sp>
        <p:nvSpPr>
          <p:cNvPr id="6" name="TextBox 5">
            <a:extLst>
              <a:ext uri="{FF2B5EF4-FFF2-40B4-BE49-F238E27FC236}">
                <a16:creationId xmlns:a16="http://schemas.microsoft.com/office/drawing/2014/main" id="{8F1F8154-DAEE-43A4-A895-F6B1D662130A}"/>
              </a:ext>
            </a:extLst>
          </p:cNvPr>
          <p:cNvSpPr txBox="1"/>
          <p:nvPr/>
        </p:nvSpPr>
        <p:spPr>
          <a:xfrm>
            <a:off x="7351715" y="1381726"/>
            <a:ext cx="4120195" cy="646331"/>
          </a:xfrm>
          <a:prstGeom prst="rect">
            <a:avLst/>
          </a:prstGeom>
          <a:noFill/>
        </p:spPr>
        <p:txBody>
          <a:bodyPr wrap="square">
            <a:spAutoFit/>
          </a:bodyPr>
          <a:lstStyle/>
          <a:p>
            <a:r>
              <a:rPr lang="en-GB" b="0" i="0" u="none" strike="noStrike" dirty="0">
                <a:solidFill>
                  <a:srgbClr val="111111"/>
                </a:solidFill>
                <a:effectLst/>
                <a:latin typeface="segoe ui" panose="020B0502040204020203" pitchFamily="34" charset="0"/>
                <a:hlinkClick r:id="rId6" tooltip="View original video: How to avoid death By PowerPoint | David JP Phillips | TEDxStockholmSalon"/>
              </a:rPr>
              <a:t>How to avoid death By PowerPoint | David JP Phillips | </a:t>
            </a:r>
            <a:r>
              <a:rPr lang="en-GB" b="0" i="0" u="none" strike="noStrike" dirty="0" err="1">
                <a:solidFill>
                  <a:srgbClr val="111111"/>
                </a:solidFill>
                <a:effectLst/>
                <a:latin typeface="segoe ui" panose="020B0502040204020203" pitchFamily="34" charset="0"/>
                <a:hlinkClick r:id="rId6" tooltip="View original video: How to avoid death By PowerPoint | David JP Phillips | TEDxStockholmSalon"/>
              </a:rPr>
              <a:t>TEDxStockholmSalon</a:t>
            </a:r>
            <a:endParaRPr lang="en-IE" dirty="0"/>
          </a:p>
        </p:txBody>
      </p:sp>
      <p:sp>
        <p:nvSpPr>
          <p:cNvPr id="7" name="TextBox 6">
            <a:extLst>
              <a:ext uri="{FF2B5EF4-FFF2-40B4-BE49-F238E27FC236}">
                <a16:creationId xmlns:a16="http://schemas.microsoft.com/office/drawing/2014/main" id="{E383B1B7-979C-4977-9F57-5547FB44107D}"/>
              </a:ext>
            </a:extLst>
          </p:cNvPr>
          <p:cNvSpPr txBox="1"/>
          <p:nvPr/>
        </p:nvSpPr>
        <p:spPr>
          <a:xfrm>
            <a:off x="7256465" y="566797"/>
            <a:ext cx="979485" cy="369332"/>
          </a:xfrm>
          <a:prstGeom prst="rect">
            <a:avLst/>
          </a:prstGeom>
          <a:noFill/>
        </p:spPr>
        <p:txBody>
          <a:bodyPr wrap="square" rtlCol="0">
            <a:spAutoFit/>
          </a:bodyPr>
          <a:lstStyle/>
          <a:p>
            <a:r>
              <a:rPr lang="en-GB" b="1" dirty="0">
                <a:solidFill>
                  <a:schemeClr val="bg1"/>
                </a:solidFill>
                <a:highlight>
                  <a:srgbClr val="1198D1"/>
                </a:highlight>
              </a:rPr>
              <a:t>WATCH</a:t>
            </a:r>
            <a:endParaRPr lang="en-IE" b="1" dirty="0">
              <a:solidFill>
                <a:schemeClr val="bg1"/>
              </a:solidFill>
              <a:highlight>
                <a:srgbClr val="1198D1"/>
              </a:highlight>
            </a:endParaRPr>
          </a:p>
        </p:txBody>
      </p:sp>
    </p:spTree>
    <p:extLst>
      <p:ext uri="{BB962C8B-B14F-4D97-AF65-F5344CB8AC3E}">
        <p14:creationId xmlns:p14="http://schemas.microsoft.com/office/powerpoint/2010/main" val="21095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en-US" dirty="0"/>
              <a:t>1. Developing Digital Content</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939166" y="1129374"/>
            <a:ext cx="10600546" cy="953429"/>
          </a:xfrm>
        </p:spPr>
        <p:txBody>
          <a:bodyPr>
            <a:normAutofit fontScale="92500" lnSpcReduction="20000"/>
          </a:bodyPr>
          <a:lstStyle/>
          <a:p>
            <a:r>
              <a:rPr lang="en-GB" dirty="0"/>
              <a:t>PRESENTATIONS </a:t>
            </a:r>
          </a:p>
          <a:p>
            <a:r>
              <a:rPr lang="hr-BA" dirty="0"/>
              <a:t>EXERCISE</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901482" y="2117629"/>
            <a:ext cx="10587038" cy="851832"/>
          </a:xfrm>
        </p:spPr>
        <p:txBody>
          <a:bodyPr/>
          <a:lstStyle/>
          <a:p>
            <a:pPr algn="ctr"/>
            <a:r>
              <a:rPr lang="en-GB" b="1" dirty="0"/>
              <a:t>Create engaging slides!</a:t>
            </a:r>
          </a:p>
          <a:p>
            <a:pPr algn="ctr"/>
            <a:r>
              <a:rPr lang="en-GB" b="1" dirty="0">
                <a:solidFill>
                  <a:srgbClr val="E78631"/>
                </a:solidFill>
              </a:rPr>
              <a:t>6 dos and don’ts for next-level slides</a:t>
            </a:r>
            <a:endParaRPr lang="en-US" b="1" dirty="0">
              <a:solidFill>
                <a:srgbClr val="E78631"/>
              </a:solidFill>
            </a:endParaRP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1045029" y="3124608"/>
            <a:ext cx="10061121" cy="3170099"/>
          </a:xfrm>
          <a:prstGeom prst="rect">
            <a:avLst/>
          </a:prstGeom>
          <a:noFill/>
        </p:spPr>
        <p:txBody>
          <a:bodyPr wrap="square" rtlCol="0">
            <a:spAutoFit/>
          </a:bodyPr>
          <a:lstStyle/>
          <a:p>
            <a:r>
              <a:rPr lang="en-GB" sz="2000" dirty="0">
                <a:solidFill>
                  <a:schemeClr val="bg2">
                    <a:lumMod val="25000"/>
                  </a:schemeClr>
                </a:solidFill>
              </a:rPr>
              <a:t>Read carefully this article: </a:t>
            </a:r>
            <a:r>
              <a:rPr lang="en-GB" sz="2000" b="1" i="1" dirty="0">
                <a:solidFill>
                  <a:schemeClr val="bg2">
                    <a:lumMod val="25000"/>
                  </a:schemeClr>
                </a:solidFill>
              </a:rPr>
              <a:t>“6 dos and don’ts for next-level slides, from a slide expert” </a:t>
            </a:r>
            <a:r>
              <a:rPr lang="en-GB" sz="2000" dirty="0">
                <a:solidFill>
                  <a:schemeClr val="bg2">
                    <a:lumMod val="25000"/>
                  </a:schemeClr>
                </a:solidFill>
                <a:hlinkClick r:id="rId2"/>
              </a:rPr>
              <a:t>https://blog.ed.ted.com/2019/08/26/6-dos-and-donts-for-next-level-slides-from-a-slide-expert/</a:t>
            </a:r>
            <a:r>
              <a:rPr lang="en-GB" sz="2000" dirty="0">
                <a:solidFill>
                  <a:schemeClr val="bg2">
                    <a:lumMod val="25000"/>
                  </a:schemeClr>
                </a:solidFill>
              </a:rPr>
              <a:t> </a:t>
            </a:r>
          </a:p>
          <a:p>
            <a:endParaRPr lang="en-GB" sz="2000" dirty="0">
              <a:solidFill>
                <a:schemeClr val="bg2">
                  <a:lumMod val="25000"/>
                </a:schemeClr>
              </a:solidFill>
            </a:endParaRPr>
          </a:p>
          <a:p>
            <a:r>
              <a:rPr lang="en-GB" sz="2000" b="1" i="1" dirty="0">
                <a:solidFill>
                  <a:schemeClr val="bg2">
                    <a:lumMod val="25000"/>
                  </a:schemeClr>
                </a:solidFill>
              </a:rPr>
              <a:t>Think about:</a:t>
            </a:r>
          </a:p>
          <a:p>
            <a:pPr marL="457200" indent="-457200">
              <a:buFont typeface="+mj-lt"/>
              <a:buAutoNum type="arabicPeriod"/>
            </a:pPr>
            <a:r>
              <a:rPr lang="en-GB" sz="2000" dirty="0">
                <a:solidFill>
                  <a:schemeClr val="bg2">
                    <a:lumMod val="25000"/>
                  </a:schemeClr>
                </a:solidFill>
              </a:rPr>
              <a:t>What did you learn from this article?</a:t>
            </a:r>
          </a:p>
          <a:p>
            <a:pPr marL="457200" indent="-457200">
              <a:buFont typeface="+mj-lt"/>
              <a:buAutoNum type="arabicPeriod"/>
            </a:pPr>
            <a:r>
              <a:rPr lang="en-GB" sz="2000" dirty="0">
                <a:solidFill>
                  <a:schemeClr val="bg2">
                    <a:lumMod val="25000"/>
                  </a:schemeClr>
                </a:solidFill>
              </a:rPr>
              <a:t>Why is it important to have high-quality slides?</a:t>
            </a:r>
          </a:p>
          <a:p>
            <a:pPr marL="457200" indent="-457200">
              <a:buFont typeface="+mj-lt"/>
              <a:buAutoNum type="arabicPeriod"/>
            </a:pPr>
            <a:r>
              <a:rPr lang="en-GB" sz="2000" dirty="0">
                <a:solidFill>
                  <a:schemeClr val="bg2">
                    <a:lumMod val="25000"/>
                  </a:schemeClr>
                </a:solidFill>
              </a:rPr>
              <a:t>What is the most important information you want to remember from each do and don’t?</a:t>
            </a:r>
          </a:p>
          <a:p>
            <a:pPr marL="457200" indent="-457200">
              <a:buFont typeface="+mj-lt"/>
              <a:buAutoNum type="arabicPeriod"/>
            </a:pPr>
            <a:endParaRPr lang="hr-BA" sz="2000" dirty="0">
              <a:solidFill>
                <a:schemeClr val="bg2">
                  <a:lumMod val="25000"/>
                </a:schemeClr>
              </a:solidFill>
            </a:endParaRPr>
          </a:p>
          <a:p>
            <a:endParaRPr lang="hr-BA" sz="2000" dirty="0">
              <a:solidFill>
                <a:schemeClr val="bg2">
                  <a:lumMod val="25000"/>
                </a:schemeClr>
              </a:solidFill>
            </a:endParaRPr>
          </a:p>
        </p:txBody>
      </p:sp>
    </p:spTree>
    <p:extLst>
      <p:ext uri="{BB962C8B-B14F-4D97-AF65-F5344CB8AC3E}">
        <p14:creationId xmlns:p14="http://schemas.microsoft.com/office/powerpoint/2010/main" val="423085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p:txBody>
          <a:bodyPr/>
          <a:lstStyle/>
          <a:p>
            <a:r>
              <a:rPr lang="hr-BA" dirty="0"/>
              <a:t>EXERCISE</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1085850" y="1776830"/>
            <a:ext cx="10587038" cy="530941"/>
          </a:xfrm>
        </p:spPr>
        <p:txBody>
          <a:bodyPr/>
          <a:lstStyle/>
          <a:p>
            <a:pPr algn="ctr"/>
            <a:r>
              <a:rPr lang="en-GB" b="1" dirty="0"/>
              <a:t>Create engaging slides!</a:t>
            </a:r>
          </a:p>
          <a:p>
            <a:pPr algn="ctr"/>
            <a:r>
              <a:rPr lang="en-GB" b="1" dirty="0">
                <a:solidFill>
                  <a:srgbClr val="E78631"/>
                </a:solidFill>
              </a:rPr>
              <a:t>Choose your presentation software</a:t>
            </a:r>
            <a:endParaRPr lang="en-US" b="1" dirty="0">
              <a:solidFill>
                <a:srgbClr val="E78631"/>
              </a:solidFill>
            </a:endParaRP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893914" y="3015554"/>
            <a:ext cx="10061121" cy="2554545"/>
          </a:xfrm>
          <a:prstGeom prst="rect">
            <a:avLst/>
          </a:prstGeom>
          <a:noFill/>
        </p:spPr>
        <p:txBody>
          <a:bodyPr wrap="square" rtlCol="0">
            <a:spAutoFit/>
          </a:bodyPr>
          <a:lstStyle/>
          <a:p>
            <a:r>
              <a:rPr lang="en-GB" sz="2000" dirty="0">
                <a:solidFill>
                  <a:schemeClr val="bg2">
                    <a:lumMod val="25000"/>
                  </a:schemeClr>
                </a:solidFill>
              </a:rPr>
              <a:t>Explore the following presentation software and select one you would like to test, keeping in mind the recommendations you have read in the article: </a:t>
            </a:r>
          </a:p>
          <a:p>
            <a:endParaRPr lang="en-GB" sz="2000" dirty="0">
              <a:solidFill>
                <a:schemeClr val="bg2">
                  <a:lumMod val="25000"/>
                </a:schemeClr>
              </a:solidFill>
            </a:endParaRPr>
          </a:p>
          <a:p>
            <a:endParaRPr lang="en-GB" sz="2000" dirty="0">
              <a:solidFill>
                <a:schemeClr val="bg2">
                  <a:lumMod val="25000"/>
                </a:schemeClr>
              </a:solidFill>
            </a:endParaRPr>
          </a:p>
          <a:p>
            <a:endParaRPr lang="en-GB" sz="2000" dirty="0">
              <a:solidFill>
                <a:schemeClr val="bg2">
                  <a:lumMod val="25000"/>
                </a:schemeClr>
              </a:solidFill>
            </a:endParaRPr>
          </a:p>
          <a:p>
            <a:endParaRPr lang="en-GB" sz="2000" dirty="0">
              <a:solidFill>
                <a:schemeClr val="bg2">
                  <a:lumMod val="25000"/>
                </a:schemeClr>
              </a:solidFill>
            </a:endParaRPr>
          </a:p>
          <a:p>
            <a:r>
              <a:rPr lang="en-GB" sz="1600" dirty="0">
                <a:solidFill>
                  <a:schemeClr val="bg2">
                    <a:lumMod val="25000"/>
                  </a:schemeClr>
                </a:solidFill>
              </a:rPr>
              <a:t>Microsoft PowerPoint						Prezi		           Canva</a:t>
            </a:r>
          </a:p>
          <a:p>
            <a:endParaRPr lang="hr-BA" sz="2000" dirty="0">
              <a:solidFill>
                <a:schemeClr val="bg2">
                  <a:lumMod val="25000"/>
                </a:schemeClr>
              </a:solidFill>
            </a:endParaRPr>
          </a:p>
        </p:txBody>
      </p:sp>
      <p:pic>
        <p:nvPicPr>
          <p:cNvPr id="1028" name="Picture 4" descr="Icon&#10;&#10;Description automatically generated">
            <a:hlinkClick r:id="rId2"/>
            <a:extLst>
              <a:ext uri="{FF2B5EF4-FFF2-40B4-BE49-F238E27FC236}">
                <a16:creationId xmlns:a16="http://schemas.microsoft.com/office/drawing/2014/main" id="{E65A8640-C1C7-4CA0-A38D-6BB5AFB9A8C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0314" y="3965827"/>
            <a:ext cx="970393" cy="902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ómo añadir música a Google Slides [Guía Completa] - Legis Music">
            <a:hlinkClick r:id="rId4"/>
            <a:extLst>
              <a:ext uri="{FF2B5EF4-FFF2-40B4-BE49-F238E27FC236}">
                <a16:creationId xmlns:a16="http://schemas.microsoft.com/office/drawing/2014/main" id="{1FDF87F7-D5DD-4D67-AEA0-28E041A0DE2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45938" y="3801308"/>
            <a:ext cx="1452550" cy="1398176"/>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descr="Prezi - Wikipedia, la enciclopedia libre">
            <a:extLst>
              <a:ext uri="{FF2B5EF4-FFF2-40B4-BE49-F238E27FC236}">
                <a16:creationId xmlns:a16="http://schemas.microsoft.com/office/drawing/2014/main" id="{53DDCF73-D778-4666-87A3-72E72AE8B6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Presenta en vídeo y crea imágenes inspiradoras en línea | Prezi">
            <a:hlinkClick r:id="rId6"/>
            <a:extLst>
              <a:ext uri="{FF2B5EF4-FFF2-40B4-BE49-F238E27FC236}">
                <a16:creationId xmlns:a16="http://schemas.microsoft.com/office/drawing/2014/main" id="{E72DDBA9-4832-4478-855B-ABEC8008550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62628" y="3618433"/>
            <a:ext cx="1711501" cy="17115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anva - Wikipedia, la enciclopedia libre">
            <a:hlinkClick r:id="rId8"/>
            <a:extLst>
              <a:ext uri="{FF2B5EF4-FFF2-40B4-BE49-F238E27FC236}">
                <a16:creationId xmlns:a16="http://schemas.microsoft.com/office/drawing/2014/main" id="{E0B61FC1-45C3-4811-8C71-35DA9749DEF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438269" y="3922671"/>
            <a:ext cx="988808" cy="9888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48C2750-2504-4F18-9061-362A927067C6}"/>
              </a:ext>
            </a:extLst>
          </p:cNvPr>
          <p:cNvSpPr txBox="1"/>
          <p:nvPr/>
        </p:nvSpPr>
        <p:spPr>
          <a:xfrm>
            <a:off x="2615049" y="6093216"/>
            <a:ext cx="3268202" cy="369332"/>
          </a:xfrm>
          <a:prstGeom prst="rect">
            <a:avLst/>
          </a:prstGeom>
          <a:noFill/>
        </p:spPr>
        <p:txBody>
          <a:bodyPr wrap="none" rtlCol="0">
            <a:spAutoFit/>
          </a:bodyPr>
          <a:lstStyle/>
          <a:p>
            <a:r>
              <a:rPr lang="en-GB" b="1" dirty="0">
                <a:solidFill>
                  <a:srgbClr val="E78631"/>
                </a:solidFill>
              </a:rPr>
              <a:t>Click on the logos to learn more.</a:t>
            </a:r>
          </a:p>
        </p:txBody>
      </p:sp>
      <p:sp>
        <p:nvSpPr>
          <p:cNvPr id="19" name="Arrow: Right 18">
            <a:extLst>
              <a:ext uri="{FF2B5EF4-FFF2-40B4-BE49-F238E27FC236}">
                <a16:creationId xmlns:a16="http://schemas.microsoft.com/office/drawing/2014/main" id="{CD522F44-A28A-4B87-9267-C31AE43CF254}"/>
              </a:ext>
            </a:extLst>
          </p:cNvPr>
          <p:cNvSpPr/>
          <p:nvPr/>
        </p:nvSpPr>
        <p:spPr>
          <a:xfrm rot="18295353">
            <a:off x="4619129" y="5562920"/>
            <a:ext cx="694787" cy="369332"/>
          </a:xfrm>
          <a:prstGeom prst="rightArrow">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766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p:txBody>
          <a:bodyPr/>
          <a:lstStyle/>
          <a:p>
            <a:r>
              <a:rPr lang="hr-BA" dirty="0"/>
              <a:t>EXERCISE</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1085850" y="1776830"/>
            <a:ext cx="10587038" cy="530941"/>
          </a:xfrm>
        </p:spPr>
        <p:txBody>
          <a:bodyPr/>
          <a:lstStyle/>
          <a:p>
            <a:pPr algn="ctr"/>
            <a:r>
              <a:rPr lang="en-GB" b="1" dirty="0"/>
              <a:t>Create engaging slides!</a:t>
            </a:r>
          </a:p>
          <a:p>
            <a:pPr algn="ctr"/>
            <a:r>
              <a:rPr lang="en-GB" b="1" dirty="0">
                <a:solidFill>
                  <a:srgbClr val="E78631"/>
                </a:solidFill>
              </a:rPr>
              <a:t>Get started</a:t>
            </a:r>
            <a:endParaRPr lang="en-US" b="1" dirty="0">
              <a:solidFill>
                <a:srgbClr val="E78631"/>
              </a:solidFill>
            </a:endParaRP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893914" y="2811292"/>
            <a:ext cx="10061121" cy="3477875"/>
          </a:xfrm>
          <a:prstGeom prst="rect">
            <a:avLst/>
          </a:prstGeom>
          <a:noFill/>
        </p:spPr>
        <p:txBody>
          <a:bodyPr wrap="square" rtlCol="0">
            <a:spAutoFit/>
          </a:bodyPr>
          <a:lstStyle/>
          <a:p>
            <a:r>
              <a:rPr lang="en-GB" sz="2000" dirty="0">
                <a:solidFill>
                  <a:schemeClr val="bg2">
                    <a:lumMod val="25000"/>
                  </a:schemeClr>
                </a:solidFill>
              </a:rPr>
              <a:t>Using the presentation software of your own choice and following the recommendations of the article, </a:t>
            </a:r>
            <a:r>
              <a:rPr lang="en-GB" sz="2000" b="1" dirty="0">
                <a:solidFill>
                  <a:schemeClr val="bg2">
                    <a:lumMod val="25000"/>
                  </a:schemeClr>
                </a:solidFill>
              </a:rPr>
              <a:t>create the 2 first slides of a presentation summarising the main points of the article</a:t>
            </a:r>
            <a:r>
              <a:rPr lang="en-GB" sz="2000" dirty="0">
                <a:solidFill>
                  <a:schemeClr val="bg2">
                    <a:lumMod val="25000"/>
                  </a:schemeClr>
                </a:solidFill>
              </a:rPr>
              <a:t>.</a:t>
            </a:r>
          </a:p>
          <a:p>
            <a:pPr marL="355600" indent="-355600">
              <a:buFont typeface="+mj-lt"/>
              <a:buAutoNum type="arabicPeriod"/>
            </a:pPr>
            <a:endParaRPr lang="en-GB" sz="2000" dirty="0">
              <a:solidFill>
                <a:schemeClr val="bg2">
                  <a:lumMod val="25000"/>
                </a:schemeClr>
              </a:solidFill>
            </a:endParaRPr>
          </a:p>
          <a:p>
            <a:r>
              <a:rPr lang="en-GB" sz="2000" b="1" dirty="0">
                <a:solidFill>
                  <a:schemeClr val="bg2">
                    <a:lumMod val="25000"/>
                  </a:schemeClr>
                </a:solidFill>
              </a:rPr>
              <a:t>Share the slides with your classmates/colleagues to get their feedback!</a:t>
            </a:r>
          </a:p>
          <a:p>
            <a:endParaRPr lang="en-GB" sz="2000" b="1" dirty="0">
              <a:solidFill>
                <a:schemeClr val="bg2">
                  <a:lumMod val="25000"/>
                </a:schemeClr>
              </a:solidFill>
            </a:endParaRPr>
          </a:p>
          <a:p>
            <a:r>
              <a:rPr lang="en-GB" sz="2000" i="1" dirty="0">
                <a:solidFill>
                  <a:schemeClr val="bg2">
                    <a:lumMod val="25000"/>
                  </a:schemeClr>
                </a:solidFill>
              </a:rPr>
              <a:t>A few points to reflect on to evaluate the quality of the slides:</a:t>
            </a:r>
          </a:p>
          <a:p>
            <a:pPr marL="342900" indent="-342900">
              <a:buFont typeface="Arial" panose="020B0604020202020204" pitchFamily="34" charset="0"/>
              <a:buChar char="•"/>
            </a:pPr>
            <a:r>
              <a:rPr lang="en-GB" sz="2000" dirty="0">
                <a:solidFill>
                  <a:schemeClr val="bg2">
                    <a:lumMod val="25000"/>
                  </a:schemeClr>
                </a:solidFill>
              </a:rPr>
              <a:t>What did you learn from those slides?</a:t>
            </a:r>
          </a:p>
          <a:p>
            <a:pPr marL="342900" indent="-342900">
              <a:buFont typeface="Arial" panose="020B0604020202020204" pitchFamily="34" charset="0"/>
              <a:buChar char="•"/>
            </a:pPr>
            <a:r>
              <a:rPr lang="en-GB" sz="2000" dirty="0">
                <a:solidFill>
                  <a:schemeClr val="bg2">
                    <a:lumMod val="25000"/>
                  </a:schemeClr>
                </a:solidFill>
              </a:rPr>
              <a:t>Does the presentation stick to the rule: “one idea per slide”?</a:t>
            </a:r>
          </a:p>
          <a:p>
            <a:pPr marL="342900" indent="-342900">
              <a:buFont typeface="Arial" panose="020B0604020202020204" pitchFamily="34" charset="0"/>
              <a:buChar char="•"/>
            </a:pPr>
            <a:r>
              <a:rPr lang="en-GB" sz="2000" dirty="0">
                <a:solidFill>
                  <a:schemeClr val="bg2">
                    <a:lumMod val="25000"/>
                  </a:schemeClr>
                </a:solidFill>
              </a:rPr>
              <a:t>Are the slides legible?</a:t>
            </a:r>
          </a:p>
          <a:p>
            <a:pPr marL="342900" indent="-342900">
              <a:buFont typeface="Arial" panose="020B0604020202020204" pitchFamily="34" charset="0"/>
              <a:buChar char="•"/>
            </a:pPr>
            <a:r>
              <a:rPr lang="en-GB" sz="2000" dirty="0">
                <a:solidFill>
                  <a:schemeClr val="bg2">
                    <a:lumMod val="25000"/>
                  </a:schemeClr>
                </a:solidFill>
              </a:rPr>
              <a:t>How would you rate the quality of the visuals?</a:t>
            </a:r>
          </a:p>
          <a:p>
            <a:pPr marL="342900" indent="-342900">
              <a:buFont typeface="Arial" panose="020B0604020202020204" pitchFamily="34" charset="0"/>
              <a:buChar char="•"/>
            </a:pPr>
            <a:r>
              <a:rPr lang="en-GB" sz="2000" dirty="0">
                <a:solidFill>
                  <a:schemeClr val="bg2">
                    <a:lumMod val="25000"/>
                  </a:schemeClr>
                </a:solidFill>
              </a:rPr>
              <a:t>How fast do you understand the idea behind each slide?</a:t>
            </a:r>
          </a:p>
        </p:txBody>
      </p:sp>
    </p:spTree>
    <p:extLst>
      <p:ext uri="{BB962C8B-B14F-4D97-AF65-F5344CB8AC3E}">
        <p14:creationId xmlns:p14="http://schemas.microsoft.com/office/powerpoint/2010/main" val="265165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E4959-D9A4-482E-9BEF-3502275A7F0F}"/>
              </a:ext>
            </a:extLst>
          </p:cNvPr>
          <p:cNvSpPr>
            <a:spLocks noGrp="1"/>
          </p:cNvSpPr>
          <p:nvPr>
            <p:ph type="body" sz="quarter" idx="13"/>
          </p:nvPr>
        </p:nvSpPr>
        <p:spPr>
          <a:xfrm>
            <a:off x="669977" y="946867"/>
            <a:ext cx="3808716" cy="4493975"/>
          </a:xfrm>
        </p:spPr>
        <p:txBody>
          <a:bodyPr>
            <a:normAutofit fontScale="92500"/>
          </a:bodyPr>
          <a:lstStyle/>
          <a:p>
            <a:pPr marL="514350" indent="-514350">
              <a:buAutoNum type="arabicPeriod" startAt="5"/>
            </a:pPr>
            <a:r>
              <a:rPr lang="en-GB" b="1" i="0" dirty="0"/>
              <a:t>Websites </a:t>
            </a:r>
          </a:p>
          <a:p>
            <a:endParaRPr lang="hr-BA" b="1" i="0" dirty="0"/>
          </a:p>
          <a:p>
            <a:r>
              <a:rPr lang="hr-BA" i="0" dirty="0"/>
              <a:t>T</a:t>
            </a:r>
            <a:r>
              <a:rPr lang="en-GB" i="0" dirty="0"/>
              <a:t>here are so many tools that you can use to create a digital platform for your content.  </a:t>
            </a:r>
            <a:r>
              <a:rPr lang="hr-BA" i="0" dirty="0"/>
              <a:t>Let’s investigate these options:</a:t>
            </a:r>
          </a:p>
          <a:p>
            <a:r>
              <a:rPr lang="hr-BA" i="0" dirty="0"/>
              <a:t>WORDPRESS, WIX and </a:t>
            </a:r>
            <a:r>
              <a:rPr lang="en-US" i="0" dirty="0"/>
              <a:t>SQUARESPACE</a:t>
            </a:r>
            <a:endParaRPr lang="en-GB" i="0" dirty="0"/>
          </a:p>
        </p:txBody>
      </p:sp>
      <p:pic>
        <p:nvPicPr>
          <p:cNvPr id="6" name="Online Media 5" title="Beginners WordPress Tutorial! Learn how to build a website with WordPress. How To WordPress #1">
            <a:hlinkClick r:id="" action="ppaction://media"/>
            <a:extLst>
              <a:ext uri="{FF2B5EF4-FFF2-40B4-BE49-F238E27FC236}">
                <a16:creationId xmlns:a16="http://schemas.microsoft.com/office/drawing/2014/main" id="{A32483B0-7EB3-4265-ACE7-4BC320676154}"/>
              </a:ext>
            </a:extLst>
          </p:cNvPr>
          <p:cNvPicPr>
            <a:picLocks noRot="1" noChangeAspect="1"/>
          </p:cNvPicPr>
          <p:nvPr>
            <a:videoFile r:link="rId1"/>
          </p:nvPr>
        </p:nvPicPr>
        <p:blipFill>
          <a:blip r:embed="rId3"/>
          <a:stretch>
            <a:fillRect/>
          </a:stretch>
        </p:blipFill>
        <p:spPr>
          <a:xfrm>
            <a:off x="4617865" y="1171899"/>
            <a:ext cx="7157368" cy="4043913"/>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C2C557BE-C365-4B0F-B932-CD0D323B3BBB}"/>
              </a:ext>
            </a:extLst>
          </p:cNvPr>
          <p:cNvSpPr txBox="1"/>
          <p:nvPr/>
        </p:nvSpPr>
        <p:spPr>
          <a:xfrm>
            <a:off x="5844540" y="5440842"/>
            <a:ext cx="6101080" cy="369332"/>
          </a:xfrm>
          <a:prstGeom prst="rect">
            <a:avLst/>
          </a:prstGeom>
          <a:noFill/>
        </p:spPr>
        <p:txBody>
          <a:bodyPr wrap="square">
            <a:spAutoFit/>
          </a:bodyPr>
          <a:lstStyle/>
          <a:p>
            <a:r>
              <a:rPr lang="en-GB" dirty="0">
                <a:solidFill>
                  <a:schemeClr val="bg1"/>
                </a:solidFill>
              </a:rPr>
              <a:t>W</a:t>
            </a:r>
            <a:r>
              <a:rPr lang="hr-BA" i="0" dirty="0">
                <a:solidFill>
                  <a:schemeClr val="bg1"/>
                </a:solidFill>
              </a:rPr>
              <a:t>atch this short tutorial to get some orientation </a:t>
            </a:r>
            <a:endParaRPr lang="en-US" i="0" dirty="0">
              <a:solidFill>
                <a:schemeClr val="bg1"/>
              </a:solidFill>
            </a:endParaRPr>
          </a:p>
        </p:txBody>
      </p:sp>
      <p:sp>
        <p:nvSpPr>
          <p:cNvPr id="7" name="Oval 6">
            <a:hlinkClick r:id="rId4"/>
            <a:extLst>
              <a:ext uri="{FF2B5EF4-FFF2-40B4-BE49-F238E27FC236}">
                <a16:creationId xmlns:a16="http://schemas.microsoft.com/office/drawing/2014/main" id="{B5E69901-B96E-43BD-86A8-305C90BEAEC1}"/>
              </a:ext>
            </a:extLst>
          </p:cNvPr>
          <p:cNvSpPr/>
          <p:nvPr/>
        </p:nvSpPr>
        <p:spPr>
          <a:xfrm>
            <a:off x="4231043" y="4337548"/>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bg1"/>
                </a:solidFill>
              </a:rPr>
              <a:t>CLICK       TO </a:t>
            </a:r>
            <a:r>
              <a:rPr lang="hr-BA" sz="2000" b="1">
                <a:solidFill>
                  <a:schemeClr val="bg1"/>
                </a:solidFill>
              </a:rPr>
              <a:t>watch the video</a:t>
            </a:r>
            <a:endParaRPr lang="en-US" sz="2000" b="1">
              <a:solidFill>
                <a:schemeClr val="bg1"/>
              </a:solidFill>
            </a:endParaRPr>
          </a:p>
        </p:txBody>
      </p:sp>
    </p:spTree>
    <p:extLst>
      <p:ext uri="{BB962C8B-B14F-4D97-AF65-F5344CB8AC3E}">
        <p14:creationId xmlns:p14="http://schemas.microsoft.com/office/powerpoint/2010/main" val="6550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70DA1E-7219-403E-BA55-8B6A459A1E5E}"/>
              </a:ext>
            </a:extLst>
          </p:cNvPr>
          <p:cNvSpPr>
            <a:spLocks noGrp="1"/>
          </p:cNvSpPr>
          <p:nvPr>
            <p:ph type="body" sz="quarter" idx="13"/>
          </p:nvPr>
        </p:nvSpPr>
        <p:spPr>
          <a:xfrm>
            <a:off x="398298" y="1015292"/>
            <a:ext cx="4369392" cy="4493975"/>
          </a:xfrm>
        </p:spPr>
        <p:txBody>
          <a:bodyPr/>
          <a:lstStyle/>
          <a:p>
            <a:endParaRPr lang="hr-BA" b="1" i="0" dirty="0"/>
          </a:p>
          <a:p>
            <a:r>
              <a:rPr lang="hr-BA" dirty="0"/>
              <a:t>Try </a:t>
            </a:r>
            <a:r>
              <a:rPr lang="hr-BA" b="1" dirty="0"/>
              <a:t>WIX</a:t>
            </a:r>
            <a:r>
              <a:rPr lang="hr-BA" dirty="0"/>
              <a:t> to build your web site, watch this short tutorial to get some orientation </a:t>
            </a:r>
            <a:endParaRPr lang="en-US" dirty="0"/>
          </a:p>
          <a:p>
            <a:endParaRPr lang="en-US" dirty="0"/>
          </a:p>
        </p:txBody>
      </p:sp>
      <p:pic>
        <p:nvPicPr>
          <p:cNvPr id="6" name="Online Media 5" title="Create a Professional Website For Your Business | Wix.com">
            <a:hlinkClick r:id="" action="ppaction://media"/>
            <a:extLst>
              <a:ext uri="{FF2B5EF4-FFF2-40B4-BE49-F238E27FC236}">
                <a16:creationId xmlns:a16="http://schemas.microsoft.com/office/drawing/2014/main" id="{B6FB2109-7257-4A16-AA71-6C5DD23C00E3}"/>
              </a:ext>
            </a:extLst>
          </p:cNvPr>
          <p:cNvPicPr>
            <a:picLocks noRot="1" noChangeAspect="1"/>
          </p:cNvPicPr>
          <p:nvPr>
            <a:videoFile r:link="rId1"/>
          </p:nvPr>
        </p:nvPicPr>
        <p:blipFill>
          <a:blip r:embed="rId3"/>
          <a:stretch>
            <a:fillRect/>
          </a:stretch>
        </p:blipFill>
        <p:spPr>
          <a:xfrm>
            <a:off x="4693298" y="1128120"/>
            <a:ext cx="7100404" cy="4011728"/>
          </a:xfrm>
          <a:prstGeom prst="rect">
            <a:avLst/>
          </a:prstGeom>
        </p:spPr>
      </p:pic>
    </p:spTree>
    <p:extLst>
      <p:ext uri="{BB962C8B-B14F-4D97-AF65-F5344CB8AC3E}">
        <p14:creationId xmlns:p14="http://schemas.microsoft.com/office/powerpoint/2010/main" val="9456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55EA5-4DFC-4286-939C-4E9BD48D3D63}"/>
              </a:ext>
            </a:extLst>
          </p:cNvPr>
          <p:cNvSpPr>
            <a:spLocks noGrp="1"/>
          </p:cNvSpPr>
          <p:nvPr>
            <p:ph type="body" sz="quarter" idx="13"/>
          </p:nvPr>
        </p:nvSpPr>
        <p:spPr>
          <a:xfrm>
            <a:off x="483365" y="997503"/>
            <a:ext cx="4369392" cy="4493975"/>
          </a:xfrm>
        </p:spPr>
        <p:txBody>
          <a:bodyPr/>
          <a:lstStyle/>
          <a:p>
            <a:endParaRPr lang="hr-BA" b="1" i="0" dirty="0"/>
          </a:p>
          <a:p>
            <a:r>
              <a:rPr lang="hr-BA" dirty="0"/>
              <a:t>Try </a:t>
            </a:r>
            <a:r>
              <a:rPr lang="en-US" b="1" dirty="0"/>
              <a:t>SQUARESPACE</a:t>
            </a:r>
            <a:r>
              <a:rPr lang="hr-BA" dirty="0"/>
              <a:t> to build your web site, watch this short tutorial to get some orientation </a:t>
            </a:r>
            <a:endParaRPr lang="en-US" dirty="0"/>
          </a:p>
          <a:p>
            <a:endParaRPr lang="en-US" dirty="0"/>
          </a:p>
        </p:txBody>
      </p:sp>
      <p:pic>
        <p:nvPicPr>
          <p:cNvPr id="6" name="Online Media 5" title="How to Build Your First Squarespace Site | Squarespace 7.1">
            <a:hlinkClick r:id="" action="ppaction://media"/>
            <a:extLst>
              <a:ext uri="{FF2B5EF4-FFF2-40B4-BE49-F238E27FC236}">
                <a16:creationId xmlns:a16="http://schemas.microsoft.com/office/drawing/2014/main" id="{71CBC523-A212-4523-8465-13200B90EB6B}"/>
              </a:ext>
            </a:extLst>
          </p:cNvPr>
          <p:cNvPicPr>
            <a:picLocks noRot="1" noChangeAspect="1"/>
          </p:cNvPicPr>
          <p:nvPr>
            <a:videoFile r:link="rId1"/>
          </p:nvPr>
        </p:nvPicPr>
        <p:blipFill>
          <a:blip r:embed="rId3"/>
          <a:stretch>
            <a:fillRect/>
          </a:stretch>
        </p:blipFill>
        <p:spPr>
          <a:xfrm>
            <a:off x="4852757" y="1238459"/>
            <a:ext cx="6922475" cy="3911199"/>
          </a:xfrm>
          <a:prstGeom prst="rect">
            <a:avLst/>
          </a:prstGeom>
        </p:spPr>
      </p:pic>
    </p:spTree>
    <p:extLst>
      <p:ext uri="{BB962C8B-B14F-4D97-AF65-F5344CB8AC3E}">
        <p14:creationId xmlns:p14="http://schemas.microsoft.com/office/powerpoint/2010/main" val="29669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BEEF3-B543-4C2E-8301-B2ADF73E2A1F}"/>
              </a:ext>
            </a:extLst>
          </p:cNvPr>
          <p:cNvSpPr>
            <a:spLocks noGrp="1"/>
          </p:cNvSpPr>
          <p:nvPr>
            <p:ph type="body" sz="quarter" idx="13"/>
          </p:nvPr>
        </p:nvSpPr>
        <p:spPr/>
        <p:txBody>
          <a:bodyPr/>
          <a:lstStyle/>
          <a:p>
            <a:r>
              <a:rPr lang="hr-BA" dirty="0"/>
              <a:t>Content sharing</a:t>
            </a:r>
            <a:endParaRPr lang="en-US" dirty="0"/>
          </a:p>
        </p:txBody>
      </p:sp>
      <p:sp>
        <p:nvSpPr>
          <p:cNvPr id="3" name="Text Placeholder 2">
            <a:extLst>
              <a:ext uri="{FF2B5EF4-FFF2-40B4-BE49-F238E27FC236}">
                <a16:creationId xmlns:a16="http://schemas.microsoft.com/office/drawing/2014/main" id="{2AFC2738-0745-4EBA-976C-73701A0536BF}"/>
              </a:ext>
            </a:extLst>
          </p:cNvPr>
          <p:cNvSpPr>
            <a:spLocks noGrp="1"/>
          </p:cNvSpPr>
          <p:nvPr>
            <p:ph type="body" sz="quarter" idx="14"/>
          </p:nvPr>
        </p:nvSpPr>
        <p:spPr/>
        <p:txBody>
          <a:bodyPr/>
          <a:lstStyle/>
          <a:p>
            <a:r>
              <a:rPr lang="en-US" dirty="0"/>
              <a:t>After research and planning for content, followed by content development, come time for sharing your content.</a:t>
            </a:r>
            <a:endParaRPr lang="hr-BA" dirty="0"/>
          </a:p>
          <a:p>
            <a:endParaRPr lang="en-US" dirty="0"/>
          </a:p>
          <a:p>
            <a:pPr marL="342900" indent="-342900">
              <a:buFont typeface="Wingdings" panose="05000000000000000000" pitchFamily="2" charset="2"/>
              <a:buChar char="ü"/>
            </a:pPr>
            <a:r>
              <a:rPr lang="en-US" dirty="0"/>
              <a:t>There is a lot to choose from: the platform you will share on, the time, the people.</a:t>
            </a:r>
          </a:p>
          <a:p>
            <a:pPr marL="342900" indent="-342900">
              <a:buFont typeface="Wingdings" panose="05000000000000000000" pitchFamily="2" charset="2"/>
              <a:buChar char="ü"/>
            </a:pPr>
            <a:r>
              <a:rPr lang="en-US" dirty="0"/>
              <a:t>Remember again what you wanted to achieve and what platforms would give you the best chance to reach your goals.</a:t>
            </a:r>
          </a:p>
          <a:p>
            <a:pPr marL="342900" indent="-342900">
              <a:buFont typeface="Wingdings" panose="05000000000000000000" pitchFamily="2" charset="2"/>
              <a:buChar char="ü"/>
            </a:pPr>
            <a:r>
              <a:rPr lang="en-US" dirty="0"/>
              <a:t>Try to predict what kind of reactions you expect and manage your, and try to manage your expectations and emotions about the feedback</a:t>
            </a:r>
          </a:p>
        </p:txBody>
      </p:sp>
    </p:spTree>
    <p:extLst>
      <p:ext uri="{BB962C8B-B14F-4D97-AF65-F5344CB8AC3E}">
        <p14:creationId xmlns:p14="http://schemas.microsoft.com/office/powerpoint/2010/main" val="3993115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69321-EC4B-4328-BF93-8E514C6164DC}"/>
              </a:ext>
            </a:extLst>
          </p:cNvPr>
          <p:cNvSpPr>
            <a:spLocks noGrp="1"/>
          </p:cNvSpPr>
          <p:nvPr>
            <p:ph type="body" sz="quarter" idx="20"/>
          </p:nvPr>
        </p:nvSpPr>
        <p:spPr>
          <a:xfrm>
            <a:off x="4866527" y="2532697"/>
            <a:ext cx="6885571" cy="3722513"/>
          </a:xfrm>
        </p:spPr>
        <p:txBody>
          <a:bodyPr/>
          <a:lstStyle/>
          <a:p>
            <a:endParaRPr lang="hr-BA" dirty="0">
              <a:hlinkClick r:id="rId2"/>
            </a:endParaRPr>
          </a:p>
          <a:p>
            <a:pPr marL="342900" indent="-342900">
              <a:buClr>
                <a:srgbClr val="5E5E5E"/>
              </a:buClr>
              <a:buFont typeface="Arial" panose="020B0604020202020204" pitchFamily="34" charset="0"/>
              <a:buChar char="•"/>
            </a:pPr>
            <a:r>
              <a:rPr lang="en-US" dirty="0">
                <a:hlinkClick r:id="rId3"/>
              </a:rPr>
              <a:t>User-generated and user-centered content</a:t>
            </a:r>
            <a:endParaRPr lang="en-US" dirty="0"/>
          </a:p>
          <a:p>
            <a:pPr marL="342900" indent="-342900">
              <a:buClr>
                <a:srgbClr val="5E5E5E"/>
              </a:buClr>
              <a:buFont typeface="Arial" panose="020B0604020202020204" pitchFamily="34" charset="0"/>
              <a:buChar char="•"/>
            </a:pPr>
            <a:r>
              <a:rPr lang="en-US" dirty="0">
                <a:hlinkClick r:id="rId4"/>
              </a:rPr>
              <a:t>More human, conversational and accessible content</a:t>
            </a:r>
            <a:endParaRPr lang="en-US" dirty="0"/>
          </a:p>
          <a:p>
            <a:pPr marL="342900" indent="-342900">
              <a:buClr>
                <a:srgbClr val="5E5E5E"/>
              </a:buClr>
              <a:buFont typeface="Arial" panose="020B0604020202020204" pitchFamily="34" charset="0"/>
              <a:buChar char="•"/>
            </a:pPr>
            <a:r>
              <a:rPr lang="en-US" dirty="0">
                <a:hlinkClick r:id="rId5"/>
              </a:rPr>
              <a:t>Story-based, multi-platform content</a:t>
            </a:r>
            <a:endParaRPr lang="en-US" dirty="0"/>
          </a:p>
          <a:p>
            <a:pPr marL="342900" indent="-342900">
              <a:buClr>
                <a:srgbClr val="5E5E5E"/>
              </a:buClr>
              <a:buFont typeface="Arial" panose="020B0604020202020204" pitchFamily="34" charset="0"/>
              <a:buChar char="•"/>
            </a:pPr>
            <a:r>
              <a:rPr lang="en-US" dirty="0">
                <a:hlinkClick r:id="rId6"/>
              </a:rPr>
              <a:t>Long-form videos</a:t>
            </a:r>
            <a:endParaRPr lang="en-US" dirty="0"/>
          </a:p>
          <a:p>
            <a:pPr marL="342900" indent="-342900">
              <a:buClr>
                <a:srgbClr val="5E5E5E"/>
              </a:buClr>
              <a:buFont typeface="Arial" panose="020B0604020202020204" pitchFamily="34" charset="0"/>
              <a:buChar char="•"/>
            </a:pPr>
            <a:r>
              <a:rPr lang="en-US" dirty="0">
                <a:hlinkClick r:id="rId7"/>
              </a:rPr>
              <a:t>Data-driven visual content</a:t>
            </a:r>
            <a:endParaRPr lang="hr-BA" dirty="0">
              <a:hlinkClick r:id="rId2"/>
            </a:endParaRPr>
          </a:p>
          <a:p>
            <a:endParaRPr lang="hr-BA" dirty="0">
              <a:hlinkClick r:id="rId2"/>
            </a:endParaRPr>
          </a:p>
          <a:p>
            <a:endParaRPr lang="hr-BA" dirty="0">
              <a:hlinkClick r:id="rId2"/>
            </a:endParaRPr>
          </a:p>
          <a:p>
            <a:endParaRPr lang="hr-BA" dirty="0">
              <a:hlinkClick r:id="rId2"/>
            </a:endParaRPr>
          </a:p>
        </p:txBody>
      </p:sp>
      <p:sp>
        <p:nvSpPr>
          <p:cNvPr id="3" name="Text Placeholder 2">
            <a:extLst>
              <a:ext uri="{FF2B5EF4-FFF2-40B4-BE49-F238E27FC236}">
                <a16:creationId xmlns:a16="http://schemas.microsoft.com/office/drawing/2014/main" id="{262EEEFD-A693-42A0-8942-A2CF35275835}"/>
              </a:ext>
            </a:extLst>
          </p:cNvPr>
          <p:cNvSpPr>
            <a:spLocks noGrp="1"/>
          </p:cNvSpPr>
          <p:nvPr>
            <p:ph type="body" sz="quarter" idx="22"/>
          </p:nvPr>
        </p:nvSpPr>
        <p:spPr>
          <a:xfrm>
            <a:off x="5905665" y="570712"/>
            <a:ext cx="5579898" cy="1743863"/>
          </a:xfrm>
        </p:spPr>
        <p:txBody>
          <a:bodyPr>
            <a:normAutofit fontScale="85000" lnSpcReduction="20000"/>
          </a:bodyPr>
          <a:lstStyle/>
          <a:p>
            <a:pPr>
              <a:lnSpc>
                <a:spcPct val="120000"/>
              </a:lnSpc>
            </a:pPr>
            <a:r>
              <a:rPr lang="en-US" sz="3200" dirty="0"/>
              <a:t>Click on each </a:t>
            </a:r>
            <a:r>
              <a:rPr lang="hr-BA" sz="3200" dirty="0"/>
              <a:t>point</a:t>
            </a:r>
            <a:r>
              <a:rPr lang="en-US" sz="3200" dirty="0"/>
              <a:t> to read about real examples of content and the platform</a:t>
            </a:r>
            <a:r>
              <a:rPr lang="hr-BA" sz="3200" dirty="0"/>
              <a:t>s</a:t>
            </a:r>
            <a:r>
              <a:rPr lang="en-US" sz="3200" dirty="0"/>
              <a:t> being used for sharing in higher education</a:t>
            </a:r>
          </a:p>
        </p:txBody>
      </p:sp>
      <p:sp>
        <p:nvSpPr>
          <p:cNvPr id="4" name="Text Placeholder 3">
            <a:extLst>
              <a:ext uri="{FF2B5EF4-FFF2-40B4-BE49-F238E27FC236}">
                <a16:creationId xmlns:a16="http://schemas.microsoft.com/office/drawing/2014/main" id="{D39477D9-B851-4EE6-AC1A-686D45381019}"/>
              </a:ext>
            </a:extLst>
          </p:cNvPr>
          <p:cNvSpPr>
            <a:spLocks noGrp="1"/>
          </p:cNvSpPr>
          <p:nvPr>
            <p:ph type="body" sz="quarter" idx="23"/>
          </p:nvPr>
        </p:nvSpPr>
        <p:spPr>
          <a:xfrm>
            <a:off x="516102" y="589390"/>
            <a:ext cx="3452394" cy="4234537"/>
          </a:xfrm>
        </p:spPr>
        <p:txBody>
          <a:bodyPr>
            <a:normAutofit fontScale="77500" lnSpcReduction="20000"/>
          </a:bodyPr>
          <a:lstStyle/>
          <a:p>
            <a:r>
              <a:rPr lang="en-US" dirty="0"/>
              <a:t>Sharing</a:t>
            </a:r>
            <a:r>
              <a:rPr lang="hr-BA" dirty="0"/>
              <a:t> </a:t>
            </a:r>
            <a:r>
              <a:rPr lang="en-US" dirty="0"/>
              <a:t>plays an important role in building a positive classroom community.</a:t>
            </a:r>
            <a:endParaRPr lang="hr-BA" dirty="0"/>
          </a:p>
          <a:p>
            <a:r>
              <a:rPr lang="en-US" dirty="0"/>
              <a:t>Just as important, sharing offers ample opportunities to practice and reinforce the speaking, listening, and thinking skills that are so crucial to </a:t>
            </a:r>
            <a:r>
              <a:rPr lang="hr-BA" dirty="0"/>
              <a:t>studying </a:t>
            </a:r>
            <a:r>
              <a:rPr lang="en-US" dirty="0"/>
              <a:t>success.</a:t>
            </a:r>
          </a:p>
        </p:txBody>
      </p:sp>
    </p:spTree>
    <p:extLst>
      <p:ext uri="{BB962C8B-B14F-4D97-AF65-F5344CB8AC3E}">
        <p14:creationId xmlns:p14="http://schemas.microsoft.com/office/powerpoint/2010/main" val="801239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hr-BA" dirty="0"/>
              <a:t>Remember from MODULE 2: The advantages of being a female student with migration background for content </a:t>
            </a:r>
            <a:r>
              <a:rPr lang="hr-BA" dirty="0">
                <a:solidFill>
                  <a:srgbClr val="E78631"/>
                </a:solidFill>
              </a:rPr>
              <a:t>sharing</a:t>
            </a:r>
            <a:endParaRPr lang="en-US" dirty="0">
              <a:solidFill>
                <a:srgbClr val="E78631"/>
              </a:solidFill>
            </a:endParaRPr>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1" y="1487580"/>
            <a:ext cx="11156987" cy="4903889"/>
          </a:xfrm>
        </p:spPr>
        <p:txBody>
          <a:bodyPr/>
          <a:lstStyle/>
          <a:p>
            <a:r>
              <a:rPr lang="hr-BA" sz="2000" dirty="0"/>
              <a:t>Content sharing is all about the reach and the relevance of the target group. Please remember the opportunity you might have regarding the reach, simply due to the fact that you are a female student with migration background: </a:t>
            </a:r>
          </a:p>
          <a:p>
            <a:pPr marL="342900" indent="-342900">
              <a:buFontTx/>
              <a:buChar char="-"/>
            </a:pPr>
            <a:r>
              <a:rPr lang="hr-BA" dirty="0">
                <a:solidFill>
                  <a:srgbClr val="00ACA7"/>
                </a:solidFill>
              </a:rPr>
              <a:t>You might have knowledge and acces to some international or abroad higher education institutions, that might be interested in recieving your content and collaborating with your current higher education institution</a:t>
            </a:r>
          </a:p>
          <a:p>
            <a:pPr marL="342900" indent="-342900">
              <a:buFontTx/>
              <a:buChar char="-"/>
            </a:pPr>
            <a:r>
              <a:rPr lang="hr-BA" dirty="0">
                <a:solidFill>
                  <a:srgbClr val="E78631"/>
                </a:solidFill>
              </a:rPr>
              <a:t>You might have access to intercultural social media groups, to students, who are supporting each other in their inclusion and integration processes</a:t>
            </a:r>
          </a:p>
          <a:p>
            <a:pPr marL="342900" indent="-342900">
              <a:buFontTx/>
              <a:buChar char="-"/>
            </a:pPr>
            <a:r>
              <a:rPr lang="hr-BA" dirty="0">
                <a:solidFill>
                  <a:srgbClr val="9A2E90"/>
                </a:solidFill>
              </a:rPr>
              <a:t>Female networks and networking events are on the rise, which is good news. You could sign up to online and offline networking events, thus gaining new opportunities and platforms for content sharing.</a:t>
            </a:r>
          </a:p>
          <a:p>
            <a:endParaRPr lang="hr-BA" dirty="0"/>
          </a:p>
          <a:p>
            <a:pPr marL="342900" indent="-342900">
              <a:buFontTx/>
              <a:buChar char="-"/>
            </a:pPr>
            <a:endParaRPr lang="hr-BA" dirty="0"/>
          </a:p>
        </p:txBody>
      </p:sp>
    </p:spTree>
    <p:extLst>
      <p:ext uri="{BB962C8B-B14F-4D97-AF65-F5344CB8AC3E}">
        <p14:creationId xmlns:p14="http://schemas.microsoft.com/office/powerpoint/2010/main" val="939747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en-US" dirty="0"/>
              <a:t>2. Integrating and re-elaborating digital content</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496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hr-BA" dirty="0"/>
              <a:t>C</a:t>
            </a:r>
            <a:r>
              <a:rPr lang="en-US" dirty="0" err="1"/>
              <a:t>reating</a:t>
            </a:r>
            <a:r>
              <a:rPr lang="en-US" dirty="0"/>
              <a:t> and editing well-defined content</a:t>
            </a: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30137" y="1406264"/>
            <a:ext cx="11156987" cy="4045472"/>
          </a:xfrm>
        </p:spPr>
        <p:txBody>
          <a:bodyPr/>
          <a:lstStyle/>
          <a:p>
            <a:r>
              <a:rPr lang="hr-BA" dirty="0"/>
              <a:t>As a student and later in </a:t>
            </a:r>
            <a:r>
              <a:rPr lang="en-GB" dirty="0"/>
              <a:t>your</a:t>
            </a:r>
            <a:r>
              <a:rPr lang="hr-BA" dirty="0"/>
              <a:t> career development, you are constantly expected to create well-defined, high-quality content. </a:t>
            </a:r>
            <a:r>
              <a:rPr lang="en-GB" dirty="0"/>
              <a:t>V</a:t>
            </a:r>
            <a:r>
              <a:rPr lang="hr-BA" dirty="0"/>
              <a:t>ery often</a:t>
            </a:r>
            <a:r>
              <a:rPr lang="en-GB" dirty="0"/>
              <a:t>, this</a:t>
            </a:r>
            <a:r>
              <a:rPr lang="hr-BA" dirty="0"/>
              <a:t> needs to be creative. W</a:t>
            </a:r>
            <a:r>
              <a:rPr lang="en-GB" dirty="0"/>
              <a:t>h</a:t>
            </a:r>
            <a:r>
              <a:rPr lang="hr-BA" dirty="0"/>
              <a:t>ether </a:t>
            </a:r>
            <a:r>
              <a:rPr lang="en-GB" dirty="0"/>
              <a:t>you are summarising </a:t>
            </a:r>
            <a:r>
              <a:rPr lang="hr-BA" dirty="0"/>
              <a:t>your research, present</a:t>
            </a:r>
            <a:r>
              <a:rPr lang="en-GB" dirty="0"/>
              <a:t>ing</a:t>
            </a:r>
            <a:r>
              <a:rPr lang="hr-BA" dirty="0"/>
              <a:t> your findings, look</a:t>
            </a:r>
            <a:r>
              <a:rPr lang="en-GB" dirty="0"/>
              <a:t>ing</a:t>
            </a:r>
            <a:r>
              <a:rPr lang="hr-BA" dirty="0"/>
              <a:t> for opportunities, communicat</a:t>
            </a:r>
            <a:r>
              <a:rPr lang="en-GB" dirty="0"/>
              <a:t>ing</a:t>
            </a:r>
            <a:r>
              <a:rPr lang="hr-BA" dirty="0"/>
              <a:t> your points of view, connect</a:t>
            </a:r>
            <a:r>
              <a:rPr lang="en-GB" dirty="0"/>
              <a:t>ing</a:t>
            </a:r>
            <a:r>
              <a:rPr lang="hr-BA" dirty="0"/>
              <a:t> to others, ma</a:t>
            </a:r>
            <a:r>
              <a:rPr lang="en-GB" dirty="0"/>
              <a:t>s</a:t>
            </a:r>
            <a:r>
              <a:rPr lang="hr-BA" dirty="0"/>
              <a:t>tering content creation is what makes everything else easier.</a:t>
            </a:r>
            <a:r>
              <a:rPr lang="en-GB" dirty="0"/>
              <a:t> </a:t>
            </a:r>
            <a:endParaRPr lang="hr-BA" dirty="0"/>
          </a:p>
          <a:p>
            <a:r>
              <a:rPr lang="hr-BA" dirty="0"/>
              <a:t>There are 3 main phases in content creation:</a:t>
            </a:r>
          </a:p>
          <a:p>
            <a:pPr marL="457200" indent="-457200">
              <a:buFont typeface="+mj-lt"/>
              <a:buAutoNum type="arabicPeriod"/>
            </a:pPr>
            <a:r>
              <a:rPr lang="hr-BA" dirty="0"/>
              <a:t>Content research and planning</a:t>
            </a:r>
          </a:p>
          <a:p>
            <a:pPr marL="457200" indent="-457200">
              <a:buFont typeface="+mj-lt"/>
              <a:buAutoNum type="arabicPeriod"/>
            </a:pPr>
            <a:r>
              <a:rPr lang="hr-BA" dirty="0"/>
              <a:t>Content developing</a:t>
            </a:r>
          </a:p>
          <a:p>
            <a:pPr marL="457200" indent="-457200">
              <a:buFont typeface="+mj-lt"/>
              <a:buAutoNum type="arabicPeriod"/>
            </a:pPr>
            <a:r>
              <a:rPr lang="hr-BA" dirty="0"/>
              <a:t>Content sharing</a:t>
            </a:r>
            <a:endParaRPr lang="en-GB" dirty="0"/>
          </a:p>
          <a:p>
            <a:endParaRPr lang="en-GB" sz="1100" dirty="0"/>
          </a:p>
          <a:p>
            <a:r>
              <a:rPr lang="en-GB" dirty="0"/>
              <a:t>Creating content for consuming in a digital format requires a defined approach,                                               therein the theme of this Module of learning! </a:t>
            </a:r>
            <a:endParaRPr lang="hr-BA" dirty="0"/>
          </a:p>
          <a:p>
            <a:endParaRPr lang="hr-BA" dirty="0"/>
          </a:p>
          <a:p>
            <a:endParaRPr lang="hr-BA" dirty="0"/>
          </a:p>
          <a:p>
            <a:endParaRPr lang="en-US" dirty="0"/>
          </a:p>
        </p:txBody>
      </p:sp>
    </p:spTree>
    <p:extLst>
      <p:ext uri="{BB962C8B-B14F-4D97-AF65-F5344CB8AC3E}">
        <p14:creationId xmlns:p14="http://schemas.microsoft.com/office/powerpoint/2010/main" val="91275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F56F2B-6B9A-41F0-A9B3-2DBF906B81AE}"/>
              </a:ext>
            </a:extLst>
          </p:cNvPr>
          <p:cNvSpPr>
            <a:spLocks noGrp="1"/>
          </p:cNvSpPr>
          <p:nvPr>
            <p:ph type="body" sz="quarter" idx="13"/>
          </p:nvPr>
        </p:nvSpPr>
        <p:spPr/>
        <p:txBody>
          <a:bodyPr>
            <a:normAutofit lnSpcReduction="10000"/>
          </a:bodyPr>
          <a:lstStyle/>
          <a:p>
            <a:r>
              <a:rPr lang="en-US" i="0" dirty="0"/>
              <a:t>Being efficient also means not creating new content if it’s not necessary. You could simply refer to other existing content, modify and integrate it into your own context.</a:t>
            </a:r>
          </a:p>
          <a:p>
            <a:r>
              <a:rPr lang="en-US" i="0" dirty="0"/>
              <a:t>Be sure to respect the copyright and licenses (see the next chapter of this module)</a:t>
            </a:r>
          </a:p>
        </p:txBody>
      </p:sp>
      <p:pic>
        <p:nvPicPr>
          <p:cNvPr id="7" name="Picture Placeholder 6" descr="Jigsaw puzzles in plastic figures">
            <a:extLst>
              <a:ext uri="{FF2B5EF4-FFF2-40B4-BE49-F238E27FC236}">
                <a16:creationId xmlns:a16="http://schemas.microsoft.com/office/drawing/2014/main" id="{7C6AFD08-C8BF-44B5-B2EF-4578F610989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5096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40239-7D10-4700-B146-51804527E68A}"/>
              </a:ext>
            </a:extLst>
          </p:cNvPr>
          <p:cNvSpPr>
            <a:spLocks noGrp="1"/>
          </p:cNvSpPr>
          <p:nvPr>
            <p:ph type="body" sz="quarter" idx="13"/>
          </p:nvPr>
        </p:nvSpPr>
        <p:spPr>
          <a:xfrm>
            <a:off x="1138185" y="274748"/>
            <a:ext cx="10600546" cy="953429"/>
          </a:xfrm>
        </p:spPr>
        <p:txBody>
          <a:bodyPr>
            <a:normAutofit fontScale="92500" lnSpcReduction="20000"/>
          </a:bodyPr>
          <a:lstStyle/>
          <a:p>
            <a:pPr algn="ctr"/>
            <a:r>
              <a:rPr lang="hr-BA" dirty="0">
                <a:solidFill>
                  <a:srgbClr val="00ACA7"/>
                </a:solidFill>
              </a:rPr>
              <a:t>Task </a:t>
            </a:r>
          </a:p>
          <a:p>
            <a:pPr algn="ctr"/>
            <a:r>
              <a:rPr lang="hr-BA" dirty="0">
                <a:solidFill>
                  <a:srgbClr val="D6315A"/>
                </a:solidFill>
              </a:rPr>
              <a:t>Create a short video using Canva</a:t>
            </a:r>
            <a:endParaRPr lang="en-US" dirty="0">
              <a:solidFill>
                <a:srgbClr val="D6315A"/>
              </a:solidFill>
            </a:endParaRPr>
          </a:p>
        </p:txBody>
      </p:sp>
      <p:sp>
        <p:nvSpPr>
          <p:cNvPr id="3" name="Text Placeholder 2">
            <a:extLst>
              <a:ext uri="{FF2B5EF4-FFF2-40B4-BE49-F238E27FC236}">
                <a16:creationId xmlns:a16="http://schemas.microsoft.com/office/drawing/2014/main" id="{643CD19B-06AF-4A49-B319-748CF6096D21}"/>
              </a:ext>
            </a:extLst>
          </p:cNvPr>
          <p:cNvSpPr>
            <a:spLocks noGrp="1"/>
          </p:cNvSpPr>
          <p:nvPr>
            <p:ph type="body" sz="quarter" idx="14"/>
          </p:nvPr>
        </p:nvSpPr>
        <p:spPr>
          <a:xfrm>
            <a:off x="1100086" y="2532648"/>
            <a:ext cx="10587038" cy="3067050"/>
          </a:xfrm>
        </p:spPr>
        <p:txBody>
          <a:bodyPr/>
          <a:lstStyle/>
          <a:p>
            <a:pPr marL="342900" indent="-342900">
              <a:buFont typeface="Wingdings" panose="05000000000000000000" pitchFamily="2" charset="2"/>
              <a:buChar char="ü"/>
            </a:pPr>
            <a:r>
              <a:rPr lang="hr-BA" dirty="0"/>
              <a:t>Using the slides of this course, create a short explainer video in </a:t>
            </a:r>
            <a:r>
              <a:rPr lang="hr-BA" dirty="0">
                <a:hlinkClick r:id="rId2"/>
              </a:rPr>
              <a:t>Canva</a:t>
            </a:r>
            <a:endParaRPr lang="hr-BA" dirty="0"/>
          </a:p>
          <a:p>
            <a:pPr marL="342900" indent="-342900">
              <a:buFont typeface="Wingdings" panose="05000000000000000000" pitchFamily="2" charset="2"/>
              <a:buChar char="ü"/>
            </a:pPr>
            <a:r>
              <a:rPr lang="hr-BA" dirty="0"/>
              <a:t>Choose from the Canva templates</a:t>
            </a:r>
          </a:p>
          <a:p>
            <a:pPr marL="342900" indent="-342900">
              <a:buFont typeface="Wingdings" panose="05000000000000000000" pitchFamily="2" charset="2"/>
              <a:buChar char="ü"/>
            </a:pPr>
            <a:r>
              <a:rPr lang="hr-BA" dirty="0"/>
              <a:t>Choose slides that cover one topic</a:t>
            </a:r>
          </a:p>
          <a:p>
            <a:pPr marL="342900" indent="-342900">
              <a:buFont typeface="Wingdings" panose="05000000000000000000" pitchFamily="2" charset="2"/>
              <a:buChar char="ü"/>
            </a:pPr>
            <a:r>
              <a:rPr lang="hr-BA" dirty="0"/>
              <a:t>Put those slides in a different context and pretend you are making this video for a target group of senior professors</a:t>
            </a:r>
          </a:p>
          <a:p>
            <a:pPr marL="342900" indent="-342900">
              <a:buFont typeface="Wingdings" panose="05000000000000000000" pitchFamily="2" charset="2"/>
              <a:buChar char="ü"/>
            </a:pPr>
            <a:r>
              <a:rPr lang="hr-BA" dirty="0"/>
              <a:t>Add more images, using one of the previously mentioned stock image websites</a:t>
            </a:r>
          </a:p>
          <a:p>
            <a:pPr marL="342900" indent="-342900">
              <a:buFont typeface="Wingdings" panose="05000000000000000000" pitchFamily="2" charset="2"/>
              <a:buChar char="ü"/>
            </a:pPr>
            <a:r>
              <a:rPr lang="hr-BA" dirty="0"/>
              <a:t>Show this video to your fellow students and your educators and elaborate the new purpose of the video</a:t>
            </a:r>
          </a:p>
          <a:p>
            <a:endParaRPr lang="en-US" dirty="0"/>
          </a:p>
        </p:txBody>
      </p:sp>
      <p:pic>
        <p:nvPicPr>
          <p:cNvPr id="1026" name="Picture 2" descr="Canva - Wikipedia">
            <a:extLst>
              <a:ext uri="{FF2B5EF4-FFF2-40B4-BE49-F238E27FC236}">
                <a16:creationId xmlns:a16="http://schemas.microsoft.com/office/drawing/2014/main" id="{A4530FC2-BE75-4E55-85C3-40DAC61CE1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2011" y="1258302"/>
            <a:ext cx="2643187" cy="101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70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9999-B31A-4E0C-A4FF-BE12E394A265}"/>
              </a:ext>
            </a:extLst>
          </p:cNvPr>
          <p:cNvSpPr>
            <a:spLocks noGrp="1"/>
          </p:cNvSpPr>
          <p:nvPr>
            <p:ph type="body" sz="quarter" idx="13"/>
          </p:nvPr>
        </p:nvSpPr>
        <p:spPr>
          <a:xfrm>
            <a:off x="1004557" y="997503"/>
            <a:ext cx="10182885" cy="4493975"/>
          </a:xfrm>
          <a:ln w="53975">
            <a:gradFill>
              <a:gsLst>
                <a:gs pos="0">
                  <a:srgbClr val="E78631"/>
                </a:gs>
                <a:gs pos="74000">
                  <a:srgbClr val="D6315A"/>
                </a:gs>
                <a:gs pos="83000">
                  <a:srgbClr val="D6315A"/>
                </a:gs>
                <a:gs pos="100000">
                  <a:srgbClr val="C00000"/>
                </a:gs>
              </a:gsLst>
              <a:lin ang="5400000" scaled="1"/>
            </a:gradFill>
          </a:ln>
        </p:spPr>
        <p:txBody>
          <a:bodyPr/>
          <a:lstStyle/>
          <a:p>
            <a:r>
              <a:rPr lang="hr-BA" b="1" dirty="0"/>
              <a:t>Top tip:</a:t>
            </a:r>
          </a:p>
          <a:p>
            <a:r>
              <a:rPr lang="hr-BA" sz="3200" dirty="0"/>
              <a:t>M</a:t>
            </a:r>
            <a:r>
              <a:rPr lang="en-US" sz="3200" dirty="0"/>
              <a:t>odify, refine, improve and integrate information and content into an existing body of knowledge to create new, original and relevant content and knowledge</a:t>
            </a:r>
            <a:r>
              <a:rPr lang="hr-BA" sz="3200" dirty="0"/>
              <a:t> by using platforms such as</a:t>
            </a:r>
            <a:r>
              <a:rPr lang="hr-BA" dirty="0"/>
              <a:t> Ted ED.</a:t>
            </a:r>
          </a:p>
          <a:p>
            <a:endParaRPr lang="hr-BA" dirty="0"/>
          </a:p>
          <a:p>
            <a:r>
              <a:rPr lang="hr-BA" sz="3200" dirty="0">
                <a:hlinkClick r:id="rId2">
                  <a:extLst>
                    <a:ext uri="{A12FA001-AC4F-418D-AE19-62706E023703}">
                      <ahyp:hlinkClr xmlns:ahyp="http://schemas.microsoft.com/office/drawing/2018/hyperlinkcolor" val="tx"/>
                    </a:ext>
                  </a:extLst>
                </a:hlinkClick>
              </a:rPr>
              <a:t>TED Ed </a:t>
            </a:r>
            <a:r>
              <a:rPr lang="hr-BA" sz="3200" dirty="0"/>
              <a:t>allows creating lessons and student talks from exhisting Ted or You Tube videos</a:t>
            </a:r>
            <a:endParaRPr lang="hr-BA" dirty="0"/>
          </a:p>
          <a:p>
            <a:endParaRPr lang="en-US" dirty="0"/>
          </a:p>
        </p:txBody>
      </p:sp>
    </p:spTree>
    <p:extLst>
      <p:ext uri="{BB962C8B-B14F-4D97-AF65-F5344CB8AC3E}">
        <p14:creationId xmlns:p14="http://schemas.microsoft.com/office/powerpoint/2010/main" val="2580253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nline Media 10" title="TED-Ed Website Tour">
            <a:hlinkClick r:id="" action="ppaction://media"/>
            <a:extLst>
              <a:ext uri="{FF2B5EF4-FFF2-40B4-BE49-F238E27FC236}">
                <a16:creationId xmlns:a16="http://schemas.microsoft.com/office/drawing/2014/main" id="{755C3408-A6EF-4189-AAC5-63100ECE6458}"/>
              </a:ext>
            </a:extLst>
          </p:cNvPr>
          <p:cNvPicPr>
            <a:picLocks noRot="1" noChangeAspect="1"/>
          </p:cNvPicPr>
          <p:nvPr>
            <a:videoFile r:link="rId1"/>
          </p:nvPr>
        </p:nvPicPr>
        <p:blipFill>
          <a:blip r:embed="rId3"/>
          <a:stretch>
            <a:fillRect/>
          </a:stretch>
        </p:blipFill>
        <p:spPr>
          <a:xfrm>
            <a:off x="6002690" y="1524617"/>
            <a:ext cx="4062961" cy="2295573"/>
          </a:xfrm>
          <a:prstGeom prst="rect">
            <a:avLst/>
          </a:prstGeom>
        </p:spPr>
      </p:pic>
      <p:sp>
        <p:nvSpPr>
          <p:cNvPr id="6" name="TextBox 5">
            <a:extLst>
              <a:ext uri="{FF2B5EF4-FFF2-40B4-BE49-F238E27FC236}">
                <a16:creationId xmlns:a16="http://schemas.microsoft.com/office/drawing/2014/main" id="{C9FE2A07-4035-4ED2-885C-FC46DA9CD590}"/>
              </a:ext>
            </a:extLst>
          </p:cNvPr>
          <p:cNvSpPr txBox="1"/>
          <p:nvPr/>
        </p:nvSpPr>
        <p:spPr>
          <a:xfrm>
            <a:off x="360783" y="5732243"/>
            <a:ext cx="11831217" cy="830997"/>
          </a:xfrm>
          <a:prstGeom prst="rect">
            <a:avLst/>
          </a:prstGeom>
          <a:noFill/>
        </p:spPr>
        <p:txBody>
          <a:bodyPr wrap="square" rtlCol="0">
            <a:spAutoFit/>
          </a:bodyPr>
          <a:lstStyle/>
          <a:p>
            <a:r>
              <a:rPr lang="en-US" sz="2400" dirty="0">
                <a:solidFill>
                  <a:srgbClr val="00ACA7"/>
                </a:solidFill>
                <a:hlinkClick r:id="rId4">
                  <a:extLst>
                    <a:ext uri="{A12FA001-AC4F-418D-AE19-62706E023703}">
                      <ahyp:hlinkClr xmlns:ahyp="http://schemas.microsoft.com/office/drawing/2018/hyperlinkcolor" val="tx"/>
                    </a:ext>
                  </a:extLst>
                </a:hlinkClick>
              </a:rPr>
              <a:t>The TED-Ed Student Talks Program </a:t>
            </a:r>
            <a:r>
              <a:rPr lang="en-US" sz="2400" dirty="0">
                <a:solidFill>
                  <a:srgbClr val="5E5E5E"/>
                </a:solidFill>
              </a:rPr>
              <a:t>supports students as they discover, explore and present their big ideas in the form of short, TED-style talks. </a:t>
            </a:r>
          </a:p>
        </p:txBody>
      </p:sp>
      <p:sp>
        <p:nvSpPr>
          <p:cNvPr id="8" name="TextBox 7">
            <a:extLst>
              <a:ext uri="{FF2B5EF4-FFF2-40B4-BE49-F238E27FC236}">
                <a16:creationId xmlns:a16="http://schemas.microsoft.com/office/drawing/2014/main" id="{1A4EBD3D-5B56-4B5B-9D68-8FAA38D7A3AD}"/>
              </a:ext>
            </a:extLst>
          </p:cNvPr>
          <p:cNvSpPr txBox="1"/>
          <p:nvPr/>
        </p:nvSpPr>
        <p:spPr>
          <a:xfrm>
            <a:off x="488692" y="1524617"/>
            <a:ext cx="4322405" cy="3416320"/>
          </a:xfrm>
          <a:prstGeom prst="rect">
            <a:avLst/>
          </a:prstGeom>
          <a:noFill/>
        </p:spPr>
        <p:txBody>
          <a:bodyPr wrap="square">
            <a:spAutoFit/>
          </a:bodyPr>
          <a:lstStyle/>
          <a:p>
            <a:endParaRPr lang="hr-BA" sz="2400" dirty="0">
              <a:solidFill>
                <a:srgbClr val="5E5E5E"/>
              </a:solidFill>
            </a:endParaRPr>
          </a:p>
          <a:p>
            <a:r>
              <a:rPr lang="en-US" sz="2400" dirty="0">
                <a:solidFill>
                  <a:srgbClr val="5E5E5E"/>
                </a:solidFill>
              </a:rPr>
              <a:t>Find a video </a:t>
            </a:r>
          </a:p>
          <a:p>
            <a:pPr>
              <a:buFont typeface="+mj-lt"/>
              <a:buAutoNum type="arabicPeriod"/>
            </a:pPr>
            <a:r>
              <a:rPr lang="hr-BA" sz="2400" dirty="0">
                <a:solidFill>
                  <a:srgbClr val="5E5E5E"/>
                </a:solidFill>
              </a:rPr>
              <a:t> </a:t>
            </a:r>
            <a:r>
              <a:rPr lang="en-US" sz="2400" dirty="0">
                <a:solidFill>
                  <a:srgbClr val="5E5E5E"/>
                </a:solidFill>
              </a:rPr>
              <a:t>Add questions, discussion prompts, and additional resources </a:t>
            </a:r>
          </a:p>
          <a:p>
            <a:pPr>
              <a:buFont typeface="+mj-lt"/>
              <a:buAutoNum type="arabicPeriod"/>
            </a:pPr>
            <a:r>
              <a:rPr lang="hr-BA" sz="2400" dirty="0">
                <a:solidFill>
                  <a:srgbClr val="5E5E5E"/>
                </a:solidFill>
              </a:rPr>
              <a:t> </a:t>
            </a:r>
            <a:r>
              <a:rPr lang="en-US" sz="2400" dirty="0">
                <a:solidFill>
                  <a:srgbClr val="5E5E5E"/>
                </a:solidFill>
              </a:rPr>
              <a:t>Share your lesson with your </a:t>
            </a:r>
            <a:r>
              <a:rPr lang="hr-BA" sz="2400" dirty="0">
                <a:solidFill>
                  <a:srgbClr val="5E5E5E"/>
                </a:solidFill>
              </a:rPr>
              <a:t>peer </a:t>
            </a:r>
            <a:r>
              <a:rPr lang="en-US" sz="2400" dirty="0">
                <a:solidFill>
                  <a:srgbClr val="5E5E5E"/>
                </a:solidFill>
              </a:rPr>
              <a:t>students </a:t>
            </a:r>
          </a:p>
          <a:p>
            <a:pPr>
              <a:buFont typeface="+mj-lt"/>
              <a:buAutoNum type="arabicPeriod"/>
            </a:pPr>
            <a:r>
              <a:rPr lang="hr-BA" sz="2400" dirty="0">
                <a:solidFill>
                  <a:srgbClr val="5E5E5E"/>
                </a:solidFill>
              </a:rPr>
              <a:t> </a:t>
            </a:r>
            <a:r>
              <a:rPr lang="en-US" sz="2400" dirty="0">
                <a:solidFill>
                  <a:srgbClr val="5E5E5E"/>
                </a:solidFill>
              </a:rPr>
              <a:t>Track their progress </a:t>
            </a:r>
          </a:p>
          <a:p>
            <a:endParaRPr lang="hr-BA" sz="2400" dirty="0">
              <a:solidFill>
                <a:srgbClr val="5E5E5E"/>
              </a:solidFill>
            </a:endParaRPr>
          </a:p>
        </p:txBody>
      </p:sp>
      <p:sp>
        <p:nvSpPr>
          <p:cNvPr id="9" name="Oval 8">
            <a:hlinkClick r:id="rId5"/>
            <a:extLst>
              <a:ext uri="{FF2B5EF4-FFF2-40B4-BE49-F238E27FC236}">
                <a16:creationId xmlns:a16="http://schemas.microsoft.com/office/drawing/2014/main" id="{87F79B01-3A77-4664-95EF-E8DF0AEBEF59}"/>
              </a:ext>
            </a:extLst>
          </p:cNvPr>
          <p:cNvSpPr/>
          <p:nvPr/>
        </p:nvSpPr>
        <p:spPr>
          <a:xfrm>
            <a:off x="5052373" y="3146920"/>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bg1"/>
                </a:solidFill>
              </a:rPr>
              <a:t>CLICK       TO </a:t>
            </a:r>
            <a:r>
              <a:rPr lang="hr-BA" sz="2000" b="1" dirty="0">
                <a:solidFill>
                  <a:schemeClr val="bg1"/>
                </a:solidFill>
              </a:rPr>
              <a:t>watch the video</a:t>
            </a:r>
            <a:endParaRPr lang="en-US" sz="2000" b="1" dirty="0">
              <a:solidFill>
                <a:schemeClr val="bg1"/>
              </a:solidFill>
            </a:endParaRPr>
          </a:p>
        </p:txBody>
      </p:sp>
      <p:pic>
        <p:nvPicPr>
          <p:cNvPr id="10" name="Graphic 9" descr="Right pointing backhand index with solid fill">
            <a:extLst>
              <a:ext uri="{FF2B5EF4-FFF2-40B4-BE49-F238E27FC236}">
                <a16:creationId xmlns:a16="http://schemas.microsoft.com/office/drawing/2014/main" id="{D99F9EAF-214C-44E3-8484-CE556D993D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364069">
            <a:off x="6669854" y="2798805"/>
            <a:ext cx="929883" cy="929883"/>
          </a:xfrm>
          <a:prstGeom prst="rect">
            <a:avLst/>
          </a:prstGeom>
        </p:spPr>
      </p:pic>
      <p:sp>
        <p:nvSpPr>
          <p:cNvPr id="4" name="Text Placeholder 3">
            <a:extLst>
              <a:ext uri="{FF2B5EF4-FFF2-40B4-BE49-F238E27FC236}">
                <a16:creationId xmlns:a16="http://schemas.microsoft.com/office/drawing/2014/main" id="{9AE56A69-BE77-4084-895A-3EF3764B0E3A}"/>
              </a:ext>
            </a:extLst>
          </p:cNvPr>
          <p:cNvSpPr>
            <a:spLocks noGrp="1"/>
          </p:cNvSpPr>
          <p:nvPr>
            <p:ph type="body" sz="quarter" idx="13"/>
          </p:nvPr>
        </p:nvSpPr>
        <p:spPr>
          <a:xfrm>
            <a:off x="1665334" y="459429"/>
            <a:ext cx="6918227" cy="972078"/>
          </a:xfrm>
        </p:spPr>
        <p:txBody>
          <a:bodyPr/>
          <a:lstStyle/>
          <a:p>
            <a:r>
              <a:rPr lang="en-US" sz="3600" b="1" dirty="0">
                <a:solidFill>
                  <a:srgbClr val="5E5E5E"/>
                </a:solidFill>
              </a:rPr>
              <a:t>Creating a TED-Ed lesson is easy! </a:t>
            </a:r>
          </a:p>
          <a:p>
            <a:endParaRPr lang="en-US" dirty="0"/>
          </a:p>
        </p:txBody>
      </p:sp>
    </p:spTree>
    <p:extLst>
      <p:ext uri="{BB962C8B-B14F-4D97-AF65-F5344CB8AC3E}">
        <p14:creationId xmlns:p14="http://schemas.microsoft.com/office/powerpoint/2010/main" val="40059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en-US" dirty="0"/>
              <a:t>3. Understanding copyright and licenses</a:t>
            </a:r>
          </a:p>
          <a:p>
            <a:endParaRPr lang="en-US" dirty="0"/>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1535610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hr-BA" dirty="0"/>
              <a:t>Important definitions</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21394"/>
            <a:ext cx="10176634" cy="2372107"/>
          </a:xfrm>
        </p:spPr>
        <p:txBody>
          <a:bodyPr/>
          <a:lstStyle/>
          <a:p>
            <a:pPr marL="342900" indent="-342900">
              <a:buFont typeface="Arial" panose="020B0604020202020204" pitchFamily="34" charset="0"/>
              <a:buChar char="•"/>
            </a:pPr>
            <a:r>
              <a:rPr lang="en-US" sz="2400" b="1" dirty="0"/>
              <a:t>Copyright</a:t>
            </a:r>
            <a:r>
              <a:rPr lang="en-US" sz="2400" dirty="0"/>
              <a:t> is an intellectual property right (IPR) that grants authors, artists and </a:t>
            </a:r>
            <a:br>
              <a:rPr lang="en-US" sz="2400" dirty="0"/>
            </a:br>
            <a:r>
              <a:rPr lang="en-US" sz="2400" dirty="0"/>
              <a:t>other creators protection for their literary, artistic and scientific creations, </a:t>
            </a:r>
            <a:br>
              <a:rPr lang="en-US" sz="2400" dirty="0"/>
            </a:br>
            <a:r>
              <a:rPr lang="en-US" sz="2400" dirty="0"/>
              <a:t>generally referred to as “works”</a:t>
            </a:r>
            <a:endParaRPr lang="hr-BA" sz="2400" dirty="0"/>
          </a:p>
          <a:p>
            <a:pPr marL="342900" indent="-342900">
              <a:buFont typeface="Arial" panose="020B0604020202020204" pitchFamily="34" charset="0"/>
              <a:buChar char="•"/>
            </a:pPr>
            <a:r>
              <a:rPr lang="en-US" sz="2400" dirty="0"/>
              <a:t>Licenses are permissions given by the copyright holder for their content. Licenses can be applied to copyrighted material in order to give permission for certain uses of the material. Copyright is still held by the creator in these cases, but the creator has decided to allow others to use their work. Sometimes licenses are purchased and sometimes they are given freely by the creator</a:t>
            </a:r>
          </a:p>
        </p:txBody>
      </p:sp>
    </p:spTree>
    <p:extLst>
      <p:ext uri="{BB962C8B-B14F-4D97-AF65-F5344CB8AC3E}">
        <p14:creationId xmlns:p14="http://schemas.microsoft.com/office/powerpoint/2010/main" val="326121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hr-BA" dirty="0"/>
              <a:t>Important definitions</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21394"/>
            <a:ext cx="10176634" cy="2372107"/>
          </a:xfrm>
        </p:spPr>
        <p:txBody>
          <a:bodyPr/>
          <a:lstStyle/>
          <a:p>
            <a:pPr marL="342900" indent="-342900">
              <a:buFont typeface="Arial" panose="020B0604020202020204" pitchFamily="34" charset="0"/>
              <a:buChar char="•"/>
            </a:pPr>
            <a:r>
              <a:rPr lang="en-US" sz="2400" b="1" dirty="0"/>
              <a:t>Creative Commons </a:t>
            </a:r>
            <a:r>
              <a:rPr lang="en-US" sz="2400" dirty="0"/>
              <a:t>licenses are applied by the copyright owner to their own works</a:t>
            </a:r>
            <a:r>
              <a:rPr lang="hr-BA" sz="2400" dirty="0"/>
              <a:t>. </a:t>
            </a:r>
            <a:r>
              <a:rPr lang="en-US" sz="2400" dirty="0"/>
              <a:t>It is a type of copyright license which is free and allows creators to give permission for others to use the work under certain conditions.</a:t>
            </a:r>
            <a:endParaRPr lang="hr-BA" sz="2400" dirty="0"/>
          </a:p>
          <a:p>
            <a:pPr marL="342900" indent="-342900">
              <a:buFont typeface="Arial" panose="020B0604020202020204" pitchFamily="34" charset="0"/>
              <a:buChar char="•"/>
            </a:pPr>
            <a:r>
              <a:rPr lang="en-US" sz="2400" dirty="0"/>
              <a:t>Copyright is a branch of Intellectual Property Law (IP Law). IP Law protects a wide range of rights in various results of human creativity. Other major branches of IP Law include: Patents, Industrial Designs, Trademarks and Trade secret.</a:t>
            </a:r>
          </a:p>
        </p:txBody>
      </p:sp>
    </p:spTree>
    <p:extLst>
      <p:ext uri="{BB962C8B-B14F-4D97-AF65-F5344CB8AC3E}">
        <p14:creationId xmlns:p14="http://schemas.microsoft.com/office/powerpoint/2010/main" val="1658705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D527C-A337-A048-B71D-9165E140C845}"/>
              </a:ext>
            </a:extLst>
          </p:cNvPr>
          <p:cNvSpPr>
            <a:spLocks noGrp="1"/>
          </p:cNvSpPr>
          <p:nvPr>
            <p:ph type="body" sz="quarter" idx="13"/>
          </p:nvPr>
        </p:nvSpPr>
        <p:spPr/>
        <p:txBody>
          <a:bodyPr>
            <a:normAutofit/>
          </a:bodyPr>
          <a:lstStyle/>
          <a:p>
            <a:r>
              <a:rPr lang="hr-BA" sz="2400" dirty="0"/>
              <a:t>WATCH THE VIDEO: </a:t>
            </a:r>
            <a:r>
              <a:rPr lang="en-US" sz="2400" b="1" dirty="0"/>
              <a:t>The Difference Between Copyright Ownership and Copyright License</a:t>
            </a:r>
            <a:r>
              <a:rPr lang="hr-BA" sz="2400" b="1" dirty="0"/>
              <a:t>,</a:t>
            </a:r>
          </a:p>
          <a:p>
            <a:r>
              <a:rPr lang="en-US" sz="2400" b="1" dirty="0"/>
              <a:t>Minute </a:t>
            </a:r>
            <a:r>
              <a:rPr lang="en-US" sz="2400" b="1" dirty="0" err="1"/>
              <a:t>Law|Spear</a:t>
            </a:r>
            <a:r>
              <a:rPr lang="en-US" sz="2400" b="1" dirty="0"/>
              <a:t> IP</a:t>
            </a:r>
          </a:p>
          <a:p>
            <a:endParaRPr lang="en-US" sz="2400" dirty="0"/>
          </a:p>
        </p:txBody>
      </p:sp>
      <p:pic>
        <p:nvPicPr>
          <p:cNvPr id="4" name="Online Media 3" title="The Difference Between Copyright Ownership and  Copyright License | Minute Law | Spear IP">
            <a:hlinkClick r:id="" action="ppaction://media"/>
            <a:extLst>
              <a:ext uri="{FF2B5EF4-FFF2-40B4-BE49-F238E27FC236}">
                <a16:creationId xmlns:a16="http://schemas.microsoft.com/office/drawing/2014/main" id="{C460C358-7D30-4228-8175-3C012D574091}"/>
              </a:ext>
            </a:extLst>
          </p:cNvPr>
          <p:cNvPicPr>
            <a:picLocks noRot="1" noChangeAspect="1"/>
          </p:cNvPicPr>
          <p:nvPr>
            <a:videoFile r:link="rId1"/>
          </p:nvPr>
        </p:nvPicPr>
        <p:blipFill>
          <a:blip r:embed="rId3"/>
          <a:stretch>
            <a:fillRect/>
          </a:stretch>
        </p:blipFill>
        <p:spPr>
          <a:xfrm>
            <a:off x="5374855" y="1642188"/>
            <a:ext cx="5400194" cy="3051110"/>
          </a:xfrm>
          <a:prstGeom prst="rect">
            <a:avLst/>
          </a:prstGeom>
        </p:spPr>
      </p:pic>
      <p:sp>
        <p:nvSpPr>
          <p:cNvPr id="6" name="TextBox 5">
            <a:extLst>
              <a:ext uri="{FF2B5EF4-FFF2-40B4-BE49-F238E27FC236}">
                <a16:creationId xmlns:a16="http://schemas.microsoft.com/office/drawing/2014/main" id="{F9DFD65A-CC4E-4A90-AF29-C62CE5D85294}"/>
              </a:ext>
            </a:extLst>
          </p:cNvPr>
          <p:cNvSpPr txBox="1"/>
          <p:nvPr/>
        </p:nvSpPr>
        <p:spPr>
          <a:xfrm>
            <a:off x="2649894" y="6288030"/>
            <a:ext cx="7221893" cy="369332"/>
          </a:xfrm>
          <a:prstGeom prst="rect">
            <a:avLst/>
          </a:prstGeom>
          <a:noFill/>
        </p:spPr>
        <p:txBody>
          <a:bodyPr wrap="square">
            <a:spAutoFit/>
          </a:bodyPr>
          <a:lstStyle/>
          <a:p>
            <a:r>
              <a:rPr lang="hr-BA" dirty="0"/>
              <a:t>SOURCE: </a:t>
            </a:r>
            <a:r>
              <a:rPr lang="en-US" dirty="0">
                <a:hlinkClick r:id="rId4"/>
              </a:rPr>
              <a:t>https://www.youtube.com/channel/UC5QigptZiCIvkpe-LCyzyXQ</a:t>
            </a:r>
            <a:r>
              <a:rPr lang="hr-BA" dirty="0"/>
              <a:t> </a:t>
            </a:r>
            <a:endParaRPr lang="en-US" dirty="0"/>
          </a:p>
        </p:txBody>
      </p:sp>
      <p:sp>
        <p:nvSpPr>
          <p:cNvPr id="5" name="Oval 4">
            <a:hlinkClick r:id="rId5"/>
            <a:extLst>
              <a:ext uri="{FF2B5EF4-FFF2-40B4-BE49-F238E27FC236}">
                <a16:creationId xmlns:a16="http://schemas.microsoft.com/office/drawing/2014/main" id="{98000CE7-6D1D-4425-B898-6593E934B8D0}"/>
              </a:ext>
            </a:extLst>
          </p:cNvPr>
          <p:cNvSpPr/>
          <p:nvPr/>
        </p:nvSpPr>
        <p:spPr>
          <a:xfrm>
            <a:off x="4117050" y="4070340"/>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bg1"/>
                </a:solidFill>
              </a:rPr>
              <a:t>CLICK       TO </a:t>
            </a:r>
            <a:r>
              <a:rPr lang="hr-BA" sz="2000" b="1" dirty="0">
                <a:solidFill>
                  <a:schemeClr val="bg1"/>
                </a:solidFill>
              </a:rPr>
              <a:t>watch the video</a:t>
            </a:r>
            <a:endParaRPr lang="en-US" sz="2000" b="1" dirty="0">
              <a:solidFill>
                <a:schemeClr val="bg1"/>
              </a:solidFill>
            </a:endParaRPr>
          </a:p>
        </p:txBody>
      </p:sp>
    </p:spTree>
    <p:extLst>
      <p:ext uri="{BB962C8B-B14F-4D97-AF65-F5344CB8AC3E}">
        <p14:creationId xmlns:p14="http://schemas.microsoft.com/office/powerpoint/2010/main" val="359115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F1BDC-A765-0142-917A-BD5B50DC3D1A}"/>
              </a:ext>
            </a:extLst>
          </p:cNvPr>
          <p:cNvSpPr>
            <a:spLocks noGrp="1"/>
          </p:cNvSpPr>
          <p:nvPr>
            <p:ph type="body" sz="quarter" idx="20"/>
          </p:nvPr>
        </p:nvSpPr>
        <p:spPr>
          <a:xfrm>
            <a:off x="5934177" y="1464420"/>
            <a:ext cx="5551386" cy="3722513"/>
          </a:xfrm>
        </p:spPr>
        <p:txBody>
          <a:bodyPr/>
          <a:lstStyle/>
          <a:p>
            <a:pPr marL="457200" indent="-457200">
              <a:buFont typeface="Arial" panose="020B0604020202020204" pitchFamily="34" charset="0"/>
              <a:buChar char="•"/>
            </a:pPr>
            <a:r>
              <a:rPr lang="en-US" sz="2800" dirty="0"/>
              <a:t>Exclusive license</a:t>
            </a:r>
          </a:p>
          <a:p>
            <a:pPr marL="457200" indent="-457200">
              <a:buFont typeface="Arial" panose="020B0604020202020204" pitchFamily="34" charset="0"/>
              <a:buChar char="•"/>
            </a:pPr>
            <a:r>
              <a:rPr lang="en-US" sz="2800" dirty="0"/>
              <a:t>Limited use license</a:t>
            </a:r>
          </a:p>
          <a:p>
            <a:pPr marL="457200" indent="-457200">
              <a:buFont typeface="Arial" panose="020B0604020202020204" pitchFamily="34" charset="0"/>
              <a:buChar char="•"/>
            </a:pPr>
            <a:r>
              <a:rPr lang="en-US" sz="2800" dirty="0"/>
              <a:t>Creative Commons license</a:t>
            </a:r>
          </a:p>
          <a:p>
            <a:pPr marL="457200" indent="-457200">
              <a:buFont typeface="Arial" panose="020B0604020202020204" pitchFamily="34" charset="0"/>
              <a:buChar char="•"/>
            </a:pPr>
            <a:r>
              <a:rPr lang="en-US" sz="2800" dirty="0"/>
              <a:t>Collecting societies</a:t>
            </a:r>
          </a:p>
          <a:p>
            <a:endParaRPr lang="en-US" sz="2000" dirty="0"/>
          </a:p>
        </p:txBody>
      </p:sp>
      <p:sp>
        <p:nvSpPr>
          <p:cNvPr id="3" name="Text Placeholder 2">
            <a:extLst>
              <a:ext uri="{FF2B5EF4-FFF2-40B4-BE49-F238E27FC236}">
                <a16:creationId xmlns:a16="http://schemas.microsoft.com/office/drawing/2014/main" id="{58A32114-C3DB-7245-9C4F-1AEBD8CFD853}"/>
              </a:ext>
            </a:extLst>
          </p:cNvPr>
          <p:cNvSpPr>
            <a:spLocks noGrp="1"/>
          </p:cNvSpPr>
          <p:nvPr>
            <p:ph type="body" sz="quarter" idx="22"/>
          </p:nvPr>
        </p:nvSpPr>
        <p:spPr/>
        <p:txBody>
          <a:bodyPr>
            <a:normAutofit fontScale="92500"/>
          </a:bodyPr>
          <a:lstStyle/>
          <a:p>
            <a:r>
              <a:rPr lang="en-US" dirty="0"/>
              <a:t>TYPES OF COPYRIGHT LICENCES</a:t>
            </a:r>
          </a:p>
        </p:txBody>
      </p:sp>
      <p:sp>
        <p:nvSpPr>
          <p:cNvPr id="4" name="Text Placeholder 3">
            <a:extLst>
              <a:ext uri="{FF2B5EF4-FFF2-40B4-BE49-F238E27FC236}">
                <a16:creationId xmlns:a16="http://schemas.microsoft.com/office/drawing/2014/main" id="{840EA6A7-3682-984C-9BCD-890AA6035A16}"/>
              </a:ext>
            </a:extLst>
          </p:cNvPr>
          <p:cNvSpPr>
            <a:spLocks noGrp="1"/>
          </p:cNvSpPr>
          <p:nvPr>
            <p:ph type="body" sz="quarter" idx="23"/>
          </p:nvPr>
        </p:nvSpPr>
        <p:spPr/>
        <p:txBody>
          <a:bodyPr>
            <a:noAutofit/>
          </a:bodyPr>
          <a:lstStyle/>
          <a:p>
            <a:r>
              <a:rPr lang="en-US" sz="2800" dirty="0"/>
              <a:t>Copyright licensing is a common method for gaining and transferring rights of copyright works. If you wish to use copyright material, you usually need to get permission from the rights holder to do so</a:t>
            </a:r>
          </a:p>
        </p:txBody>
      </p:sp>
      <p:sp>
        <p:nvSpPr>
          <p:cNvPr id="6" name="TextBox 5">
            <a:extLst>
              <a:ext uri="{FF2B5EF4-FFF2-40B4-BE49-F238E27FC236}">
                <a16:creationId xmlns:a16="http://schemas.microsoft.com/office/drawing/2014/main" id="{7A49915A-687C-497A-A3A3-FC432C9C6DD4}"/>
              </a:ext>
            </a:extLst>
          </p:cNvPr>
          <p:cNvSpPr txBox="1"/>
          <p:nvPr/>
        </p:nvSpPr>
        <p:spPr>
          <a:xfrm>
            <a:off x="4733923" y="3920723"/>
            <a:ext cx="6941975" cy="2677656"/>
          </a:xfrm>
          <a:prstGeom prst="rect">
            <a:avLst/>
          </a:prstGeom>
          <a:noFill/>
        </p:spPr>
        <p:txBody>
          <a:bodyPr wrap="square" rtlCol="0">
            <a:spAutoFit/>
          </a:bodyPr>
          <a:lstStyle/>
          <a:p>
            <a:r>
              <a:rPr lang="hr-BA" sz="2400" dirty="0"/>
              <a:t>Read about each type here: </a:t>
            </a:r>
            <a:r>
              <a:rPr lang="hr-BA" sz="2400" dirty="0">
                <a:hlinkClick r:id="rId2"/>
              </a:rPr>
              <a:t>https://www.nibusinessinfo.co.uk/content/different-types-copyright-licences</a:t>
            </a:r>
            <a:r>
              <a:rPr lang="hr-BA" sz="2400" dirty="0"/>
              <a:t> </a:t>
            </a:r>
          </a:p>
          <a:p>
            <a:endParaRPr lang="hr-BA" sz="2400" dirty="0"/>
          </a:p>
          <a:p>
            <a:r>
              <a:rPr lang="hr-BA" sz="2400" dirty="0"/>
              <a:t>Read the </a:t>
            </a:r>
            <a:r>
              <a:rPr lang="en-US" sz="2400" dirty="0"/>
              <a:t>Copyright Law</a:t>
            </a:r>
            <a:r>
              <a:rPr lang="hr-BA" sz="2400" dirty="0"/>
              <a:t> </a:t>
            </a:r>
            <a:r>
              <a:rPr lang="en-US" sz="2400" dirty="0"/>
              <a:t>in the EU</a:t>
            </a:r>
            <a:r>
              <a:rPr lang="hr-BA" sz="2400" dirty="0"/>
              <a:t>: </a:t>
            </a:r>
            <a:r>
              <a:rPr lang="hr-BA" sz="2400" dirty="0">
                <a:hlinkClick r:id="rId3"/>
              </a:rPr>
              <a:t>https://www.europarl.europa.eu/RegData/etudes/STUD/2018/625126/EPRS_STU(2018)625126_EN.pdf</a:t>
            </a:r>
            <a:r>
              <a:rPr lang="hr-BA" sz="2400" dirty="0"/>
              <a:t> </a:t>
            </a:r>
            <a:endParaRPr lang="en-US" sz="2400" dirty="0"/>
          </a:p>
        </p:txBody>
      </p:sp>
    </p:spTree>
    <p:extLst>
      <p:ext uri="{BB962C8B-B14F-4D97-AF65-F5344CB8AC3E}">
        <p14:creationId xmlns:p14="http://schemas.microsoft.com/office/powerpoint/2010/main" val="980302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E994CE-6338-4094-86E6-4E5FCB0132BE}"/>
              </a:ext>
            </a:extLst>
          </p:cNvPr>
          <p:cNvSpPr>
            <a:spLocks noGrp="1"/>
          </p:cNvSpPr>
          <p:nvPr>
            <p:ph type="body" sz="quarter" idx="13"/>
          </p:nvPr>
        </p:nvSpPr>
        <p:spPr/>
        <p:txBody>
          <a:bodyPr/>
          <a:lstStyle/>
          <a:p>
            <a:r>
              <a:rPr lang="hr-BA" dirty="0"/>
              <a:t>Top tips</a:t>
            </a:r>
            <a:endParaRPr lang="en-US" dirty="0"/>
          </a:p>
        </p:txBody>
      </p:sp>
      <p:sp>
        <p:nvSpPr>
          <p:cNvPr id="3" name="Text Placeholder 2">
            <a:extLst>
              <a:ext uri="{FF2B5EF4-FFF2-40B4-BE49-F238E27FC236}">
                <a16:creationId xmlns:a16="http://schemas.microsoft.com/office/drawing/2014/main" id="{E1BBFC0E-D4B1-413C-9D9B-D9B8EB29DAE8}"/>
              </a:ext>
            </a:extLst>
          </p:cNvPr>
          <p:cNvSpPr>
            <a:spLocks noGrp="1"/>
          </p:cNvSpPr>
          <p:nvPr>
            <p:ph type="body" sz="quarter" idx="14"/>
          </p:nvPr>
        </p:nvSpPr>
        <p:spPr/>
        <p:txBody>
          <a:bodyPr/>
          <a:lstStyle/>
          <a:p>
            <a:pPr marL="342900" indent="-342900">
              <a:lnSpc>
                <a:spcPct val="100000"/>
              </a:lnSpc>
              <a:buFont typeface="Wingdings" panose="05000000000000000000" pitchFamily="2" charset="2"/>
              <a:buChar char="ü"/>
            </a:pPr>
            <a:r>
              <a:rPr lang="hr-BA" dirty="0"/>
              <a:t>Do not download and use You Tube videos if that is not strictly allowed by the author</a:t>
            </a:r>
          </a:p>
          <a:p>
            <a:pPr marL="342900" indent="-342900">
              <a:lnSpc>
                <a:spcPct val="100000"/>
              </a:lnSpc>
              <a:buFont typeface="Wingdings" panose="05000000000000000000" pitchFamily="2" charset="2"/>
              <a:buChar char="ü"/>
            </a:pPr>
            <a:endParaRPr lang="hr-BA" dirty="0"/>
          </a:p>
          <a:p>
            <a:pPr marL="342900" indent="-342900">
              <a:lnSpc>
                <a:spcPct val="100000"/>
              </a:lnSpc>
              <a:buFont typeface="Wingdings" panose="05000000000000000000" pitchFamily="2" charset="2"/>
              <a:buChar char="ü"/>
            </a:pPr>
            <a:r>
              <a:rPr lang="hr-BA" dirty="0"/>
              <a:t>Be careful about downloading – check if it’s allowed, then also check what licenses for further usage have authors places on the content</a:t>
            </a:r>
          </a:p>
          <a:p>
            <a:pPr marL="342900" indent="-342900">
              <a:lnSpc>
                <a:spcPct val="100000"/>
              </a:lnSpc>
              <a:buFont typeface="Wingdings" panose="05000000000000000000" pitchFamily="2" charset="2"/>
              <a:buChar char="ü"/>
            </a:pPr>
            <a:endParaRPr lang="hr-BA" dirty="0"/>
          </a:p>
          <a:p>
            <a:pPr marL="342900" indent="-342900">
              <a:lnSpc>
                <a:spcPct val="100000"/>
              </a:lnSpc>
              <a:buFont typeface="Wingdings" panose="05000000000000000000" pitchFamily="2" charset="2"/>
              <a:buChar char="ü"/>
            </a:pPr>
            <a:r>
              <a:rPr lang="hr-BA" dirty="0"/>
              <a:t>Ask your educators to refer you to your university plagiarism rules</a:t>
            </a:r>
          </a:p>
          <a:p>
            <a:pPr marL="342900" indent="-342900">
              <a:lnSpc>
                <a:spcPct val="100000"/>
              </a:lnSpc>
              <a:buFont typeface="Wingdings" panose="05000000000000000000" pitchFamily="2" charset="2"/>
              <a:buChar char="ü"/>
            </a:pPr>
            <a:endParaRPr lang="hr-BA" dirty="0"/>
          </a:p>
          <a:p>
            <a:pPr marL="342900" indent="-342900">
              <a:lnSpc>
                <a:spcPct val="100000"/>
              </a:lnSpc>
              <a:buFont typeface="Wingdings" panose="05000000000000000000" pitchFamily="2" charset="2"/>
              <a:buChar char="ü"/>
            </a:pPr>
            <a:r>
              <a:rPr lang="hr-BA" dirty="0"/>
              <a:t>Be aware that there are plagiarism software available, such as this one: </a:t>
            </a:r>
            <a:r>
              <a:rPr lang="hr-BA" dirty="0">
                <a:hlinkClick r:id="rId2"/>
              </a:rPr>
              <a:t>https://plagiarismdetector.net/</a:t>
            </a:r>
            <a:r>
              <a:rPr lang="hr-BA" dirty="0"/>
              <a:t> </a:t>
            </a:r>
            <a:endParaRPr lang="en-US" dirty="0"/>
          </a:p>
        </p:txBody>
      </p:sp>
    </p:spTree>
    <p:extLst>
      <p:ext uri="{BB962C8B-B14F-4D97-AF65-F5344CB8AC3E}">
        <p14:creationId xmlns:p14="http://schemas.microsoft.com/office/powerpoint/2010/main" val="187624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en-GB" sz="3200" dirty="0"/>
              <a:t>But first, i</a:t>
            </a:r>
            <a:r>
              <a:rPr lang="hr-BA" sz="3200" dirty="0"/>
              <a:t>mportant definition</a:t>
            </a:r>
            <a:r>
              <a:rPr lang="en-IE" sz="3200" dirty="0"/>
              <a:t>s –what do we mean by ‘digital content’ </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557146"/>
            <a:ext cx="10709987" cy="3743707"/>
          </a:xfrm>
        </p:spPr>
        <p:txBody>
          <a:bodyPr/>
          <a:lstStyle/>
          <a:p>
            <a:pPr marL="285750" indent="-285750">
              <a:buFont typeface="Arial" panose="020B0604020202020204" pitchFamily="34" charset="0"/>
              <a:buChar char="•"/>
            </a:pPr>
            <a:r>
              <a:rPr lang="en-US" sz="2400" b="1" dirty="0"/>
              <a:t>Digital content</a:t>
            </a:r>
            <a:r>
              <a:rPr lang="hr-BA" sz="2400" b="1" dirty="0"/>
              <a:t> </a:t>
            </a:r>
            <a:r>
              <a:rPr lang="en-GB" sz="2400" dirty="0"/>
              <a:t>is</a:t>
            </a:r>
            <a:r>
              <a:rPr lang="en-GB" sz="2400" b="1" dirty="0"/>
              <a:t> </a:t>
            </a:r>
            <a:r>
              <a:rPr lang="en-US" sz="2400" dirty="0"/>
              <a:t>any type of content that exists in the form of digital data that are encoded in a machine-readable format, and can be created, viewed, distributed, modified and stored using computers and digital technologies, e.g. the internet. The content can be either free or pay content. Examples of digital content include: web pages and websites, social media, data and databases, digital audio, such as Mp3s, and e-books, digital imagery, digital video, video games, computer programmes and software.</a:t>
            </a:r>
          </a:p>
          <a:p>
            <a:pPr marL="285750" indent="-285750">
              <a:buFont typeface="Arial" panose="020B0604020202020204" pitchFamily="34" charset="0"/>
              <a:buChar char="•"/>
            </a:pPr>
            <a:r>
              <a:rPr lang="en-US" sz="2400" dirty="0"/>
              <a:t>Content is created in </a:t>
            </a:r>
            <a:r>
              <a:rPr lang="en-US" sz="2400" b="1" dirty="0"/>
              <a:t>different formats</a:t>
            </a:r>
            <a:r>
              <a:rPr lang="hr-BA" sz="2400" b="1" dirty="0"/>
              <a:t> </a:t>
            </a:r>
            <a:r>
              <a:rPr lang="en-US" sz="2400" dirty="0"/>
              <a:t>e.g. text document, graphics, images, video, music, multimedia, web-pages stored using a standard file format, 3-D printing.</a:t>
            </a:r>
            <a:r>
              <a:rPr lang="hr-BA" sz="2400" dirty="0"/>
              <a:t> </a:t>
            </a:r>
            <a:r>
              <a:rPr lang="en-US" sz="2400" dirty="0"/>
              <a:t>File formats can be either </a:t>
            </a:r>
            <a:r>
              <a:rPr lang="hr-BA" sz="2400" dirty="0"/>
              <a:t>licensed, </a:t>
            </a:r>
            <a:r>
              <a:rPr lang="en-US" sz="2400" dirty="0"/>
              <a:t>free and/or open.</a:t>
            </a:r>
            <a:endParaRPr lang="hr-BA" sz="2400" dirty="0"/>
          </a:p>
        </p:txBody>
      </p:sp>
    </p:spTree>
    <p:extLst>
      <p:ext uri="{BB962C8B-B14F-4D97-AF65-F5344CB8AC3E}">
        <p14:creationId xmlns:p14="http://schemas.microsoft.com/office/powerpoint/2010/main" val="1229176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en-US"/>
              <a:t>4. Programming</a:t>
            </a:r>
            <a:r>
              <a:rPr lang="hr-BA" dirty="0"/>
              <a:t> – quick solutions</a:t>
            </a:r>
            <a:r>
              <a:rPr lang="en-US" dirty="0"/>
              <a:t> </a:t>
            </a:r>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hr-BA" dirty="0"/>
              <a:t>Important definitions</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702125"/>
            <a:ext cx="9513078" cy="2214965"/>
          </a:xfrm>
          <a:prstGeom prst="rect">
            <a:avLst/>
          </a:prstGeom>
          <a:noFill/>
        </p:spPr>
        <p:txBody>
          <a:bodyPr wrap="square" rtlCol="0">
            <a:spAutoFit/>
          </a:bodyPr>
          <a:lstStyle/>
          <a:p>
            <a:pPr marL="342900" indent="-342900">
              <a:buFont typeface="Arial" panose="020B0604020202020204" pitchFamily="34" charset="0"/>
              <a:buChar char="•"/>
            </a:pPr>
            <a:r>
              <a:rPr lang="hr-BA" sz="2400" b="1" dirty="0"/>
              <a:t>C</a:t>
            </a:r>
            <a:r>
              <a:rPr lang="en-US" sz="2400" b="1" dirty="0"/>
              <a:t>omputer programming </a:t>
            </a:r>
            <a:r>
              <a:rPr lang="en-US" sz="2400" dirty="0"/>
              <a:t>- creating a sequence of instructions to enable the computer to do something</a:t>
            </a:r>
            <a:endParaRPr lang="hr-BA" sz="2400" dirty="0"/>
          </a:p>
          <a:p>
            <a:pPr marL="342900" indent="-342900">
              <a:buFont typeface="Arial" panose="020B0604020202020204" pitchFamily="34" charset="0"/>
              <a:buChar char="•"/>
            </a:pPr>
            <a:r>
              <a:rPr lang="en-US" sz="2400" b="1" dirty="0"/>
              <a:t>No-code development platform</a:t>
            </a:r>
            <a:r>
              <a:rPr lang="hr-BA" sz="2400" b="1" dirty="0"/>
              <a:t>s</a:t>
            </a:r>
            <a:r>
              <a:rPr lang="en-US" sz="2400" b="1" dirty="0"/>
              <a:t> </a:t>
            </a:r>
            <a:r>
              <a:rPr lang="en-US" sz="2400" dirty="0"/>
              <a:t>allow programmers and non-programmers to create application software through graphical user interfaces and configuration instead of traditional computer programming</a:t>
            </a:r>
          </a:p>
        </p:txBody>
      </p:sp>
    </p:spTree>
    <p:extLst>
      <p:ext uri="{BB962C8B-B14F-4D97-AF65-F5344CB8AC3E}">
        <p14:creationId xmlns:p14="http://schemas.microsoft.com/office/powerpoint/2010/main" val="3985371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5FC7B1-C725-4C54-8B5A-7C30F9897277}"/>
              </a:ext>
            </a:extLst>
          </p:cNvPr>
          <p:cNvSpPr>
            <a:spLocks noGrp="1"/>
          </p:cNvSpPr>
          <p:nvPr>
            <p:ph type="body" sz="quarter" idx="20"/>
          </p:nvPr>
        </p:nvSpPr>
        <p:spPr/>
        <p:txBody>
          <a:bodyPr/>
          <a:lstStyle/>
          <a:p>
            <a:r>
              <a:rPr lang="en-US" b="1" dirty="0"/>
              <a:t>Coding has emerged as the number-one in-demand skill in recent years</a:t>
            </a:r>
            <a:r>
              <a:rPr lang="hr-BA" b="1" dirty="0"/>
              <a:t>, but it can be a challenging task to learn coding, and the solution we recommend is to go around it by using no-code ready made tools, to build the solution you might need.</a:t>
            </a:r>
          </a:p>
          <a:p>
            <a:endParaRPr lang="hr-BA" b="1" dirty="0"/>
          </a:p>
          <a:p>
            <a:r>
              <a:rPr lang="hr-BA" b="1" dirty="0"/>
              <a:t>Mastering skills that fall under machine programming, can be your </a:t>
            </a:r>
            <a:r>
              <a:rPr lang="hr-BA" b="1" dirty="0">
                <a:solidFill>
                  <a:srgbClr val="E78631"/>
                </a:solidFill>
              </a:rPr>
              <a:t>competitive advantage</a:t>
            </a:r>
            <a:r>
              <a:rPr lang="hr-BA" b="1" dirty="0"/>
              <a:t> as a future employee, or </a:t>
            </a:r>
            <a:r>
              <a:rPr lang="hr-BA" b="1" dirty="0">
                <a:solidFill>
                  <a:srgbClr val="E78631"/>
                </a:solidFill>
              </a:rPr>
              <a:t>help you create projects for your studies</a:t>
            </a:r>
            <a:endParaRPr lang="en-US" b="1" dirty="0">
              <a:solidFill>
                <a:srgbClr val="E78631"/>
              </a:solidFill>
            </a:endParaRPr>
          </a:p>
          <a:p>
            <a:endParaRPr lang="en-US" dirty="0"/>
          </a:p>
        </p:txBody>
      </p:sp>
      <p:sp>
        <p:nvSpPr>
          <p:cNvPr id="3" name="Text Placeholder 2">
            <a:extLst>
              <a:ext uri="{FF2B5EF4-FFF2-40B4-BE49-F238E27FC236}">
                <a16:creationId xmlns:a16="http://schemas.microsoft.com/office/drawing/2014/main" id="{26B8C852-CBBD-4C95-9D35-729E5EF643A4}"/>
              </a:ext>
            </a:extLst>
          </p:cNvPr>
          <p:cNvSpPr>
            <a:spLocks noGrp="1"/>
          </p:cNvSpPr>
          <p:nvPr>
            <p:ph type="body" sz="quarter" idx="22"/>
          </p:nvPr>
        </p:nvSpPr>
        <p:spPr/>
        <p:txBody>
          <a:bodyPr/>
          <a:lstStyle/>
          <a:p>
            <a:r>
              <a:rPr lang="hr-BA" dirty="0"/>
              <a:t>PROGRAMMING –WHY?</a:t>
            </a:r>
            <a:endParaRPr lang="en-US" dirty="0"/>
          </a:p>
        </p:txBody>
      </p:sp>
      <p:sp>
        <p:nvSpPr>
          <p:cNvPr id="4" name="Text Placeholder 3">
            <a:extLst>
              <a:ext uri="{FF2B5EF4-FFF2-40B4-BE49-F238E27FC236}">
                <a16:creationId xmlns:a16="http://schemas.microsoft.com/office/drawing/2014/main" id="{872E9B7C-4BAB-4BAC-B3F2-6428E108477E}"/>
              </a:ext>
            </a:extLst>
          </p:cNvPr>
          <p:cNvSpPr>
            <a:spLocks noGrp="1"/>
          </p:cNvSpPr>
          <p:nvPr>
            <p:ph type="body" sz="quarter" idx="23"/>
          </p:nvPr>
        </p:nvSpPr>
        <p:spPr>
          <a:xfrm>
            <a:off x="516102" y="589390"/>
            <a:ext cx="3452394" cy="5568814"/>
          </a:xfrm>
        </p:spPr>
        <p:txBody>
          <a:bodyPr>
            <a:normAutofit/>
          </a:bodyPr>
          <a:lstStyle/>
          <a:p>
            <a:r>
              <a:rPr lang="en-US" sz="2400" b="1" dirty="0">
                <a:solidFill>
                  <a:srgbClr val="E78631"/>
                </a:solidFill>
              </a:rPr>
              <a:t>No-code development </a:t>
            </a:r>
            <a:r>
              <a:rPr lang="en-US" sz="2400" dirty="0"/>
              <a:t>platforms provide drag-and-drop tools that enable businesses to develop software quickly without coding. The platforms provide editors and drag-and-drop components to quickly assemble and design applications. Both developers and non-developers can use these tools</a:t>
            </a:r>
          </a:p>
        </p:txBody>
      </p:sp>
    </p:spTree>
    <p:extLst>
      <p:ext uri="{BB962C8B-B14F-4D97-AF65-F5344CB8AC3E}">
        <p14:creationId xmlns:p14="http://schemas.microsoft.com/office/powerpoint/2010/main" val="868488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9A6926-81B7-4241-BAE7-4155E14E43AB}"/>
              </a:ext>
            </a:extLst>
          </p:cNvPr>
          <p:cNvSpPr>
            <a:spLocks noGrp="1"/>
          </p:cNvSpPr>
          <p:nvPr>
            <p:ph type="body" sz="quarter" idx="13"/>
          </p:nvPr>
        </p:nvSpPr>
        <p:spPr/>
        <p:txBody>
          <a:bodyPr>
            <a:normAutofit lnSpcReduction="10000"/>
          </a:bodyPr>
          <a:lstStyle/>
          <a:p>
            <a:r>
              <a:rPr lang="en-US" dirty="0"/>
              <a:t>Learning to code is not</a:t>
            </a:r>
            <a:r>
              <a:rPr lang="hr-BA" dirty="0"/>
              <a:t> too</a:t>
            </a:r>
            <a:r>
              <a:rPr lang="en-US" dirty="0"/>
              <a:t> easy and it is a time-consuming process.</a:t>
            </a:r>
            <a:endParaRPr lang="hr-BA" dirty="0"/>
          </a:p>
          <a:p>
            <a:endParaRPr lang="hr-BA" dirty="0"/>
          </a:p>
          <a:p>
            <a:r>
              <a:rPr lang="en-US" dirty="0"/>
              <a:t> Luckily, due to technological development, there are no-code tools, that allow performing activities in the programming, and are user friendly</a:t>
            </a:r>
          </a:p>
        </p:txBody>
      </p:sp>
      <p:pic>
        <p:nvPicPr>
          <p:cNvPr id="7" name="Picture Placeholder 6" descr="A person sitting at a table&#10;&#10;Description automatically generated with low confidence">
            <a:extLst>
              <a:ext uri="{FF2B5EF4-FFF2-40B4-BE49-F238E27FC236}">
                <a16:creationId xmlns:a16="http://schemas.microsoft.com/office/drawing/2014/main" id="{EFDAA528-9BD3-4A53-A753-E6ED1F02617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51266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856590" y="1464033"/>
            <a:ext cx="4369392" cy="3770439"/>
          </a:xfrm>
        </p:spPr>
        <p:txBody>
          <a:bodyPr>
            <a:noAutofit/>
          </a:bodyPr>
          <a:lstStyle/>
          <a:p>
            <a:pPr algn="l"/>
            <a:r>
              <a:rPr lang="en-US" sz="2400" dirty="0"/>
              <a:t>No-Code Development </a:t>
            </a:r>
            <a:r>
              <a:rPr lang="hr-BA" sz="2400" dirty="0"/>
              <a:t> Platforms </a:t>
            </a:r>
            <a:r>
              <a:rPr lang="en-US" sz="2400" dirty="0"/>
              <a:t>will offer no source code access or code modification capabilities</a:t>
            </a:r>
            <a:endParaRPr lang="hr-BA" sz="2400" dirty="0"/>
          </a:p>
          <a:p>
            <a:pPr algn="l"/>
            <a:endParaRPr lang="hr-BA" sz="2400" dirty="0"/>
          </a:p>
          <a:p>
            <a:pPr algn="l"/>
            <a:r>
              <a:rPr lang="en-US" sz="2400" dirty="0"/>
              <a:t>A no-code tool is a system that allows programmers and non-programmers alike to implement digital apps and software using configuration and user interfaces.</a:t>
            </a:r>
            <a:endParaRPr lang="hr-BA" sz="2400" dirty="0"/>
          </a:p>
          <a:p>
            <a:pPr algn="l"/>
            <a:endParaRPr lang="en-US" sz="2400" dirty="0"/>
          </a:p>
          <a:p>
            <a:pPr algn="l"/>
            <a:r>
              <a:rPr lang="en-US" sz="2400" dirty="0"/>
              <a:t>In short, it allows you to get the most out of platforms without extensive coding knowledge.</a:t>
            </a:r>
          </a:p>
          <a:p>
            <a:pPr algn="l"/>
            <a:endParaRPr lang="en-US" sz="2400" i="0" dirty="0">
              <a:highlight>
                <a:srgbClr val="FFFF00"/>
              </a:highlight>
            </a:endParaRPr>
          </a:p>
        </p:txBody>
      </p:sp>
      <p:pic>
        <p:nvPicPr>
          <p:cNvPr id="7" name="Picture Placeholder 6" descr="A picture containing indoor, ceiling, person, working&#10;&#10;Description automatically generated">
            <a:extLst>
              <a:ext uri="{FF2B5EF4-FFF2-40B4-BE49-F238E27FC236}">
                <a16:creationId xmlns:a16="http://schemas.microsoft.com/office/drawing/2014/main" id="{49B98C6A-67A9-9A4C-A0E3-49FCAEA52F98}"/>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5868954" y="167952"/>
            <a:ext cx="5484845" cy="5831632"/>
          </a:xfrm>
        </p:spPr>
      </p:pic>
    </p:spTree>
    <p:extLst>
      <p:ext uri="{BB962C8B-B14F-4D97-AF65-F5344CB8AC3E}">
        <p14:creationId xmlns:p14="http://schemas.microsoft.com/office/powerpoint/2010/main" val="3798024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2C41BD-373E-41BD-8F03-EADE983E9AA4}"/>
              </a:ext>
            </a:extLst>
          </p:cNvPr>
          <p:cNvSpPr>
            <a:spLocks noGrp="1"/>
          </p:cNvSpPr>
          <p:nvPr>
            <p:ph type="body" sz="quarter" idx="13"/>
          </p:nvPr>
        </p:nvSpPr>
        <p:spPr>
          <a:xfrm>
            <a:off x="721123" y="1556303"/>
            <a:ext cx="10579054" cy="2961509"/>
          </a:xfrm>
        </p:spPr>
        <p:txBody>
          <a:bodyPr anchor="t" anchorCtr="0">
            <a:normAutofit lnSpcReduction="10000"/>
          </a:bodyPr>
          <a:lstStyle/>
          <a:p>
            <a:r>
              <a:rPr lang="en-US" sz="4000" i="0" dirty="0"/>
              <a:t>Here are the </a:t>
            </a:r>
            <a:r>
              <a:rPr lang="en-US" sz="4000" i="0" dirty="0">
                <a:solidFill>
                  <a:srgbClr val="F9A01E"/>
                </a:solidFill>
              </a:rPr>
              <a:t>3 tools </a:t>
            </a:r>
            <a:r>
              <a:rPr lang="en-US" sz="4000" i="0" dirty="0"/>
              <a:t>that can </a:t>
            </a:r>
            <a:r>
              <a:rPr lang="en-US" sz="4000" i="0" dirty="0">
                <a:solidFill>
                  <a:srgbClr val="F9A01E"/>
                </a:solidFill>
              </a:rPr>
              <a:t>substitute for coding</a:t>
            </a:r>
            <a:r>
              <a:rPr lang="en-US" sz="4000" i="0" dirty="0"/>
              <a:t>.</a:t>
            </a:r>
          </a:p>
          <a:p>
            <a:r>
              <a:rPr lang="en-US" sz="4000" i="0" dirty="0"/>
              <a:t>They could be helpful to simplify administration processes in studies, encourage higher student engagement and personalise individual experiences.</a:t>
            </a:r>
            <a:endParaRPr lang="hr-BA" sz="4000" i="0" dirty="0">
              <a:cs typeface="Calibri"/>
            </a:endParaRPr>
          </a:p>
        </p:txBody>
      </p:sp>
    </p:spTree>
    <p:extLst>
      <p:ext uri="{BB962C8B-B14F-4D97-AF65-F5344CB8AC3E}">
        <p14:creationId xmlns:p14="http://schemas.microsoft.com/office/powerpoint/2010/main" val="29034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hr-BA" sz="2200" b="1" dirty="0" err="1"/>
              <a:t>Watch</a:t>
            </a:r>
            <a:r>
              <a:rPr lang="hr-BA" sz="2200" b="1" dirty="0"/>
              <a:t> </a:t>
            </a:r>
            <a:r>
              <a:rPr lang="hr-BA" sz="2200" b="1" dirty="0" err="1"/>
              <a:t>the</a:t>
            </a:r>
            <a:r>
              <a:rPr lang="hr-BA" sz="2200" b="1" dirty="0"/>
              <a:t> </a:t>
            </a:r>
            <a:r>
              <a:rPr lang="hr-BA" sz="2200" b="1" dirty="0" err="1"/>
              <a:t>videos</a:t>
            </a:r>
            <a:r>
              <a:rPr lang="hr-BA" sz="2200" b="1" dirty="0"/>
              <a:t> to </a:t>
            </a:r>
            <a:r>
              <a:rPr lang="hr-BA" sz="2200" b="1" dirty="0" err="1"/>
              <a:t>learn</a:t>
            </a:r>
            <a:r>
              <a:rPr lang="hr-BA" sz="2200" b="1" dirty="0"/>
              <a:t> </a:t>
            </a:r>
            <a:r>
              <a:rPr lang="hr-BA" sz="2200" b="1" dirty="0" err="1"/>
              <a:t>about</a:t>
            </a:r>
            <a:r>
              <a:rPr lang="hr-BA" sz="2200" b="1" dirty="0"/>
              <a:t> </a:t>
            </a:r>
            <a:endParaRPr lang="hr-BA" sz="2200" b="1" dirty="0">
              <a:hlinkClick r:id="rId4">
                <a:extLst>
                  <a:ext uri="{A12FA001-AC4F-418D-AE19-62706E023703}">
                    <ahyp:hlinkClr xmlns:ahyp="http://schemas.microsoft.com/office/drawing/2018/hyperlinkcolor" val="tx"/>
                  </a:ext>
                </a:extLst>
              </a:hlinkClick>
            </a:endParaRPr>
          </a:p>
          <a:p>
            <a:pPr>
              <a:lnSpc>
                <a:spcPct val="100000"/>
              </a:lnSpc>
              <a:spcBef>
                <a:spcPts val="0"/>
              </a:spcBef>
            </a:pPr>
            <a:r>
              <a:rPr lang="en-US" b="1" dirty="0">
                <a:hlinkClick r:id="rId4">
                  <a:extLst>
                    <a:ext uri="{A12FA001-AC4F-418D-AE19-62706E023703}">
                      <ahyp:hlinkClr xmlns:ahyp="http://schemas.microsoft.com/office/drawing/2018/hyperlinkcolor" val="tx"/>
                    </a:ext>
                  </a:extLst>
                </a:hlinkClick>
              </a:rPr>
              <a:t>Blackboard</a:t>
            </a:r>
            <a:endParaRPr lang="hr-BA" b="1" dirty="0"/>
          </a:p>
          <a:p>
            <a:endParaRPr lang="en-US" b="1" dirty="0"/>
          </a:p>
          <a:p>
            <a:endParaRPr lang="en-US" dirty="0"/>
          </a:p>
        </p:txBody>
      </p:sp>
      <p:pic>
        <p:nvPicPr>
          <p:cNvPr id="5" name="Online Media 4" title="&quot;The Blackboard App helps me keep track of my assignments&quot;">
            <a:hlinkClick r:id="" action="ppaction://media"/>
            <a:extLst>
              <a:ext uri="{FF2B5EF4-FFF2-40B4-BE49-F238E27FC236}">
                <a16:creationId xmlns:a16="http://schemas.microsoft.com/office/drawing/2014/main" id="{9FC9B814-5CD4-43D3-823B-2DD243C9097F}"/>
              </a:ext>
            </a:extLst>
          </p:cNvPr>
          <p:cNvPicPr>
            <a:picLocks noRot="1" noChangeAspect="1"/>
          </p:cNvPicPr>
          <p:nvPr>
            <a:videoFile r:link="rId1"/>
          </p:nvPr>
        </p:nvPicPr>
        <p:blipFill>
          <a:blip r:embed="rId5"/>
          <a:stretch>
            <a:fillRect/>
          </a:stretch>
        </p:blipFill>
        <p:spPr>
          <a:xfrm>
            <a:off x="6437311" y="570498"/>
            <a:ext cx="5421307" cy="3515539"/>
          </a:xfrm>
          <a:prstGeom prst="rect">
            <a:avLst/>
          </a:prstGeom>
          <a:ln>
            <a:noFill/>
          </a:ln>
          <a:effectLst>
            <a:outerShdw blurRad="292100" dist="139700" dir="2700000" algn="tl" rotWithShape="0">
              <a:srgbClr val="333333">
                <a:alpha val="65000"/>
              </a:srgbClr>
            </a:outerShdw>
          </a:effectLst>
        </p:spPr>
      </p:pic>
      <p:pic>
        <p:nvPicPr>
          <p:cNvPr id="8" name="Online Media 7" title="The Blackboard App Tour">
            <a:hlinkClick r:id="" action="ppaction://media"/>
            <a:extLst>
              <a:ext uri="{FF2B5EF4-FFF2-40B4-BE49-F238E27FC236}">
                <a16:creationId xmlns:a16="http://schemas.microsoft.com/office/drawing/2014/main" id="{8753F13B-579B-4299-8F11-8E1D7126C9E2}"/>
              </a:ext>
            </a:extLst>
          </p:cNvPr>
          <p:cNvPicPr>
            <a:picLocks noRot="1" noChangeAspect="1"/>
          </p:cNvPicPr>
          <p:nvPr>
            <a:videoFile r:link="rId2"/>
          </p:nvPr>
        </p:nvPicPr>
        <p:blipFill>
          <a:blip r:embed="rId6"/>
          <a:stretch>
            <a:fillRect/>
          </a:stretch>
        </p:blipFill>
        <p:spPr>
          <a:xfrm>
            <a:off x="291549" y="1283734"/>
            <a:ext cx="5589032" cy="3451681"/>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E5E614-18B8-4FAA-8171-306D2BD33E1C}"/>
              </a:ext>
            </a:extLst>
          </p:cNvPr>
          <p:cNvSpPr txBox="1"/>
          <p:nvPr/>
        </p:nvSpPr>
        <p:spPr>
          <a:xfrm>
            <a:off x="6178539" y="-98848"/>
            <a:ext cx="1773242" cy="769441"/>
          </a:xfrm>
          <a:prstGeom prst="rect">
            <a:avLst/>
          </a:prstGeom>
          <a:noFill/>
        </p:spPr>
        <p:txBody>
          <a:bodyPr wrap="none" lIns="91440" tIns="45720" rIns="91440" bIns="45720" rtlCol="0" anchor="t">
            <a:spAutoFit/>
          </a:bodyPr>
          <a:lstStyle/>
          <a:p>
            <a:r>
              <a:rPr lang="hr-BA" sz="4400" b="1" dirty="0" err="1">
                <a:solidFill>
                  <a:srgbClr val="FFC000"/>
                </a:solidFill>
                <a:latin typeface="Freestyle Script"/>
              </a:rPr>
              <a:t>Testimonial</a:t>
            </a:r>
            <a:endParaRPr lang="en-US" sz="4400" b="1" dirty="0" err="1">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41914" y="4260881"/>
            <a:ext cx="1372492" cy="769441"/>
          </a:xfrm>
          <a:prstGeom prst="rect">
            <a:avLst/>
          </a:prstGeom>
          <a:noFill/>
        </p:spPr>
        <p:txBody>
          <a:bodyPr wrap="none" lIns="91440" tIns="45720" rIns="91440" bIns="45720" rtlCol="0" anchor="t">
            <a:spAutoFit/>
          </a:bodyPr>
          <a:lstStyle/>
          <a:p>
            <a:r>
              <a:rPr lang="hr-BA" sz="4400" b="1" dirty="0" err="1">
                <a:solidFill>
                  <a:srgbClr val="FFC000"/>
                </a:solidFill>
                <a:latin typeface="Freestyle Script"/>
              </a:rPr>
              <a:t>Tutorial</a:t>
            </a:r>
            <a:endParaRPr lang="en-US" sz="4400" b="1" dirty="0" err="1">
              <a:solidFill>
                <a:srgbClr val="FFC000"/>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482600" y="4919134"/>
            <a:ext cx="1128606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BA" sz="2400">
                <a:solidFill>
                  <a:srgbClr val="000000"/>
                </a:solidFill>
                <a:cs typeface="Arial"/>
                <a:hlinkClick r:id="rId4">
                  <a:extLst>
                    <a:ext uri="{A12FA001-AC4F-418D-AE19-62706E023703}">
                      <ahyp:hlinkClr xmlns:ahyp="http://schemas.microsoft.com/office/drawing/2018/hyperlinkcolor" val="tx"/>
                    </a:ext>
                  </a:extLst>
                </a:hlinkClick>
              </a:rPr>
              <a:t>Blackboard</a:t>
            </a:r>
            <a:r>
              <a:rPr lang="hr-BA" sz="2400">
                <a:solidFill>
                  <a:srgbClr val="000000"/>
                </a:solidFill>
                <a:latin typeface="Calibri"/>
              </a:rPr>
              <a:t>-</a:t>
            </a:r>
            <a:r>
              <a:rPr lang="hr-BA" sz="2400">
                <a:solidFill>
                  <a:srgbClr val="000000"/>
                </a:solidFill>
              </a:rPr>
              <a:t> </a:t>
            </a:r>
            <a:r>
              <a:rPr lang="en-US" sz="2400">
                <a:solidFill>
                  <a:srgbClr val="000000"/>
                </a:solidFill>
              </a:rPr>
              <a:t>In light of the COVID-driven school closures, Blackboard has released a temporary tool to help students transition to digital learning.</a:t>
            </a:r>
            <a:r>
              <a:rPr lang="hr-BA" sz="2400">
                <a:solidFill>
                  <a:srgbClr val="000000"/>
                </a:solidFill>
              </a:rPr>
              <a:t> </a:t>
            </a:r>
            <a:r>
              <a:rPr lang="en-US" sz="2400">
                <a:solidFill>
                  <a:srgbClr val="000000"/>
                </a:solidFill>
              </a:rPr>
              <a:t>The new tool helps with the accessibility of digital files and allows students to convert files to a range of formats that were previously unavailable. HTML, audio MP3, ePub, Beeline Reader, and electronic Braille are all included.</a:t>
            </a:r>
            <a:r>
              <a:rPr lang="en-US" sz="2400">
                <a:solidFill>
                  <a:srgbClr val="000000"/>
                </a:solidFill>
                <a:cs typeface="Calibri"/>
              </a:rPr>
              <a:t>​</a:t>
            </a:r>
            <a:endParaRPr lang="en-US" sz="2400">
              <a:solidFill>
                <a:srgbClr val="000000"/>
              </a:solidFill>
            </a:endParaRPr>
          </a:p>
        </p:txBody>
      </p:sp>
    </p:spTree>
    <p:extLst>
      <p:ext uri="{BB962C8B-B14F-4D97-AF65-F5344CB8AC3E}">
        <p14:creationId xmlns:p14="http://schemas.microsoft.com/office/powerpoint/2010/main" val="9948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14" title="Moodle Demo">
            <a:hlinkClick r:id="" action="ppaction://media"/>
            <a:extLst>
              <a:ext uri="{FF2B5EF4-FFF2-40B4-BE49-F238E27FC236}">
                <a16:creationId xmlns:a16="http://schemas.microsoft.com/office/drawing/2014/main" id="{9C126F91-081F-4E97-8690-02B28CC30EA1}"/>
              </a:ext>
            </a:extLst>
          </p:cNvPr>
          <p:cNvPicPr>
            <a:picLocks noRot="1" noChangeAspect="1"/>
          </p:cNvPicPr>
          <p:nvPr>
            <a:videoFile r:link="rId1"/>
          </p:nvPr>
        </p:nvPicPr>
        <p:blipFill>
          <a:blip r:embed="rId4"/>
          <a:stretch>
            <a:fillRect/>
          </a:stretch>
        </p:blipFill>
        <p:spPr>
          <a:xfrm>
            <a:off x="393210" y="1647800"/>
            <a:ext cx="5622899" cy="3544814"/>
          </a:xfrm>
          <a:prstGeom prst="rect">
            <a:avLst/>
          </a:prstGeom>
          <a:ln>
            <a:noFill/>
          </a:ln>
          <a:effectLst>
            <a:outerShdw blurRad="292100" dist="139700" dir="2700000" algn="tl" rotWithShape="0">
              <a:srgbClr val="333333">
                <a:alpha val="65000"/>
              </a:srgbClr>
            </a:outerShdw>
          </a:effectLst>
        </p:spPr>
      </p:pic>
      <p:pic>
        <p:nvPicPr>
          <p:cNvPr id="4" name="Online Media 15" title="How To Moodle">
            <a:hlinkClick r:id="" action="ppaction://media"/>
            <a:extLst>
              <a:ext uri="{FF2B5EF4-FFF2-40B4-BE49-F238E27FC236}">
                <a16:creationId xmlns:a16="http://schemas.microsoft.com/office/drawing/2014/main" id="{60F2FE47-81F6-48C9-97B5-5AF301E12659}"/>
              </a:ext>
            </a:extLst>
          </p:cNvPr>
          <p:cNvPicPr>
            <a:picLocks noRot="1" noChangeAspect="1"/>
          </p:cNvPicPr>
          <p:nvPr>
            <a:videoFile r:link="rId2"/>
          </p:nvPr>
        </p:nvPicPr>
        <p:blipFill>
          <a:blip r:embed="rId5"/>
          <a:stretch>
            <a:fillRect/>
          </a:stretch>
        </p:blipFill>
        <p:spPr>
          <a:xfrm>
            <a:off x="6879240" y="846021"/>
            <a:ext cx="5165699" cy="3324681"/>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hr-BA" sz="2200" b="1" dirty="0" err="1">
                <a:ea typeface="+mn-lt"/>
                <a:cs typeface="+mn-lt"/>
              </a:rPr>
              <a:t>Watch</a:t>
            </a:r>
            <a:r>
              <a:rPr lang="hr-BA" sz="2200" b="1" dirty="0">
                <a:ea typeface="+mn-lt"/>
                <a:cs typeface="+mn-lt"/>
              </a:rPr>
              <a:t> </a:t>
            </a:r>
            <a:r>
              <a:rPr lang="hr-BA" sz="2200" b="1" dirty="0" err="1">
                <a:ea typeface="+mn-lt"/>
                <a:cs typeface="+mn-lt"/>
              </a:rPr>
              <a:t>the</a:t>
            </a:r>
            <a:r>
              <a:rPr lang="hr-BA" sz="2200" b="1" dirty="0">
                <a:ea typeface="+mn-lt"/>
                <a:cs typeface="+mn-lt"/>
              </a:rPr>
              <a:t> </a:t>
            </a:r>
            <a:r>
              <a:rPr lang="hr-BA" sz="2200" b="1" dirty="0" err="1">
                <a:ea typeface="+mn-lt"/>
                <a:cs typeface="+mn-lt"/>
              </a:rPr>
              <a:t>videos</a:t>
            </a:r>
            <a:r>
              <a:rPr lang="hr-BA" sz="2200" b="1" dirty="0">
                <a:ea typeface="+mn-lt"/>
                <a:cs typeface="+mn-lt"/>
              </a:rPr>
              <a:t> to </a:t>
            </a:r>
            <a:r>
              <a:rPr lang="hr-BA" sz="2200" b="1" dirty="0" err="1">
                <a:ea typeface="+mn-lt"/>
                <a:cs typeface="+mn-lt"/>
              </a:rPr>
              <a:t>learn</a:t>
            </a:r>
            <a:r>
              <a:rPr lang="hr-BA" sz="2200" b="1" dirty="0">
                <a:ea typeface="+mn-lt"/>
                <a:cs typeface="+mn-lt"/>
              </a:rPr>
              <a:t> </a:t>
            </a:r>
            <a:r>
              <a:rPr lang="hr-BA" sz="2200" b="1" dirty="0" err="1">
                <a:ea typeface="+mn-lt"/>
                <a:cs typeface="+mn-lt"/>
              </a:rPr>
              <a:t>about</a:t>
            </a:r>
            <a:r>
              <a:rPr lang="hr-BA" sz="2200" b="1" dirty="0">
                <a:ea typeface="+mn-lt"/>
                <a:cs typeface="+mn-lt"/>
              </a:rPr>
              <a:t> </a:t>
            </a:r>
            <a:endParaRPr lang="hr-BA" sz="2200" dirty="0">
              <a:ea typeface="+mn-lt"/>
              <a:cs typeface="+mn-lt"/>
            </a:endParaRPr>
          </a:p>
          <a:p>
            <a:pPr>
              <a:lnSpc>
                <a:spcPct val="100000"/>
              </a:lnSpc>
              <a:spcBef>
                <a:spcPts val="0"/>
              </a:spcBef>
            </a:pPr>
            <a:r>
              <a:rPr lang="hr-BA" sz="2200" b="1" dirty="0">
                <a:ea typeface="+mn-lt"/>
                <a:cs typeface="+mn-lt"/>
                <a:hlinkClick r:id="rId6"/>
              </a:rPr>
              <a:t>Moodle</a:t>
            </a:r>
            <a:endParaRPr lang="hr-BA" sz="2200">
              <a:ea typeface="+mn-lt"/>
              <a:cs typeface="+mn-lt"/>
            </a:endParaRPr>
          </a:p>
          <a:p>
            <a:endParaRPr lang="en-US" sz="2200" dirty="0">
              <a:ea typeface="+mn-lt"/>
              <a:cs typeface="+mn-lt"/>
            </a:endParaRPr>
          </a:p>
          <a:p>
            <a:pPr>
              <a:lnSpc>
                <a:spcPct val="100000"/>
              </a:lnSpc>
              <a:spcBef>
                <a:spcPts val="0"/>
              </a:spcBef>
            </a:pPr>
            <a:endParaRPr lang="hr-BA" sz="2200" b="1" dirty="0">
              <a:cs typeface="Calibri"/>
            </a:endParaRPr>
          </a:p>
          <a:p>
            <a:endParaRPr lang="en-US" b="1" dirty="0"/>
          </a:p>
          <a:p>
            <a:endParaRPr lang="en-US" dirty="0"/>
          </a:p>
        </p:txBody>
      </p:sp>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E5E614-18B8-4FAA-8171-306D2BD33E1C}"/>
              </a:ext>
            </a:extLst>
          </p:cNvPr>
          <p:cNvSpPr txBox="1"/>
          <p:nvPr/>
        </p:nvSpPr>
        <p:spPr>
          <a:xfrm>
            <a:off x="6187006" y="231352"/>
            <a:ext cx="1773242" cy="769441"/>
          </a:xfrm>
          <a:prstGeom prst="rect">
            <a:avLst/>
          </a:prstGeom>
          <a:noFill/>
        </p:spPr>
        <p:txBody>
          <a:bodyPr wrap="none" lIns="91440" tIns="45720" rIns="91440" bIns="45720" rtlCol="0" anchor="t">
            <a:spAutoFit/>
          </a:bodyPr>
          <a:lstStyle/>
          <a:p>
            <a:r>
              <a:rPr lang="hr-BA" sz="4400" b="1" dirty="0" err="1">
                <a:solidFill>
                  <a:srgbClr val="FFC000"/>
                </a:solidFill>
                <a:latin typeface="Freestyle Script"/>
              </a:rPr>
              <a:t>Testimonial</a:t>
            </a:r>
            <a:endParaRPr lang="en-US" sz="4400" b="1" dirty="0" err="1">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41914" y="4260881"/>
            <a:ext cx="1372492" cy="769441"/>
          </a:xfrm>
          <a:prstGeom prst="rect">
            <a:avLst/>
          </a:prstGeom>
          <a:noFill/>
        </p:spPr>
        <p:txBody>
          <a:bodyPr wrap="none" lIns="91440" tIns="45720" rIns="91440" bIns="45720" rtlCol="0" anchor="t">
            <a:spAutoFit/>
          </a:bodyPr>
          <a:lstStyle/>
          <a:p>
            <a:r>
              <a:rPr lang="hr-BA" sz="4400" b="1" dirty="0" err="1">
                <a:solidFill>
                  <a:srgbClr val="00ACA7"/>
                </a:solidFill>
                <a:latin typeface="Freestyle Script"/>
              </a:rPr>
              <a:t>Tutorial</a:t>
            </a:r>
            <a:endParaRPr lang="en-US" sz="4400" b="1">
              <a:solidFill>
                <a:srgbClr val="00ACA7"/>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448733" y="5554134"/>
            <a:ext cx="112860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BA" sz="2400" dirty="0">
                <a:ea typeface="+mn-lt"/>
                <a:cs typeface="+mn-lt"/>
                <a:hlinkClick r:id="rId6"/>
              </a:rPr>
              <a:t>Moodle</a:t>
            </a:r>
            <a:r>
              <a:rPr lang="hr-BA" sz="2400" dirty="0">
                <a:ea typeface="+mn-lt"/>
                <a:cs typeface="+mn-lt"/>
              </a:rPr>
              <a:t> - </a:t>
            </a:r>
            <a:r>
              <a:rPr lang="en-US" sz="2400" dirty="0">
                <a:ea typeface="+mn-lt"/>
                <a:cs typeface="+mn-lt"/>
              </a:rPr>
              <a:t>Moodle is where students can share and compare feedback, open forums and jump on eLearning tools on-the-go.</a:t>
            </a:r>
            <a:endParaRPr lang="en-US" dirty="0">
              <a:ea typeface="+mn-lt"/>
              <a:cs typeface="+mn-lt"/>
            </a:endParaRPr>
          </a:p>
        </p:txBody>
      </p:sp>
    </p:spTree>
    <p:extLst>
      <p:ext uri="{BB962C8B-B14F-4D97-AF65-F5344CB8AC3E}">
        <p14:creationId xmlns:p14="http://schemas.microsoft.com/office/powerpoint/2010/main" val="14307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vol="80000">
                <p:cTn id="22" fill="hold" display="0">
                  <p:stCondLst>
                    <p:cond delay="indefinite"/>
                  </p:stCondLst>
                </p:cTn>
                <p:tgtEl>
                  <p:spTgt spid="6"/>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21" title="Welcome to Bubble: Introduction [1/10]">
            <a:hlinkClick r:id="" action="ppaction://media"/>
            <a:extLst>
              <a:ext uri="{FF2B5EF4-FFF2-40B4-BE49-F238E27FC236}">
                <a16:creationId xmlns:a16="http://schemas.microsoft.com/office/drawing/2014/main" id="{C6CD06F5-F2FC-4E21-AEEB-EF327381FCD2}"/>
              </a:ext>
            </a:extLst>
          </p:cNvPr>
          <p:cNvPicPr>
            <a:picLocks noRot="1" noChangeAspect="1"/>
          </p:cNvPicPr>
          <p:nvPr>
            <a:videoFile r:link="rId1"/>
          </p:nvPr>
        </p:nvPicPr>
        <p:blipFill>
          <a:blip r:embed="rId4"/>
          <a:stretch>
            <a:fillRect/>
          </a:stretch>
        </p:blipFill>
        <p:spPr>
          <a:xfrm>
            <a:off x="511803" y="1622078"/>
            <a:ext cx="5497507" cy="3371606"/>
          </a:xfrm>
          <a:prstGeom prst="rect">
            <a:avLst/>
          </a:prstGeom>
          <a:ln>
            <a:noFill/>
          </a:ln>
          <a:effectLst>
            <a:outerShdw blurRad="292100" dist="139700" dir="2700000" algn="tl" rotWithShape="0">
              <a:srgbClr val="333333">
                <a:alpha val="65000"/>
              </a:srgbClr>
            </a:outerShdw>
          </a:effectLst>
        </p:spPr>
      </p:pic>
      <p:pic>
        <p:nvPicPr>
          <p:cNvPr id="5" name="Online Media 22" title="Immerse 2021 - No-Code BIPOC Founder Pre-Accelerator">
            <a:hlinkClick r:id="" action="ppaction://media"/>
            <a:extLst>
              <a:ext uri="{FF2B5EF4-FFF2-40B4-BE49-F238E27FC236}">
                <a16:creationId xmlns:a16="http://schemas.microsoft.com/office/drawing/2014/main" id="{0B13342A-6C3D-4E37-8AE2-87CE496401A7}"/>
              </a:ext>
            </a:extLst>
          </p:cNvPr>
          <p:cNvPicPr>
            <a:picLocks noRot="1" noChangeAspect="1"/>
          </p:cNvPicPr>
          <p:nvPr>
            <a:videoFile r:link="rId2"/>
          </p:nvPr>
        </p:nvPicPr>
        <p:blipFill>
          <a:blip r:embed="rId5"/>
          <a:stretch>
            <a:fillRect/>
          </a:stretch>
        </p:blipFill>
        <p:spPr>
          <a:xfrm>
            <a:off x="6701976" y="812152"/>
            <a:ext cx="5114899" cy="3434748"/>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hr-BA" sz="2200" b="1" dirty="0" err="1">
                <a:ea typeface="+mn-lt"/>
                <a:cs typeface="+mn-lt"/>
              </a:rPr>
              <a:t>Watch</a:t>
            </a:r>
            <a:r>
              <a:rPr lang="hr-BA" sz="2200" b="1" dirty="0">
                <a:ea typeface="+mn-lt"/>
                <a:cs typeface="+mn-lt"/>
              </a:rPr>
              <a:t> </a:t>
            </a:r>
            <a:r>
              <a:rPr lang="hr-BA" sz="2200" b="1" dirty="0" err="1">
                <a:ea typeface="+mn-lt"/>
                <a:cs typeface="+mn-lt"/>
              </a:rPr>
              <a:t>the</a:t>
            </a:r>
            <a:r>
              <a:rPr lang="hr-BA" sz="2200" b="1" dirty="0">
                <a:ea typeface="+mn-lt"/>
                <a:cs typeface="+mn-lt"/>
              </a:rPr>
              <a:t> </a:t>
            </a:r>
            <a:r>
              <a:rPr lang="hr-BA" sz="2200" b="1" dirty="0" err="1">
                <a:ea typeface="+mn-lt"/>
                <a:cs typeface="+mn-lt"/>
              </a:rPr>
              <a:t>videos</a:t>
            </a:r>
            <a:r>
              <a:rPr lang="hr-BA" sz="2200" b="1" dirty="0">
                <a:ea typeface="+mn-lt"/>
                <a:cs typeface="+mn-lt"/>
              </a:rPr>
              <a:t> to </a:t>
            </a:r>
            <a:r>
              <a:rPr lang="hr-BA" sz="2200" b="1" dirty="0" err="1">
                <a:ea typeface="+mn-lt"/>
                <a:cs typeface="+mn-lt"/>
              </a:rPr>
              <a:t>learn</a:t>
            </a:r>
            <a:r>
              <a:rPr lang="hr-BA" sz="2200" b="1" dirty="0">
                <a:ea typeface="+mn-lt"/>
                <a:cs typeface="+mn-lt"/>
              </a:rPr>
              <a:t> </a:t>
            </a:r>
            <a:r>
              <a:rPr lang="hr-BA" sz="2200" b="1" dirty="0" err="1">
                <a:ea typeface="+mn-lt"/>
                <a:cs typeface="+mn-lt"/>
              </a:rPr>
              <a:t>about</a:t>
            </a:r>
            <a:r>
              <a:rPr lang="hr-BA" sz="2200" b="1" dirty="0">
                <a:ea typeface="+mn-lt"/>
                <a:cs typeface="+mn-lt"/>
              </a:rPr>
              <a:t> </a:t>
            </a:r>
            <a:endParaRPr lang="hr-BA" sz="2200" dirty="0">
              <a:ea typeface="+mn-lt"/>
              <a:cs typeface="+mn-lt"/>
            </a:endParaRPr>
          </a:p>
          <a:p>
            <a:pPr>
              <a:spcBef>
                <a:spcPts val="0"/>
              </a:spcBef>
            </a:pPr>
            <a:r>
              <a:rPr lang="hr-BA" sz="2200" b="1" dirty="0">
                <a:ea typeface="+mn-lt"/>
                <a:cs typeface="+mn-lt"/>
                <a:hlinkClick r:id="rId6"/>
              </a:rPr>
              <a:t>Bubble</a:t>
            </a:r>
            <a:endParaRPr lang="en-US" sz="2200">
              <a:ea typeface="+mn-lt"/>
              <a:cs typeface="+mn-lt"/>
            </a:endParaRPr>
          </a:p>
          <a:p>
            <a:pPr>
              <a:lnSpc>
                <a:spcPct val="100000"/>
              </a:lnSpc>
              <a:spcBef>
                <a:spcPts val="0"/>
              </a:spcBef>
            </a:pPr>
            <a:endParaRPr lang="hr-BA" sz="2200" b="1" dirty="0">
              <a:cs typeface="Calibri"/>
            </a:endParaRPr>
          </a:p>
          <a:p>
            <a:endParaRPr lang="en-US" sz="2200" dirty="0">
              <a:ea typeface="+mn-lt"/>
              <a:cs typeface="+mn-lt"/>
            </a:endParaRPr>
          </a:p>
          <a:p>
            <a:pPr>
              <a:lnSpc>
                <a:spcPct val="100000"/>
              </a:lnSpc>
              <a:spcBef>
                <a:spcPts val="0"/>
              </a:spcBef>
            </a:pPr>
            <a:endParaRPr lang="hr-BA" sz="2200" b="1" dirty="0">
              <a:cs typeface="Calibri"/>
            </a:endParaRPr>
          </a:p>
          <a:p>
            <a:endParaRPr lang="en-US" b="1" dirty="0"/>
          </a:p>
          <a:p>
            <a:endParaRPr lang="en-US" dirty="0"/>
          </a:p>
        </p:txBody>
      </p:sp>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E5E614-18B8-4FAA-8171-306D2BD33E1C}"/>
              </a:ext>
            </a:extLst>
          </p:cNvPr>
          <p:cNvSpPr txBox="1"/>
          <p:nvPr/>
        </p:nvSpPr>
        <p:spPr>
          <a:xfrm>
            <a:off x="6187006" y="155152"/>
            <a:ext cx="1773242" cy="769441"/>
          </a:xfrm>
          <a:prstGeom prst="rect">
            <a:avLst/>
          </a:prstGeom>
          <a:noFill/>
        </p:spPr>
        <p:txBody>
          <a:bodyPr wrap="none" lIns="91440" tIns="45720" rIns="91440" bIns="45720" rtlCol="0" anchor="t">
            <a:spAutoFit/>
          </a:bodyPr>
          <a:lstStyle/>
          <a:p>
            <a:r>
              <a:rPr lang="hr-BA" sz="4400" b="1" dirty="0">
                <a:solidFill>
                  <a:srgbClr val="FFC000"/>
                </a:solidFill>
                <a:latin typeface="Freestyle Script"/>
              </a:rPr>
              <a:t>Testimonial</a:t>
            </a:r>
            <a:endParaRPr lang="en-US" sz="4400" b="1" dirty="0">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84247" y="4481014"/>
            <a:ext cx="1372492" cy="769441"/>
          </a:xfrm>
          <a:prstGeom prst="rect">
            <a:avLst/>
          </a:prstGeom>
          <a:noFill/>
        </p:spPr>
        <p:txBody>
          <a:bodyPr wrap="none" lIns="91440" tIns="45720" rIns="91440" bIns="45720" rtlCol="0" anchor="t">
            <a:spAutoFit/>
          </a:bodyPr>
          <a:lstStyle/>
          <a:p>
            <a:r>
              <a:rPr lang="hr-BA" sz="4400" b="1" dirty="0">
                <a:solidFill>
                  <a:srgbClr val="00ACA7"/>
                </a:solidFill>
                <a:latin typeface="Freestyle Script"/>
              </a:rPr>
              <a:t>Tutorial</a:t>
            </a:r>
            <a:endParaRPr lang="en-US" sz="4400" b="1">
              <a:solidFill>
                <a:srgbClr val="00ACA7"/>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448733" y="5554134"/>
            <a:ext cx="112860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BA" sz="2400" dirty="0">
                <a:ea typeface="+mn-lt"/>
                <a:cs typeface="+mn-lt"/>
                <a:hlinkClick r:id="rId6"/>
              </a:rPr>
              <a:t>Bubble</a:t>
            </a:r>
            <a:r>
              <a:rPr lang="hr-BA" sz="2400" dirty="0">
                <a:ea typeface="+mn-lt"/>
                <a:cs typeface="+mn-lt"/>
              </a:rPr>
              <a:t> </a:t>
            </a:r>
            <a:r>
              <a:rPr lang="en-US" sz="2400" dirty="0">
                <a:ea typeface="+mn-lt"/>
                <a:cs typeface="+mn-lt"/>
              </a:rPr>
              <a:t>lets you create interactive, multi-user apps for desktop and mobile web browsers, including all the features you need to build a </a:t>
            </a:r>
            <a:r>
              <a:rPr lang="hr-BA" sz="2400" dirty="0">
                <a:ea typeface="+mn-lt"/>
                <a:cs typeface="+mn-lt"/>
              </a:rPr>
              <a:t>web</a:t>
            </a:r>
            <a:r>
              <a:rPr lang="en-US" sz="2400" dirty="0">
                <a:ea typeface="+mn-lt"/>
                <a:cs typeface="+mn-lt"/>
              </a:rPr>
              <a:t>site</a:t>
            </a:r>
            <a:endParaRPr lang="en-US" dirty="0"/>
          </a:p>
        </p:txBody>
      </p:sp>
    </p:spTree>
    <p:extLst>
      <p:ext uri="{BB962C8B-B14F-4D97-AF65-F5344CB8AC3E}">
        <p14:creationId xmlns:p14="http://schemas.microsoft.com/office/powerpoint/2010/main" val="22542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video>
              <p:cMediaNode vol="80000">
                <p:cTn id="22" fill="hold" display="0">
                  <p:stCondLst>
                    <p:cond delay="indefinite"/>
                  </p:stCondLst>
                </p:cTn>
                <p:tgtEl>
                  <p:spTgt spid="7"/>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44BA7B6-A588-42A8-BD65-FBDF1393AD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p:txBody>
          <a:bodyPr>
            <a:normAutofit/>
          </a:bodyPr>
          <a:lstStyle/>
          <a:p>
            <a:r>
              <a:rPr lang="hr-BA" dirty="0"/>
              <a:t>CASE STUDY </a:t>
            </a:r>
            <a:r>
              <a:rPr lang="en-GB" dirty="0"/>
              <a:t>| KONEIXO: TRAINING MIGRANTS AND REFUGEES TO BECOME DIGITAL PROFESSIONALS</a:t>
            </a:r>
          </a:p>
        </p:txBody>
      </p:sp>
    </p:spTree>
    <p:extLst>
      <p:ext uri="{BB962C8B-B14F-4D97-AF65-F5344CB8AC3E}">
        <p14:creationId xmlns:p14="http://schemas.microsoft.com/office/powerpoint/2010/main" val="268111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2F3469-6FAF-43DA-B23B-87ECD4D8EC8C}"/>
              </a:ext>
            </a:extLst>
          </p:cNvPr>
          <p:cNvSpPr>
            <a:spLocks noGrp="1"/>
          </p:cNvSpPr>
          <p:nvPr>
            <p:ph type="body" sz="quarter" idx="15"/>
          </p:nvPr>
        </p:nvSpPr>
        <p:spPr/>
        <p:txBody>
          <a:bodyPr/>
          <a:lstStyle/>
          <a:p>
            <a:r>
              <a:rPr lang="hr-BA" dirty="0"/>
              <a:t>Read the article: </a:t>
            </a:r>
            <a:r>
              <a:rPr lang="en-US" b="1" dirty="0"/>
              <a:t>Teaching Students to Create Content Not Just Consume it</a:t>
            </a:r>
          </a:p>
          <a:p>
            <a:endParaRPr lang="en-US" dirty="0"/>
          </a:p>
        </p:txBody>
      </p:sp>
      <p:pic>
        <p:nvPicPr>
          <p:cNvPr id="5" name="Picture 4">
            <a:hlinkClick r:id="rId2"/>
            <a:extLst>
              <a:ext uri="{FF2B5EF4-FFF2-40B4-BE49-F238E27FC236}">
                <a16:creationId xmlns:a16="http://schemas.microsoft.com/office/drawing/2014/main" id="{76FDC867-3C22-4BB5-BBFB-CD3314A6E086}"/>
              </a:ext>
            </a:extLst>
          </p:cNvPr>
          <p:cNvPicPr>
            <a:picLocks noChangeAspect="1"/>
          </p:cNvPicPr>
          <p:nvPr/>
        </p:nvPicPr>
        <p:blipFill>
          <a:blip r:embed="rId3"/>
          <a:stretch>
            <a:fillRect/>
          </a:stretch>
        </p:blipFill>
        <p:spPr>
          <a:xfrm>
            <a:off x="3369218" y="1745242"/>
            <a:ext cx="6682273" cy="4816394"/>
          </a:xfrm>
          <a:prstGeom prst="rect">
            <a:avLst/>
          </a:prstGeom>
          <a:ln>
            <a:noFill/>
          </a:ln>
          <a:effectLst>
            <a:outerShdw blurRad="292100" dist="139700" dir="2700000" algn="tl" rotWithShape="0">
              <a:srgbClr val="333333">
                <a:alpha val="65000"/>
              </a:srgbClr>
            </a:outerShdw>
          </a:effectLst>
        </p:spPr>
      </p:pic>
      <p:pic>
        <p:nvPicPr>
          <p:cNvPr id="7" name="Graphic 6" descr="Right pointing backhand index with solid fill">
            <a:extLst>
              <a:ext uri="{FF2B5EF4-FFF2-40B4-BE49-F238E27FC236}">
                <a16:creationId xmlns:a16="http://schemas.microsoft.com/office/drawing/2014/main" id="{E338828B-B997-41A8-8027-621FA0050E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0595" y="3132173"/>
            <a:ext cx="929883" cy="929883"/>
          </a:xfrm>
          <a:prstGeom prst="rect">
            <a:avLst/>
          </a:prstGeom>
        </p:spPr>
      </p:pic>
      <p:sp>
        <p:nvSpPr>
          <p:cNvPr id="8" name="Right Triangle 7">
            <a:hlinkClick r:id="rId2"/>
            <a:extLst>
              <a:ext uri="{FF2B5EF4-FFF2-40B4-BE49-F238E27FC236}">
                <a16:creationId xmlns:a16="http://schemas.microsoft.com/office/drawing/2014/main" id="{5CF74AAD-E335-4A6E-AD20-9B7AF970092A}"/>
              </a:ext>
            </a:extLst>
          </p:cNvPr>
          <p:cNvSpPr/>
          <p:nvPr/>
        </p:nvSpPr>
        <p:spPr>
          <a:xfrm>
            <a:off x="699222" y="2069430"/>
            <a:ext cx="2321058" cy="2034074"/>
          </a:xfrm>
          <a:prstGeom prst="rtTriangle">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CLICK</a:t>
            </a:r>
            <a:r>
              <a:rPr lang="hr-BA" sz="1800" b="1" dirty="0">
                <a:solidFill>
                  <a:schemeClr val="bg1"/>
                </a:solidFill>
              </a:rPr>
              <a:t> on the image</a:t>
            </a:r>
            <a:r>
              <a:rPr lang="en-US" sz="1800" b="1" dirty="0">
                <a:solidFill>
                  <a:schemeClr val="bg1"/>
                </a:solidFill>
              </a:rPr>
              <a:t>       TO </a:t>
            </a:r>
            <a:r>
              <a:rPr lang="hr-BA" sz="1800" b="1" dirty="0">
                <a:solidFill>
                  <a:schemeClr val="bg1"/>
                </a:solidFill>
              </a:rPr>
              <a:t>READ</a:t>
            </a:r>
            <a:endParaRPr lang="en-US" dirty="0"/>
          </a:p>
        </p:txBody>
      </p:sp>
    </p:spTree>
    <p:extLst>
      <p:ext uri="{BB962C8B-B14F-4D97-AF65-F5344CB8AC3E}">
        <p14:creationId xmlns:p14="http://schemas.microsoft.com/office/powerpoint/2010/main" val="4281470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p:txBody>
          <a:bodyPr/>
          <a:lstStyle/>
          <a:p>
            <a:r>
              <a:rPr lang="en-GB" dirty="0" err="1"/>
              <a:t>Konexio</a:t>
            </a:r>
            <a:r>
              <a:rPr lang="en-GB" dirty="0"/>
              <a:t> is a hybrid non-profit and social start-up that provides digital and programming skills training to refugees and migrants with the aim to develop their employability. </a:t>
            </a:r>
          </a:p>
          <a:p>
            <a:r>
              <a:rPr lang="en-GB" dirty="0" err="1"/>
              <a:t>Konexio’s</a:t>
            </a:r>
            <a:r>
              <a:rPr lang="en-GB" dirty="0"/>
              <a:t> training programmes take into consideration specific barriers faced by migrants and refugees. </a:t>
            </a:r>
            <a:endParaRPr lang="hr-BA" dirty="0"/>
          </a:p>
          <a:p>
            <a:endParaRPr lang="hr-BA" dirty="0"/>
          </a:p>
          <a:p>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p:txBody>
          <a:bodyPr>
            <a:normAutofit fontScale="92500"/>
          </a:bodyPr>
          <a:lstStyle/>
          <a:p>
            <a:r>
              <a:rPr lang="en-GB" dirty="0" err="1"/>
              <a:t>Konexio</a:t>
            </a:r>
            <a:r>
              <a:rPr lang="en-GB" dirty="0"/>
              <a:t> and Women in Digital</a:t>
            </a:r>
            <a:endParaRPr lang="en-US" dirty="0"/>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516102" y="589390"/>
            <a:ext cx="3452394" cy="5077763"/>
          </a:xfrm>
        </p:spPr>
        <p:txBody>
          <a:bodyPr>
            <a:normAutofit fontScale="77500" lnSpcReduction="20000"/>
          </a:bodyPr>
          <a:lstStyle/>
          <a:p>
            <a:r>
              <a:rPr lang="en-GB" dirty="0" err="1"/>
              <a:t>Konexio’s</a:t>
            </a:r>
            <a:r>
              <a:rPr lang="en-GB" dirty="0"/>
              <a:t> training is providing practical skills to women, therefore boosting their self-confidence and connecting them with the professional world.</a:t>
            </a:r>
          </a:p>
          <a:p>
            <a:endParaRPr lang="en-GB" dirty="0"/>
          </a:p>
          <a:p>
            <a:r>
              <a:rPr lang="en-GB" dirty="0">
                <a:sym typeface="Wingdings" panose="05000000000000000000" pitchFamily="2" charset="2"/>
              </a:rPr>
              <a:t> </a:t>
            </a:r>
            <a:r>
              <a:rPr lang="en-GB" b="1" dirty="0"/>
              <a:t>Programming is accessible to all motivated learners with only basic digital skills</a:t>
            </a:r>
            <a:endParaRPr lang="en-US" b="1" dirty="0"/>
          </a:p>
        </p:txBody>
      </p:sp>
      <p:sp>
        <p:nvSpPr>
          <p:cNvPr id="7" name="TextBox 6">
            <a:extLst>
              <a:ext uri="{FF2B5EF4-FFF2-40B4-BE49-F238E27FC236}">
                <a16:creationId xmlns:a16="http://schemas.microsoft.com/office/drawing/2014/main" id="{6E221DD7-B821-4A1A-8FA3-CBD7805C7621}"/>
              </a:ext>
            </a:extLst>
          </p:cNvPr>
          <p:cNvSpPr txBox="1"/>
          <p:nvPr/>
        </p:nvSpPr>
        <p:spPr>
          <a:xfrm>
            <a:off x="4457534" y="6146751"/>
            <a:ext cx="6097554" cy="369332"/>
          </a:xfrm>
          <a:prstGeom prst="rect">
            <a:avLst/>
          </a:prstGeom>
          <a:noFill/>
        </p:spPr>
        <p:txBody>
          <a:bodyPr wrap="square">
            <a:spAutoFit/>
          </a:bodyPr>
          <a:lstStyle/>
          <a:p>
            <a:r>
              <a:rPr lang="hr-BA" dirty="0">
                <a:solidFill>
                  <a:schemeClr val="bg2">
                    <a:lumMod val="50000"/>
                  </a:schemeClr>
                </a:solidFill>
              </a:rPr>
              <a:t>SOURCE: </a:t>
            </a:r>
            <a:r>
              <a:rPr lang="en-GB" dirty="0" err="1">
                <a:solidFill>
                  <a:schemeClr val="bg2">
                    <a:lumMod val="50000"/>
                  </a:schemeClr>
                </a:solidFill>
              </a:rPr>
              <a:t>Konexio</a:t>
            </a:r>
            <a:r>
              <a:rPr lang="en-GB" dirty="0">
                <a:solidFill>
                  <a:schemeClr val="bg2">
                    <a:lumMod val="50000"/>
                  </a:schemeClr>
                </a:solidFill>
              </a:rPr>
              <a:t> </a:t>
            </a:r>
            <a:r>
              <a:rPr lang="en-GB" dirty="0">
                <a:solidFill>
                  <a:schemeClr val="bg2">
                    <a:lumMod val="50000"/>
                  </a:schemeClr>
                </a:solidFill>
                <a:hlinkClick r:id="rId3"/>
              </a:rPr>
              <a:t>http://www.konexio.eu/en.html?lang=en</a:t>
            </a:r>
            <a:r>
              <a:rPr lang="en-GB" dirty="0">
                <a:solidFill>
                  <a:schemeClr val="bg2">
                    <a:lumMod val="50000"/>
                  </a:schemeClr>
                </a:solidFill>
              </a:rPr>
              <a:t> </a:t>
            </a:r>
            <a:endParaRPr lang="en-US" dirty="0">
              <a:solidFill>
                <a:schemeClr val="bg2">
                  <a:lumMod val="50000"/>
                </a:schemeClr>
              </a:solidFill>
            </a:endParaRPr>
          </a:p>
        </p:txBody>
      </p:sp>
    </p:spTree>
    <p:extLst>
      <p:ext uri="{BB962C8B-B14F-4D97-AF65-F5344CB8AC3E}">
        <p14:creationId xmlns:p14="http://schemas.microsoft.com/office/powerpoint/2010/main" val="3612946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hr-BA" dirty="0"/>
              <a:t>How it was done</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p:txBody>
          <a:bodyPr/>
          <a:lstStyle/>
          <a:p>
            <a:pPr marL="342900" indent="-342900">
              <a:buFont typeface="Wingdings" panose="05000000000000000000" pitchFamily="2" charset="2"/>
              <a:buChar char="ü"/>
            </a:pPr>
            <a:r>
              <a:rPr lang="en-GB" dirty="0" err="1"/>
              <a:t>Konexio’s</a:t>
            </a:r>
            <a:r>
              <a:rPr lang="en-GB" dirty="0"/>
              <a:t> training follows a customised, blended learning approach, pairing in-person course with an e-learning interactive platform.</a:t>
            </a:r>
          </a:p>
          <a:p>
            <a:pPr marL="342900" indent="-342900">
              <a:buFont typeface="Wingdings" panose="05000000000000000000" pitchFamily="2" charset="2"/>
              <a:buChar char="ü"/>
            </a:pPr>
            <a:r>
              <a:rPr lang="en-GB" dirty="0"/>
              <a:t>They include simulations of practical case studies based on real-life scenarios and put a strong emphasis on soft skills.</a:t>
            </a:r>
          </a:p>
          <a:p>
            <a:pPr marL="342900" indent="-342900">
              <a:buFont typeface="Wingdings" panose="05000000000000000000" pitchFamily="2" charset="2"/>
              <a:buChar char="ü"/>
            </a:pPr>
            <a:r>
              <a:rPr lang="en-GB" dirty="0" err="1"/>
              <a:t>Konexio</a:t>
            </a:r>
            <a:r>
              <a:rPr lang="en-GB" dirty="0"/>
              <a:t> brings a direct link with the professional world thanks to its network of partner companies.</a:t>
            </a:r>
          </a:p>
          <a:p>
            <a:pPr marL="342900" indent="-342900">
              <a:buFont typeface="Wingdings" panose="05000000000000000000" pitchFamily="2" charset="2"/>
              <a:buChar char="ü"/>
            </a:pPr>
            <a:r>
              <a:rPr lang="en-GB" dirty="0"/>
              <a:t>The training is complemented with an adaptive and comprehensive support to avoid career breaks and encourage networking.</a:t>
            </a:r>
          </a:p>
          <a:p>
            <a:pPr marL="342900" indent="-342900">
              <a:buFont typeface="Wingdings" panose="05000000000000000000" pitchFamily="2" charset="2"/>
              <a:buChar char="ü"/>
            </a:pPr>
            <a:r>
              <a:rPr lang="en-GB" dirty="0"/>
              <a:t>Special attention is given to the specific barriers faced by refugees and migrants.</a:t>
            </a:r>
          </a:p>
        </p:txBody>
      </p:sp>
    </p:spTree>
    <p:extLst>
      <p:ext uri="{BB962C8B-B14F-4D97-AF65-F5344CB8AC3E}">
        <p14:creationId xmlns:p14="http://schemas.microsoft.com/office/powerpoint/2010/main" val="2732325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en-GB" dirty="0"/>
              <a:t>What to keep from </a:t>
            </a:r>
            <a:r>
              <a:rPr lang="en-GB" dirty="0" err="1"/>
              <a:t>Konexio’s</a:t>
            </a:r>
            <a:r>
              <a:rPr lang="en-GB" dirty="0"/>
              <a:t> approach?</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776829"/>
            <a:ext cx="10587038" cy="4577475"/>
          </a:xfrm>
        </p:spPr>
        <p:txBody>
          <a:bodyPr/>
          <a:lstStyle/>
          <a:p>
            <a:r>
              <a:rPr lang="en-GB" sz="3200" b="1" dirty="0"/>
              <a:t>Recommendations for digital skills and programming training: </a:t>
            </a:r>
          </a:p>
          <a:p>
            <a:pPr marL="342900" indent="-342900">
              <a:buFont typeface="Arial" panose="020B0604020202020204" pitchFamily="34" charset="0"/>
              <a:buChar char="•"/>
            </a:pPr>
            <a:r>
              <a:rPr lang="hr-BA" dirty="0"/>
              <a:t>As a student try to ebmrace opportunities for </a:t>
            </a:r>
            <a:r>
              <a:rPr lang="en-GB" dirty="0"/>
              <a:t>blended learning approach, combining face-to-face training with e-learning participative activities.</a:t>
            </a:r>
          </a:p>
          <a:p>
            <a:pPr marL="342900" indent="-342900">
              <a:buFont typeface="Arial" panose="020B0604020202020204" pitchFamily="34" charset="0"/>
              <a:buChar char="•"/>
            </a:pPr>
            <a:r>
              <a:rPr lang="en-GB" dirty="0"/>
              <a:t>Adopt</a:t>
            </a:r>
            <a:r>
              <a:rPr lang="hr-BA" dirty="0"/>
              <a:t> soft skills based on available case studies – learning from others compesates for any lack of our own personal experiences – connect with others</a:t>
            </a:r>
          </a:p>
          <a:p>
            <a:pPr marL="342900" indent="-342900">
              <a:buFont typeface="Arial" panose="020B0604020202020204" pitchFamily="34" charset="0"/>
              <a:buChar char="•"/>
            </a:pPr>
            <a:r>
              <a:rPr lang="hr-BA" dirty="0"/>
              <a:t>F</a:t>
            </a:r>
            <a:r>
              <a:rPr lang="en-GB" dirty="0" err="1"/>
              <a:t>oster</a:t>
            </a:r>
            <a:r>
              <a:rPr lang="en-GB" dirty="0"/>
              <a:t> opportunities for networking</a:t>
            </a:r>
          </a:p>
          <a:p>
            <a:pPr marL="342900" indent="-342900">
              <a:buFont typeface="Arial" panose="020B0604020202020204" pitchFamily="34" charset="0"/>
              <a:buChar char="•"/>
            </a:pPr>
            <a:r>
              <a:rPr lang="hr-BA" dirty="0"/>
              <a:t>Try to think about your career path in advance</a:t>
            </a:r>
            <a:endParaRPr lang="en-GB" dirty="0"/>
          </a:p>
          <a:p>
            <a:pPr marL="342900" indent="-342900">
              <a:buFont typeface="Arial" panose="020B0604020202020204" pitchFamily="34" charset="0"/>
              <a:buChar char="•"/>
            </a:pPr>
            <a:r>
              <a:rPr lang="hr-BA" dirty="0"/>
              <a:t>Look for opportunities for social integration and inclusion</a:t>
            </a:r>
            <a:endParaRPr lang="en-GB" dirty="0"/>
          </a:p>
        </p:txBody>
      </p:sp>
    </p:spTree>
    <p:extLst>
      <p:ext uri="{BB962C8B-B14F-4D97-AF65-F5344CB8AC3E}">
        <p14:creationId xmlns:p14="http://schemas.microsoft.com/office/powerpoint/2010/main" val="788934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784023-F328-9D4D-8671-F91BD1D4C487}"/>
              </a:ext>
            </a:extLst>
          </p:cNvPr>
          <p:cNvSpPr>
            <a:spLocks noGrp="1"/>
          </p:cNvSpPr>
          <p:nvPr>
            <p:ph type="body" sz="quarter" idx="20"/>
          </p:nvPr>
        </p:nvSpPr>
        <p:spPr>
          <a:xfrm>
            <a:off x="4926562" y="1617904"/>
            <a:ext cx="6997960" cy="4637313"/>
          </a:xfrm>
        </p:spPr>
        <p:txBody>
          <a:bodyPr/>
          <a:lstStyle/>
          <a:p>
            <a:r>
              <a:rPr lang="en-US" b="1" dirty="0"/>
              <a:t>YouTube</a:t>
            </a:r>
            <a:r>
              <a:rPr lang="hr-BA" b="1" dirty="0"/>
              <a:t>:</a:t>
            </a:r>
          </a:p>
          <a:p>
            <a:pPr marL="168275" indent="-168275">
              <a:buClrTx/>
              <a:buFont typeface="Arial" panose="020B0604020202020204" pitchFamily="34" charset="0"/>
              <a:buChar char="•"/>
              <a:tabLst>
                <a:tab pos="168275" algn="l"/>
              </a:tabLst>
            </a:pPr>
            <a:r>
              <a:rPr lang="en-US" dirty="0">
                <a:solidFill>
                  <a:srgbClr val="00ACA7"/>
                </a:solidFill>
                <a:hlinkClick r:id="rId2">
                  <a:extLst>
                    <a:ext uri="{A12FA001-AC4F-418D-AE19-62706E023703}">
                      <ahyp:hlinkClr xmlns:ahyp="http://schemas.microsoft.com/office/drawing/2018/hyperlinkcolor" val="tx"/>
                    </a:ext>
                  </a:extLst>
                </a:hlinkClick>
              </a:rPr>
              <a:t>Thenewboston</a:t>
            </a:r>
            <a:r>
              <a:rPr lang="hr-BA" dirty="0">
                <a:solidFill>
                  <a:srgbClr val="00ACA7"/>
                </a:solidFill>
              </a:rPr>
              <a:t> - </a:t>
            </a:r>
            <a:r>
              <a:rPr lang="en-US" dirty="0"/>
              <a:t>Node.js, Angular, Java, C, and more </a:t>
            </a:r>
          </a:p>
          <a:p>
            <a:pPr marL="168275" indent="-168275">
              <a:buClrTx/>
              <a:buFont typeface="Arial" panose="020B0604020202020204" pitchFamily="34" charset="0"/>
              <a:buChar char="•"/>
              <a:tabLst>
                <a:tab pos="168275" algn="l"/>
              </a:tabLst>
            </a:pPr>
            <a:r>
              <a:rPr lang="en-US" dirty="0">
                <a:solidFill>
                  <a:srgbClr val="00ACA7"/>
                </a:solidFill>
                <a:hlinkClick r:id="rId3">
                  <a:extLst>
                    <a:ext uri="{A12FA001-AC4F-418D-AE19-62706E023703}">
                      <ahyp:hlinkClr xmlns:ahyp="http://schemas.microsoft.com/office/drawing/2018/hyperlinkcolor" val="tx"/>
                    </a:ext>
                  </a:extLst>
                </a:hlinkClick>
              </a:rPr>
              <a:t>Derek Banas</a:t>
            </a:r>
            <a:r>
              <a:rPr lang="hr-BA" dirty="0">
                <a:solidFill>
                  <a:srgbClr val="00ACA7"/>
                </a:solidFill>
              </a:rPr>
              <a:t> -</a:t>
            </a:r>
            <a:r>
              <a:rPr lang="en-US" dirty="0"/>
              <a:t> C#, Python C++, and more </a:t>
            </a:r>
          </a:p>
          <a:p>
            <a:pPr marL="168275" indent="-168275">
              <a:buClrTx/>
              <a:buFont typeface="Arial" panose="020B0604020202020204" pitchFamily="34" charset="0"/>
              <a:buChar char="•"/>
              <a:tabLst>
                <a:tab pos="168275" algn="l"/>
              </a:tabLst>
            </a:pPr>
            <a:r>
              <a:rPr lang="en-US" dirty="0">
                <a:solidFill>
                  <a:srgbClr val="00ACA7"/>
                </a:solidFill>
                <a:hlinkClick r:id="rId4">
                  <a:extLst>
                    <a:ext uri="{A12FA001-AC4F-418D-AE19-62706E023703}">
                      <ahyp:hlinkClr xmlns:ahyp="http://schemas.microsoft.com/office/drawing/2018/hyperlinkcolor" val="tx"/>
                    </a:ext>
                  </a:extLst>
                </a:hlinkClick>
              </a:rPr>
              <a:t>DevTips</a:t>
            </a:r>
            <a:r>
              <a:rPr lang="hr-BA" dirty="0">
                <a:solidFill>
                  <a:srgbClr val="00ACA7"/>
                </a:solidFill>
              </a:rPr>
              <a:t> -</a:t>
            </a:r>
            <a:r>
              <a:rPr lang="en-US" dirty="0"/>
              <a:t> Design, General Tips, Great CSS explanations, and more </a:t>
            </a:r>
            <a:endParaRPr lang="hr-BA" dirty="0"/>
          </a:p>
          <a:p>
            <a:pPr marL="168275" indent="-168275">
              <a:buClrTx/>
              <a:buFont typeface="Arial" panose="020B0604020202020204" pitchFamily="34" charset="0"/>
              <a:buChar char="•"/>
              <a:tabLst>
                <a:tab pos="168275" algn="l"/>
              </a:tabLst>
            </a:pPr>
            <a:endParaRPr lang="hr-BA" dirty="0"/>
          </a:p>
          <a:p>
            <a:pPr>
              <a:buClrTx/>
              <a:tabLst>
                <a:tab pos="168275" algn="l"/>
              </a:tabLst>
            </a:pPr>
            <a:r>
              <a:rPr lang="hr-BA" b="1" dirty="0"/>
              <a:t>Sites &amp; communities</a:t>
            </a:r>
          </a:p>
          <a:p>
            <a:pPr marL="342900" indent="-342900">
              <a:buClrTx/>
              <a:buFont typeface="Arial" panose="020B0604020202020204" pitchFamily="34" charset="0"/>
              <a:buChar char="•"/>
              <a:tabLst>
                <a:tab pos="168275" algn="l"/>
              </a:tabLst>
            </a:pPr>
            <a:r>
              <a:rPr lang="en-US" dirty="0">
                <a:solidFill>
                  <a:srgbClr val="00ACA7"/>
                </a:solidFill>
                <a:hlinkClick r:id="rId5">
                  <a:extLst>
                    <a:ext uri="{A12FA001-AC4F-418D-AE19-62706E023703}">
                      <ahyp:hlinkClr xmlns:ahyp="http://schemas.microsoft.com/office/drawing/2018/hyperlinkcolor" val="tx"/>
                    </a:ext>
                  </a:extLst>
                </a:hlinkClick>
              </a:rPr>
              <a:t>Quora</a:t>
            </a:r>
            <a:endParaRPr lang="hr-BA" dirty="0">
              <a:solidFill>
                <a:srgbClr val="00ACA7"/>
              </a:solidFill>
            </a:endParaRPr>
          </a:p>
          <a:p>
            <a:pPr marL="342900" indent="-342900">
              <a:buClrTx/>
              <a:buFont typeface="Arial" panose="020B0604020202020204" pitchFamily="34" charset="0"/>
              <a:buChar char="•"/>
              <a:tabLst>
                <a:tab pos="168275" algn="l"/>
              </a:tabLst>
            </a:pPr>
            <a:r>
              <a:rPr lang="en-US" dirty="0">
                <a:solidFill>
                  <a:srgbClr val="00ACA7"/>
                </a:solidFill>
                <a:hlinkClick r:id="rId6">
                  <a:extLst>
                    <a:ext uri="{A12FA001-AC4F-418D-AE19-62706E023703}">
                      <ahyp:hlinkClr xmlns:ahyp="http://schemas.microsoft.com/office/drawing/2018/hyperlinkcolor" val="tx"/>
                    </a:ext>
                  </a:extLst>
                </a:hlinkClick>
              </a:rPr>
              <a:t>Reddit</a:t>
            </a:r>
            <a:endParaRPr lang="hr-BA" dirty="0">
              <a:solidFill>
                <a:srgbClr val="00ACA7"/>
              </a:solidFill>
            </a:endParaRPr>
          </a:p>
          <a:p>
            <a:pPr marL="342900" indent="-342900">
              <a:buClrTx/>
              <a:buFont typeface="Arial" panose="020B0604020202020204" pitchFamily="34" charset="0"/>
              <a:buChar char="•"/>
              <a:tabLst>
                <a:tab pos="168275" algn="l"/>
              </a:tabLst>
            </a:pPr>
            <a:r>
              <a:rPr lang="en-US" dirty="0">
                <a:solidFill>
                  <a:srgbClr val="00ACA7"/>
                </a:solidFill>
                <a:hlinkClick r:id="rId7">
                  <a:extLst>
                    <a:ext uri="{A12FA001-AC4F-418D-AE19-62706E023703}">
                      <ahyp:hlinkClr xmlns:ahyp="http://schemas.microsoft.com/office/drawing/2018/hyperlinkcolor" val="tx"/>
                    </a:ext>
                  </a:extLst>
                </a:hlinkClick>
              </a:rPr>
              <a:t>StackExchange</a:t>
            </a:r>
            <a:endParaRPr lang="en-US" dirty="0">
              <a:solidFill>
                <a:srgbClr val="00ACA7"/>
              </a:solidFill>
            </a:endParaRPr>
          </a:p>
          <a:p>
            <a:pPr marL="342900" indent="-342900">
              <a:buClrTx/>
              <a:buFont typeface="Arial" panose="020B0604020202020204" pitchFamily="34" charset="0"/>
              <a:buChar char="•"/>
              <a:tabLst>
                <a:tab pos="168275" algn="l"/>
              </a:tabLst>
            </a:pPr>
            <a:r>
              <a:rPr lang="en-US" dirty="0">
                <a:solidFill>
                  <a:srgbClr val="00ACA7"/>
                </a:solidFill>
                <a:hlinkClick r:id="rId8">
                  <a:extLst>
                    <a:ext uri="{A12FA001-AC4F-418D-AE19-62706E023703}">
                      <ahyp:hlinkClr xmlns:ahyp="http://schemas.microsoft.com/office/drawing/2018/hyperlinkcolor" val="tx"/>
                    </a:ext>
                  </a:extLst>
                </a:hlinkClick>
              </a:rPr>
              <a:t>CodeProject</a:t>
            </a:r>
            <a:endParaRPr lang="en-US" dirty="0">
              <a:solidFill>
                <a:srgbClr val="00ACA7"/>
              </a:solidFill>
            </a:endParaRPr>
          </a:p>
          <a:p>
            <a:pPr>
              <a:buClrTx/>
              <a:tabLst>
                <a:tab pos="168275" algn="l"/>
              </a:tabLst>
            </a:pPr>
            <a:endParaRPr lang="en-US" b="1" dirty="0"/>
          </a:p>
          <a:p>
            <a:pPr>
              <a:buClrTx/>
              <a:tabLst>
                <a:tab pos="168275" algn="l"/>
              </a:tabLst>
            </a:pPr>
            <a:endParaRPr lang="en-US" b="1" dirty="0"/>
          </a:p>
          <a:p>
            <a:pPr>
              <a:buClrTx/>
              <a:tabLst>
                <a:tab pos="168275" algn="l"/>
              </a:tabLst>
            </a:pPr>
            <a:endParaRPr lang="en-US" b="1" dirty="0"/>
          </a:p>
          <a:p>
            <a:endParaRPr lang="en-US" b="1" dirty="0"/>
          </a:p>
          <a:p>
            <a:endParaRPr lang="en-US" dirty="0"/>
          </a:p>
        </p:txBody>
      </p:sp>
      <p:sp>
        <p:nvSpPr>
          <p:cNvPr id="3" name="Text Placeholder 2">
            <a:extLst>
              <a:ext uri="{FF2B5EF4-FFF2-40B4-BE49-F238E27FC236}">
                <a16:creationId xmlns:a16="http://schemas.microsoft.com/office/drawing/2014/main" id="{9A53091E-0EA6-5A47-B492-57D449033AAC}"/>
              </a:ext>
            </a:extLst>
          </p:cNvPr>
          <p:cNvSpPr>
            <a:spLocks noGrp="1"/>
          </p:cNvSpPr>
          <p:nvPr>
            <p:ph type="body" sz="quarter" idx="22"/>
          </p:nvPr>
        </p:nvSpPr>
        <p:spPr/>
        <p:txBody>
          <a:bodyPr>
            <a:normAutofit fontScale="92500" lnSpcReduction="20000"/>
          </a:bodyPr>
          <a:lstStyle/>
          <a:p>
            <a:r>
              <a:rPr lang="en-US" dirty="0"/>
              <a:t>FINDING HELP WITH PROGRAMMING</a:t>
            </a:r>
          </a:p>
          <a:p>
            <a:endParaRPr lang="en-US" dirty="0"/>
          </a:p>
        </p:txBody>
      </p:sp>
      <p:sp>
        <p:nvSpPr>
          <p:cNvPr id="4" name="Text Placeholder 3">
            <a:extLst>
              <a:ext uri="{FF2B5EF4-FFF2-40B4-BE49-F238E27FC236}">
                <a16:creationId xmlns:a16="http://schemas.microsoft.com/office/drawing/2014/main" id="{2C6B1858-C64B-5D42-8D0B-A512A399D13D}"/>
              </a:ext>
            </a:extLst>
          </p:cNvPr>
          <p:cNvSpPr>
            <a:spLocks noGrp="1"/>
          </p:cNvSpPr>
          <p:nvPr>
            <p:ph type="body" sz="quarter" idx="23"/>
          </p:nvPr>
        </p:nvSpPr>
        <p:spPr>
          <a:xfrm>
            <a:off x="432127" y="402778"/>
            <a:ext cx="3452394" cy="4533116"/>
          </a:xfrm>
        </p:spPr>
        <p:txBody>
          <a:bodyPr>
            <a:noAutofit/>
          </a:bodyPr>
          <a:lstStyle/>
          <a:p>
            <a:pPr>
              <a:lnSpc>
                <a:spcPct val="120000"/>
              </a:lnSpc>
            </a:pPr>
            <a:r>
              <a:rPr lang="en-US" sz="2400" b="1" dirty="0"/>
              <a:t>RESOURCES</a:t>
            </a:r>
          </a:p>
          <a:p>
            <a:pPr>
              <a:lnSpc>
                <a:spcPct val="120000"/>
              </a:lnSpc>
            </a:pPr>
            <a:endParaRPr lang="hr-BA" sz="2400" dirty="0"/>
          </a:p>
          <a:p>
            <a:pPr>
              <a:lnSpc>
                <a:spcPct val="120000"/>
              </a:lnSpc>
            </a:pPr>
            <a:r>
              <a:rPr lang="hr-BA" sz="2400" dirty="0"/>
              <a:t>If you need help with your no code project, or you do decide you find some coding interesting, but get stuck, the resources on the right will help you move forward – just ask questions on their platforms</a:t>
            </a:r>
            <a:endParaRPr lang="en-US" sz="2400" dirty="0"/>
          </a:p>
        </p:txBody>
      </p:sp>
    </p:spTree>
    <p:extLst>
      <p:ext uri="{BB962C8B-B14F-4D97-AF65-F5344CB8AC3E}">
        <p14:creationId xmlns:p14="http://schemas.microsoft.com/office/powerpoint/2010/main" val="234945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hr-BA" dirty="0"/>
              <a:t>Conclusions to this module</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buFont typeface="Wingdings" panose="05000000000000000000" pitchFamily="2" charset="2"/>
              <a:buChar char="ü"/>
            </a:pPr>
            <a:r>
              <a:rPr lang="hr-BA" dirty="0"/>
              <a:t>The social skills, soft skills, communication skills are important to us as social beings, as individuals, groups as students. </a:t>
            </a:r>
          </a:p>
          <a:p>
            <a:pPr marL="342900" indent="-342900">
              <a:buFont typeface="Wingdings" panose="05000000000000000000" pitchFamily="2" charset="2"/>
              <a:buChar char="ü"/>
            </a:pPr>
            <a:r>
              <a:rPr lang="hr-BA" dirty="0"/>
              <a:t>The fastest and most efficient way to communicate an idea, finding, information is to create and share digital content</a:t>
            </a:r>
          </a:p>
          <a:p>
            <a:pPr marL="342900" indent="-342900">
              <a:buFont typeface="Wingdings" panose="05000000000000000000" pitchFamily="2" charset="2"/>
              <a:buChar char="ü"/>
            </a:pPr>
            <a:r>
              <a:rPr lang="en-US" dirty="0"/>
              <a:t>It has long been thought that a student-centered project that ends with </a:t>
            </a:r>
            <a:r>
              <a:rPr lang="hr-BA" dirty="0"/>
              <a:t>students</a:t>
            </a:r>
            <a:r>
              <a:rPr lang="en-US" dirty="0"/>
              <a:t> creating a piece of material engages the student because of the sense of ownership to the final piece. This has not changed today; yet, in a world where students are surrounded by digital content and rich media, it may be more engaging and motivating for them to create projects that are digital and can compete with the digital world they live in.</a:t>
            </a:r>
          </a:p>
        </p:txBody>
      </p:sp>
    </p:spTree>
    <p:extLst>
      <p:ext uri="{BB962C8B-B14F-4D97-AF65-F5344CB8AC3E}">
        <p14:creationId xmlns:p14="http://schemas.microsoft.com/office/powerpoint/2010/main" val="4111428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a:xfrm>
            <a:off x="508783" y="408563"/>
            <a:ext cx="11171222" cy="844269"/>
          </a:xfrm>
        </p:spPr>
        <p:txBody>
          <a:bodyPr/>
          <a:lstStyle/>
          <a:p>
            <a:r>
              <a:rPr lang="hr-BA" dirty="0"/>
              <a:t>In the next module learn how to:</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08783" y="1252832"/>
            <a:ext cx="11156987" cy="3537886"/>
          </a:xfrm>
        </p:spPr>
        <p:txBody>
          <a:bodyPr/>
          <a:lstStyle/>
          <a:p>
            <a:pPr>
              <a:lnSpc>
                <a:spcPct val="100000"/>
              </a:lnSpc>
            </a:pPr>
            <a:r>
              <a:rPr lang="hr-BA" sz="2000" dirty="0"/>
              <a:t>P</a:t>
            </a:r>
            <a:r>
              <a:rPr lang="en-US" sz="2000" dirty="0"/>
              <a:t>rotect personal data and privacy in digital environments</a:t>
            </a:r>
            <a:r>
              <a:rPr lang="hr-BA" sz="2000" dirty="0"/>
              <a:t>, specifically:</a:t>
            </a:r>
            <a:endParaRPr lang="en-US" sz="2000" dirty="0"/>
          </a:p>
          <a:p>
            <a:pPr marL="285750" indent="-285750">
              <a:lnSpc>
                <a:spcPct val="100000"/>
              </a:lnSpc>
              <a:buFont typeface="Arial" panose="020B0604020202020204" pitchFamily="34" charset="0"/>
              <a:buChar char="•"/>
            </a:pPr>
            <a:r>
              <a:rPr lang="en-US" sz="2000" dirty="0"/>
              <a:t>Using and sharing personally identifiable information while protecting oneself and others from damages </a:t>
            </a:r>
          </a:p>
          <a:p>
            <a:pPr marL="285750" indent="-285750">
              <a:lnSpc>
                <a:spcPct val="100000"/>
              </a:lnSpc>
              <a:buFont typeface="Arial" panose="020B0604020202020204" pitchFamily="34" charset="0"/>
              <a:buChar char="•"/>
            </a:pPr>
            <a:r>
              <a:rPr lang="en-US" sz="2000" dirty="0"/>
              <a:t>Understanding that digital services use a “Privacy policy” to inform how personal data is used </a:t>
            </a:r>
          </a:p>
          <a:p>
            <a:pPr marL="285750" indent="-285750">
              <a:lnSpc>
                <a:spcPct val="100000"/>
              </a:lnSpc>
              <a:buFont typeface="Arial" panose="020B0604020202020204" pitchFamily="34" charset="0"/>
              <a:buChar char="•"/>
            </a:pPr>
            <a:r>
              <a:rPr lang="en-US" sz="2000" dirty="0"/>
              <a:t>Avoiding health risks and threats to physical and psychological wellbeing while using digital technologies </a:t>
            </a:r>
          </a:p>
          <a:p>
            <a:pPr marL="285750" indent="-285750">
              <a:lnSpc>
                <a:spcPct val="100000"/>
              </a:lnSpc>
              <a:buFont typeface="Arial" panose="020B0604020202020204" pitchFamily="34" charset="0"/>
              <a:buChar char="•"/>
            </a:pPr>
            <a:r>
              <a:rPr lang="en-US" sz="2000" dirty="0"/>
              <a:t>Protecting oneself and others from possible dangers in digital environments (e.g. cyberbullying)</a:t>
            </a:r>
          </a:p>
          <a:p>
            <a:pPr marL="285750" indent="-285750">
              <a:lnSpc>
                <a:spcPct val="100000"/>
              </a:lnSpc>
              <a:buFont typeface="Arial" panose="020B0604020202020204" pitchFamily="34" charset="0"/>
              <a:buChar char="•"/>
            </a:pPr>
            <a:r>
              <a:rPr lang="en-US" sz="2000" dirty="0"/>
              <a:t>Being aware of digital technologies for social wellbeing and social inclusion  </a:t>
            </a:r>
          </a:p>
          <a:p>
            <a:pPr marL="285750" indent="-285750">
              <a:lnSpc>
                <a:spcPct val="100000"/>
              </a:lnSpc>
              <a:buFont typeface="Arial" panose="020B0604020202020204" pitchFamily="34" charset="0"/>
              <a:buChar char="•"/>
            </a:pPr>
            <a:r>
              <a:rPr lang="en-US" sz="2000" dirty="0"/>
              <a:t>Protecting devices and digital content</a:t>
            </a:r>
          </a:p>
          <a:p>
            <a:pPr marL="285750" indent="-285750">
              <a:lnSpc>
                <a:spcPct val="100000"/>
              </a:lnSpc>
              <a:buFont typeface="Arial" panose="020B0604020202020204" pitchFamily="34" charset="0"/>
              <a:buChar char="•"/>
            </a:pPr>
            <a:r>
              <a:rPr lang="en-US" sz="2000" dirty="0"/>
              <a:t>Understanding risks and threats in digital environments </a:t>
            </a:r>
          </a:p>
          <a:p>
            <a:pPr marL="285750" indent="-285750">
              <a:lnSpc>
                <a:spcPct val="100000"/>
              </a:lnSpc>
              <a:buFont typeface="Arial" panose="020B0604020202020204" pitchFamily="34" charset="0"/>
              <a:buChar char="•"/>
            </a:pPr>
            <a:r>
              <a:rPr lang="en-US" sz="2000" dirty="0"/>
              <a:t>Knowing about safety and security measures and to have due regard to reliability and privacy</a:t>
            </a:r>
          </a:p>
          <a:p>
            <a:pPr marL="285750" indent="-285750">
              <a:lnSpc>
                <a:spcPct val="100000"/>
              </a:lnSpc>
              <a:buFont typeface="Arial" panose="020B0604020202020204" pitchFamily="34" charset="0"/>
              <a:buChar char="•"/>
            </a:pPr>
            <a:r>
              <a:rPr lang="en-US" sz="2000" dirty="0"/>
              <a:t>Being aware of the environmental impact of digital technologies and their use</a:t>
            </a:r>
          </a:p>
          <a:p>
            <a:pPr>
              <a:lnSpc>
                <a:spcPct val="100000"/>
              </a:lnSpc>
            </a:pPr>
            <a:endParaRPr lang="en-US" sz="2000" dirty="0"/>
          </a:p>
          <a:p>
            <a:pPr>
              <a:lnSpc>
                <a:spcPct val="100000"/>
              </a:lnSpc>
            </a:pPr>
            <a:endParaRPr lang="en-US" sz="2000" dirty="0"/>
          </a:p>
        </p:txBody>
      </p:sp>
    </p:spTree>
    <p:extLst>
      <p:ext uri="{BB962C8B-B14F-4D97-AF65-F5344CB8AC3E}">
        <p14:creationId xmlns:p14="http://schemas.microsoft.com/office/powerpoint/2010/main" val="2689872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hr-BA" sz="3200" dirty="0"/>
              <a:t>Thank you                and congratulations on finishing Module 3!</a:t>
            </a:r>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F71B-158F-49D1-B246-6B4CF501781C}"/>
              </a:ext>
            </a:extLst>
          </p:cNvPr>
          <p:cNvSpPr>
            <a:spLocks noGrp="1"/>
          </p:cNvSpPr>
          <p:nvPr>
            <p:ph type="body" sz="quarter" idx="13"/>
          </p:nvPr>
        </p:nvSpPr>
        <p:spPr/>
        <p:txBody>
          <a:bodyPr/>
          <a:lstStyle/>
          <a:p>
            <a:r>
              <a:rPr lang="en-US" dirty="0"/>
              <a:t>To create your desired content, you first need to do some research on the topic and do some planning.</a:t>
            </a:r>
            <a:endParaRPr lang="hr-BA" dirty="0"/>
          </a:p>
          <a:p>
            <a:endParaRPr lang="en-US" dirty="0"/>
          </a:p>
          <a:p>
            <a:r>
              <a:rPr lang="en-US" dirty="0"/>
              <a:t>On the following slides, we bring you 5 steps to guide you through that process.</a:t>
            </a:r>
          </a:p>
        </p:txBody>
      </p:sp>
      <p:pic>
        <p:nvPicPr>
          <p:cNvPr id="7" name="Picture Placeholder 6" descr="Person writing on a notepad">
            <a:extLst>
              <a:ext uri="{FF2B5EF4-FFF2-40B4-BE49-F238E27FC236}">
                <a16:creationId xmlns:a16="http://schemas.microsoft.com/office/drawing/2014/main" id="{E900B0A8-953B-420D-B68C-076C6136405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5841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67E1A-7878-4E66-B67A-11545F30A2E7}"/>
              </a:ext>
            </a:extLst>
          </p:cNvPr>
          <p:cNvSpPr>
            <a:spLocks noGrp="1"/>
          </p:cNvSpPr>
          <p:nvPr>
            <p:ph type="body" sz="quarter" idx="13"/>
          </p:nvPr>
        </p:nvSpPr>
        <p:spPr>
          <a:xfrm>
            <a:off x="2578260" y="5312359"/>
            <a:ext cx="3194914" cy="1323327"/>
          </a:xfrm>
        </p:spPr>
        <p:txBody>
          <a:bodyPr>
            <a:normAutofit lnSpcReduction="10000"/>
          </a:bodyPr>
          <a:lstStyle/>
          <a:p>
            <a:r>
              <a:rPr lang="hr-BA" dirty="0"/>
              <a:t>B</a:t>
            </a:r>
            <a:r>
              <a:rPr lang="en-US" dirty="0"/>
              <a:t>e fully aware of the search tools available in their academic disciplines</a:t>
            </a:r>
          </a:p>
        </p:txBody>
      </p:sp>
      <p:sp>
        <p:nvSpPr>
          <p:cNvPr id="3" name="Text Placeholder 2">
            <a:extLst>
              <a:ext uri="{FF2B5EF4-FFF2-40B4-BE49-F238E27FC236}">
                <a16:creationId xmlns:a16="http://schemas.microsoft.com/office/drawing/2014/main" id="{1CFEEB64-E977-47C1-86A6-284A785D9F88}"/>
              </a:ext>
            </a:extLst>
          </p:cNvPr>
          <p:cNvSpPr>
            <a:spLocks noGrp="1"/>
          </p:cNvSpPr>
          <p:nvPr>
            <p:ph type="body" sz="quarter" idx="14"/>
          </p:nvPr>
        </p:nvSpPr>
        <p:spPr>
          <a:xfrm>
            <a:off x="6713790" y="5302521"/>
            <a:ext cx="2489520" cy="1132579"/>
          </a:xfrm>
        </p:spPr>
        <p:txBody>
          <a:bodyPr>
            <a:normAutofit/>
          </a:bodyPr>
          <a:lstStyle/>
          <a:p>
            <a:r>
              <a:rPr lang="hr-BA" dirty="0"/>
              <a:t>S</a:t>
            </a:r>
            <a:r>
              <a:rPr lang="en-US" dirty="0"/>
              <a:t>elect the most relevant and accurate content</a:t>
            </a:r>
          </a:p>
        </p:txBody>
      </p:sp>
      <p:sp>
        <p:nvSpPr>
          <p:cNvPr id="4" name="Text Placeholder 3">
            <a:extLst>
              <a:ext uri="{FF2B5EF4-FFF2-40B4-BE49-F238E27FC236}">
                <a16:creationId xmlns:a16="http://schemas.microsoft.com/office/drawing/2014/main" id="{DA5A9A41-02EF-4020-9A60-96BE8C812904}"/>
              </a:ext>
            </a:extLst>
          </p:cNvPr>
          <p:cNvSpPr>
            <a:spLocks noGrp="1"/>
          </p:cNvSpPr>
          <p:nvPr>
            <p:ph type="body" sz="quarter" idx="15"/>
          </p:nvPr>
        </p:nvSpPr>
        <p:spPr>
          <a:xfrm>
            <a:off x="197833" y="3795064"/>
            <a:ext cx="2380427" cy="1234136"/>
          </a:xfrm>
        </p:spPr>
        <p:txBody>
          <a:bodyPr>
            <a:normAutofit/>
          </a:bodyPr>
          <a:lstStyle/>
          <a:p>
            <a:r>
              <a:rPr lang="hr-BA" dirty="0"/>
              <a:t>S</a:t>
            </a:r>
            <a:r>
              <a:rPr lang="en-US" dirty="0"/>
              <a:t>pecify the desired </a:t>
            </a:r>
            <a:r>
              <a:rPr lang="hr-BA" dirty="0"/>
              <a:t>objective</a:t>
            </a:r>
            <a:endParaRPr lang="en-US" dirty="0"/>
          </a:p>
        </p:txBody>
      </p:sp>
      <p:sp>
        <p:nvSpPr>
          <p:cNvPr id="5" name="Text Placeholder 4">
            <a:extLst>
              <a:ext uri="{FF2B5EF4-FFF2-40B4-BE49-F238E27FC236}">
                <a16:creationId xmlns:a16="http://schemas.microsoft.com/office/drawing/2014/main" id="{13B9E7AA-AB8B-434C-AF0C-2E447D28D911}"/>
              </a:ext>
            </a:extLst>
          </p:cNvPr>
          <p:cNvSpPr>
            <a:spLocks noGrp="1"/>
          </p:cNvSpPr>
          <p:nvPr>
            <p:ph type="body" sz="quarter" idx="16"/>
          </p:nvPr>
        </p:nvSpPr>
        <p:spPr>
          <a:xfrm>
            <a:off x="4681198" y="1115207"/>
            <a:ext cx="2594930" cy="1048016"/>
          </a:xfrm>
        </p:spPr>
        <p:txBody>
          <a:bodyPr>
            <a:normAutofit lnSpcReduction="10000"/>
          </a:bodyPr>
          <a:lstStyle/>
          <a:p>
            <a:r>
              <a:rPr lang="hr-BA" dirty="0"/>
              <a:t>C</a:t>
            </a:r>
            <a:r>
              <a:rPr lang="en-US" dirty="0"/>
              <a:t>rafting </a:t>
            </a:r>
            <a:r>
              <a:rPr lang="hr-BA" dirty="0"/>
              <a:t>your</a:t>
            </a:r>
            <a:r>
              <a:rPr lang="en-US" dirty="0"/>
              <a:t> search terms and queries</a:t>
            </a:r>
          </a:p>
        </p:txBody>
      </p:sp>
      <p:sp>
        <p:nvSpPr>
          <p:cNvPr id="6" name="Text Placeholder 5">
            <a:extLst>
              <a:ext uri="{FF2B5EF4-FFF2-40B4-BE49-F238E27FC236}">
                <a16:creationId xmlns:a16="http://schemas.microsoft.com/office/drawing/2014/main" id="{273AA3F0-7810-482E-A7CE-58AD9F246C54}"/>
              </a:ext>
            </a:extLst>
          </p:cNvPr>
          <p:cNvSpPr>
            <a:spLocks noGrp="1"/>
          </p:cNvSpPr>
          <p:nvPr>
            <p:ph type="body" sz="quarter" idx="18"/>
          </p:nvPr>
        </p:nvSpPr>
        <p:spPr>
          <a:xfrm>
            <a:off x="8293885" y="726309"/>
            <a:ext cx="3060441" cy="1438519"/>
          </a:xfrm>
        </p:spPr>
        <p:txBody>
          <a:bodyPr>
            <a:normAutofit/>
          </a:bodyPr>
          <a:lstStyle/>
          <a:p>
            <a:r>
              <a:rPr lang="en-US" dirty="0"/>
              <a:t>Systematic research procedures </a:t>
            </a:r>
            <a:r>
              <a:rPr lang="hr-BA" dirty="0"/>
              <a:t>end</a:t>
            </a:r>
            <a:r>
              <a:rPr lang="en-US" dirty="0"/>
              <a:t> in summarizing and synthesizing</a:t>
            </a:r>
          </a:p>
        </p:txBody>
      </p:sp>
      <p:sp>
        <p:nvSpPr>
          <p:cNvPr id="7" name="Text Placeholder 6">
            <a:extLst>
              <a:ext uri="{FF2B5EF4-FFF2-40B4-BE49-F238E27FC236}">
                <a16:creationId xmlns:a16="http://schemas.microsoft.com/office/drawing/2014/main" id="{F4FB0A64-E900-4742-A3A4-5598ADFDC809}"/>
              </a:ext>
            </a:extLst>
          </p:cNvPr>
          <p:cNvSpPr>
            <a:spLocks noGrp="1"/>
          </p:cNvSpPr>
          <p:nvPr>
            <p:ph type="body" sz="quarter" idx="19"/>
          </p:nvPr>
        </p:nvSpPr>
        <p:spPr>
          <a:xfrm>
            <a:off x="-78489" y="157511"/>
            <a:ext cx="6596202" cy="953429"/>
          </a:xfrm>
        </p:spPr>
        <p:txBody>
          <a:bodyPr>
            <a:normAutofit/>
          </a:bodyPr>
          <a:lstStyle/>
          <a:p>
            <a:r>
              <a:rPr lang="hr-BA" sz="3200" dirty="0">
                <a:solidFill>
                  <a:srgbClr val="00ACA7"/>
                </a:solidFill>
              </a:rPr>
              <a:t>Content research and planning:</a:t>
            </a:r>
            <a:endParaRPr lang="en-US" sz="3200" dirty="0"/>
          </a:p>
        </p:txBody>
      </p:sp>
      <p:sp>
        <p:nvSpPr>
          <p:cNvPr id="8" name="Text Placeholder 7">
            <a:extLst>
              <a:ext uri="{FF2B5EF4-FFF2-40B4-BE49-F238E27FC236}">
                <a16:creationId xmlns:a16="http://schemas.microsoft.com/office/drawing/2014/main" id="{050C500A-8A4D-4500-9777-E4043893DBE9}"/>
              </a:ext>
            </a:extLst>
          </p:cNvPr>
          <p:cNvSpPr>
            <a:spLocks noGrp="1"/>
          </p:cNvSpPr>
          <p:nvPr>
            <p:ph type="body" sz="quarter" idx="20"/>
          </p:nvPr>
        </p:nvSpPr>
        <p:spPr/>
        <p:txBody>
          <a:bodyPr>
            <a:normAutofit/>
          </a:bodyPr>
          <a:lstStyle/>
          <a:p>
            <a:r>
              <a:rPr lang="en-US" sz="2800" b="1" dirty="0"/>
              <a:t>Specify</a:t>
            </a:r>
          </a:p>
          <a:p>
            <a:endParaRPr lang="en-US" sz="2800" dirty="0"/>
          </a:p>
        </p:txBody>
      </p:sp>
      <p:sp>
        <p:nvSpPr>
          <p:cNvPr id="9" name="Text Placeholder 8">
            <a:extLst>
              <a:ext uri="{FF2B5EF4-FFF2-40B4-BE49-F238E27FC236}">
                <a16:creationId xmlns:a16="http://schemas.microsoft.com/office/drawing/2014/main" id="{437CAF79-036B-4367-9005-F774B031E4AE}"/>
              </a:ext>
            </a:extLst>
          </p:cNvPr>
          <p:cNvSpPr>
            <a:spLocks noGrp="1"/>
          </p:cNvSpPr>
          <p:nvPr>
            <p:ph type="body" sz="quarter" idx="21"/>
          </p:nvPr>
        </p:nvSpPr>
        <p:spPr>
          <a:xfrm>
            <a:off x="5439159" y="2556845"/>
            <a:ext cx="1274631" cy="781105"/>
          </a:xfrm>
        </p:spPr>
        <p:txBody>
          <a:bodyPr>
            <a:normAutofit/>
          </a:bodyPr>
          <a:lstStyle/>
          <a:p>
            <a:r>
              <a:rPr lang="en-US" sz="2800" b="1" dirty="0"/>
              <a:t>Search</a:t>
            </a:r>
          </a:p>
          <a:p>
            <a:endParaRPr lang="en-US" sz="2800" dirty="0"/>
          </a:p>
        </p:txBody>
      </p:sp>
      <p:sp>
        <p:nvSpPr>
          <p:cNvPr id="10" name="Text Placeholder 9">
            <a:extLst>
              <a:ext uri="{FF2B5EF4-FFF2-40B4-BE49-F238E27FC236}">
                <a16:creationId xmlns:a16="http://schemas.microsoft.com/office/drawing/2014/main" id="{A67AA22C-8665-4401-BD6A-F7355E1616C7}"/>
              </a:ext>
            </a:extLst>
          </p:cNvPr>
          <p:cNvSpPr>
            <a:spLocks noGrp="1"/>
          </p:cNvSpPr>
          <p:nvPr>
            <p:ph type="body" sz="quarter" idx="22"/>
          </p:nvPr>
        </p:nvSpPr>
        <p:spPr>
          <a:xfrm>
            <a:off x="9186791" y="2556845"/>
            <a:ext cx="1274631" cy="781105"/>
          </a:xfrm>
        </p:spPr>
        <p:txBody>
          <a:bodyPr>
            <a:normAutofit/>
          </a:bodyPr>
          <a:lstStyle/>
          <a:p>
            <a:r>
              <a:rPr lang="en-US" sz="1800" b="1" dirty="0"/>
              <a:t>Synthesize</a:t>
            </a:r>
          </a:p>
          <a:p>
            <a:endParaRPr lang="en-US" sz="1800" dirty="0"/>
          </a:p>
        </p:txBody>
      </p:sp>
      <p:sp>
        <p:nvSpPr>
          <p:cNvPr id="11" name="Text Placeholder 10">
            <a:extLst>
              <a:ext uri="{FF2B5EF4-FFF2-40B4-BE49-F238E27FC236}">
                <a16:creationId xmlns:a16="http://schemas.microsoft.com/office/drawing/2014/main" id="{E3848322-4682-4CC9-B006-2DBD1B5AEB76}"/>
              </a:ext>
            </a:extLst>
          </p:cNvPr>
          <p:cNvSpPr>
            <a:spLocks noGrp="1"/>
          </p:cNvSpPr>
          <p:nvPr>
            <p:ph type="body" sz="quarter" idx="23"/>
          </p:nvPr>
        </p:nvSpPr>
        <p:spPr>
          <a:xfrm>
            <a:off x="3535580" y="4374514"/>
            <a:ext cx="1274631" cy="781105"/>
          </a:xfrm>
        </p:spPr>
        <p:txBody>
          <a:bodyPr>
            <a:normAutofit/>
          </a:bodyPr>
          <a:lstStyle/>
          <a:p>
            <a:r>
              <a:rPr lang="en-US" sz="2800" b="1" dirty="0"/>
              <a:t>Survey</a:t>
            </a:r>
          </a:p>
          <a:p>
            <a:endParaRPr lang="en-US" sz="2800" dirty="0"/>
          </a:p>
        </p:txBody>
      </p:sp>
      <p:sp>
        <p:nvSpPr>
          <p:cNvPr id="12" name="Text Placeholder 11">
            <a:extLst>
              <a:ext uri="{FF2B5EF4-FFF2-40B4-BE49-F238E27FC236}">
                <a16:creationId xmlns:a16="http://schemas.microsoft.com/office/drawing/2014/main" id="{F54578AF-6ED4-4CEB-A1C2-CF698EC79044}"/>
              </a:ext>
            </a:extLst>
          </p:cNvPr>
          <p:cNvSpPr>
            <a:spLocks noGrp="1"/>
          </p:cNvSpPr>
          <p:nvPr>
            <p:ph type="body" sz="quarter" idx="24"/>
          </p:nvPr>
        </p:nvSpPr>
        <p:spPr/>
        <p:txBody>
          <a:bodyPr>
            <a:normAutofit/>
          </a:bodyPr>
          <a:lstStyle/>
          <a:p>
            <a:r>
              <a:rPr lang="en-US" sz="2800" b="1" dirty="0"/>
              <a:t>Select</a:t>
            </a:r>
          </a:p>
          <a:p>
            <a:endParaRPr lang="en-US" sz="2800" dirty="0"/>
          </a:p>
        </p:txBody>
      </p:sp>
      <p:sp>
        <p:nvSpPr>
          <p:cNvPr id="13" name="TextBox 12">
            <a:extLst>
              <a:ext uri="{FF2B5EF4-FFF2-40B4-BE49-F238E27FC236}">
                <a16:creationId xmlns:a16="http://schemas.microsoft.com/office/drawing/2014/main" id="{11146FEC-BEE9-4F3D-8780-0A3B73F4B130}"/>
              </a:ext>
            </a:extLst>
          </p:cNvPr>
          <p:cNvSpPr txBox="1"/>
          <p:nvPr/>
        </p:nvSpPr>
        <p:spPr>
          <a:xfrm>
            <a:off x="7461118" y="6614715"/>
            <a:ext cx="4725974" cy="200055"/>
          </a:xfrm>
          <a:prstGeom prst="rect">
            <a:avLst/>
          </a:prstGeom>
          <a:noFill/>
        </p:spPr>
        <p:txBody>
          <a:bodyPr wrap="none" rtlCol="0">
            <a:spAutoFit/>
          </a:bodyPr>
          <a:lstStyle/>
          <a:p>
            <a:r>
              <a:rPr lang="hr-BA" sz="700" dirty="0"/>
              <a:t>SOURCE: </a:t>
            </a:r>
            <a:r>
              <a:rPr lang="hr-BA" sz="700" dirty="0">
                <a:hlinkClick r:id="rId2"/>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366349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D0DA5-6A42-4364-B94F-77A990DB8F8B}"/>
              </a:ext>
            </a:extLst>
          </p:cNvPr>
          <p:cNvSpPr>
            <a:spLocks noGrp="1"/>
          </p:cNvSpPr>
          <p:nvPr>
            <p:ph type="body" sz="quarter" idx="20"/>
          </p:nvPr>
        </p:nvSpPr>
        <p:spPr>
          <a:xfrm>
            <a:off x="5905665" y="2331569"/>
            <a:ext cx="4681279" cy="3722513"/>
          </a:xfrm>
        </p:spPr>
        <p:txBody>
          <a:bodyPr/>
          <a:lstStyle/>
          <a:p>
            <a:r>
              <a:rPr lang="en-US" dirty="0"/>
              <a:t>At the beginning of any journey, it is important to specify the desired destination. </a:t>
            </a:r>
            <a:endParaRPr lang="hr-BA" dirty="0"/>
          </a:p>
          <a:p>
            <a:r>
              <a:rPr lang="en-US" dirty="0"/>
              <a:t>This is also true when looking for information. </a:t>
            </a:r>
            <a:endParaRPr lang="hr-BA" dirty="0"/>
          </a:p>
          <a:p>
            <a:r>
              <a:rPr lang="en-US" dirty="0"/>
              <a:t>Students should start by stating what they want</a:t>
            </a:r>
          </a:p>
          <a:p>
            <a:endParaRPr lang="en-US" dirty="0"/>
          </a:p>
        </p:txBody>
      </p:sp>
      <p:sp>
        <p:nvSpPr>
          <p:cNvPr id="3" name="Text Placeholder 2">
            <a:extLst>
              <a:ext uri="{FF2B5EF4-FFF2-40B4-BE49-F238E27FC236}">
                <a16:creationId xmlns:a16="http://schemas.microsoft.com/office/drawing/2014/main" id="{27D47102-0520-49EA-9BAB-A3F4B620F876}"/>
              </a:ext>
            </a:extLst>
          </p:cNvPr>
          <p:cNvSpPr>
            <a:spLocks noGrp="1"/>
          </p:cNvSpPr>
          <p:nvPr>
            <p:ph type="body" sz="quarter" idx="22"/>
          </p:nvPr>
        </p:nvSpPr>
        <p:spPr/>
        <p:txBody>
          <a:bodyPr/>
          <a:lstStyle/>
          <a:p>
            <a:r>
              <a:rPr lang="hr-BA" sz="3600" dirty="0"/>
              <a:t>SPECIFY</a:t>
            </a:r>
            <a:endParaRPr lang="en-US" sz="3600" dirty="0"/>
          </a:p>
          <a:p>
            <a:endParaRPr lang="en-US" dirty="0"/>
          </a:p>
        </p:txBody>
      </p:sp>
      <p:sp>
        <p:nvSpPr>
          <p:cNvPr id="4" name="Text Placeholder 3">
            <a:extLst>
              <a:ext uri="{FF2B5EF4-FFF2-40B4-BE49-F238E27FC236}">
                <a16:creationId xmlns:a16="http://schemas.microsoft.com/office/drawing/2014/main" id="{D864637A-7F95-48BB-B0E6-691E86A14F88}"/>
              </a:ext>
            </a:extLst>
          </p:cNvPr>
          <p:cNvSpPr>
            <a:spLocks noGrp="1"/>
          </p:cNvSpPr>
          <p:nvPr>
            <p:ph type="body" sz="quarter" idx="23"/>
          </p:nvPr>
        </p:nvSpPr>
        <p:spPr>
          <a:xfrm>
            <a:off x="516102" y="589390"/>
            <a:ext cx="3452394" cy="4290520"/>
          </a:xfrm>
        </p:spPr>
        <p:txBody>
          <a:bodyPr>
            <a:normAutofit lnSpcReduction="10000"/>
          </a:bodyPr>
          <a:lstStyle/>
          <a:p>
            <a:r>
              <a:rPr lang="hr-BA" sz="2800" dirty="0"/>
              <a:t>RESEARCH</a:t>
            </a:r>
          </a:p>
          <a:p>
            <a:endParaRPr lang="hr-BA" sz="2800" dirty="0"/>
          </a:p>
          <a:p>
            <a:pPr algn="l"/>
            <a:r>
              <a:rPr lang="en-US" sz="2800" dirty="0"/>
              <a:t>What types of questions am I trying to answer as a result of my search?</a:t>
            </a:r>
            <a:endParaRPr lang="hr-BA" sz="2800" dirty="0"/>
          </a:p>
          <a:p>
            <a:pPr algn="l"/>
            <a:endParaRPr lang="en-US" sz="2800" dirty="0"/>
          </a:p>
          <a:p>
            <a:pPr algn="l"/>
            <a:r>
              <a:rPr lang="en-US" sz="2800" dirty="0"/>
              <a:t>What are the criteria that define a successful search?</a:t>
            </a:r>
          </a:p>
          <a:p>
            <a:endParaRPr lang="en-US" sz="2800" dirty="0"/>
          </a:p>
        </p:txBody>
      </p:sp>
      <p:sp>
        <p:nvSpPr>
          <p:cNvPr id="5" name="Text Placeholder 4">
            <a:extLst>
              <a:ext uri="{FF2B5EF4-FFF2-40B4-BE49-F238E27FC236}">
                <a16:creationId xmlns:a16="http://schemas.microsoft.com/office/drawing/2014/main" id="{CA9C2704-D4B8-4A6D-A553-750CB17B468B}"/>
              </a:ext>
            </a:extLst>
          </p:cNvPr>
          <p:cNvSpPr>
            <a:spLocks noGrp="1"/>
          </p:cNvSpPr>
          <p:nvPr>
            <p:ph type="body" sz="quarter" idx="24"/>
          </p:nvPr>
        </p:nvSpPr>
        <p:spPr/>
        <p:txBody>
          <a:bodyPr/>
          <a:lstStyle/>
          <a:p>
            <a:r>
              <a:rPr lang="hr-BA" dirty="0"/>
              <a:t>1</a:t>
            </a:r>
            <a:endParaRPr lang="en-US" dirty="0"/>
          </a:p>
        </p:txBody>
      </p:sp>
      <p:pic>
        <p:nvPicPr>
          <p:cNvPr id="9" name="Graphic 8" descr="Clipboard Checked outline">
            <a:extLst>
              <a:ext uri="{FF2B5EF4-FFF2-40B4-BE49-F238E27FC236}">
                <a16:creationId xmlns:a16="http://schemas.microsoft.com/office/drawing/2014/main" id="{6A46124E-A13D-4F3E-91E0-487B3E531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9584" y="4520682"/>
            <a:ext cx="2234682" cy="2234682"/>
          </a:xfrm>
          <a:prstGeom prst="rect">
            <a:avLst/>
          </a:prstGeom>
        </p:spPr>
      </p:pic>
      <p:sp>
        <p:nvSpPr>
          <p:cNvPr id="10" name="TextBox 9">
            <a:extLst>
              <a:ext uri="{FF2B5EF4-FFF2-40B4-BE49-F238E27FC236}">
                <a16:creationId xmlns:a16="http://schemas.microsoft.com/office/drawing/2014/main" id="{F31D0094-8003-444F-BA89-FE9430198A01}"/>
              </a:ext>
            </a:extLst>
          </p:cNvPr>
          <p:cNvSpPr txBox="1"/>
          <p:nvPr/>
        </p:nvSpPr>
        <p:spPr>
          <a:xfrm>
            <a:off x="5007167" y="6655336"/>
            <a:ext cx="4725974" cy="200055"/>
          </a:xfrm>
          <a:prstGeom prst="rect">
            <a:avLst/>
          </a:prstGeom>
          <a:noFill/>
        </p:spPr>
        <p:txBody>
          <a:bodyPr wrap="none" rtlCol="0">
            <a:spAutoFit/>
          </a:bodyPr>
          <a:lstStyle/>
          <a:p>
            <a:r>
              <a:rPr lang="hr-BA" sz="700" dirty="0"/>
              <a:t>SOURCE: </a:t>
            </a:r>
            <a:r>
              <a:rPr lang="hr-BA" sz="700" dirty="0">
                <a:hlinkClick r:id="rId4"/>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155982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1EC82-A045-4DD3-9679-D9F6ED6E19F5}"/>
</file>

<file path=customXml/itemProps2.xml><?xml version="1.0" encoding="utf-8"?>
<ds:datastoreItem xmlns:ds="http://schemas.openxmlformats.org/officeDocument/2006/customXml" ds:itemID="{5CD61D4F-B52B-4EE5-A8BF-F4E0A2BF397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A5D1936-63BF-4F1C-8A0F-929890A2F4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22757</TotalTime>
  <Words>4902</Words>
  <Application>Microsoft Office PowerPoint</Application>
  <PresentationFormat>Widescreen</PresentationFormat>
  <Paragraphs>396</Paragraphs>
  <Slides>66</Slides>
  <Notes>3</Notes>
  <HiddenSlides>0</HiddenSlides>
  <MMClips>15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Calibri</vt:lpstr>
      <vt:lpstr>Calibri Light</vt:lpstr>
      <vt:lpstr>Freestyle Script</vt:lpstr>
      <vt:lpstr>Quattrocento Sans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Sanja Ivandic</cp:lastModifiedBy>
  <cp:revision>258</cp:revision>
  <dcterms:created xsi:type="dcterms:W3CDTF">2019-11-20T14:08:21Z</dcterms:created>
  <dcterms:modified xsi:type="dcterms:W3CDTF">2022-03-07T08:57:57Z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