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8"/>
  </p:notesMasterIdLst>
  <p:handoutMasterIdLst>
    <p:handoutMasterId r:id="rId79"/>
  </p:handoutMasterIdLst>
  <p:sldIdLst>
    <p:sldId id="278" r:id="rId5"/>
    <p:sldId id="690" r:id="rId6"/>
    <p:sldId id="691" r:id="rId7"/>
    <p:sldId id="637" r:id="rId8"/>
    <p:sldId id="276" r:id="rId9"/>
    <p:sldId id="279" r:id="rId10"/>
    <p:sldId id="610" r:id="rId11"/>
    <p:sldId id="645" r:id="rId12"/>
    <p:sldId id="323" r:id="rId13"/>
    <p:sldId id="682" r:id="rId14"/>
    <p:sldId id="654" r:id="rId15"/>
    <p:sldId id="642" r:id="rId16"/>
    <p:sldId id="681" r:id="rId17"/>
    <p:sldId id="679" r:id="rId18"/>
    <p:sldId id="680" r:id="rId19"/>
    <p:sldId id="655" r:id="rId20"/>
    <p:sldId id="653" r:id="rId21"/>
    <p:sldId id="471" r:id="rId22"/>
    <p:sldId id="473" r:id="rId23"/>
    <p:sldId id="656" r:id="rId24"/>
    <p:sldId id="465" r:id="rId25"/>
    <p:sldId id="466" r:id="rId26"/>
    <p:sldId id="657" r:id="rId27"/>
    <p:sldId id="641" r:id="rId28"/>
    <p:sldId id="658" r:id="rId29"/>
    <p:sldId id="321" r:id="rId30"/>
    <p:sldId id="317" r:id="rId31"/>
    <p:sldId id="677" r:id="rId32"/>
    <p:sldId id="311" r:id="rId33"/>
    <p:sldId id="312" r:id="rId34"/>
    <p:sldId id="692" r:id="rId35"/>
    <p:sldId id="277" r:id="rId36"/>
    <p:sldId id="638" r:id="rId37"/>
    <p:sldId id="646" r:id="rId38"/>
    <p:sldId id="647" r:id="rId39"/>
    <p:sldId id="327" r:id="rId40"/>
    <p:sldId id="329" r:id="rId41"/>
    <p:sldId id="328" r:id="rId42"/>
    <p:sldId id="308" r:id="rId43"/>
    <p:sldId id="639" r:id="rId44"/>
    <p:sldId id="332" r:id="rId45"/>
    <p:sldId id="651" r:id="rId46"/>
    <p:sldId id="660" r:id="rId47"/>
    <p:sldId id="662" r:id="rId48"/>
    <p:sldId id="683" r:id="rId49"/>
    <p:sldId id="661" r:id="rId50"/>
    <p:sldId id="663" r:id="rId51"/>
    <p:sldId id="652" r:id="rId52"/>
    <p:sldId id="664" r:id="rId53"/>
    <p:sldId id="665" r:id="rId54"/>
    <p:sldId id="666" r:id="rId55"/>
    <p:sldId id="330" r:id="rId56"/>
    <p:sldId id="309" r:id="rId57"/>
    <p:sldId id="640" r:id="rId58"/>
    <p:sldId id="684" r:id="rId59"/>
    <p:sldId id="686" r:id="rId60"/>
    <p:sldId id="685" r:id="rId61"/>
    <p:sldId id="669" r:id="rId62"/>
    <p:sldId id="672" r:id="rId63"/>
    <p:sldId id="673" r:id="rId64"/>
    <p:sldId id="670" r:id="rId65"/>
    <p:sldId id="671" r:id="rId66"/>
    <p:sldId id="689" r:id="rId67"/>
    <p:sldId id="649" r:id="rId68"/>
    <p:sldId id="674" r:id="rId69"/>
    <p:sldId id="675" r:id="rId70"/>
    <p:sldId id="676" r:id="rId71"/>
    <p:sldId id="333" r:id="rId72"/>
    <p:sldId id="687" r:id="rId73"/>
    <p:sldId id="281" r:id="rId74"/>
    <p:sldId id="307" r:id="rId75"/>
    <p:sldId id="688" r:id="rId76"/>
    <p:sldId id="305"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7702E6E-4233-FB3E-98E4-23824B552055}" name="Vedran Ivandic" initials="VI" userId="74be28ac262ce48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Wietrich" initials="JW" lastIdx="4" clrIdx="0">
    <p:extLst>
      <p:ext uri="{19B8F6BF-5375-455C-9EA6-DF929625EA0E}">
        <p15:presenceInfo xmlns:p15="http://schemas.microsoft.com/office/powerpoint/2012/main" userId="S::julie.wietrich@eucen.eu::98c028fc-7794-412d-85af-fe95896ebf4d" providerId="AD"/>
      </p:ext>
    </p:extLst>
  </p:cmAuthor>
  <p:cmAuthor id="2" name="FRANCESCA URAS" initials="FU" lastIdx="1" clrIdx="1">
    <p:extLst>
      <p:ext uri="{19B8F6BF-5375-455C-9EA6-DF929625EA0E}">
        <p15:presenceInfo xmlns:p15="http://schemas.microsoft.com/office/powerpoint/2012/main" userId="126558fd396ec6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7"/>
    <a:srgbClr val="E78631"/>
    <a:srgbClr val="DD1B50"/>
    <a:srgbClr val="5E5E5E"/>
    <a:srgbClr val="F1B12E"/>
    <a:srgbClr val="D6315A"/>
    <a:srgbClr val="F9A01E"/>
    <a:srgbClr val="003841"/>
    <a:srgbClr val="9A2E90"/>
    <a:srgbClr val="119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52" autoAdjust="0"/>
    <p:restoredTop sz="95261" autoAdjust="0"/>
  </p:normalViewPr>
  <p:slideViewPr>
    <p:cSldViewPr snapToGrid="0" snapToObjects="1">
      <p:cViewPr varScale="1">
        <p:scale>
          <a:sx n="81" d="100"/>
          <a:sy n="81" d="100"/>
        </p:scale>
        <p:origin x="82" y="235"/>
      </p:cViewPr>
      <p:guideLst/>
    </p:cSldViewPr>
  </p:slideViewPr>
  <p:notesTextViewPr>
    <p:cViewPr>
      <p:scale>
        <a:sx n="1" d="1"/>
        <a:sy n="1" d="1"/>
      </p:scale>
      <p:origin x="0" y="0"/>
    </p:cViewPr>
  </p:notesTextViewPr>
  <p:sorterViewPr>
    <p:cViewPr>
      <p:scale>
        <a:sx n="100" d="100"/>
        <a:sy n="100" d="100"/>
      </p:scale>
      <p:origin x="0" y="-20880"/>
    </p:cViewPr>
  </p:sorterViewPr>
  <p:notesViewPr>
    <p:cSldViewPr snapToGrid="0" snapToObjects="1">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78DD1C-5568-49C1-A230-5E668406BC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21D64A-612D-4676-950F-5948A873C0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7CC508-E1E8-4F71-8D06-17494D66496F}" type="datetimeFigureOut">
              <a:rPr lang="en-US" smtClean="0"/>
              <a:t>3/7/2022</a:t>
            </a:fld>
            <a:endParaRPr lang="en-US"/>
          </a:p>
        </p:txBody>
      </p:sp>
      <p:sp>
        <p:nvSpPr>
          <p:cNvPr id="4" name="Footer Placeholder 3">
            <a:extLst>
              <a:ext uri="{FF2B5EF4-FFF2-40B4-BE49-F238E27FC236}">
                <a16:creationId xmlns:a16="http://schemas.microsoft.com/office/drawing/2014/main" id="{4E7BDB2F-204D-4AB4-B0FE-414A963CE4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9AABA5-C986-476D-933B-962DF4DACC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2DC940-D80D-45E0-B75F-DCB7F18AE3E3}" type="slidenum">
              <a:rPr lang="en-US" smtClean="0"/>
              <a:t>‹#›</a:t>
            </a:fld>
            <a:endParaRPr lang="en-US"/>
          </a:p>
        </p:txBody>
      </p:sp>
    </p:spTree>
    <p:extLst>
      <p:ext uri="{BB962C8B-B14F-4D97-AF65-F5344CB8AC3E}">
        <p14:creationId xmlns:p14="http://schemas.microsoft.com/office/powerpoint/2010/main" val="3535672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1</a:t>
            </a:fld>
            <a:endParaRPr lang="en-US"/>
          </a:p>
        </p:txBody>
      </p:sp>
    </p:spTree>
    <p:extLst>
      <p:ext uri="{BB962C8B-B14F-4D97-AF65-F5344CB8AC3E}">
        <p14:creationId xmlns:p14="http://schemas.microsoft.com/office/powerpoint/2010/main" val="231305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8</a:t>
            </a:fld>
            <a:endParaRPr lang="en-US"/>
          </a:p>
        </p:txBody>
      </p:sp>
    </p:spTree>
    <p:extLst>
      <p:ext uri="{BB962C8B-B14F-4D97-AF65-F5344CB8AC3E}">
        <p14:creationId xmlns:p14="http://schemas.microsoft.com/office/powerpoint/2010/main" val="12685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Text Slide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ext Slide -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19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4677974" cy="953429"/>
          </a:xfrm>
        </p:spPr>
        <p:txBody>
          <a:bodyPr>
            <a:normAutofit/>
          </a:bodyPr>
          <a:lstStyle>
            <a:lvl1pPr marL="0" indent="0" algn="l">
              <a:buNone/>
              <a:defRPr sz="3600" b="1">
                <a:solidFill>
                  <a:srgbClr val="5E5E5E"/>
                </a:solidFill>
                <a:latin typeface="+mn-lt"/>
              </a:defRPr>
            </a:lvl1pPr>
          </a:lstStyle>
          <a:p>
            <a:pPr lvl="0"/>
            <a:r>
              <a:rPr lang="en-US" dirty="0"/>
              <a:t>Text Slide with photo</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4672013"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Picture Placeholder 2">
            <a:extLst>
              <a:ext uri="{FF2B5EF4-FFF2-40B4-BE49-F238E27FC236}">
                <a16:creationId xmlns:a16="http://schemas.microsoft.com/office/drawing/2014/main" id="{5BA582B3-EDB6-FD44-BEBA-8598EE949DB8}"/>
              </a:ext>
            </a:extLst>
          </p:cNvPr>
          <p:cNvSpPr>
            <a:spLocks noGrp="1"/>
          </p:cNvSpPr>
          <p:nvPr>
            <p:ph type="pic" sz="quarter" idx="19"/>
          </p:nvPr>
        </p:nvSpPr>
        <p:spPr>
          <a:xfrm>
            <a:off x="6095999" y="-1"/>
            <a:ext cx="6095999" cy="685800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37325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6315A"/>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9284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Slide - Blu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0ACA7"/>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7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E78631"/>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03368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11795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0"/>
            <a:ext cx="7332954" cy="4234375"/>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11257586" cy="130333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5256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CLUDE HER - 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INCLUDE HER</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INCLUDE HER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Slide with Caption -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97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Slide with Capti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063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4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s x 3 with Catpions - Blu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8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9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9" name="Picture Placeholder 18">
            <a:extLst>
              <a:ext uri="{FF2B5EF4-FFF2-40B4-BE49-F238E27FC236}">
                <a16:creationId xmlns:a16="http://schemas.microsoft.com/office/drawing/2014/main" id="{737B8351-B742-F94A-B8A3-E00C0CEA7C21}"/>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0" name="Group 19">
            <a:extLst>
              <a:ext uri="{FF2B5EF4-FFF2-40B4-BE49-F238E27FC236}">
                <a16:creationId xmlns:a16="http://schemas.microsoft.com/office/drawing/2014/main" id="{556440AA-8AE3-6C4A-8921-DCD57F48C6D3}"/>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44037FEE-5011-8F4A-B75B-37D69617E99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487F0B5C-7B7F-2D4E-941A-6FE46A83E07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88B51FE3-4970-FB48-81AF-42947B21F46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4" name="TextBox 23">
              <a:extLst>
                <a:ext uri="{FF2B5EF4-FFF2-40B4-BE49-F238E27FC236}">
                  <a16:creationId xmlns:a16="http://schemas.microsoft.com/office/drawing/2014/main" id="{3C46BAA8-8FFD-F449-AF9F-F4B050F03EE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04480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47C2315F-ED02-BA48-838D-B2A061FAD505}"/>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125A8CF0-B6F5-464C-A9E3-B34870FE9DC7}"/>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062D8219-2F26-384C-9A9E-307880987DA9}"/>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0DCE1160-FCF1-3640-9537-60D9D0AAB36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322EC3E-B2CE-294C-9A94-57A5CBE5494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CDD31A12-71B2-7A4F-BAEB-35548094F56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63859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F40C2A19-5FC5-6748-B115-35140772875E}"/>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742DAFAB-C097-0F44-B30F-3AD6BF88EBBC}"/>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39FD8470-1B8C-6848-A0D9-11E4A60F892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CF0AB3F5-3478-724C-9209-F543B0D0BDA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28E96743-CFB1-DC48-B10F-68B18FB228D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684F87F9-A8C8-D746-98FC-49A81F18709D}"/>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06849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368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CLUDE HER - 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INCLUDE HER</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21" name="Group 20">
            <a:extLst>
              <a:ext uri="{FF2B5EF4-FFF2-40B4-BE49-F238E27FC236}">
                <a16:creationId xmlns:a16="http://schemas.microsoft.com/office/drawing/2014/main" id="{0FC3A4C7-7549-1E46-8F08-8C9B065FA0FD}"/>
              </a:ext>
            </a:extLst>
          </p:cNvPr>
          <p:cNvGrpSpPr/>
          <p:nvPr userDrawn="1"/>
        </p:nvGrpSpPr>
        <p:grpSpPr>
          <a:xfrm flipH="1">
            <a:off x="0" y="6110286"/>
            <a:ext cx="1877348" cy="396639"/>
            <a:chOff x="9324753" y="5969157"/>
            <a:chExt cx="1877348" cy="396639"/>
          </a:xfrm>
        </p:grpSpPr>
        <p:sp>
          <p:nvSpPr>
            <p:cNvPr id="22" name="TextBox 21">
              <a:extLst>
                <a:ext uri="{FF2B5EF4-FFF2-40B4-BE49-F238E27FC236}">
                  <a16:creationId xmlns:a16="http://schemas.microsoft.com/office/drawing/2014/main" id="{16F49AC0-AFCC-3A4A-B9E6-12FB7BCE7B81}"/>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D9A38019-5730-4A43-882E-DA699041D91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76D2B78-15B8-E34D-BEB7-975A91550E9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5" name="TextBox 24">
              <a:extLst>
                <a:ext uri="{FF2B5EF4-FFF2-40B4-BE49-F238E27FC236}">
                  <a16:creationId xmlns:a16="http://schemas.microsoft.com/office/drawing/2014/main" id="{A6792188-230B-0A4A-B3DB-F37E52BF3558}"/>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80044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230909" y="1642188"/>
            <a:ext cx="11628581" cy="4444576"/>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D6315A"/>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00ACA7"/>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E78631"/>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D6315A"/>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S.W.O.T. Graphic Slide</a:t>
            </a:r>
          </a:p>
        </p:txBody>
      </p:sp>
    </p:spTree>
    <p:extLst>
      <p:ext uri="{BB962C8B-B14F-4D97-AF65-F5344CB8AC3E}">
        <p14:creationId xmlns:p14="http://schemas.microsoft.com/office/powerpoint/2010/main" val="424032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3882638" y="168157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573964" y="1909675"/>
            <a:ext cx="2688034" cy="699673"/>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568814" y="2510370"/>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573964" y="3576899"/>
            <a:ext cx="2688034" cy="699673"/>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568814" y="4177594"/>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839151" y="1924861"/>
            <a:ext cx="2688034" cy="699673"/>
          </a:xfrm>
        </p:spPr>
        <p:txBody>
          <a:bodyPr>
            <a:normAutofit/>
          </a:bodyPr>
          <a:lstStyle>
            <a:lvl1pPr marL="0" indent="0" algn="r">
              <a:buNone/>
              <a:defRPr sz="2800" b="1">
                <a:solidFill>
                  <a:srgbClr val="E78631"/>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834001" y="2525556"/>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839151" y="3592085"/>
            <a:ext cx="2688034" cy="699673"/>
          </a:xfrm>
        </p:spPr>
        <p:txBody>
          <a:bodyPr>
            <a:normAutofit/>
          </a:bodyPr>
          <a:lstStyle>
            <a:lvl1pPr marL="0" indent="0" algn="r">
              <a:buNone/>
              <a:defRPr sz="2800" b="1">
                <a:solidFill>
                  <a:srgbClr val="D6315A"/>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834001" y="4192780"/>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Tree>
    <p:extLst>
      <p:ext uri="{BB962C8B-B14F-4D97-AF65-F5344CB8AC3E}">
        <p14:creationId xmlns:p14="http://schemas.microsoft.com/office/powerpoint/2010/main" val="51467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00ACA7"/>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00ACA7">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E7863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E78631">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E78631"/>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grpSp>
        <p:nvGrpSpPr>
          <p:cNvPr id="61" name="Group 60">
            <a:extLst>
              <a:ext uri="{FF2B5EF4-FFF2-40B4-BE49-F238E27FC236}">
                <a16:creationId xmlns:a16="http://schemas.microsoft.com/office/drawing/2014/main" id="{0A339818-A637-C046-A498-5CFC2B744091}"/>
              </a:ext>
            </a:extLst>
          </p:cNvPr>
          <p:cNvGrpSpPr/>
          <p:nvPr userDrawn="1"/>
        </p:nvGrpSpPr>
        <p:grpSpPr>
          <a:xfrm>
            <a:off x="10314652" y="6093162"/>
            <a:ext cx="1877348" cy="396639"/>
            <a:chOff x="9324753" y="5969157"/>
            <a:chExt cx="1877348" cy="396639"/>
          </a:xfrm>
        </p:grpSpPr>
        <p:sp>
          <p:nvSpPr>
            <p:cNvPr id="62" name="TextBox 61">
              <a:extLst>
                <a:ext uri="{FF2B5EF4-FFF2-40B4-BE49-F238E27FC236}">
                  <a16:creationId xmlns:a16="http://schemas.microsoft.com/office/drawing/2014/main" id="{3209CA7D-A4B5-3843-8070-F3C4E77ADBA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3" name="TextBox 62">
              <a:extLst>
                <a:ext uri="{FF2B5EF4-FFF2-40B4-BE49-F238E27FC236}">
                  <a16:creationId xmlns:a16="http://schemas.microsoft.com/office/drawing/2014/main" id="{1AEE738B-3DEC-8145-909A-2DED80A96C7F}"/>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4" name="TextBox 63">
              <a:extLst>
                <a:ext uri="{FF2B5EF4-FFF2-40B4-BE49-F238E27FC236}">
                  <a16:creationId xmlns:a16="http://schemas.microsoft.com/office/drawing/2014/main" id="{33463117-969D-354F-9873-8ABE3CA78EB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65" name="TextBox 64">
              <a:extLst>
                <a:ext uri="{FF2B5EF4-FFF2-40B4-BE49-F238E27FC236}">
                  <a16:creationId xmlns:a16="http://schemas.microsoft.com/office/drawing/2014/main" id="{921DA0C7-A047-D04E-BEF9-4174D506C51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18424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6"/>
            <a:ext cx="1877348" cy="396639"/>
            <a:chOff x="9324753" y="5969157"/>
            <a:chExt cx="1877348" cy="396639"/>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10167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5434012"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32479" y="4537707"/>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32479" y="5202103"/>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32479" y="5901554"/>
            <a:ext cx="2812464" cy="323455"/>
          </a:xfrm>
        </p:spPr>
        <p:txBody>
          <a:bodyPr anchor="t">
            <a:normAutofit/>
          </a:bodyPr>
          <a:lstStyle>
            <a:lvl1pPr marL="0" indent="0">
              <a:buNone/>
              <a:defRPr sz="1600">
                <a:solidFill>
                  <a:srgbClr val="5E5E5E"/>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1000122" y="5823620"/>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Logo&#10;&#10;Description automatically generated">
            <a:extLst>
              <a:ext uri="{FF2B5EF4-FFF2-40B4-BE49-F238E27FC236}">
                <a16:creationId xmlns:a16="http://schemas.microsoft.com/office/drawing/2014/main" id="{B42C8B12-02F0-284D-859F-E91A3CA88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6665" y="749801"/>
            <a:ext cx="4018278" cy="2617504"/>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ext Slide - with solid header - Orang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313158F-0C7F-3741-B131-B90A9AAD0804}"/>
              </a:ext>
            </a:extLst>
          </p:cNvPr>
          <p:cNvSpPr/>
          <p:nvPr userDrawn="1"/>
        </p:nvSpPr>
        <p:spPr>
          <a:xfrm rot="10800000">
            <a:off x="0" y="-50430"/>
            <a:ext cx="12192000" cy="2157206"/>
          </a:xfrm>
          <a:custGeom>
            <a:avLst/>
            <a:gdLst>
              <a:gd name="connsiteX0" fmla="*/ 12517320 w 12517320"/>
              <a:gd name="connsiteY0" fmla="*/ 2214767 h 2214767"/>
              <a:gd name="connsiteX1" fmla="*/ 2409454 w 12517320"/>
              <a:gd name="connsiteY1" fmla="*/ 2214767 h 2214767"/>
              <a:gd name="connsiteX2" fmla="*/ 2409453 w 12517320"/>
              <a:gd name="connsiteY2" fmla="*/ 2214767 h 2214767"/>
              <a:gd name="connsiteX3" fmla="*/ 2339650 w 12517320"/>
              <a:gd name="connsiteY3" fmla="*/ 2214767 h 2214767"/>
              <a:gd name="connsiteX4" fmla="*/ 1855393 w 12517320"/>
              <a:gd name="connsiteY4" fmla="*/ 2214767 h 2214767"/>
              <a:gd name="connsiteX5" fmla="*/ 1380890 w 12517320"/>
              <a:gd name="connsiteY5" fmla="*/ 2214767 h 2214767"/>
              <a:gd name="connsiteX6" fmla="*/ 0 w 12517320"/>
              <a:gd name="connsiteY6" fmla="*/ 2214767 h 2214767"/>
              <a:gd name="connsiteX7" fmla="*/ 0 w 12517320"/>
              <a:gd name="connsiteY7" fmla="*/ 826830 h 2214767"/>
              <a:gd name="connsiteX8" fmla="*/ 0 w 12517320"/>
              <a:gd name="connsiteY8" fmla="*/ 826829 h 2214767"/>
              <a:gd name="connsiteX9" fmla="*/ 0 w 12517320"/>
              <a:gd name="connsiteY9" fmla="*/ 826829 h 2214767"/>
              <a:gd name="connsiteX10" fmla="*/ 0 w 12517320"/>
              <a:gd name="connsiteY10" fmla="*/ 799781 h 2214767"/>
              <a:gd name="connsiteX11" fmla="*/ 1366 w 12517320"/>
              <a:gd name="connsiteY11" fmla="*/ 799781 h 2214767"/>
              <a:gd name="connsiteX12" fmla="*/ 4269 w 12517320"/>
              <a:gd name="connsiteY12" fmla="*/ 742291 h 2214767"/>
              <a:gd name="connsiteX13" fmla="*/ 826829 w 12517320"/>
              <a:gd name="connsiteY13" fmla="*/ 0 h 2214767"/>
              <a:gd name="connsiteX14" fmla="*/ 826830 w 12517320"/>
              <a:gd name="connsiteY14" fmla="*/ 0 h 2214767"/>
              <a:gd name="connsiteX15" fmla="*/ 1380890 w 12517320"/>
              <a:gd name="connsiteY15" fmla="*/ 0 h 2214767"/>
              <a:gd name="connsiteX16" fmla="*/ 1855393 w 12517320"/>
              <a:gd name="connsiteY16" fmla="*/ 0 h 2214767"/>
              <a:gd name="connsiteX17" fmla="*/ 2339650 w 12517320"/>
              <a:gd name="connsiteY17" fmla="*/ 0 h 2214767"/>
              <a:gd name="connsiteX18" fmla="*/ 3236283 w 12517320"/>
              <a:gd name="connsiteY18" fmla="*/ 0 h 2214767"/>
              <a:gd name="connsiteX19" fmla="*/ 12517320 w 12517320"/>
              <a:gd name="connsiteY19" fmla="*/ 0 h 221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17320" h="2214767">
                <a:moveTo>
                  <a:pt x="12517320" y="2214767"/>
                </a:moveTo>
                <a:lnTo>
                  <a:pt x="2409454" y="2214767"/>
                </a:lnTo>
                <a:lnTo>
                  <a:pt x="2409453" y="2214767"/>
                </a:lnTo>
                <a:lnTo>
                  <a:pt x="2339650" y="2214767"/>
                </a:lnTo>
                <a:lnTo>
                  <a:pt x="1855393" y="2214767"/>
                </a:lnTo>
                <a:lnTo>
                  <a:pt x="1380890" y="2214767"/>
                </a:lnTo>
                <a:lnTo>
                  <a:pt x="0" y="2214767"/>
                </a:lnTo>
                <a:lnTo>
                  <a:pt x="0" y="826830"/>
                </a:lnTo>
                <a:lnTo>
                  <a:pt x="0" y="826829"/>
                </a:lnTo>
                <a:lnTo>
                  <a:pt x="0" y="826829"/>
                </a:lnTo>
                <a:lnTo>
                  <a:pt x="0" y="799781"/>
                </a:lnTo>
                <a:lnTo>
                  <a:pt x="1366" y="799781"/>
                </a:lnTo>
                <a:lnTo>
                  <a:pt x="4269" y="742291"/>
                </a:lnTo>
                <a:cubicBezTo>
                  <a:pt x="46611" y="325357"/>
                  <a:pt x="398724" y="0"/>
                  <a:pt x="826829" y="0"/>
                </a:cubicBezTo>
                <a:lnTo>
                  <a:pt x="826830" y="0"/>
                </a:lnTo>
                <a:lnTo>
                  <a:pt x="1380890" y="0"/>
                </a:lnTo>
                <a:lnTo>
                  <a:pt x="1855393" y="0"/>
                </a:lnTo>
                <a:lnTo>
                  <a:pt x="2339650" y="0"/>
                </a:lnTo>
                <a:lnTo>
                  <a:pt x="3236283" y="0"/>
                </a:lnTo>
                <a:lnTo>
                  <a:pt x="12517320" y="0"/>
                </a:lnTo>
                <a:close/>
              </a:path>
            </a:pathLst>
          </a:custGeom>
          <a:solidFill>
            <a:srgbClr val="F48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44B71AF3-DC1A-BE40-96AB-136B10BA0672}"/>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2" name="Text Placeholder 25">
            <a:extLst>
              <a:ext uri="{FF2B5EF4-FFF2-40B4-BE49-F238E27FC236}">
                <a16:creationId xmlns:a16="http://schemas.microsoft.com/office/drawing/2014/main" id="{A36DCE7C-2D1C-054A-99E5-12D2F3014F57}"/>
              </a:ext>
            </a:extLst>
          </p:cNvPr>
          <p:cNvSpPr>
            <a:spLocks noGrp="1"/>
          </p:cNvSpPr>
          <p:nvPr>
            <p:ph type="body" sz="quarter" idx="16" hasCustomPrompt="1"/>
          </p:nvPr>
        </p:nvSpPr>
        <p:spPr>
          <a:xfrm>
            <a:off x="571313" y="2532849"/>
            <a:ext cx="5798665" cy="3572508"/>
          </a:xfrm>
        </p:spPr>
        <p:txBody>
          <a:bodyPr>
            <a:noAutofit/>
          </a:bodyPr>
          <a:lstStyle>
            <a:lvl1pPr marL="0" indent="0" algn="l">
              <a:buNone/>
              <a:defRPr sz="2400" baseline="0">
                <a:solidFill>
                  <a:srgbClr val="2A1B4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9" name="Picture 8">
            <a:extLst>
              <a:ext uri="{FF2B5EF4-FFF2-40B4-BE49-F238E27FC236}">
                <a16:creationId xmlns:a16="http://schemas.microsoft.com/office/drawing/2014/main" id="{686434DF-E00F-4BCF-A821-5C6DF90EBF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0" name="Picture Placeholder 7">
            <a:extLst>
              <a:ext uri="{FF2B5EF4-FFF2-40B4-BE49-F238E27FC236}">
                <a16:creationId xmlns:a16="http://schemas.microsoft.com/office/drawing/2014/main" id="{A96490F6-FA17-4A19-8B0E-9D1A88DD680E}"/>
              </a:ext>
            </a:extLst>
          </p:cNvPr>
          <p:cNvSpPr>
            <a:spLocks noGrp="1"/>
          </p:cNvSpPr>
          <p:nvPr>
            <p:ph type="pic" sz="quarter" idx="17"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Tree>
    <p:extLst>
      <p:ext uri="{BB962C8B-B14F-4D97-AF65-F5344CB8AC3E}">
        <p14:creationId xmlns:p14="http://schemas.microsoft.com/office/powerpoint/2010/main" val="334628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584"/>
            <a:ext cx="8434386" cy="6856416"/>
            <a:chOff x="327570" y="4453037"/>
            <a:chExt cx="1539689" cy="1542069"/>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51693" y="5796212"/>
            <a:ext cx="2399704" cy="639921"/>
          </a:xfrm>
          <a:prstGeom prst="rect">
            <a:avLst/>
          </a:prstGeom>
        </p:spPr>
      </p:pic>
      <p:pic>
        <p:nvPicPr>
          <p:cNvPr id="27" name="Picture 26" descr="Logo&#10;&#10;Description automatically generated">
            <a:extLst>
              <a:ext uri="{FF2B5EF4-FFF2-40B4-BE49-F238E27FC236}">
                <a16:creationId xmlns:a16="http://schemas.microsoft.com/office/drawing/2014/main" id="{E10E0821-37F4-E14D-9012-2E63AA7C43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787" y="624119"/>
            <a:ext cx="4095220" cy="2667624"/>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3225678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Slide - with solid header - Orang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313158F-0C7F-3741-B131-B90A9AAD0804}"/>
              </a:ext>
            </a:extLst>
          </p:cNvPr>
          <p:cNvSpPr/>
          <p:nvPr userDrawn="1"/>
        </p:nvSpPr>
        <p:spPr>
          <a:xfrm rot="10800000">
            <a:off x="0" y="-50430"/>
            <a:ext cx="12192000" cy="2157206"/>
          </a:xfrm>
          <a:custGeom>
            <a:avLst/>
            <a:gdLst>
              <a:gd name="connsiteX0" fmla="*/ 12517320 w 12517320"/>
              <a:gd name="connsiteY0" fmla="*/ 2214767 h 2214767"/>
              <a:gd name="connsiteX1" fmla="*/ 2409454 w 12517320"/>
              <a:gd name="connsiteY1" fmla="*/ 2214767 h 2214767"/>
              <a:gd name="connsiteX2" fmla="*/ 2409453 w 12517320"/>
              <a:gd name="connsiteY2" fmla="*/ 2214767 h 2214767"/>
              <a:gd name="connsiteX3" fmla="*/ 2339650 w 12517320"/>
              <a:gd name="connsiteY3" fmla="*/ 2214767 h 2214767"/>
              <a:gd name="connsiteX4" fmla="*/ 1855393 w 12517320"/>
              <a:gd name="connsiteY4" fmla="*/ 2214767 h 2214767"/>
              <a:gd name="connsiteX5" fmla="*/ 1380890 w 12517320"/>
              <a:gd name="connsiteY5" fmla="*/ 2214767 h 2214767"/>
              <a:gd name="connsiteX6" fmla="*/ 0 w 12517320"/>
              <a:gd name="connsiteY6" fmla="*/ 2214767 h 2214767"/>
              <a:gd name="connsiteX7" fmla="*/ 0 w 12517320"/>
              <a:gd name="connsiteY7" fmla="*/ 826830 h 2214767"/>
              <a:gd name="connsiteX8" fmla="*/ 0 w 12517320"/>
              <a:gd name="connsiteY8" fmla="*/ 826829 h 2214767"/>
              <a:gd name="connsiteX9" fmla="*/ 0 w 12517320"/>
              <a:gd name="connsiteY9" fmla="*/ 826829 h 2214767"/>
              <a:gd name="connsiteX10" fmla="*/ 0 w 12517320"/>
              <a:gd name="connsiteY10" fmla="*/ 799781 h 2214767"/>
              <a:gd name="connsiteX11" fmla="*/ 1366 w 12517320"/>
              <a:gd name="connsiteY11" fmla="*/ 799781 h 2214767"/>
              <a:gd name="connsiteX12" fmla="*/ 4269 w 12517320"/>
              <a:gd name="connsiteY12" fmla="*/ 742291 h 2214767"/>
              <a:gd name="connsiteX13" fmla="*/ 826829 w 12517320"/>
              <a:gd name="connsiteY13" fmla="*/ 0 h 2214767"/>
              <a:gd name="connsiteX14" fmla="*/ 826830 w 12517320"/>
              <a:gd name="connsiteY14" fmla="*/ 0 h 2214767"/>
              <a:gd name="connsiteX15" fmla="*/ 1380890 w 12517320"/>
              <a:gd name="connsiteY15" fmla="*/ 0 h 2214767"/>
              <a:gd name="connsiteX16" fmla="*/ 1855393 w 12517320"/>
              <a:gd name="connsiteY16" fmla="*/ 0 h 2214767"/>
              <a:gd name="connsiteX17" fmla="*/ 2339650 w 12517320"/>
              <a:gd name="connsiteY17" fmla="*/ 0 h 2214767"/>
              <a:gd name="connsiteX18" fmla="*/ 3236283 w 12517320"/>
              <a:gd name="connsiteY18" fmla="*/ 0 h 2214767"/>
              <a:gd name="connsiteX19" fmla="*/ 12517320 w 12517320"/>
              <a:gd name="connsiteY19" fmla="*/ 0 h 221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17320" h="2214767">
                <a:moveTo>
                  <a:pt x="12517320" y="2214767"/>
                </a:moveTo>
                <a:lnTo>
                  <a:pt x="2409454" y="2214767"/>
                </a:lnTo>
                <a:lnTo>
                  <a:pt x="2409453" y="2214767"/>
                </a:lnTo>
                <a:lnTo>
                  <a:pt x="2339650" y="2214767"/>
                </a:lnTo>
                <a:lnTo>
                  <a:pt x="1855393" y="2214767"/>
                </a:lnTo>
                <a:lnTo>
                  <a:pt x="1380890" y="2214767"/>
                </a:lnTo>
                <a:lnTo>
                  <a:pt x="0" y="2214767"/>
                </a:lnTo>
                <a:lnTo>
                  <a:pt x="0" y="826830"/>
                </a:lnTo>
                <a:lnTo>
                  <a:pt x="0" y="826829"/>
                </a:lnTo>
                <a:lnTo>
                  <a:pt x="0" y="826829"/>
                </a:lnTo>
                <a:lnTo>
                  <a:pt x="0" y="799781"/>
                </a:lnTo>
                <a:lnTo>
                  <a:pt x="1366" y="799781"/>
                </a:lnTo>
                <a:lnTo>
                  <a:pt x="4269" y="742291"/>
                </a:lnTo>
                <a:cubicBezTo>
                  <a:pt x="46611" y="325357"/>
                  <a:pt x="398724" y="0"/>
                  <a:pt x="826829" y="0"/>
                </a:cubicBezTo>
                <a:lnTo>
                  <a:pt x="826830" y="0"/>
                </a:lnTo>
                <a:lnTo>
                  <a:pt x="1380890" y="0"/>
                </a:lnTo>
                <a:lnTo>
                  <a:pt x="1855393" y="0"/>
                </a:lnTo>
                <a:lnTo>
                  <a:pt x="2339650" y="0"/>
                </a:lnTo>
                <a:lnTo>
                  <a:pt x="3236283" y="0"/>
                </a:lnTo>
                <a:lnTo>
                  <a:pt x="12517320" y="0"/>
                </a:lnTo>
                <a:close/>
              </a:path>
            </a:pathLst>
          </a:custGeom>
          <a:solidFill>
            <a:srgbClr val="F48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44B71AF3-DC1A-BE40-96AB-136B10BA0672}"/>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2" name="Text Placeholder 25">
            <a:extLst>
              <a:ext uri="{FF2B5EF4-FFF2-40B4-BE49-F238E27FC236}">
                <a16:creationId xmlns:a16="http://schemas.microsoft.com/office/drawing/2014/main" id="{A36DCE7C-2D1C-054A-99E5-12D2F3014F57}"/>
              </a:ext>
            </a:extLst>
          </p:cNvPr>
          <p:cNvSpPr>
            <a:spLocks noGrp="1"/>
          </p:cNvSpPr>
          <p:nvPr>
            <p:ph type="body" sz="quarter" idx="16" hasCustomPrompt="1"/>
          </p:nvPr>
        </p:nvSpPr>
        <p:spPr>
          <a:xfrm>
            <a:off x="571313" y="2532849"/>
            <a:ext cx="10978262" cy="3572508"/>
          </a:xfrm>
        </p:spPr>
        <p:txBody>
          <a:bodyPr>
            <a:noAutofit/>
          </a:bodyPr>
          <a:lstStyle>
            <a:lvl1pPr marL="0" indent="0" algn="l">
              <a:buNone/>
              <a:defRPr sz="2400" baseline="0">
                <a:solidFill>
                  <a:srgbClr val="2A1B4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06799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592ED0C0-FBC5-C942-99B6-2690A7892ABE}"/>
              </a:ext>
            </a:extLst>
          </p:cNvPr>
          <p:cNvCxnSpPr>
            <a:cxnSpLocks/>
          </p:cNvCxnSpPr>
          <p:nvPr userDrawn="1"/>
        </p:nvCxnSpPr>
        <p:spPr>
          <a:xfrm>
            <a:off x="5300664" y="1577370"/>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7194910" y="1084658"/>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riangle 27">
            <a:extLst>
              <a:ext uri="{FF2B5EF4-FFF2-40B4-BE49-F238E27FC236}">
                <a16:creationId xmlns:a16="http://schemas.microsoft.com/office/drawing/2014/main" id="{93B93341-B126-F645-B084-3FE3DA57296D}"/>
              </a:ext>
            </a:extLst>
          </p:cNvPr>
          <p:cNvSpPr/>
          <p:nvPr userDrawn="1"/>
        </p:nvSpPr>
        <p:spPr>
          <a:xfrm rot="5400000">
            <a:off x="6153385" y="1139682"/>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6217455" y="1281513"/>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62" name="Straight Connector 61">
            <a:extLst>
              <a:ext uri="{FF2B5EF4-FFF2-40B4-BE49-F238E27FC236}">
                <a16:creationId xmlns:a16="http://schemas.microsoft.com/office/drawing/2014/main" id="{BA324DF2-7E71-6C48-9FBB-BCE0BC7F895A}"/>
              </a:ext>
            </a:extLst>
          </p:cNvPr>
          <p:cNvCxnSpPr>
            <a:cxnSpLocks/>
          </p:cNvCxnSpPr>
          <p:nvPr userDrawn="1"/>
        </p:nvCxnSpPr>
        <p:spPr>
          <a:xfrm>
            <a:off x="5300664" y="2771025"/>
            <a:ext cx="945762"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63" name="Text Placeholder 25">
            <a:extLst>
              <a:ext uri="{FF2B5EF4-FFF2-40B4-BE49-F238E27FC236}">
                <a16:creationId xmlns:a16="http://schemas.microsoft.com/office/drawing/2014/main" id="{ED8C6CBF-BE43-1247-9194-62E0AA147ABC}"/>
              </a:ext>
            </a:extLst>
          </p:cNvPr>
          <p:cNvSpPr>
            <a:spLocks noGrp="1"/>
          </p:cNvSpPr>
          <p:nvPr>
            <p:ph type="body" sz="quarter" idx="21" hasCustomPrompt="1"/>
          </p:nvPr>
        </p:nvSpPr>
        <p:spPr>
          <a:xfrm>
            <a:off x="7194910" y="2278313"/>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4" name="Triangle 63">
            <a:extLst>
              <a:ext uri="{FF2B5EF4-FFF2-40B4-BE49-F238E27FC236}">
                <a16:creationId xmlns:a16="http://schemas.microsoft.com/office/drawing/2014/main" id="{C5D43071-2FE0-BC49-9B71-4EF88E286BE3}"/>
              </a:ext>
            </a:extLst>
          </p:cNvPr>
          <p:cNvSpPr/>
          <p:nvPr userDrawn="1"/>
        </p:nvSpPr>
        <p:spPr>
          <a:xfrm rot="5400000">
            <a:off x="6153385" y="2333337"/>
            <a:ext cx="1003502" cy="865088"/>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5" name="Text Placeholder 25">
            <a:extLst>
              <a:ext uri="{FF2B5EF4-FFF2-40B4-BE49-F238E27FC236}">
                <a16:creationId xmlns:a16="http://schemas.microsoft.com/office/drawing/2014/main" id="{96858A1D-8A19-8B46-9FE0-76564F71DA7D}"/>
              </a:ext>
            </a:extLst>
          </p:cNvPr>
          <p:cNvSpPr>
            <a:spLocks noGrp="1"/>
          </p:cNvSpPr>
          <p:nvPr>
            <p:ph type="body" sz="quarter" idx="22" hasCustomPrompt="1"/>
          </p:nvPr>
        </p:nvSpPr>
        <p:spPr>
          <a:xfrm>
            <a:off x="6217455" y="247516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66" name="Straight Connector 65">
            <a:extLst>
              <a:ext uri="{FF2B5EF4-FFF2-40B4-BE49-F238E27FC236}">
                <a16:creationId xmlns:a16="http://schemas.microsoft.com/office/drawing/2014/main" id="{8E702CA3-67DA-634F-8917-6A5F61AB5A46}"/>
              </a:ext>
            </a:extLst>
          </p:cNvPr>
          <p:cNvCxnSpPr>
            <a:cxnSpLocks/>
          </p:cNvCxnSpPr>
          <p:nvPr userDrawn="1"/>
        </p:nvCxnSpPr>
        <p:spPr>
          <a:xfrm>
            <a:off x="5329635" y="3950392"/>
            <a:ext cx="945762" cy="0"/>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67" name="Text Placeholder 25">
            <a:extLst>
              <a:ext uri="{FF2B5EF4-FFF2-40B4-BE49-F238E27FC236}">
                <a16:creationId xmlns:a16="http://schemas.microsoft.com/office/drawing/2014/main" id="{CA2B1F1A-1B20-CC4C-915C-198DA272D347}"/>
              </a:ext>
            </a:extLst>
          </p:cNvPr>
          <p:cNvSpPr>
            <a:spLocks noGrp="1"/>
          </p:cNvSpPr>
          <p:nvPr>
            <p:ph type="body" sz="quarter" idx="23" hasCustomPrompt="1"/>
          </p:nvPr>
        </p:nvSpPr>
        <p:spPr>
          <a:xfrm>
            <a:off x="7223881" y="3457680"/>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8" name="Triangle 67">
            <a:extLst>
              <a:ext uri="{FF2B5EF4-FFF2-40B4-BE49-F238E27FC236}">
                <a16:creationId xmlns:a16="http://schemas.microsoft.com/office/drawing/2014/main" id="{D0D2218B-3124-9249-AFC9-17B5AC97C30D}"/>
              </a:ext>
            </a:extLst>
          </p:cNvPr>
          <p:cNvSpPr/>
          <p:nvPr userDrawn="1"/>
        </p:nvSpPr>
        <p:spPr>
          <a:xfrm rot="5400000">
            <a:off x="6182356" y="3512704"/>
            <a:ext cx="1003502" cy="865088"/>
          </a:xfrm>
          <a:prstGeom prst="triangl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9" name="Text Placeholder 25">
            <a:extLst>
              <a:ext uri="{FF2B5EF4-FFF2-40B4-BE49-F238E27FC236}">
                <a16:creationId xmlns:a16="http://schemas.microsoft.com/office/drawing/2014/main" id="{9AD791BC-9EC2-9144-8E65-CADCFF95D15F}"/>
              </a:ext>
            </a:extLst>
          </p:cNvPr>
          <p:cNvSpPr>
            <a:spLocks noGrp="1"/>
          </p:cNvSpPr>
          <p:nvPr>
            <p:ph type="body" sz="quarter" idx="24" hasCustomPrompt="1"/>
          </p:nvPr>
        </p:nvSpPr>
        <p:spPr>
          <a:xfrm>
            <a:off x="6246426" y="36545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70" name="Straight Connector 69">
            <a:extLst>
              <a:ext uri="{FF2B5EF4-FFF2-40B4-BE49-F238E27FC236}">
                <a16:creationId xmlns:a16="http://schemas.microsoft.com/office/drawing/2014/main" id="{0DAE1421-BC97-3E46-A19F-06DDB85DD42B}"/>
              </a:ext>
            </a:extLst>
          </p:cNvPr>
          <p:cNvCxnSpPr>
            <a:cxnSpLocks/>
          </p:cNvCxnSpPr>
          <p:nvPr userDrawn="1"/>
        </p:nvCxnSpPr>
        <p:spPr>
          <a:xfrm>
            <a:off x="5329635" y="5144047"/>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71" name="Text Placeholder 25">
            <a:extLst>
              <a:ext uri="{FF2B5EF4-FFF2-40B4-BE49-F238E27FC236}">
                <a16:creationId xmlns:a16="http://schemas.microsoft.com/office/drawing/2014/main" id="{6CD9FCDC-8873-7E40-B19E-E562989FCCF1}"/>
              </a:ext>
            </a:extLst>
          </p:cNvPr>
          <p:cNvSpPr>
            <a:spLocks noGrp="1"/>
          </p:cNvSpPr>
          <p:nvPr>
            <p:ph type="body" sz="quarter" idx="25" hasCustomPrompt="1"/>
          </p:nvPr>
        </p:nvSpPr>
        <p:spPr>
          <a:xfrm>
            <a:off x="7223881" y="4651335"/>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2" name="Triangle 71">
            <a:extLst>
              <a:ext uri="{FF2B5EF4-FFF2-40B4-BE49-F238E27FC236}">
                <a16:creationId xmlns:a16="http://schemas.microsoft.com/office/drawing/2014/main" id="{FEA159A0-5472-5744-AAA7-56D489030E36}"/>
              </a:ext>
            </a:extLst>
          </p:cNvPr>
          <p:cNvSpPr/>
          <p:nvPr userDrawn="1"/>
        </p:nvSpPr>
        <p:spPr>
          <a:xfrm rot="5400000">
            <a:off x="6182356" y="4706359"/>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73" name="Text Placeholder 25">
            <a:extLst>
              <a:ext uri="{FF2B5EF4-FFF2-40B4-BE49-F238E27FC236}">
                <a16:creationId xmlns:a16="http://schemas.microsoft.com/office/drawing/2014/main" id="{8B2C0B39-A5A3-BF41-B9A9-D8922F4C2770}"/>
              </a:ext>
            </a:extLst>
          </p:cNvPr>
          <p:cNvSpPr>
            <a:spLocks noGrp="1"/>
          </p:cNvSpPr>
          <p:nvPr>
            <p:ph type="body" sz="quarter" idx="26" hasCustomPrompt="1"/>
          </p:nvPr>
        </p:nvSpPr>
        <p:spPr>
          <a:xfrm>
            <a:off x="6246426" y="484819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0" name="Rectangle 49">
            <a:extLst>
              <a:ext uri="{FF2B5EF4-FFF2-40B4-BE49-F238E27FC236}">
                <a16:creationId xmlns:a16="http://schemas.microsoft.com/office/drawing/2014/main" id="{F3E68E54-018C-7E47-8388-54ADF54F2908}"/>
              </a:ext>
            </a:extLst>
          </p:cNvPr>
          <p:cNvSpPr/>
          <p:nvPr userDrawn="1"/>
        </p:nvSpPr>
        <p:spPr>
          <a:xfrm>
            <a:off x="245788" y="314324"/>
            <a:ext cx="5505289" cy="624363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0" y="715211"/>
            <a:ext cx="4908281" cy="649186"/>
          </a:xfrm>
          <a:solidFill>
            <a:srgbClr val="E78631"/>
          </a:solidFill>
        </p:spPr>
        <p:txBody>
          <a:bodyPr>
            <a:normAutofit/>
          </a:bodyPr>
          <a:lstStyle>
            <a:lvl1pPr marL="450850"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1" y="1776829"/>
            <a:ext cx="4902027"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 Pi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378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715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1171222" cy="844269"/>
          </a:xfrm>
        </p:spPr>
        <p:txBody>
          <a:bodyPr>
            <a:normAutofit/>
          </a:bodyPr>
          <a:lstStyle>
            <a:lvl1pPr marL="0" indent="0" algn="l">
              <a:buNone/>
              <a:defRPr sz="3600" b="1">
                <a:solidFill>
                  <a:srgbClr val="5E5E5E"/>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30"/>
            <a:ext cx="11156987" cy="3537886"/>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2" name="Group 31">
            <a:extLst>
              <a:ext uri="{FF2B5EF4-FFF2-40B4-BE49-F238E27FC236}">
                <a16:creationId xmlns:a16="http://schemas.microsoft.com/office/drawing/2014/main" id="{FFBF8643-57D3-7944-A3AE-BA50E01A8EBF}"/>
              </a:ext>
            </a:extLst>
          </p:cNvPr>
          <p:cNvGrpSpPr/>
          <p:nvPr userDrawn="1"/>
        </p:nvGrpSpPr>
        <p:grpSpPr>
          <a:xfrm>
            <a:off x="10314649" y="5867562"/>
            <a:ext cx="1877348" cy="396639"/>
            <a:chOff x="9324753" y="5969157"/>
            <a:chExt cx="1877348" cy="396639"/>
          </a:xfrm>
        </p:grpSpPr>
        <p:sp>
          <p:nvSpPr>
            <p:cNvPr id="33" name="TextBox 32">
              <a:extLst>
                <a:ext uri="{FF2B5EF4-FFF2-40B4-BE49-F238E27FC236}">
                  <a16:creationId xmlns:a16="http://schemas.microsoft.com/office/drawing/2014/main" id="{D19B82AF-477C-B546-8FCB-87228C61053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4" name="TextBox 33">
              <a:extLst>
                <a:ext uri="{FF2B5EF4-FFF2-40B4-BE49-F238E27FC236}">
                  <a16:creationId xmlns:a16="http://schemas.microsoft.com/office/drawing/2014/main" id="{FEE9ECFF-F0FF-6E40-86EB-E1A555B4F90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5" name="TextBox 34">
              <a:extLst>
                <a:ext uri="{FF2B5EF4-FFF2-40B4-BE49-F238E27FC236}">
                  <a16:creationId xmlns:a16="http://schemas.microsoft.com/office/drawing/2014/main" id="{BCE501B5-644C-CF44-9A5E-A55B12EA9FB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6" name="TextBox 35">
              <a:extLst>
                <a:ext uri="{FF2B5EF4-FFF2-40B4-BE49-F238E27FC236}">
                  <a16:creationId xmlns:a16="http://schemas.microsoft.com/office/drawing/2014/main" id="{AAAD12E8-6672-DC45-A40B-17266F1CF35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2665632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3/7/2022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665" r:id="rId5"/>
    <p:sldLayoutId id="2147483685" r:id="rId6"/>
    <p:sldLayoutId id="2147483686" r:id="rId7"/>
    <p:sldLayoutId id="2147483667" r:id="rId8"/>
    <p:sldLayoutId id="2147483683" r:id="rId9"/>
    <p:sldLayoutId id="2147483688" r:id="rId10"/>
    <p:sldLayoutId id="2147483662" r:id="rId11"/>
    <p:sldLayoutId id="2147483689" r:id="rId12"/>
    <p:sldLayoutId id="2147483687" r:id="rId13"/>
    <p:sldLayoutId id="2147483684" r:id="rId14"/>
    <p:sldLayoutId id="2147483690" r:id="rId15"/>
    <p:sldLayoutId id="2147483691" r:id="rId16"/>
    <p:sldLayoutId id="2147483661" r:id="rId17"/>
    <p:sldLayoutId id="2147483692" r:id="rId18"/>
    <p:sldLayoutId id="2147483693" r:id="rId19"/>
    <p:sldLayoutId id="2147483679" r:id="rId20"/>
    <p:sldLayoutId id="2147483694" r:id="rId21"/>
    <p:sldLayoutId id="2147483695" r:id="rId22"/>
    <p:sldLayoutId id="2147483652" r:id="rId23"/>
    <p:sldLayoutId id="2147483696" r:id="rId24"/>
    <p:sldLayoutId id="2147483697" r:id="rId25"/>
    <p:sldLayoutId id="2147483673" r:id="rId26"/>
    <p:sldLayoutId id="2147483698" r:id="rId27"/>
    <p:sldLayoutId id="2147483699" r:id="rId28"/>
    <p:sldLayoutId id="2147483677" r:id="rId29"/>
    <p:sldLayoutId id="2147483676" r:id="rId30"/>
    <p:sldLayoutId id="2147483700" r:id="rId31"/>
    <p:sldLayoutId id="2147483702" r:id="rId32"/>
    <p:sldLayoutId id="2147483703" r:id="rId33"/>
    <p:sldLayoutId id="2147483701" r:id="rId34"/>
    <p:sldLayoutId id="2147483669" r:id="rId35"/>
    <p:sldLayoutId id="2147483656" r:id="rId36"/>
    <p:sldLayoutId id="2147483657" r:id="rId37"/>
    <p:sldLayoutId id="2147483658" r:id="rId38"/>
    <p:sldLayoutId id="2147483704" r:id="rId39"/>
    <p:sldLayoutId id="2147483705"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lifewire.com/searching-for-part-of-word-in-google-3482306" TargetMode="External"/><Relationship Id="rId2" Type="http://schemas.openxmlformats.org/officeDocument/2006/relationships/hyperlink" Target="https://www.lifewire.com/looking-for-specific-phrase-3482479" TargetMode="External"/><Relationship Id="rId1" Type="http://schemas.openxmlformats.org/officeDocument/2006/relationships/slideLayout" Target="../slideLayouts/slideLayout1.xml"/><Relationship Id="rId4" Type="http://schemas.openxmlformats.org/officeDocument/2006/relationships/hyperlink" Target="https://www.lifewire.com/how-to-search-specific-domain-in-google-3481807"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lifewire.com/use-google-to-find-open-files-3482196" TargetMode="External"/><Relationship Id="rId2" Type="http://schemas.openxmlformats.org/officeDocument/2006/relationships/hyperlink" Target="https://www.lifewire.com/highlight-keyword-google-cache-search-1616811" TargetMode="External"/><Relationship Id="rId1" Type="http://schemas.openxmlformats.org/officeDocument/2006/relationships/slideLayout" Target="../slideLayouts/slideLayout1.xml"/><Relationship Id="rId4" Type="http://schemas.openxmlformats.org/officeDocument/2006/relationships/hyperlink" Target="https://www.lifewire.com/pptx-file-262219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30.xml"/><Relationship Id="rId1" Type="http://schemas.openxmlformats.org/officeDocument/2006/relationships/video" Target="https://www.youtube.com/embed/LTJygQwYV84?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pearltrees.com/" TargetMode="Externa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ndp.org/sustainable-development-goals" TargetMode="External"/><Relationship Id="rId1" Type="http://schemas.openxmlformats.org/officeDocument/2006/relationships/slideLayout" Target="../slideLayouts/slideLayout9.xml"/><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30.xml"/><Relationship Id="rId1" Type="http://schemas.openxmlformats.org/officeDocument/2006/relationships/video" Target="https://www.youtube.com/embed/icP6t-U8iOg?start=72&amp;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hyperlink" Target="http://www.diigo.com/education" TargetMode="Externa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wvadulted.org/uploads/4/2/4/9/42499625/padlet_for_beginners.pdf"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thewikigame.com/group" TargetMode="External"/><Relationship Id="rId1" Type="http://schemas.openxmlformats.org/officeDocument/2006/relationships/slideLayout" Target="../slideLayouts/slideLayout15.xml"/><Relationship Id="rId5" Type="http://schemas.openxmlformats.org/officeDocument/2006/relationships/image" Target="../media/image36.sv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1.svg"/><Relationship Id="rId2" Type="http://schemas.openxmlformats.org/officeDocument/2006/relationships/image" Target="../media/image37.png"/><Relationship Id="rId1" Type="http://schemas.openxmlformats.org/officeDocument/2006/relationships/slideLayout" Target="../slideLayouts/slideLayout2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techrepublic.com/blog/10-things/10-tips-for-smarter-more-efficient-internet-search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video" Target="https://www.youtube.com/embed/Br15JuVn500?feature=oembed" TargetMode="External"/><Relationship Id="rId6" Type="http://schemas.openxmlformats.org/officeDocument/2006/relationships/image" Target="../media/image36.svg"/><Relationship Id="rId5" Type="http://schemas.openxmlformats.org/officeDocument/2006/relationships/image" Target="../media/image43.pn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info/strategy/priorities-2019-2024/europe-fit-digital-age/europes-digital-decade-digital-targets-2030_en" TargetMode="External"/><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broadbandcommission.org/working-groups/digital-gender-divide-2017/"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video" Target="https://www.youtube.com/embed/iRlHmK8drWc?feature=oembed" TargetMode="External"/><Relationship Id="rId6" Type="http://schemas.openxmlformats.org/officeDocument/2006/relationships/image" Target="../media/image36.svg"/><Relationship Id="rId5" Type="http://schemas.openxmlformats.org/officeDocument/2006/relationships/image" Target="../media/image43.pn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9.xml"/><Relationship Id="rId5" Type="http://schemas.openxmlformats.org/officeDocument/2006/relationships/image" Target="../media/image49.png"/><Relationship Id="rId4" Type="http://schemas.openxmlformats.org/officeDocument/2006/relationships/hyperlink" Target="https://www.rand.org/research/projects/truth-decay/fighting-disinformation/search.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commonsense.org/education/teaching-strategies/turn-students-into-fact-finding-web-detectives" TargetMode="Externa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searchdatamanagement.techtarget.com/definition/data" TargetMode="External"/><Relationship Id="rId1" Type="http://schemas.openxmlformats.org/officeDocument/2006/relationships/slideLayout" Target="../slideLayouts/slideLayout17.xml"/><Relationship Id="rId6" Type="http://schemas.openxmlformats.org/officeDocument/2006/relationships/image" Target="../media/image48.svg"/><Relationship Id="rId5" Type="http://schemas.openxmlformats.org/officeDocument/2006/relationships/image" Target="../media/image43.png"/><Relationship Id="rId4" Type="http://schemas.openxmlformats.org/officeDocument/2006/relationships/image" Target="../media/image53.svg"/></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0.xml"/><Relationship Id="rId1" Type="http://schemas.openxmlformats.org/officeDocument/2006/relationships/video" Target="https://www.youtube.com/embed/cjGz-I0GgKk?feature=oembed" TargetMode="External"/><Relationship Id="rId4" Type="http://schemas.openxmlformats.org/officeDocument/2006/relationships/hyperlink" Target="https://www.youtube.com/channel/UCjjXLipqgmrebx6yqcVqaW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11.xml"/><Relationship Id="rId5" Type="http://schemas.openxmlformats.org/officeDocument/2006/relationships/image" Target="../media/image65.sv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hyperlink" Target="https://www.dropbox.com/" TargetMode="External"/><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hyperlink" Target="https://onedrive.live.com/" TargetMode="External"/><Relationship Id="rId4" Type="http://schemas.openxmlformats.org/officeDocument/2006/relationships/hyperlink" Target="https://www.google.com/drive/"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0.xml"/><Relationship Id="rId1" Type="http://schemas.openxmlformats.org/officeDocument/2006/relationships/video" Target="https://www.youtube.com/embed/RWgW-CgdIk0?feature=oembed" TargetMode="External"/><Relationship Id="rId5" Type="http://schemas.openxmlformats.org/officeDocument/2006/relationships/image" Target="../media/image72.jpeg"/><Relationship Id="rId4" Type="http://schemas.openxmlformats.org/officeDocument/2006/relationships/image" Target="../media/image36.svg"/></Relationships>
</file>

<file path=ppt/slides/_rels/slide5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17.xml"/><Relationship Id="rId5" Type="http://schemas.openxmlformats.org/officeDocument/2006/relationships/image" Target="../media/image78.png"/><Relationship Id="rId4" Type="http://schemas.openxmlformats.org/officeDocument/2006/relationships/hyperlink" Target="https://www.computerhope.com/issues/ch001904.htm"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3.jpeg"/><Relationship Id="rId2" Type="http://schemas.openxmlformats.org/officeDocument/2006/relationships/hyperlink" Target="https://www.google.com/" TargetMode="External"/><Relationship Id="rId1" Type="http://schemas.openxmlformats.org/officeDocument/2006/relationships/slideLayout" Target="../slideLayouts/slideLayout23.xml"/><Relationship Id="rId6" Type="http://schemas.openxmlformats.org/officeDocument/2006/relationships/hyperlink" Target="https://www.bing.com/" TargetMode="External"/><Relationship Id="rId5" Type="http://schemas.openxmlformats.org/officeDocument/2006/relationships/image" Target="../media/image82.png"/><Relationship Id="rId4" Type="http://schemas.openxmlformats.org/officeDocument/2006/relationships/hyperlink" Target="https://search.yahoo.com/"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yandex.com/" TargetMode="External"/><Relationship Id="rId7" Type="http://schemas.openxmlformats.org/officeDocument/2006/relationships/image" Target="../media/image86.png"/><Relationship Id="rId2" Type="http://schemas.openxmlformats.org/officeDocument/2006/relationships/hyperlink" Target="https://www.baidu.com/" TargetMode="External"/><Relationship Id="rId1" Type="http://schemas.openxmlformats.org/officeDocument/2006/relationships/slideLayout" Target="../slideLayouts/slideLayout2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hyperlink" Target="https://duckduckgo.com/"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www.ecosia.org/" TargetMode="Externa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hyperlink" Target="https://www.reverso.net/text-translation" TargetMode="External"/><Relationship Id="rId2" Type="http://schemas.openxmlformats.org/officeDocument/2006/relationships/hyperlink" Target="https://www.linguee.com/" TargetMode="External"/><Relationship Id="rId1" Type="http://schemas.openxmlformats.org/officeDocument/2006/relationships/slideLayout" Target="../slideLayouts/slideLayout9.xml"/><Relationship Id="rId6" Type="http://schemas.openxmlformats.org/officeDocument/2006/relationships/image" Target="../media/image88.png"/><Relationship Id="rId5" Type="http://schemas.openxmlformats.org/officeDocument/2006/relationships/hyperlink" Target="https://support.google.com/youtube/answer/100078?hl=en&amp;co=GENIE.Platform%3DiOS" TargetMode="External"/><Relationship Id="rId4" Type="http://schemas.openxmlformats.org/officeDocument/2006/relationships/hyperlink" Target="https://translate.google.com/"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s://www.linguee.com/" TargetMode="External"/><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s://www.reverso.net/text-translation" TargetMode="Externa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s://translate.google.com/" TargetMode="External"/><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7.xml"/><Relationship Id="rId5" Type="http://schemas.openxmlformats.org/officeDocument/2006/relationships/image" Target="../media/image92.png"/><Relationship Id="rId4" Type="http://schemas.openxmlformats.org/officeDocument/2006/relationships/hyperlink" Target="https://digitalinclusion.eu/wp-content/uploads/2021/02/Evidence-Digest-4-Digital-Inclusion-migrants-final.pdf"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https://womeninlanguage.com/?_ga=2.225098911.489777068.1637932969-136199469.1637932969" TargetMode="External"/><Relationship Id="rId1" Type="http://schemas.openxmlformats.org/officeDocument/2006/relationships/slideLayout" Target="../slideLayouts/slideLayout10.xml"/><Relationship Id="rId4" Type="http://schemas.openxmlformats.org/officeDocument/2006/relationships/hyperlink" Target="https://womeninlanguage.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hyperlink" Target="http://www.includeher.eu/"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pb-ap-se2.wpmucdn.com/global2.vic.edu.au/dist/8/5256/files/2019/02/50-Mini-Lessons-For-Teaching-Students-Research-Skills-Kathleen-Morris-1qxevz5.pdf" TargetMode="Externa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a:xfrm>
            <a:off x="691759" y="709438"/>
            <a:ext cx="4570242" cy="697353"/>
          </a:xfrm>
        </p:spPr>
        <p:txBody>
          <a:bodyPr/>
          <a:lstStyle/>
          <a:p>
            <a:r>
              <a:rPr lang="hr-BA" dirty="0"/>
              <a:t>Welcome to</a:t>
            </a:r>
            <a:endParaRPr lang="en-US" dirty="0"/>
          </a:p>
        </p:txBody>
      </p:sp>
      <p:sp>
        <p:nvSpPr>
          <p:cNvPr id="3" name="Text Placeholder 2">
            <a:extLst>
              <a:ext uri="{FF2B5EF4-FFF2-40B4-BE49-F238E27FC236}">
                <a16:creationId xmlns:a16="http://schemas.microsoft.com/office/drawing/2014/main" id="{940E6239-8785-3C4F-B574-52C35FDA1FB0}"/>
              </a:ext>
            </a:extLst>
          </p:cNvPr>
          <p:cNvSpPr>
            <a:spLocks noGrp="1"/>
          </p:cNvSpPr>
          <p:nvPr>
            <p:ph type="body" sz="quarter" idx="14"/>
          </p:nvPr>
        </p:nvSpPr>
        <p:spPr>
          <a:xfrm>
            <a:off x="691759" y="1533687"/>
            <a:ext cx="4570242" cy="2484074"/>
          </a:xfrm>
        </p:spPr>
        <p:txBody>
          <a:bodyPr/>
          <a:lstStyle/>
          <a:p>
            <a:r>
              <a:rPr lang="hr-BA" sz="3600" b="1" dirty="0">
                <a:solidFill>
                  <a:srgbClr val="F5B020"/>
                </a:solidFill>
              </a:rPr>
              <a:t>Module 1 </a:t>
            </a:r>
            <a:endParaRPr lang="en-IE" sz="3600" b="1" dirty="0">
              <a:solidFill>
                <a:srgbClr val="F5B020"/>
              </a:solidFill>
            </a:endParaRPr>
          </a:p>
          <a:p>
            <a:r>
              <a:rPr lang="en-US" sz="4400" b="1" dirty="0">
                <a:solidFill>
                  <a:srgbClr val="F5B020"/>
                </a:solidFill>
              </a:rPr>
              <a:t>Information and data literacy</a:t>
            </a:r>
            <a:endParaRPr lang="hr-BA" sz="3600" dirty="0"/>
          </a:p>
          <a:p>
            <a:r>
              <a:rPr lang="en-IE" sz="2400" dirty="0"/>
              <a:t>Part of our </a:t>
            </a:r>
          </a:p>
          <a:p>
            <a:r>
              <a:rPr lang="hr-BA" sz="2400" dirty="0"/>
              <a:t>INCLUDE HER Digital Development Resources</a:t>
            </a:r>
            <a:endParaRPr lang="en-US" sz="2400" dirty="0"/>
          </a:p>
        </p:txBody>
      </p:sp>
      <p:pic>
        <p:nvPicPr>
          <p:cNvPr id="6" name="Picture Placeholder 5">
            <a:extLst>
              <a:ext uri="{FF2B5EF4-FFF2-40B4-BE49-F238E27FC236}">
                <a16:creationId xmlns:a16="http://schemas.microsoft.com/office/drawing/2014/main" id="{94D00351-1607-5E4E-8DAF-6923770D301E}"/>
              </a:ext>
            </a:extLst>
          </p:cNvPr>
          <p:cNvPicPr>
            <a:picLocks noGrp="1" noChangeAspect="1"/>
          </p:cNvPicPr>
          <p:nvPr>
            <p:ph type="pic" sz="quarter" idx="19"/>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5338416" y="0"/>
            <a:ext cx="5905501" cy="6858000"/>
          </a:xfrm>
        </p:spPr>
      </p:pic>
      <p:pic>
        <p:nvPicPr>
          <p:cNvPr id="5" name="Picture 4">
            <a:extLst>
              <a:ext uri="{FF2B5EF4-FFF2-40B4-BE49-F238E27FC236}">
                <a16:creationId xmlns:a16="http://schemas.microsoft.com/office/drawing/2014/main" id="{B7A4EB36-CAB7-49D5-AF6B-772D64A5E36A}"/>
              </a:ext>
            </a:extLst>
          </p:cNvPr>
          <p:cNvPicPr>
            <a:picLocks noChangeAspect="1"/>
          </p:cNvPicPr>
          <p:nvPr/>
        </p:nvPicPr>
        <p:blipFill>
          <a:blip r:embed="rId5"/>
          <a:stretch>
            <a:fillRect/>
          </a:stretch>
        </p:blipFill>
        <p:spPr>
          <a:xfrm>
            <a:off x="8869680" y="-26722"/>
            <a:ext cx="3322320" cy="2298893"/>
          </a:xfrm>
          <a:prstGeom prst="rect">
            <a:avLst/>
          </a:prstGeom>
        </p:spPr>
      </p:pic>
      <p:sp>
        <p:nvSpPr>
          <p:cNvPr id="7" name="Rectangle 6">
            <a:extLst>
              <a:ext uri="{FF2B5EF4-FFF2-40B4-BE49-F238E27FC236}">
                <a16:creationId xmlns:a16="http://schemas.microsoft.com/office/drawing/2014/main" id="{F81B916A-2501-4D04-BE35-A656A8897EE5}"/>
              </a:ext>
            </a:extLst>
          </p:cNvPr>
          <p:cNvSpPr/>
          <p:nvPr/>
        </p:nvSpPr>
        <p:spPr>
          <a:xfrm>
            <a:off x="1935016" y="6031883"/>
            <a:ext cx="3326985" cy="707886"/>
          </a:xfrm>
          <a:prstGeom prst="rect">
            <a:avLst/>
          </a:prstGeom>
        </p:spPr>
        <p:txBody>
          <a:bodyPr wrap="square">
            <a:spAutoFit/>
          </a:bodyPr>
          <a:lstStyle/>
          <a:p>
            <a:pPr algn="r"/>
            <a:r>
              <a:rPr lang="en-US" sz="800" dirty="0">
                <a:solidFill>
                  <a:srgbClr val="5E5E5E"/>
                </a:solidFill>
                <a:latin typeface="+mj-lt"/>
              </a:rPr>
              <a:t>This </a:t>
            </a:r>
            <a:r>
              <a:rPr lang="en-US" sz="800" dirty="0" err="1">
                <a:solidFill>
                  <a:srgbClr val="5E5E5E"/>
                </a:solidFill>
                <a:latin typeface="+mj-lt"/>
              </a:rPr>
              <a:t>programme</a:t>
            </a:r>
            <a:r>
              <a:rPr lang="en-US" sz="800" dirty="0">
                <a:solidFill>
                  <a:srgbClr val="5E5E5E"/>
                </a:solidFill>
                <a:latin typeface="+mj-lt"/>
              </a:rPr>
              <a:t>  has been funded with support from the European Commission. The author is solely responsible for this publication (communication) and the Commission accepts no responsibility for any  use that may be made of the information contained therein</a:t>
            </a:r>
            <a:r>
              <a:rPr lang="fi-FI" sz="800" dirty="0">
                <a:solidFill>
                  <a:srgbClr val="5E5E5E"/>
                </a:solidFill>
                <a:latin typeface="+mj-lt"/>
              </a:rPr>
              <a:t> </a:t>
            </a:r>
            <a:r>
              <a:rPr lang="en-IE" sz="800" dirty="0">
                <a:solidFill>
                  <a:srgbClr val="5E5E5E"/>
                </a:solidFill>
                <a:latin typeface="+mj-lt"/>
              </a:rPr>
              <a:t>2020-1-DE01-KA203-005668 </a:t>
            </a:r>
            <a:endParaRPr lang="en-US" sz="800" dirty="0">
              <a:solidFill>
                <a:srgbClr val="5E5E5E"/>
              </a:solidFill>
              <a:latin typeface="+mj-lt"/>
            </a:endParaRPr>
          </a:p>
        </p:txBody>
      </p:sp>
      <p:pic>
        <p:nvPicPr>
          <p:cNvPr id="9" name="Picture 8">
            <a:extLst>
              <a:ext uri="{FF2B5EF4-FFF2-40B4-BE49-F238E27FC236}">
                <a16:creationId xmlns:a16="http://schemas.microsoft.com/office/drawing/2014/main" id="{1891A330-B03C-446C-9D66-741A53C7275C}"/>
              </a:ext>
            </a:extLst>
          </p:cNvPr>
          <p:cNvPicPr>
            <a:picLocks noChangeAspect="1"/>
          </p:cNvPicPr>
          <p:nvPr/>
        </p:nvPicPr>
        <p:blipFill>
          <a:blip r:embed="rId6"/>
          <a:stretch>
            <a:fillRect/>
          </a:stretch>
        </p:blipFill>
        <p:spPr>
          <a:xfrm>
            <a:off x="0" y="5977769"/>
            <a:ext cx="2047875" cy="762000"/>
          </a:xfrm>
          <a:prstGeom prst="rect">
            <a:avLst/>
          </a:prstGeom>
        </p:spPr>
      </p:pic>
    </p:spTree>
    <p:extLst>
      <p:ext uri="{BB962C8B-B14F-4D97-AF65-F5344CB8AC3E}">
        <p14:creationId xmlns:p14="http://schemas.microsoft.com/office/powerpoint/2010/main" val="297497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and on mouse">
            <a:extLst>
              <a:ext uri="{FF2B5EF4-FFF2-40B4-BE49-F238E27FC236}">
                <a16:creationId xmlns:a16="http://schemas.microsoft.com/office/drawing/2014/main" id="{4C0214A0-D1A3-47B3-85BD-0A568574F94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76E75FA1-D2ED-4977-A05F-A2C5723A9CE4}"/>
              </a:ext>
            </a:extLst>
          </p:cNvPr>
          <p:cNvSpPr>
            <a:spLocks noGrp="1"/>
          </p:cNvSpPr>
          <p:nvPr>
            <p:ph type="body" sz="quarter" idx="13"/>
          </p:nvPr>
        </p:nvSpPr>
        <p:spPr/>
        <p:txBody>
          <a:bodyPr/>
          <a:lstStyle/>
          <a:p>
            <a:r>
              <a:rPr lang="hr-BA" dirty="0"/>
              <a:t>5 ultimate tips</a:t>
            </a:r>
            <a:endParaRPr lang="en-US" dirty="0"/>
          </a:p>
        </p:txBody>
      </p:sp>
      <p:sp>
        <p:nvSpPr>
          <p:cNvPr id="4" name="Text Placeholder 3">
            <a:extLst>
              <a:ext uri="{FF2B5EF4-FFF2-40B4-BE49-F238E27FC236}">
                <a16:creationId xmlns:a16="http://schemas.microsoft.com/office/drawing/2014/main" id="{EC1BE9A0-DA94-4CA0-919E-075AF27E42B6}"/>
              </a:ext>
            </a:extLst>
          </p:cNvPr>
          <p:cNvSpPr>
            <a:spLocks noGrp="1"/>
          </p:cNvSpPr>
          <p:nvPr>
            <p:ph type="body" sz="quarter" idx="14"/>
          </p:nvPr>
        </p:nvSpPr>
        <p:spPr/>
        <p:txBody>
          <a:bodyPr/>
          <a:lstStyle/>
          <a:p>
            <a:r>
              <a:rPr lang="hr-BA" dirty="0"/>
              <a:t>to boost your online searching skills</a:t>
            </a:r>
            <a:endParaRPr lang="en-US" dirty="0"/>
          </a:p>
        </p:txBody>
      </p:sp>
    </p:spTree>
    <p:extLst>
      <p:ext uri="{BB962C8B-B14F-4D97-AF65-F5344CB8AC3E}">
        <p14:creationId xmlns:p14="http://schemas.microsoft.com/office/powerpoint/2010/main" val="397541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885BC6-C99D-4631-8912-ABE74D231B54}"/>
              </a:ext>
            </a:extLst>
          </p:cNvPr>
          <p:cNvSpPr>
            <a:spLocks noGrp="1"/>
          </p:cNvSpPr>
          <p:nvPr>
            <p:ph type="body" sz="quarter" idx="13"/>
          </p:nvPr>
        </p:nvSpPr>
        <p:spPr>
          <a:xfrm>
            <a:off x="230820" y="143215"/>
            <a:ext cx="6232124" cy="3879370"/>
          </a:xfrm>
        </p:spPr>
        <p:txBody>
          <a:bodyPr>
            <a:noAutofit/>
          </a:bodyPr>
          <a:lstStyle/>
          <a:p>
            <a:pPr algn="just"/>
            <a:r>
              <a:rPr lang="en-IE" sz="2200" i="0" dirty="0">
                <a:effectLst/>
              </a:rPr>
              <a:t>1. Think before you begin</a:t>
            </a:r>
          </a:p>
          <a:p>
            <a:pPr algn="just"/>
            <a:endParaRPr lang="en-IE" sz="2200" i="0" dirty="0">
              <a:effectLst/>
            </a:endParaRPr>
          </a:p>
          <a:p>
            <a:r>
              <a:rPr lang="en-US" sz="2200" b="0" i="0" dirty="0">
                <a:effectLst/>
              </a:rPr>
              <a:t>Rewrite every assignment in your own words before you begin your research. This will force you to understand it and make it much more likely that you’ll be able to identify what is helpful when you see it. Then, brainstorm and make a list of key search terms, using mostly nouns, rather than verbs. Create a series of terms that you can search in combinations of two, three or more. </a:t>
            </a:r>
            <a:endParaRPr lang="en-IE" sz="2200" b="0" dirty="0"/>
          </a:p>
        </p:txBody>
      </p:sp>
      <p:sp>
        <p:nvSpPr>
          <p:cNvPr id="7" name="TextBox 6">
            <a:extLst>
              <a:ext uri="{FF2B5EF4-FFF2-40B4-BE49-F238E27FC236}">
                <a16:creationId xmlns:a16="http://schemas.microsoft.com/office/drawing/2014/main" id="{3CA96BD3-2828-482F-8638-6896B5619A8F}"/>
              </a:ext>
            </a:extLst>
          </p:cNvPr>
          <p:cNvSpPr txBox="1"/>
          <p:nvPr/>
        </p:nvSpPr>
        <p:spPr>
          <a:xfrm>
            <a:off x="2115844" y="3733781"/>
            <a:ext cx="9587884" cy="3016210"/>
          </a:xfrm>
          <a:prstGeom prst="rect">
            <a:avLst/>
          </a:prstGeom>
          <a:ln>
            <a:solidFill>
              <a:srgbClr val="F9A01E"/>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b="1" i="0" dirty="0">
                <a:solidFill>
                  <a:srgbClr val="5E5E5E"/>
                </a:solidFill>
                <a:effectLst/>
              </a:rPr>
              <a:t>2. Where to start your search?</a:t>
            </a:r>
          </a:p>
          <a:p>
            <a:endParaRPr lang="en-US" sz="2200" b="1" dirty="0">
              <a:solidFill>
                <a:srgbClr val="5E5E5E"/>
              </a:solidFill>
            </a:endParaRPr>
          </a:p>
          <a:p>
            <a:pPr algn="l" fontAlgn="base"/>
            <a:r>
              <a:rPr lang="en-US" sz="2200" b="0" i="0" dirty="0">
                <a:solidFill>
                  <a:srgbClr val="5E5E5E"/>
                </a:solidFill>
                <a:effectLst/>
              </a:rPr>
              <a:t>Don’t always rely on search engines such as Google, Bing, Yahoo, etc. to do all the research for you.  The internet is not always the best place to start; </a:t>
            </a:r>
            <a:r>
              <a:rPr lang="en-US" sz="2200" dirty="0">
                <a:solidFill>
                  <a:srgbClr val="5E5E5E"/>
                </a:solidFill>
              </a:rPr>
              <a:t>primary sources</a:t>
            </a:r>
            <a:r>
              <a:rPr lang="en-US" sz="2200" b="0" i="0" dirty="0">
                <a:solidFill>
                  <a:srgbClr val="5E5E5E"/>
                </a:solidFill>
                <a:effectLst/>
              </a:rPr>
              <a:t> may help you find credible information you need more quickly than any search engine will.  If you want to stay with Google, you could try using Google Scholar to find academic resources.</a:t>
            </a:r>
          </a:p>
          <a:p>
            <a:endParaRPr lang="en-US" b="0" i="0" dirty="0">
              <a:solidFill>
                <a:srgbClr val="5E5E5E"/>
              </a:solidFill>
              <a:effectLst/>
            </a:endParaRPr>
          </a:p>
          <a:p>
            <a:endParaRPr lang="en-IE" dirty="0">
              <a:solidFill>
                <a:srgbClr val="5E5E5E"/>
              </a:solidFill>
            </a:endParaRPr>
          </a:p>
        </p:txBody>
      </p:sp>
      <p:pic>
        <p:nvPicPr>
          <p:cNvPr id="6" name="Picture Placeholder 5" descr="A picture containing text&#10;&#10;Description automatically generated">
            <a:extLst>
              <a:ext uri="{FF2B5EF4-FFF2-40B4-BE49-F238E27FC236}">
                <a16:creationId xmlns:a16="http://schemas.microsoft.com/office/drawing/2014/main" id="{874E63D8-2171-4095-8DE5-7F4B9904247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6762092" y="143214"/>
            <a:ext cx="5314499" cy="3789593"/>
          </a:xfrm>
        </p:spPr>
      </p:pic>
    </p:spTree>
    <p:extLst>
      <p:ext uri="{BB962C8B-B14F-4D97-AF65-F5344CB8AC3E}">
        <p14:creationId xmlns:p14="http://schemas.microsoft.com/office/powerpoint/2010/main" val="731369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69C340-5AA3-4FBB-BE98-7EE0FC683587}"/>
              </a:ext>
            </a:extLst>
          </p:cNvPr>
          <p:cNvSpPr>
            <a:spLocks noGrp="1"/>
          </p:cNvSpPr>
          <p:nvPr>
            <p:ph type="body" sz="quarter" idx="14"/>
          </p:nvPr>
        </p:nvSpPr>
        <p:spPr>
          <a:xfrm>
            <a:off x="422116" y="429199"/>
            <a:ext cx="11156987" cy="6063449"/>
          </a:xfrm>
        </p:spPr>
        <p:txBody>
          <a:bodyPr/>
          <a:lstStyle/>
          <a:p>
            <a:pPr algn="l" fontAlgn="base"/>
            <a:r>
              <a:rPr lang="en-US" b="1" i="0" dirty="0">
                <a:effectLst/>
              </a:rPr>
              <a:t>3. When looking at search results, dig deep – don’t stop at the first page!</a:t>
            </a:r>
            <a:endParaRPr lang="en-US" b="0" i="0" dirty="0">
              <a:effectLst/>
            </a:endParaRPr>
          </a:p>
          <a:p>
            <a:pPr algn="l" fontAlgn="base"/>
            <a:r>
              <a:rPr lang="en-US" b="0" i="0" dirty="0">
                <a:effectLst/>
              </a:rPr>
              <a:t>Many websites rank high in search engines for reasons that have nothing to do with the quality of their content.</a:t>
            </a:r>
            <a:r>
              <a:rPr lang="hr-BA" b="0" i="0" dirty="0">
                <a:effectLst/>
              </a:rPr>
              <a:t> </a:t>
            </a:r>
            <a:r>
              <a:rPr lang="en-US" b="0" i="0" dirty="0">
                <a:effectLst/>
              </a:rPr>
              <a:t>Professionals and academics don’t </a:t>
            </a:r>
            <a:r>
              <a:rPr lang="en-US" b="0" i="0" dirty="0" err="1">
                <a:effectLst/>
              </a:rPr>
              <a:t>optimise</a:t>
            </a:r>
            <a:r>
              <a:rPr lang="en-US" b="0" i="0" dirty="0">
                <a:effectLst/>
              </a:rPr>
              <a:t> their content for search engines, so it usually does not appear at the top.</a:t>
            </a:r>
          </a:p>
          <a:p>
            <a:endParaRPr lang="en-US" dirty="0"/>
          </a:p>
          <a:p>
            <a:r>
              <a:rPr lang="en-US" b="1" i="0" dirty="0">
                <a:effectLst/>
              </a:rPr>
              <a:t>4. Use special search functions to make the search engines work for you</a:t>
            </a:r>
          </a:p>
          <a:p>
            <a:pPr algn="l" fontAlgn="base"/>
            <a:r>
              <a:rPr lang="en-US" i="0" dirty="0">
                <a:effectLst/>
              </a:rPr>
              <a:t>Useful search functions can help to empower students to search more effectively for information related to their topic. </a:t>
            </a:r>
            <a:r>
              <a:rPr lang="hr-BA" i="0" dirty="0">
                <a:effectLst/>
              </a:rPr>
              <a:t>(explained next on the most widespread search engine: Google)</a:t>
            </a:r>
            <a:endParaRPr lang="en-US" i="0" dirty="0">
              <a:effectLst/>
            </a:endParaRPr>
          </a:p>
          <a:p>
            <a:pPr algn="l" fontAlgn="base"/>
            <a:endParaRPr lang="en-US" i="0" dirty="0">
              <a:effectLst/>
            </a:endParaRPr>
          </a:p>
          <a:p>
            <a:pPr algn="l" fontAlgn="base"/>
            <a:r>
              <a:rPr lang="en-US" b="1" dirty="0"/>
              <a:t>5. </a:t>
            </a:r>
            <a:r>
              <a:rPr lang="en-US" b="1" i="0" dirty="0">
                <a:effectLst/>
              </a:rPr>
              <a:t>Find Primary Sources</a:t>
            </a:r>
            <a:endParaRPr lang="en-US" b="0" i="0" dirty="0">
              <a:effectLst/>
            </a:endParaRPr>
          </a:p>
          <a:p>
            <a:pPr algn="l" fontAlgn="base"/>
            <a:r>
              <a:rPr lang="en-US" b="0" i="0" dirty="0">
                <a:effectLst/>
              </a:rPr>
              <a:t>Think of primary sources such as surveys, newspaper and magazine accounts, letters, diaries, films, photographs and other documents written or recorded at the                   time of the event as “eye-witness accounts” which are generally more reliable                  than second-hand information.</a:t>
            </a:r>
          </a:p>
          <a:p>
            <a:endParaRPr lang="en-US" dirty="0"/>
          </a:p>
        </p:txBody>
      </p:sp>
    </p:spTree>
    <p:extLst>
      <p:ext uri="{BB962C8B-B14F-4D97-AF65-F5344CB8AC3E}">
        <p14:creationId xmlns:p14="http://schemas.microsoft.com/office/powerpoint/2010/main" val="1342623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p:txBody>
          <a:bodyPr/>
          <a:lstStyle/>
          <a:p>
            <a:r>
              <a:rPr lang="en-US" dirty="0"/>
              <a:t>What to Know</a:t>
            </a:r>
            <a:r>
              <a:rPr lang="hr-BA" dirty="0"/>
              <a:t> (Google search)</a:t>
            </a:r>
            <a:endParaRPr lang="en-US" dirty="0"/>
          </a:p>
          <a:p>
            <a:endParaRPr lang="en-US" dirty="0"/>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p:txBody>
          <a:bodyPr/>
          <a:lstStyle/>
          <a:p>
            <a:r>
              <a:rPr lang="en-US" dirty="0"/>
              <a:t> </a:t>
            </a:r>
          </a:p>
          <a:p>
            <a:pPr marL="342900" indent="-342900">
              <a:lnSpc>
                <a:spcPct val="100000"/>
              </a:lnSpc>
              <a:buFont typeface="Wingdings" panose="05000000000000000000" pitchFamily="2" charset="2"/>
              <a:buChar char="ü"/>
            </a:pPr>
            <a:r>
              <a:rPr lang="hr-BA" dirty="0"/>
              <a:t>E</a:t>
            </a:r>
            <a:r>
              <a:rPr lang="en-US" dirty="0" err="1"/>
              <a:t>nter</a:t>
            </a:r>
            <a:r>
              <a:rPr lang="en-US" dirty="0"/>
              <a:t> </a:t>
            </a:r>
            <a:r>
              <a:rPr lang="en-US" dirty="0" err="1"/>
              <a:t>define:term</a:t>
            </a:r>
            <a:r>
              <a:rPr lang="en-US" dirty="0"/>
              <a:t> to find a definition, use AND between terms to search all words, put quotes (") around words to find an exact match.</a:t>
            </a:r>
          </a:p>
          <a:p>
            <a:pPr marL="342900" indent="-342900">
              <a:lnSpc>
                <a:spcPct val="100000"/>
              </a:lnSpc>
              <a:buFont typeface="Wingdings" panose="05000000000000000000" pitchFamily="2" charset="2"/>
              <a:buChar char="ü"/>
            </a:pPr>
            <a:r>
              <a:rPr lang="en-US" dirty="0"/>
              <a:t>Don't put spaces between symbols and words when searching, and feel free to use multiple commands in a single search.</a:t>
            </a:r>
            <a:endParaRPr lang="hr-BA" dirty="0"/>
          </a:p>
          <a:p>
            <a:pPr marL="342900" indent="-342900">
              <a:lnSpc>
                <a:spcPct val="100000"/>
              </a:lnSpc>
              <a:buFont typeface="Wingdings" panose="05000000000000000000" pitchFamily="2" charset="2"/>
              <a:buChar char="ü"/>
            </a:pPr>
            <a:r>
              <a:rPr lang="en-US" dirty="0"/>
              <a:t>Remember that multiple commands mean fewer results, which can sometimes be good and can sometimes be bad.</a:t>
            </a:r>
          </a:p>
        </p:txBody>
      </p:sp>
    </p:spTree>
    <p:extLst>
      <p:ext uri="{BB962C8B-B14F-4D97-AF65-F5344CB8AC3E}">
        <p14:creationId xmlns:p14="http://schemas.microsoft.com/office/powerpoint/2010/main" val="2389409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1007ABA-0936-4DFB-AE5F-9EBA42D0008C}"/>
              </a:ext>
            </a:extLst>
          </p:cNvPr>
          <p:cNvSpPr txBox="1">
            <a:spLocks/>
          </p:cNvSpPr>
          <p:nvPr/>
        </p:nvSpPr>
        <p:spPr>
          <a:xfrm>
            <a:off x="3047999" y="154668"/>
            <a:ext cx="7268309" cy="54979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600" b="1" dirty="0">
                <a:solidFill>
                  <a:srgbClr val="5E5E5E"/>
                </a:solidFill>
              </a:rPr>
              <a:t>Google Search Operators Cheat Sheet</a:t>
            </a:r>
          </a:p>
        </p:txBody>
      </p:sp>
      <p:graphicFrame>
        <p:nvGraphicFramePr>
          <p:cNvPr id="7" name="Table 6">
            <a:extLst>
              <a:ext uri="{FF2B5EF4-FFF2-40B4-BE49-F238E27FC236}">
                <a16:creationId xmlns:a16="http://schemas.microsoft.com/office/drawing/2014/main" id="{2D359687-DBC3-4ADA-AC44-DA9CD6C6F5A2}"/>
              </a:ext>
            </a:extLst>
          </p:cNvPr>
          <p:cNvGraphicFramePr>
            <a:graphicFrameLocks noGrp="1"/>
          </p:cNvGraphicFramePr>
          <p:nvPr>
            <p:extLst>
              <p:ext uri="{D42A27DB-BD31-4B8C-83A1-F6EECF244321}">
                <p14:modId xmlns:p14="http://schemas.microsoft.com/office/powerpoint/2010/main" val="1545159986"/>
              </p:ext>
            </p:extLst>
          </p:nvPr>
        </p:nvGraphicFramePr>
        <p:xfrm>
          <a:off x="0" y="926123"/>
          <a:ext cx="12192001" cy="5931879"/>
        </p:xfrm>
        <a:graphic>
          <a:graphicData uri="http://schemas.openxmlformats.org/drawingml/2006/table">
            <a:tbl>
              <a:tblPr firstRow="1" firstCol="1" bandRow="1">
                <a:tableStyleId>{93296810-A885-4BE3-A3E7-6D5BEEA58F35}</a:tableStyleId>
              </a:tblPr>
              <a:tblGrid>
                <a:gridCol w="2575316">
                  <a:extLst>
                    <a:ext uri="{9D8B030D-6E8A-4147-A177-3AD203B41FA5}">
                      <a16:colId xmlns:a16="http://schemas.microsoft.com/office/drawing/2014/main" val="525781018"/>
                    </a:ext>
                  </a:extLst>
                </a:gridCol>
                <a:gridCol w="2614434">
                  <a:extLst>
                    <a:ext uri="{9D8B030D-6E8A-4147-A177-3AD203B41FA5}">
                      <a16:colId xmlns:a16="http://schemas.microsoft.com/office/drawing/2014/main" val="2577120706"/>
                    </a:ext>
                  </a:extLst>
                </a:gridCol>
                <a:gridCol w="7002251">
                  <a:extLst>
                    <a:ext uri="{9D8B030D-6E8A-4147-A177-3AD203B41FA5}">
                      <a16:colId xmlns:a16="http://schemas.microsoft.com/office/drawing/2014/main" val="904599851"/>
                    </a:ext>
                  </a:extLst>
                </a:gridCol>
              </a:tblGrid>
              <a:tr h="383780">
                <a:tc>
                  <a:txBody>
                    <a:bodyPr/>
                    <a:lstStyle/>
                    <a:p>
                      <a:pPr marL="0" marR="0" algn="l">
                        <a:lnSpc>
                          <a:spcPct val="107000"/>
                        </a:lnSpc>
                        <a:spcBef>
                          <a:spcPts val="0"/>
                        </a:spcBef>
                        <a:spcAft>
                          <a:spcPts val="0"/>
                        </a:spcAft>
                      </a:pPr>
                      <a:r>
                        <a:rPr lang="en-US" sz="2400" dirty="0">
                          <a:effectLst/>
                        </a:rPr>
                        <a:t>Command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ctr">
                        <a:lnSpc>
                          <a:spcPct val="107000"/>
                        </a:lnSpc>
                        <a:spcBef>
                          <a:spcPts val="0"/>
                        </a:spcBef>
                        <a:spcAft>
                          <a:spcPts val="0"/>
                        </a:spcAft>
                      </a:pPr>
                      <a:r>
                        <a:rPr lang="en-US" sz="2400" dirty="0">
                          <a:effectLst/>
                        </a:rPr>
                        <a:t>Example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ctr">
                        <a:lnSpc>
                          <a:spcPct val="107000"/>
                        </a:lnSpc>
                        <a:spcBef>
                          <a:spcPts val="0"/>
                        </a:spcBef>
                        <a:spcAft>
                          <a:spcPts val="0"/>
                        </a:spcAft>
                      </a:pPr>
                      <a:r>
                        <a:rPr lang="en-US" sz="2400" dirty="0">
                          <a:effectLst/>
                        </a:rPr>
                        <a:t>Explanation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extLst>
                  <a:ext uri="{0D108BD9-81ED-4DB2-BD59-A6C34878D82A}">
                    <a16:rowId xmlns:a16="http://schemas.microsoft.com/office/drawing/2014/main" val="3475728120"/>
                  </a:ext>
                </a:extLst>
              </a:tr>
              <a:tr h="654445">
                <a:tc>
                  <a:txBody>
                    <a:bodyPr/>
                    <a:lstStyle/>
                    <a:p>
                      <a:pPr marL="0" marR="0">
                        <a:lnSpc>
                          <a:spcPct val="107000"/>
                        </a:lnSpc>
                        <a:spcBef>
                          <a:spcPts val="0"/>
                        </a:spcBef>
                        <a:spcAft>
                          <a:spcPts val="0"/>
                        </a:spcAft>
                      </a:pPr>
                      <a:r>
                        <a:rPr lang="en-US" sz="2000" dirty="0">
                          <a:solidFill>
                            <a:schemeClr val="bg1"/>
                          </a:solidFill>
                          <a:effectLst/>
                        </a:rPr>
                        <a:t>This and That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dirty="0">
                          <a:solidFill>
                            <a:srgbClr val="5E5E5E"/>
                          </a:solidFill>
                          <a:effectLst/>
                        </a:rPr>
                        <a:t>new iPhone deals</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a:solidFill>
                            <a:srgbClr val="5E5E5E"/>
                          </a:solidFill>
                          <a:effectLst/>
                        </a:rPr>
                        <a:t>Search all words: new, iPhone, and deals; similar to using AND between the terms</a:t>
                      </a:r>
                      <a:endParaRPr lang="en-US" sz="180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530760025"/>
                  </a:ext>
                </a:extLst>
              </a:tr>
              <a:tr h="319795">
                <a:tc>
                  <a:txBody>
                    <a:bodyPr/>
                    <a:lstStyle/>
                    <a:p>
                      <a:pPr marL="0" marR="0">
                        <a:lnSpc>
                          <a:spcPct val="107000"/>
                        </a:lnSpc>
                        <a:spcBef>
                          <a:spcPts val="0"/>
                        </a:spcBef>
                        <a:spcAft>
                          <a:spcPts val="0"/>
                        </a:spcAft>
                      </a:pPr>
                      <a:r>
                        <a:rPr lang="en-US" sz="2000">
                          <a:solidFill>
                            <a:schemeClr val="bg1"/>
                          </a:solidFill>
                          <a:effectLst/>
                        </a:rPr>
                        <a:t>This or That</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dirty="0">
                          <a:solidFill>
                            <a:srgbClr val="5E5E5E"/>
                          </a:solidFill>
                          <a:effectLst/>
                        </a:rPr>
                        <a:t>sailing OR boating</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a:solidFill>
                            <a:srgbClr val="5E5E5E"/>
                          </a:solidFill>
                          <a:effectLst/>
                        </a:rPr>
                        <a:t>Search sailing or boating</a:t>
                      </a:r>
                      <a:endParaRPr lang="en-US" sz="180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812026450"/>
                  </a:ext>
                </a:extLst>
              </a:tr>
              <a:tr h="319795">
                <a:tc>
                  <a:txBody>
                    <a:bodyPr/>
                    <a:lstStyle/>
                    <a:p>
                      <a:pPr marL="0" marR="0">
                        <a:lnSpc>
                          <a:spcPct val="107000"/>
                        </a:lnSpc>
                        <a:spcBef>
                          <a:spcPts val="0"/>
                        </a:spcBef>
                        <a:spcAft>
                          <a:spcPts val="0"/>
                        </a:spcAft>
                      </a:pPr>
                      <a:r>
                        <a:rPr lang="en-US" sz="2000" u="sng">
                          <a:solidFill>
                            <a:schemeClr val="bg1"/>
                          </a:solidFill>
                          <a:effectLst/>
                          <a:hlinkClick r:id="rId2">
                            <a:extLst>
                              <a:ext uri="{A12FA001-AC4F-418D-AE19-62706E023703}">
                                <ahyp:hlinkClr xmlns:ahyp="http://schemas.microsoft.com/office/drawing/2018/hyperlinkcolor" val="tx"/>
                              </a:ext>
                            </a:extLst>
                          </a:hlinkClick>
                        </a:rPr>
                        <a:t>Exact Match</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dirty="0">
                          <a:solidFill>
                            <a:srgbClr val="5E5E5E"/>
                          </a:solidFill>
                          <a:effectLst/>
                        </a:rPr>
                        <a:t>"love me tender"</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a:solidFill>
                            <a:srgbClr val="5E5E5E"/>
                          </a:solidFill>
                          <a:effectLst/>
                        </a:rPr>
                        <a:t>Search this phrase as a whole</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91131084"/>
                  </a:ext>
                </a:extLst>
              </a:tr>
              <a:tr h="647187">
                <a:tc>
                  <a:txBody>
                    <a:bodyPr/>
                    <a:lstStyle/>
                    <a:p>
                      <a:pPr marL="0" marR="0">
                        <a:lnSpc>
                          <a:spcPct val="107000"/>
                        </a:lnSpc>
                        <a:spcBef>
                          <a:spcPts val="0"/>
                        </a:spcBef>
                        <a:spcAft>
                          <a:spcPts val="0"/>
                        </a:spcAft>
                      </a:pPr>
                      <a:r>
                        <a:rPr lang="en-US" sz="2000">
                          <a:solidFill>
                            <a:schemeClr val="bg1"/>
                          </a:solidFill>
                          <a:effectLst/>
                        </a:rPr>
                        <a:t>Exclude Words</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dirty="0">
                          <a:solidFill>
                            <a:srgbClr val="5E5E5E"/>
                          </a:solidFill>
                          <a:effectLst/>
                        </a:rPr>
                        <a:t>printer -cartridge</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a:solidFill>
                            <a:srgbClr val="5E5E5E"/>
                          </a:solidFill>
                          <a:effectLst/>
                        </a:rPr>
                        <a:t>Search printer but hide any results that include cartridge</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209939336"/>
                  </a:ext>
                </a:extLst>
              </a:tr>
              <a:tr h="319795">
                <a:tc>
                  <a:txBody>
                    <a:bodyPr/>
                    <a:lstStyle/>
                    <a:p>
                      <a:pPr marL="0" marR="0">
                        <a:lnSpc>
                          <a:spcPct val="107000"/>
                        </a:lnSpc>
                        <a:spcBef>
                          <a:spcPts val="0"/>
                        </a:spcBef>
                        <a:spcAft>
                          <a:spcPts val="0"/>
                        </a:spcAft>
                      </a:pPr>
                      <a:r>
                        <a:rPr lang="en-US" sz="2000">
                          <a:solidFill>
                            <a:schemeClr val="bg1"/>
                          </a:solidFill>
                          <a:effectLst/>
                        </a:rPr>
                        <a:t>Definitions</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dirty="0" err="1">
                          <a:solidFill>
                            <a:srgbClr val="5E5E5E"/>
                          </a:solidFill>
                          <a:effectLst/>
                        </a:rPr>
                        <a:t>define:serendipity</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a:solidFill>
                            <a:srgbClr val="5E5E5E"/>
                          </a:solidFill>
                          <a:effectLst/>
                        </a:rPr>
                        <a:t>Definitions for serendipity</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820499474"/>
                  </a:ext>
                </a:extLst>
              </a:tr>
              <a:tr h="654445">
                <a:tc>
                  <a:txBody>
                    <a:bodyPr/>
                    <a:lstStyle/>
                    <a:p>
                      <a:pPr marL="0" marR="0">
                        <a:lnSpc>
                          <a:spcPct val="107000"/>
                        </a:lnSpc>
                        <a:spcBef>
                          <a:spcPts val="0"/>
                        </a:spcBef>
                        <a:spcAft>
                          <a:spcPts val="0"/>
                        </a:spcAft>
                      </a:pPr>
                      <a:r>
                        <a:rPr lang="en-US" sz="2000" u="sng">
                          <a:solidFill>
                            <a:schemeClr val="bg1"/>
                          </a:solidFill>
                          <a:effectLst/>
                          <a:hlinkClick r:id="rId3">
                            <a:extLst>
                              <a:ext uri="{A12FA001-AC4F-418D-AE19-62706E023703}">
                                <ahyp:hlinkClr xmlns:ahyp="http://schemas.microsoft.com/office/drawing/2018/hyperlinkcolor" val="tx"/>
                              </a:ext>
                            </a:extLst>
                          </a:hlinkClick>
                        </a:rPr>
                        <a:t>Partial Search</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a:solidFill>
                            <a:srgbClr val="5E5E5E"/>
                          </a:solidFill>
                          <a:effectLst/>
                        </a:rPr>
                        <a:t>san * california</a:t>
                      </a:r>
                      <a:endParaRPr lang="en-US" sz="180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a:solidFill>
                            <a:srgbClr val="5E5E5E"/>
                          </a:solidFill>
                          <a:effectLst/>
                        </a:rPr>
                        <a:t>Search all words but allow for another word between them</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65248290"/>
                  </a:ext>
                </a:extLst>
              </a:tr>
              <a:tr h="989096">
                <a:tc>
                  <a:txBody>
                    <a:bodyPr/>
                    <a:lstStyle/>
                    <a:p>
                      <a:pPr marL="0" marR="0">
                        <a:lnSpc>
                          <a:spcPct val="107000"/>
                        </a:lnSpc>
                        <a:spcBef>
                          <a:spcPts val="0"/>
                        </a:spcBef>
                        <a:spcAft>
                          <a:spcPts val="0"/>
                        </a:spcAft>
                      </a:pPr>
                      <a:r>
                        <a:rPr lang="en-US" sz="2000">
                          <a:solidFill>
                            <a:schemeClr val="bg1"/>
                          </a:solidFill>
                          <a:effectLst/>
                        </a:rPr>
                        <a:t>Unit Conversion</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a:solidFill>
                            <a:srgbClr val="5E5E5E"/>
                          </a:solidFill>
                          <a:effectLst/>
                        </a:rPr>
                        <a:t>45 celsius in fahrenheit</a:t>
                      </a:r>
                      <a:endParaRPr lang="en-US" sz="180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a:solidFill>
                            <a:srgbClr val="5E5E5E"/>
                          </a:solidFill>
                          <a:effectLst/>
                        </a:rPr>
                        <a:t>Shows how 45 Celsius is expressed in Fahrenheit, returns 113; also works with currencies, weight, distance, and more</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187752770"/>
                  </a:ext>
                </a:extLst>
              </a:tr>
              <a:tr h="654445">
                <a:tc>
                  <a:txBody>
                    <a:bodyPr/>
                    <a:lstStyle/>
                    <a:p>
                      <a:pPr marL="0" marR="0">
                        <a:lnSpc>
                          <a:spcPct val="107000"/>
                        </a:lnSpc>
                        <a:spcBef>
                          <a:spcPts val="0"/>
                        </a:spcBef>
                        <a:spcAft>
                          <a:spcPts val="0"/>
                        </a:spcAft>
                      </a:pPr>
                      <a:r>
                        <a:rPr lang="en-US" sz="2000" u="sng" dirty="0">
                          <a:solidFill>
                            <a:schemeClr val="bg1"/>
                          </a:solidFill>
                          <a:effectLst/>
                          <a:hlinkClick r:id="rId4">
                            <a:extLst>
                              <a:ext uri="{A12FA001-AC4F-418D-AE19-62706E023703}">
                                <ahyp:hlinkClr xmlns:ahyp="http://schemas.microsoft.com/office/drawing/2018/hyperlinkcolor" val="tx"/>
                              </a:ext>
                            </a:extLst>
                          </a:hlinkClick>
                        </a:rPr>
                        <a:t>Domain Search</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a:solidFill>
                            <a:srgbClr val="5E5E5E"/>
                          </a:solidFill>
                          <a:effectLst/>
                        </a:rPr>
                        <a:t>site:lifewire.com "best phone"</a:t>
                      </a:r>
                      <a:endParaRPr lang="en-US" sz="180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a:solidFill>
                            <a:srgbClr val="5E5E5E"/>
                          </a:solidFill>
                          <a:effectLst/>
                        </a:rPr>
                        <a:t>Search lifewire.com for "best phone"</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13735287"/>
                  </a:ext>
                </a:extLst>
              </a:tr>
              <a:tr h="989096">
                <a:tc>
                  <a:txBody>
                    <a:bodyPr/>
                    <a:lstStyle/>
                    <a:p>
                      <a:pPr marL="0" marR="0">
                        <a:lnSpc>
                          <a:spcPct val="107000"/>
                        </a:lnSpc>
                        <a:spcBef>
                          <a:spcPts val="0"/>
                        </a:spcBef>
                        <a:spcAft>
                          <a:spcPts val="0"/>
                        </a:spcAft>
                      </a:pPr>
                      <a:r>
                        <a:rPr lang="en-US" sz="2000" dirty="0">
                          <a:solidFill>
                            <a:schemeClr val="bg1"/>
                          </a:solidFill>
                          <a:effectLst/>
                        </a:rPr>
                        <a:t>Search a Range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a:solidFill>
                            <a:srgbClr val="5E5E5E"/>
                          </a:solidFill>
                          <a:effectLst/>
                        </a:rPr>
                        <a:t>"Android phone" $300..$500</a:t>
                      </a:r>
                      <a:endParaRPr lang="en-US" sz="180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a:solidFill>
                            <a:srgbClr val="5E5E5E"/>
                          </a:solidFill>
                          <a:effectLst/>
                        </a:rPr>
                        <a:t>Search "Android phone" but only show results where the price ranges from $300-$500; also works for dates and other numbers</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1877173"/>
                  </a:ext>
                </a:extLst>
              </a:tr>
            </a:tbl>
          </a:graphicData>
        </a:graphic>
      </p:graphicFrame>
    </p:spTree>
    <p:extLst>
      <p:ext uri="{BB962C8B-B14F-4D97-AF65-F5344CB8AC3E}">
        <p14:creationId xmlns:p14="http://schemas.microsoft.com/office/powerpoint/2010/main" val="425741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1007ABA-0936-4DFB-AE5F-9EBA42D0008C}"/>
              </a:ext>
            </a:extLst>
          </p:cNvPr>
          <p:cNvSpPr txBox="1">
            <a:spLocks/>
          </p:cNvSpPr>
          <p:nvPr/>
        </p:nvSpPr>
        <p:spPr>
          <a:xfrm>
            <a:off x="2813537" y="429567"/>
            <a:ext cx="7268309" cy="54979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600" b="1" dirty="0">
                <a:solidFill>
                  <a:srgbClr val="5E5E5E"/>
                </a:solidFill>
              </a:rPr>
              <a:t>Google Search Operators Cheat Sheet</a:t>
            </a:r>
          </a:p>
        </p:txBody>
      </p:sp>
      <p:graphicFrame>
        <p:nvGraphicFramePr>
          <p:cNvPr id="7" name="Table 6">
            <a:extLst>
              <a:ext uri="{FF2B5EF4-FFF2-40B4-BE49-F238E27FC236}">
                <a16:creationId xmlns:a16="http://schemas.microsoft.com/office/drawing/2014/main" id="{2D359687-DBC3-4ADA-AC44-DA9CD6C6F5A2}"/>
              </a:ext>
            </a:extLst>
          </p:cNvPr>
          <p:cNvGraphicFramePr>
            <a:graphicFrameLocks noGrp="1"/>
          </p:cNvGraphicFramePr>
          <p:nvPr>
            <p:extLst>
              <p:ext uri="{D42A27DB-BD31-4B8C-83A1-F6EECF244321}">
                <p14:modId xmlns:p14="http://schemas.microsoft.com/office/powerpoint/2010/main" val="1740301542"/>
              </p:ext>
            </p:extLst>
          </p:nvPr>
        </p:nvGraphicFramePr>
        <p:xfrm>
          <a:off x="-1" y="1237000"/>
          <a:ext cx="12192001" cy="5824650"/>
        </p:xfrm>
        <a:graphic>
          <a:graphicData uri="http://schemas.openxmlformats.org/drawingml/2006/table">
            <a:tbl>
              <a:tblPr firstRow="1" firstCol="1" bandRow="1">
                <a:tableStyleId>{93296810-A885-4BE3-A3E7-6D5BEEA58F35}</a:tableStyleId>
              </a:tblPr>
              <a:tblGrid>
                <a:gridCol w="2575316">
                  <a:extLst>
                    <a:ext uri="{9D8B030D-6E8A-4147-A177-3AD203B41FA5}">
                      <a16:colId xmlns:a16="http://schemas.microsoft.com/office/drawing/2014/main" val="525781018"/>
                    </a:ext>
                  </a:extLst>
                </a:gridCol>
                <a:gridCol w="2614434">
                  <a:extLst>
                    <a:ext uri="{9D8B030D-6E8A-4147-A177-3AD203B41FA5}">
                      <a16:colId xmlns:a16="http://schemas.microsoft.com/office/drawing/2014/main" val="2577120706"/>
                    </a:ext>
                  </a:extLst>
                </a:gridCol>
                <a:gridCol w="7002251">
                  <a:extLst>
                    <a:ext uri="{9D8B030D-6E8A-4147-A177-3AD203B41FA5}">
                      <a16:colId xmlns:a16="http://schemas.microsoft.com/office/drawing/2014/main" val="904599851"/>
                    </a:ext>
                  </a:extLst>
                </a:gridCol>
              </a:tblGrid>
              <a:tr h="383780">
                <a:tc>
                  <a:txBody>
                    <a:bodyPr/>
                    <a:lstStyle/>
                    <a:p>
                      <a:pPr marL="0" marR="0" algn="l">
                        <a:lnSpc>
                          <a:spcPct val="107000"/>
                        </a:lnSpc>
                        <a:spcBef>
                          <a:spcPts val="0"/>
                        </a:spcBef>
                        <a:spcAft>
                          <a:spcPts val="0"/>
                        </a:spcAft>
                      </a:pPr>
                      <a:r>
                        <a:rPr lang="en-US" sz="2800" dirty="0">
                          <a:effectLst/>
                        </a:rPr>
                        <a:t>Command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ctr">
                        <a:lnSpc>
                          <a:spcPct val="107000"/>
                        </a:lnSpc>
                        <a:spcBef>
                          <a:spcPts val="0"/>
                        </a:spcBef>
                        <a:spcAft>
                          <a:spcPts val="0"/>
                        </a:spcAft>
                      </a:pPr>
                      <a:r>
                        <a:rPr lang="en-US" sz="2800" dirty="0">
                          <a:effectLst/>
                        </a:rPr>
                        <a:t>Example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ctr">
                        <a:lnSpc>
                          <a:spcPct val="107000"/>
                        </a:lnSpc>
                        <a:spcBef>
                          <a:spcPts val="0"/>
                        </a:spcBef>
                        <a:spcAft>
                          <a:spcPts val="0"/>
                        </a:spcAft>
                      </a:pPr>
                      <a:r>
                        <a:rPr lang="en-US" sz="2800" dirty="0">
                          <a:effectLst/>
                        </a:rPr>
                        <a:t>Explanation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extLst>
                  <a:ext uri="{0D108BD9-81ED-4DB2-BD59-A6C34878D82A}">
                    <a16:rowId xmlns:a16="http://schemas.microsoft.com/office/drawing/2014/main" val="3475728120"/>
                  </a:ext>
                </a:extLst>
              </a:tr>
              <a:tr h="654445">
                <a:tc>
                  <a:txBody>
                    <a:bodyPr/>
                    <a:lstStyle/>
                    <a:p>
                      <a:pPr marL="0" marR="0">
                        <a:lnSpc>
                          <a:spcPct val="107000"/>
                        </a:lnSpc>
                        <a:spcBef>
                          <a:spcPts val="0"/>
                        </a:spcBef>
                        <a:spcAft>
                          <a:spcPts val="0"/>
                        </a:spcAft>
                      </a:pPr>
                      <a:r>
                        <a:rPr lang="en-US" sz="2000" u="sng">
                          <a:solidFill>
                            <a:srgbClr val="5E5E5E"/>
                          </a:solidFill>
                          <a:effectLst/>
                          <a:latin typeface="+mn-l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Cache Search</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en-US" sz="2000" dirty="0" err="1">
                          <a:solidFill>
                            <a:srgbClr val="5E5E5E"/>
                          </a:solidFill>
                          <a:effectLst/>
                          <a:latin typeface="+mn-lt"/>
                          <a:ea typeface="Times New Roman" panose="02020603050405020304" pitchFamily="18" charset="0"/>
                          <a:cs typeface="Times New Roman" panose="02020603050405020304" pitchFamily="18" charset="0"/>
                        </a:rPr>
                        <a:t>cache:lifewire.com</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The latest cached version of</a:t>
                      </a:r>
                      <a:r>
                        <a:rPr lang="en-US" sz="2000" i="1">
                          <a:solidFill>
                            <a:srgbClr val="5E5E5E"/>
                          </a:solidFill>
                          <a:effectLst/>
                          <a:latin typeface="+mn-lt"/>
                          <a:ea typeface="Times New Roman" panose="02020603050405020304" pitchFamily="18" charset="0"/>
                          <a:cs typeface="Times New Roman" panose="02020603050405020304" pitchFamily="18" charset="0"/>
                        </a:rPr>
                        <a:t> lifewire.com</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530760025"/>
                  </a:ext>
                </a:extLst>
              </a:tr>
              <a:tr h="319795">
                <a:tc>
                  <a:txBody>
                    <a:bodyPr/>
                    <a:lstStyle/>
                    <a:p>
                      <a:pPr marL="0" marR="0">
                        <a:lnSpc>
                          <a:spcPct val="107000"/>
                        </a:lnSpc>
                        <a:spcBef>
                          <a:spcPts val="0"/>
                        </a:spcBef>
                        <a:spcAft>
                          <a:spcPts val="0"/>
                        </a:spcAft>
                      </a:pPr>
                      <a:r>
                        <a:rPr lang="en-US" sz="2000" u="sng">
                          <a:solidFill>
                            <a:srgbClr val="5E5E5E"/>
                          </a:solidFill>
                          <a:effectLst/>
                          <a:latin typeface="+mn-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Filetype Search</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filetype:pptx zoology</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Search all </a:t>
                      </a:r>
                      <a:r>
                        <a:rPr lang="en-US" sz="2000" u="sng">
                          <a:solidFill>
                            <a:srgbClr val="5E5E5E"/>
                          </a:solidFill>
                          <a:effectLst/>
                          <a:latin typeface="+mn-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PPTX</a:t>
                      </a:r>
                      <a:r>
                        <a:rPr lang="en-US" sz="2000">
                          <a:solidFill>
                            <a:srgbClr val="5E5E5E"/>
                          </a:solidFill>
                          <a:effectLst/>
                          <a:latin typeface="+mn-lt"/>
                          <a:ea typeface="Times New Roman" panose="02020603050405020304" pitchFamily="18" charset="0"/>
                          <a:cs typeface="Times New Roman" panose="02020603050405020304" pitchFamily="18" charset="0"/>
                        </a:rPr>
                        <a:t> files that include the word </a:t>
                      </a:r>
                      <a:r>
                        <a:rPr lang="en-US" sz="2000" i="1">
                          <a:solidFill>
                            <a:srgbClr val="5E5E5E"/>
                          </a:solidFill>
                          <a:effectLst/>
                          <a:latin typeface="+mn-lt"/>
                          <a:ea typeface="Times New Roman" panose="02020603050405020304" pitchFamily="18" charset="0"/>
                          <a:cs typeface="Times New Roman" panose="02020603050405020304" pitchFamily="18" charset="0"/>
                        </a:rPr>
                        <a:t>zoology</a:t>
                      </a:r>
                      <a:r>
                        <a:rPr lang="en-US" sz="2000">
                          <a:solidFill>
                            <a:srgbClr val="5E5E5E"/>
                          </a:solidFill>
                          <a:effectLst/>
                          <a:latin typeface="+mn-lt"/>
                          <a:ea typeface="Times New Roman" panose="02020603050405020304" pitchFamily="18" charset="0"/>
                          <a:cs typeface="Times New Roman" panose="02020603050405020304" pitchFamily="18" charset="0"/>
                        </a:rPr>
                        <a:t> (not all file extensions are supported)</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812026450"/>
                  </a:ext>
                </a:extLst>
              </a:tr>
              <a:tr h="319795">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Title Search</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title:running</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Search for pages with </a:t>
                      </a:r>
                      <a:r>
                        <a:rPr lang="en-US" sz="2000" i="1">
                          <a:solidFill>
                            <a:srgbClr val="5E5E5E"/>
                          </a:solidFill>
                          <a:effectLst/>
                          <a:latin typeface="+mn-lt"/>
                          <a:ea typeface="Times New Roman" panose="02020603050405020304" pitchFamily="18" charset="0"/>
                          <a:cs typeface="Times New Roman" panose="02020603050405020304" pitchFamily="18" charset="0"/>
                        </a:rPr>
                        <a:t>running </a:t>
                      </a:r>
                      <a:r>
                        <a:rPr lang="en-US" sz="2000">
                          <a:solidFill>
                            <a:srgbClr val="5E5E5E"/>
                          </a:solidFill>
                          <a:effectLst/>
                          <a:latin typeface="+mn-lt"/>
                          <a:ea typeface="Times New Roman" panose="02020603050405020304" pitchFamily="18" charset="0"/>
                          <a:cs typeface="Times New Roman" panose="02020603050405020304" pitchFamily="18" charset="0"/>
                        </a:rPr>
                        <a:t>in the title; use </a:t>
                      </a:r>
                      <a:r>
                        <a:rPr lang="en-US" sz="2000" b="1">
                          <a:solidFill>
                            <a:srgbClr val="5E5E5E"/>
                          </a:solidFill>
                          <a:effectLst/>
                          <a:latin typeface="+mn-lt"/>
                          <a:ea typeface="Times New Roman" panose="02020603050405020304" pitchFamily="18" charset="0"/>
                          <a:cs typeface="Times New Roman" panose="02020603050405020304" pitchFamily="18" charset="0"/>
                        </a:rPr>
                        <a:t>allintitle</a:t>
                      </a:r>
                      <a:r>
                        <a:rPr lang="en-US" sz="2000">
                          <a:solidFill>
                            <a:srgbClr val="5E5E5E"/>
                          </a:solidFill>
                          <a:effectLst/>
                          <a:latin typeface="+mn-lt"/>
                          <a:ea typeface="Times New Roman" panose="02020603050405020304" pitchFamily="18" charset="0"/>
                          <a:cs typeface="Times New Roman" panose="02020603050405020304" pitchFamily="18" charset="0"/>
                        </a:rPr>
                        <a:t> to search multiple words</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91131084"/>
                  </a:ext>
                </a:extLst>
              </a:tr>
              <a:tr h="647187">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URL Search</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inurl:chewbacca</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Search for pages that include </a:t>
                      </a:r>
                      <a:r>
                        <a:rPr lang="en-US" sz="2000" b="1">
                          <a:solidFill>
                            <a:srgbClr val="5E5E5E"/>
                          </a:solidFill>
                          <a:effectLst/>
                          <a:latin typeface="+mn-lt"/>
                          <a:ea typeface="Times New Roman" panose="02020603050405020304" pitchFamily="18" charset="0"/>
                          <a:cs typeface="Times New Roman" panose="02020603050405020304" pitchFamily="18" charset="0"/>
                        </a:rPr>
                        <a:t>chewbacca</a:t>
                      </a:r>
                      <a:r>
                        <a:rPr lang="en-US" sz="2000">
                          <a:solidFill>
                            <a:srgbClr val="5E5E5E"/>
                          </a:solidFill>
                          <a:effectLst/>
                          <a:latin typeface="+mn-lt"/>
                          <a:ea typeface="Times New Roman" panose="02020603050405020304" pitchFamily="18" charset="0"/>
                          <a:cs typeface="Times New Roman" panose="02020603050405020304" pitchFamily="18" charset="0"/>
                        </a:rPr>
                        <a:t> in the URL; use </a:t>
                      </a:r>
                      <a:r>
                        <a:rPr lang="en-US" sz="2000" b="1">
                          <a:solidFill>
                            <a:srgbClr val="5E5E5E"/>
                          </a:solidFill>
                          <a:effectLst/>
                          <a:latin typeface="+mn-lt"/>
                          <a:ea typeface="Times New Roman" panose="02020603050405020304" pitchFamily="18" charset="0"/>
                          <a:cs typeface="Times New Roman" panose="02020603050405020304" pitchFamily="18" charset="0"/>
                        </a:rPr>
                        <a:t>allinurl</a:t>
                      </a:r>
                      <a:r>
                        <a:rPr lang="en-US" sz="2000">
                          <a:solidFill>
                            <a:srgbClr val="5E5E5E"/>
                          </a:solidFill>
                          <a:effectLst/>
                          <a:latin typeface="+mn-lt"/>
                          <a:ea typeface="Times New Roman" panose="02020603050405020304" pitchFamily="18" charset="0"/>
                          <a:cs typeface="Times New Roman" panose="02020603050405020304" pitchFamily="18" charset="0"/>
                        </a:rPr>
                        <a:t> to search multiple words</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209939336"/>
                  </a:ext>
                </a:extLst>
              </a:tr>
              <a:tr h="959772">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Body Text Search</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intext:parlor</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Search for pages that include </a:t>
                      </a:r>
                      <a:r>
                        <a:rPr lang="en-US" sz="2000" i="1">
                          <a:solidFill>
                            <a:srgbClr val="5E5E5E"/>
                          </a:solidFill>
                          <a:effectLst/>
                          <a:latin typeface="+mn-lt"/>
                          <a:ea typeface="Times New Roman" panose="02020603050405020304" pitchFamily="18" charset="0"/>
                          <a:cs typeface="Times New Roman" panose="02020603050405020304" pitchFamily="18" charset="0"/>
                        </a:rPr>
                        <a:t>parlor</a:t>
                      </a:r>
                      <a:r>
                        <a:rPr lang="en-US" sz="2000">
                          <a:solidFill>
                            <a:srgbClr val="5E5E5E"/>
                          </a:solidFill>
                          <a:effectLst/>
                          <a:latin typeface="+mn-lt"/>
                          <a:ea typeface="Times New Roman" panose="02020603050405020304" pitchFamily="18" charset="0"/>
                          <a:cs typeface="Times New Roman" panose="02020603050405020304" pitchFamily="18" charset="0"/>
                        </a:rPr>
                        <a:t> in the body of the page (won't return pages that include the search in the title or URL but not the body); use </a:t>
                      </a:r>
                      <a:r>
                        <a:rPr lang="en-US" sz="2000" b="1">
                          <a:solidFill>
                            <a:srgbClr val="5E5E5E"/>
                          </a:solidFill>
                          <a:effectLst/>
                          <a:latin typeface="+mn-lt"/>
                          <a:ea typeface="Times New Roman" panose="02020603050405020304" pitchFamily="18" charset="0"/>
                          <a:cs typeface="Times New Roman" panose="02020603050405020304" pitchFamily="18" charset="0"/>
                        </a:rPr>
                        <a:t>allintext</a:t>
                      </a:r>
                      <a:r>
                        <a:rPr lang="en-US" sz="2000">
                          <a:solidFill>
                            <a:srgbClr val="5E5E5E"/>
                          </a:solidFill>
                          <a:effectLst/>
                          <a:latin typeface="+mn-lt"/>
                          <a:ea typeface="Times New Roman" panose="02020603050405020304" pitchFamily="18" charset="0"/>
                          <a:cs typeface="Times New Roman" panose="02020603050405020304" pitchFamily="18" charset="0"/>
                        </a:rPr>
                        <a:t> to search multiple words</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820499474"/>
                  </a:ext>
                </a:extLst>
              </a:tr>
              <a:tr h="858095">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Words by Proximity</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tech AROUND(3) android</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Search </a:t>
                      </a:r>
                      <a:r>
                        <a:rPr lang="en-US" sz="2000" i="1">
                          <a:solidFill>
                            <a:srgbClr val="5E5E5E"/>
                          </a:solidFill>
                          <a:effectLst/>
                          <a:latin typeface="+mn-lt"/>
                          <a:ea typeface="Times New Roman" panose="02020603050405020304" pitchFamily="18" charset="0"/>
                          <a:cs typeface="Times New Roman" panose="02020603050405020304" pitchFamily="18" charset="0"/>
                        </a:rPr>
                        <a:t>tech</a:t>
                      </a:r>
                      <a:r>
                        <a:rPr lang="en-US" sz="2000">
                          <a:solidFill>
                            <a:srgbClr val="5E5E5E"/>
                          </a:solidFill>
                          <a:effectLst/>
                          <a:latin typeface="+mn-lt"/>
                          <a:ea typeface="Times New Roman" panose="02020603050405020304" pitchFamily="18" charset="0"/>
                          <a:cs typeface="Times New Roman" panose="02020603050405020304" pitchFamily="18" charset="0"/>
                        </a:rPr>
                        <a:t> and </a:t>
                      </a:r>
                      <a:r>
                        <a:rPr lang="en-US" sz="2000" i="1">
                          <a:solidFill>
                            <a:srgbClr val="5E5E5E"/>
                          </a:solidFill>
                          <a:effectLst/>
                          <a:latin typeface="+mn-lt"/>
                          <a:ea typeface="Times New Roman" panose="02020603050405020304" pitchFamily="18" charset="0"/>
                          <a:cs typeface="Times New Roman" panose="02020603050405020304" pitchFamily="18" charset="0"/>
                        </a:rPr>
                        <a:t>android</a:t>
                      </a:r>
                      <a:r>
                        <a:rPr lang="en-US" sz="2000">
                          <a:solidFill>
                            <a:srgbClr val="5E5E5E"/>
                          </a:solidFill>
                          <a:effectLst/>
                          <a:latin typeface="+mn-lt"/>
                          <a:ea typeface="Times New Roman" panose="02020603050405020304" pitchFamily="18" charset="0"/>
                          <a:cs typeface="Times New Roman" panose="02020603050405020304" pitchFamily="18" charset="0"/>
                        </a:rPr>
                        <a:t>, but only show results where the terms are within three words of each other</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65248290"/>
                  </a:ext>
                </a:extLst>
              </a:tr>
              <a:tr h="989096">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Related Sites</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en-US" sz="2000">
                          <a:solidFill>
                            <a:srgbClr val="5E5E5E"/>
                          </a:solidFill>
                          <a:effectLst/>
                          <a:latin typeface="+mn-lt"/>
                          <a:ea typeface="Times New Roman" panose="02020603050405020304" pitchFamily="18" charset="0"/>
                          <a:cs typeface="Times New Roman" panose="02020603050405020304" pitchFamily="18" charset="0"/>
                        </a:rPr>
                        <a:t>related:engadget.com</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Find websites that have similar content as another one</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187752770"/>
                  </a:ext>
                </a:extLst>
              </a:tr>
            </a:tbl>
          </a:graphicData>
        </a:graphic>
      </p:graphicFrame>
    </p:spTree>
    <p:extLst>
      <p:ext uri="{BB962C8B-B14F-4D97-AF65-F5344CB8AC3E}">
        <p14:creationId xmlns:p14="http://schemas.microsoft.com/office/powerpoint/2010/main" val="201006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7F78CD0-5AE8-4B79-8BD6-5B0251069103}"/>
              </a:ext>
            </a:extLst>
          </p:cNvPr>
          <p:cNvSpPr>
            <a:spLocks noGrp="1"/>
          </p:cNvSpPr>
          <p:nvPr>
            <p:ph type="pic" sz="quarter" idx="15"/>
          </p:nvPr>
        </p:nvSpPr>
        <p:spPr/>
      </p:sp>
      <p:sp>
        <p:nvSpPr>
          <p:cNvPr id="3" name="Text Placeholder 2">
            <a:extLst>
              <a:ext uri="{FF2B5EF4-FFF2-40B4-BE49-F238E27FC236}">
                <a16:creationId xmlns:a16="http://schemas.microsoft.com/office/drawing/2014/main" id="{DB95989C-C9F6-424E-B0A3-D6C9D5B557BA}"/>
              </a:ext>
            </a:extLst>
          </p:cNvPr>
          <p:cNvSpPr>
            <a:spLocks noGrp="1"/>
          </p:cNvSpPr>
          <p:nvPr>
            <p:ph type="body" sz="quarter" idx="13"/>
          </p:nvPr>
        </p:nvSpPr>
        <p:spPr>
          <a:xfrm>
            <a:off x="381114" y="569970"/>
            <a:ext cx="3735936" cy="4727266"/>
          </a:xfrm>
        </p:spPr>
        <p:txBody>
          <a:bodyPr/>
          <a:lstStyle/>
          <a:p>
            <a:r>
              <a:rPr lang="en-US" i="0" dirty="0">
                <a:effectLst/>
              </a:rPr>
              <a:t>Tips for Effective Search Strategies</a:t>
            </a:r>
          </a:p>
          <a:p>
            <a:endParaRPr lang="en-IE" dirty="0"/>
          </a:p>
        </p:txBody>
      </p:sp>
      <p:pic>
        <p:nvPicPr>
          <p:cNvPr id="4" name="Online Media 3" title="Online Research: Tips for Effective Search Strategies">
            <a:hlinkClick r:id="" action="ppaction://media"/>
            <a:extLst>
              <a:ext uri="{FF2B5EF4-FFF2-40B4-BE49-F238E27FC236}">
                <a16:creationId xmlns:a16="http://schemas.microsoft.com/office/drawing/2014/main" id="{EFDBE2C2-E342-4F59-B30F-0AB481AB3E29}"/>
              </a:ext>
            </a:extLst>
          </p:cNvPr>
          <p:cNvPicPr>
            <a:picLocks noRot="1" noChangeAspect="1"/>
          </p:cNvPicPr>
          <p:nvPr>
            <a:videoFile r:link="rId1"/>
          </p:nvPr>
        </p:nvPicPr>
        <p:blipFill>
          <a:blip r:embed="rId3"/>
          <a:stretch>
            <a:fillRect/>
          </a:stretch>
        </p:blipFill>
        <p:spPr>
          <a:xfrm>
            <a:off x="5272598" y="1340647"/>
            <a:ext cx="5665788" cy="3604360"/>
          </a:xfrm>
          <a:prstGeom prst="rect">
            <a:avLst/>
          </a:prstGeom>
        </p:spPr>
      </p:pic>
      <p:sp>
        <p:nvSpPr>
          <p:cNvPr id="6" name="Arrow: Striped Right 5">
            <a:extLst>
              <a:ext uri="{FF2B5EF4-FFF2-40B4-BE49-F238E27FC236}">
                <a16:creationId xmlns:a16="http://schemas.microsoft.com/office/drawing/2014/main" id="{E1555B5D-5B98-469A-ADFE-8E7C11543585}"/>
              </a:ext>
            </a:extLst>
          </p:cNvPr>
          <p:cNvSpPr/>
          <p:nvPr/>
        </p:nvSpPr>
        <p:spPr>
          <a:xfrm>
            <a:off x="2817198" y="2682465"/>
            <a:ext cx="1251751" cy="841039"/>
          </a:xfrm>
          <a:prstGeom prst="stripedRightArrow">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7BE68C4F-42EC-4878-8D0D-DEA059CB31B1}"/>
              </a:ext>
            </a:extLst>
          </p:cNvPr>
          <p:cNvSpPr txBox="1"/>
          <p:nvPr/>
        </p:nvSpPr>
        <p:spPr>
          <a:xfrm>
            <a:off x="2451168" y="3735627"/>
            <a:ext cx="2395108" cy="461665"/>
          </a:xfrm>
          <a:prstGeom prst="rect">
            <a:avLst/>
          </a:prstGeom>
          <a:noFill/>
        </p:spPr>
        <p:txBody>
          <a:bodyPr wrap="square" rtlCol="0">
            <a:spAutoFit/>
          </a:bodyPr>
          <a:lstStyle/>
          <a:p>
            <a:r>
              <a:rPr lang="en-IE" sz="2400" b="1" dirty="0"/>
              <a:t>WATCH HERE</a:t>
            </a:r>
          </a:p>
        </p:txBody>
      </p:sp>
      <p:sp>
        <p:nvSpPr>
          <p:cNvPr id="8" name="TextBox 7">
            <a:extLst>
              <a:ext uri="{FF2B5EF4-FFF2-40B4-BE49-F238E27FC236}">
                <a16:creationId xmlns:a16="http://schemas.microsoft.com/office/drawing/2014/main" id="{4D28034D-888F-43BB-B5C5-963821188220}"/>
              </a:ext>
            </a:extLst>
          </p:cNvPr>
          <p:cNvSpPr txBox="1"/>
          <p:nvPr/>
        </p:nvSpPr>
        <p:spPr>
          <a:xfrm>
            <a:off x="2689934" y="5619565"/>
            <a:ext cx="8998090" cy="830997"/>
          </a:xfrm>
          <a:prstGeom prst="rect">
            <a:avLst/>
          </a:prstGeom>
          <a:noFill/>
        </p:spPr>
        <p:txBody>
          <a:bodyPr wrap="square" rtlCol="0">
            <a:spAutoFit/>
          </a:bodyPr>
          <a:lstStyle/>
          <a:p>
            <a:r>
              <a:rPr lang="en-IE" sz="2400" dirty="0">
                <a:solidFill>
                  <a:srgbClr val="5E5E5E"/>
                </a:solidFill>
              </a:rPr>
              <a:t>Learn how you can use BOOLEAN OPERATORS, QUOTATION MARKS AND ASTERIX/STAR SYMBOL to boost your search</a:t>
            </a:r>
          </a:p>
        </p:txBody>
      </p:sp>
    </p:spTree>
    <p:extLst>
      <p:ext uri="{BB962C8B-B14F-4D97-AF65-F5344CB8AC3E}">
        <p14:creationId xmlns:p14="http://schemas.microsoft.com/office/powerpoint/2010/main" val="13411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4D479-707B-41B8-A83F-0268B3D9AD73}"/>
              </a:ext>
            </a:extLst>
          </p:cNvPr>
          <p:cNvSpPr/>
          <p:nvPr/>
        </p:nvSpPr>
        <p:spPr>
          <a:xfrm>
            <a:off x="9445082" y="5731084"/>
            <a:ext cx="2520175" cy="844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77F513A3-15BA-449E-A8E7-345539BE924A}"/>
              </a:ext>
            </a:extLst>
          </p:cNvPr>
          <p:cNvSpPr>
            <a:spLocks noGrp="1"/>
          </p:cNvSpPr>
          <p:nvPr>
            <p:ph type="body" sz="quarter" idx="13"/>
          </p:nvPr>
        </p:nvSpPr>
        <p:spPr/>
        <p:txBody>
          <a:bodyPr/>
          <a:lstStyle/>
          <a:p>
            <a:r>
              <a:rPr lang="en-IE" dirty="0"/>
              <a:t>D</a:t>
            </a:r>
            <a:r>
              <a:rPr lang="hr-BA" dirty="0"/>
              <a:t>igital tools</a:t>
            </a:r>
            <a:r>
              <a:rPr lang="en-IE" dirty="0"/>
              <a:t> x 3 </a:t>
            </a:r>
            <a:r>
              <a:rPr lang="hr-BA" dirty="0"/>
              <a:t> to help you filter and organise data</a:t>
            </a:r>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7E2FF5B2-02ED-429B-AF7C-55A1BC8DB6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3523" y="4080807"/>
            <a:ext cx="3369289" cy="237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Logo, company name&#10;&#10;Description automatically generated">
            <a:extLst>
              <a:ext uri="{FF2B5EF4-FFF2-40B4-BE49-F238E27FC236}">
                <a16:creationId xmlns:a16="http://schemas.microsoft.com/office/drawing/2014/main" id="{59202653-A793-4B49-8BE8-AD2345A4B5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321" t="20767" r="12960" b="7627"/>
          <a:stretch/>
        </p:blipFill>
        <p:spPr>
          <a:xfrm>
            <a:off x="8432583" y="4053313"/>
            <a:ext cx="3221483" cy="237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Group 13">
            <a:extLst>
              <a:ext uri="{FF2B5EF4-FFF2-40B4-BE49-F238E27FC236}">
                <a16:creationId xmlns:a16="http://schemas.microsoft.com/office/drawing/2014/main" id="{1DC74819-D054-46F5-8C94-1F555B100B4F}"/>
              </a:ext>
            </a:extLst>
          </p:cNvPr>
          <p:cNvGrpSpPr/>
          <p:nvPr/>
        </p:nvGrpSpPr>
        <p:grpSpPr>
          <a:xfrm>
            <a:off x="4425303" y="1632421"/>
            <a:ext cx="3514788" cy="4824387"/>
            <a:chOff x="4301011" y="1632421"/>
            <a:chExt cx="3514788" cy="4824387"/>
          </a:xfrm>
        </p:grpSpPr>
        <p:pic>
          <p:nvPicPr>
            <p:cNvPr id="5" name="Picture 4" descr="Graphical user interface, application&#10;&#10;Description automatically generated">
              <a:extLst>
                <a:ext uri="{FF2B5EF4-FFF2-40B4-BE49-F238E27FC236}">
                  <a16:creationId xmlns:a16="http://schemas.microsoft.com/office/drawing/2014/main" id="{80A2F0F3-ECD9-45C5-AD43-E27165449B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37014" y="4090002"/>
              <a:ext cx="3478785" cy="2366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40FB28DD-D721-4C93-B8D1-C588658117DF}"/>
                </a:ext>
              </a:extLst>
            </p:cNvPr>
            <p:cNvSpPr txBox="1"/>
            <p:nvPr/>
          </p:nvSpPr>
          <p:spPr>
            <a:xfrm>
              <a:off x="4301011" y="1632421"/>
              <a:ext cx="3514788" cy="2308324"/>
            </a:xfrm>
            <a:prstGeom prst="rect">
              <a:avLst/>
            </a:prstGeom>
            <a:solidFill>
              <a:srgbClr val="00ACA7"/>
            </a:solidFill>
          </p:spPr>
          <p:txBody>
            <a:bodyPr wrap="square" rtlCol="0">
              <a:spAutoFit/>
            </a:bodyPr>
            <a:lstStyle/>
            <a:p>
              <a:r>
                <a:rPr lang="en-US" sz="2400" b="1" i="0" dirty="0" err="1">
                  <a:solidFill>
                    <a:schemeClr val="bg1"/>
                  </a:solidFill>
                  <a:effectLst/>
                </a:rPr>
                <a:t>Diigo</a:t>
              </a:r>
              <a:r>
                <a:rPr lang="en-US" sz="2400" b="1" i="0" dirty="0">
                  <a:solidFill>
                    <a:schemeClr val="bg1"/>
                  </a:solidFill>
                  <a:effectLst/>
                </a:rPr>
                <a:t> </a:t>
              </a:r>
            </a:p>
            <a:p>
              <a:r>
                <a:rPr lang="en-US" sz="2400" i="0" dirty="0">
                  <a:solidFill>
                    <a:schemeClr val="bg1"/>
                  </a:solidFill>
                  <a:effectLst/>
                </a:rPr>
                <a:t>is a </a:t>
              </a:r>
              <a:r>
                <a:rPr lang="en-US" sz="2400" i="0" u="none" strike="noStrike" dirty="0">
                  <a:solidFill>
                    <a:schemeClr val="bg1"/>
                  </a:solidFill>
                  <a:effectLst/>
                </a:rPr>
                <a:t>social</a:t>
              </a:r>
              <a:r>
                <a:rPr lang="en-US" sz="2400" i="0" dirty="0">
                  <a:solidFill>
                    <a:schemeClr val="bg1"/>
                  </a:solidFill>
                  <a:effectLst/>
                </a:rPr>
                <a:t> </a:t>
              </a:r>
              <a:r>
                <a:rPr lang="en-US" sz="2400" i="0" u="none" strike="noStrike" dirty="0">
                  <a:solidFill>
                    <a:schemeClr val="bg1"/>
                  </a:solidFill>
                  <a:effectLst/>
                </a:rPr>
                <a:t>website</a:t>
              </a:r>
              <a:r>
                <a:rPr lang="en-US" sz="2400" i="0" dirty="0">
                  <a:solidFill>
                    <a:schemeClr val="bg1"/>
                  </a:solidFill>
                  <a:effectLst/>
                </a:rPr>
                <a:t> </a:t>
              </a:r>
            </a:p>
            <a:p>
              <a:r>
                <a:rPr lang="en-US" sz="2400" i="0" dirty="0">
                  <a:solidFill>
                    <a:schemeClr val="bg1"/>
                  </a:solidFill>
                  <a:effectLst/>
                </a:rPr>
                <a:t>that allows </a:t>
              </a:r>
              <a:r>
                <a:rPr lang="en-US" sz="2400" i="0" u="none" strike="noStrike" dirty="0">
                  <a:solidFill>
                    <a:schemeClr val="bg1"/>
                  </a:solidFill>
                  <a:effectLst/>
                </a:rPr>
                <a:t>users</a:t>
              </a:r>
              <a:r>
                <a:rPr lang="en-US" sz="2400" i="0" dirty="0">
                  <a:solidFill>
                    <a:schemeClr val="bg1"/>
                  </a:solidFill>
                  <a:effectLst/>
                </a:rPr>
                <a:t> to </a:t>
              </a:r>
            </a:p>
            <a:p>
              <a:r>
                <a:rPr lang="en-US" sz="2400" i="0" u="none" strike="noStrike" dirty="0">
                  <a:solidFill>
                    <a:schemeClr val="bg1"/>
                  </a:solidFill>
                  <a:effectLst/>
                </a:rPr>
                <a:t>bookmark</a:t>
              </a:r>
              <a:r>
                <a:rPr lang="en-US" sz="2400" i="0" dirty="0">
                  <a:solidFill>
                    <a:schemeClr val="bg1"/>
                  </a:solidFill>
                  <a:effectLst/>
                </a:rPr>
                <a:t> and </a:t>
              </a:r>
              <a:r>
                <a:rPr lang="en-US" sz="2400" i="0" strike="noStrike" dirty="0">
                  <a:solidFill>
                    <a:schemeClr val="bg1"/>
                  </a:solidFill>
                  <a:effectLst/>
                </a:rPr>
                <a:t>tag</a:t>
              </a:r>
              <a:r>
                <a:rPr lang="en-US" sz="2400" i="0" dirty="0">
                  <a:solidFill>
                    <a:schemeClr val="bg1"/>
                  </a:solidFill>
                  <a:effectLst/>
                </a:rPr>
                <a:t> Web pages.</a:t>
              </a:r>
            </a:p>
            <a:p>
              <a:endParaRPr lang="en-IE" sz="2400" dirty="0">
                <a:solidFill>
                  <a:schemeClr val="bg1"/>
                </a:solidFill>
              </a:endParaRPr>
            </a:p>
          </p:txBody>
        </p:sp>
      </p:grpSp>
      <p:sp>
        <p:nvSpPr>
          <p:cNvPr id="11" name="TextBox 10">
            <a:extLst>
              <a:ext uri="{FF2B5EF4-FFF2-40B4-BE49-F238E27FC236}">
                <a16:creationId xmlns:a16="http://schemas.microsoft.com/office/drawing/2014/main" id="{C3F518B8-51AA-434D-9787-6B132144E17E}"/>
              </a:ext>
            </a:extLst>
          </p:cNvPr>
          <p:cNvSpPr txBox="1"/>
          <p:nvPr/>
        </p:nvSpPr>
        <p:spPr>
          <a:xfrm>
            <a:off x="504393" y="1632421"/>
            <a:ext cx="3503609" cy="2308324"/>
          </a:xfrm>
          <a:prstGeom prst="rect">
            <a:avLst/>
          </a:prstGeom>
          <a:solidFill>
            <a:srgbClr val="00ACA7"/>
          </a:solidFill>
        </p:spPr>
        <p:txBody>
          <a:bodyPr wrap="square" rtlCol="0">
            <a:spAutoFit/>
          </a:bodyPr>
          <a:lstStyle/>
          <a:p>
            <a:r>
              <a:rPr lang="en-US" sz="2400" b="1" i="0" dirty="0" err="1">
                <a:solidFill>
                  <a:schemeClr val="bg1"/>
                </a:solidFill>
                <a:effectLst/>
              </a:rPr>
              <a:t>Pearltrees</a:t>
            </a:r>
            <a:r>
              <a:rPr lang="en-US" sz="2400" b="0" i="0" dirty="0">
                <a:solidFill>
                  <a:schemeClr val="bg1"/>
                </a:solidFill>
                <a:effectLst/>
              </a:rPr>
              <a:t> </a:t>
            </a:r>
          </a:p>
          <a:p>
            <a:r>
              <a:rPr lang="en-US" sz="2400" b="0" i="0" dirty="0">
                <a:solidFill>
                  <a:schemeClr val="bg1"/>
                </a:solidFill>
                <a:effectLst/>
              </a:rPr>
              <a:t>refers to itself as "a place for your interests".</a:t>
            </a:r>
            <a:r>
              <a:rPr lang="en-US" sz="2400" b="0" i="0" baseline="30000" dirty="0">
                <a:solidFill>
                  <a:schemeClr val="bg1"/>
                </a:solidFill>
                <a:effectLst/>
              </a:rPr>
              <a:t> </a:t>
            </a:r>
            <a:r>
              <a:rPr lang="en-US" sz="2400" b="0" i="0" dirty="0">
                <a:solidFill>
                  <a:schemeClr val="bg1"/>
                </a:solidFill>
                <a:effectLst/>
              </a:rPr>
              <a:t>Functionally the product is a visual and collaborative curation tool</a:t>
            </a:r>
            <a:endParaRPr lang="en-IE" sz="2400" dirty="0">
              <a:solidFill>
                <a:schemeClr val="bg1"/>
              </a:solidFill>
            </a:endParaRPr>
          </a:p>
        </p:txBody>
      </p:sp>
      <p:sp>
        <p:nvSpPr>
          <p:cNvPr id="12" name="TextBox 11">
            <a:extLst>
              <a:ext uri="{FF2B5EF4-FFF2-40B4-BE49-F238E27FC236}">
                <a16:creationId xmlns:a16="http://schemas.microsoft.com/office/drawing/2014/main" id="{241E3527-42EA-4110-B14D-381B4861E366}"/>
              </a:ext>
            </a:extLst>
          </p:cNvPr>
          <p:cNvSpPr txBox="1"/>
          <p:nvPr/>
        </p:nvSpPr>
        <p:spPr>
          <a:xfrm>
            <a:off x="8364012" y="1616686"/>
            <a:ext cx="3358627" cy="2308324"/>
          </a:xfrm>
          <a:prstGeom prst="rect">
            <a:avLst/>
          </a:prstGeom>
          <a:solidFill>
            <a:srgbClr val="00ACA7"/>
          </a:solidFill>
        </p:spPr>
        <p:txBody>
          <a:bodyPr wrap="square" rtlCol="0">
            <a:spAutoFit/>
          </a:bodyPr>
          <a:lstStyle/>
          <a:p>
            <a:r>
              <a:rPr lang="en-US" sz="2400" b="1" i="0" dirty="0">
                <a:solidFill>
                  <a:schemeClr val="bg1"/>
                </a:solidFill>
                <a:effectLst/>
              </a:rPr>
              <a:t>Padlet </a:t>
            </a:r>
          </a:p>
          <a:p>
            <a:r>
              <a:rPr lang="en-US" sz="2400" dirty="0">
                <a:solidFill>
                  <a:schemeClr val="bg1"/>
                </a:solidFill>
              </a:rPr>
              <a:t>is </a:t>
            </a:r>
            <a:r>
              <a:rPr lang="en-US" sz="2400" b="0" i="0" dirty="0">
                <a:solidFill>
                  <a:schemeClr val="bg1"/>
                </a:solidFill>
                <a:effectLst/>
              </a:rPr>
              <a:t>a cloud-based </a:t>
            </a:r>
            <a:r>
              <a:rPr lang="en-US" sz="2400" b="0" i="0" u="none" strike="noStrike" dirty="0">
                <a:solidFill>
                  <a:schemeClr val="bg1"/>
                </a:solidFill>
                <a:effectLst/>
              </a:rPr>
              <a:t>software </a:t>
            </a:r>
            <a:r>
              <a:rPr lang="en-US" sz="2400" b="0" i="0" dirty="0">
                <a:solidFill>
                  <a:schemeClr val="bg1"/>
                </a:solidFill>
                <a:effectLst/>
              </a:rPr>
              <a:t>widely used among teachers as a pedagogical tool</a:t>
            </a:r>
          </a:p>
          <a:p>
            <a:endParaRPr lang="en-IE" sz="2400" dirty="0">
              <a:solidFill>
                <a:schemeClr val="bg1"/>
              </a:solidFill>
            </a:endParaRPr>
          </a:p>
        </p:txBody>
      </p:sp>
    </p:spTree>
    <p:extLst>
      <p:ext uri="{BB962C8B-B14F-4D97-AF65-F5344CB8AC3E}">
        <p14:creationId xmlns:p14="http://schemas.microsoft.com/office/powerpoint/2010/main" val="984520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301842" y="333997"/>
            <a:ext cx="10978262" cy="1083096"/>
          </a:xfrm>
        </p:spPr>
        <p:txBody>
          <a:bodyPr vert="horz" lIns="91440" tIns="45720" rIns="91440" bIns="45720" rtlCol="0" anchor="t">
            <a:normAutofit/>
          </a:bodyPr>
          <a:lstStyle/>
          <a:p>
            <a:r>
              <a:rPr lang="en-GB" sz="3600" dirty="0"/>
              <a:t>TOOL NAME: </a:t>
            </a:r>
            <a:r>
              <a:rPr lang="en-GB" sz="3600" dirty="0" err="1"/>
              <a:t>Pearltrees</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223022" y="1215480"/>
            <a:ext cx="7385573" cy="5163014"/>
          </a:xfrm>
          <a:solidFill>
            <a:srgbClr val="00ACA7"/>
          </a:solidFill>
        </p:spPr>
        <p:txBody>
          <a:bodyPr vert="horz" lIns="91440" tIns="45720" rIns="91440" bIns="45720" rtlCol="0" anchor="t">
            <a:noAutofit/>
          </a:bodyPr>
          <a:lstStyle/>
          <a:p>
            <a:r>
              <a:rPr lang="en-GB" dirty="0">
                <a:solidFill>
                  <a:schemeClr val="bg1"/>
                </a:solidFill>
              </a:rPr>
              <a:t>-  </a:t>
            </a:r>
            <a:r>
              <a:rPr lang="en-GB" dirty="0" err="1">
                <a:solidFill>
                  <a:schemeClr val="bg1"/>
                </a:solidFill>
              </a:rPr>
              <a:t>Pearltress</a:t>
            </a:r>
            <a:r>
              <a:rPr lang="en-GB" dirty="0">
                <a:solidFill>
                  <a:schemeClr val="bg1"/>
                </a:solidFill>
              </a:rPr>
              <a:t> is a free, visual and collaborative library that lets you organize web pages, files, photos and notes to retrieve and share them anywhere easily. Pearltrees provides a structure for teachers or students to gather, share, and organize resources. </a:t>
            </a:r>
          </a:p>
          <a:p>
            <a:r>
              <a:rPr lang="en-GB" dirty="0">
                <a:solidFill>
                  <a:schemeClr val="bg1"/>
                </a:solidFill>
              </a:rPr>
              <a:t>-  Your links, or “pearls”, are connected into  “trees” and can be easily embedded onto a website, blog, or Facebook/Twitter account.</a:t>
            </a:r>
          </a:p>
          <a:p>
            <a:endParaRPr lang="en-US" b="1" dirty="0">
              <a:solidFill>
                <a:schemeClr val="bg1"/>
              </a:solidFill>
            </a:endParaRPr>
          </a:p>
          <a:p>
            <a:r>
              <a:rPr lang="en-US" b="1" dirty="0">
                <a:solidFill>
                  <a:schemeClr val="bg1"/>
                </a:solidFill>
              </a:rPr>
              <a:t>Teaching Activities:</a:t>
            </a:r>
            <a:r>
              <a:rPr lang="en-US" dirty="0">
                <a:solidFill>
                  <a:schemeClr val="bg1"/>
                </a:solidFill>
              </a:rPr>
              <a:t> Preparation, </a:t>
            </a:r>
            <a:r>
              <a:rPr lang="en-IE" dirty="0">
                <a:solidFill>
                  <a:schemeClr val="bg1"/>
                </a:solidFill>
              </a:rPr>
              <a:t>Presentation, Interaction/Assessment, Digital Library</a:t>
            </a:r>
          </a:p>
          <a:p>
            <a:r>
              <a:rPr lang="en-US" b="1" dirty="0">
                <a:solidFill>
                  <a:schemeClr val="bg1"/>
                </a:solidFill>
              </a:rPr>
              <a:t>Suitable for Learner Style: </a:t>
            </a:r>
            <a:r>
              <a:rPr lang="en-US" dirty="0">
                <a:solidFill>
                  <a:schemeClr val="bg1"/>
                </a:solidFill>
              </a:rPr>
              <a:t>Visual, Aural, Print, Practical</a:t>
            </a:r>
          </a:p>
          <a:p>
            <a:pPr marL="0" marR="0" lvl="0" indent="0" defTabSz="914400" rtl="0" eaLnBrk="1" fontAlgn="auto" latinLnBrk="0" hangingPunct="1">
              <a:lnSpc>
                <a:spcPct val="90000"/>
              </a:lnSpc>
              <a:spcBef>
                <a:spcPts val="1000"/>
              </a:spcBef>
              <a:spcAft>
                <a:spcPts val="0"/>
              </a:spcAft>
              <a:buClrTx/>
              <a:buSzTx/>
              <a:buFont typeface="Arial"/>
              <a:buNone/>
              <a:tabLst/>
              <a:defRPr/>
            </a:pPr>
            <a:r>
              <a:rPr lang="en-US" b="1" dirty="0">
                <a:solidFill>
                  <a:schemeClr val="bg1"/>
                </a:solidFill>
              </a:rPr>
              <a:t>Ease of use: </a:t>
            </a:r>
            <a:r>
              <a:rPr lang="en-US" dirty="0">
                <a:solidFill>
                  <a:schemeClr val="bg1"/>
                </a:solidFill>
              </a:rPr>
              <a:t>Semi-Advanced </a:t>
            </a:r>
            <a:endParaRPr lang="en-US" b="1" dirty="0">
              <a:solidFill>
                <a:schemeClr val="bg1"/>
              </a:solidFill>
            </a:endParaRPr>
          </a:p>
          <a:p>
            <a:endParaRPr lang="en-IE" sz="1900" dirty="0"/>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4" name="Picture 3">
            <a:extLst>
              <a:ext uri="{FF2B5EF4-FFF2-40B4-BE49-F238E27FC236}">
                <a16:creationId xmlns:a16="http://schemas.microsoft.com/office/drawing/2014/main" id="{5A5BE5E7-12EE-47E9-A037-CD063223E8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12101" y="1182284"/>
            <a:ext cx="3390941" cy="1552713"/>
          </a:xfrm>
          <a:prstGeom prst="rect">
            <a:avLst/>
          </a:prstGeom>
        </p:spPr>
      </p:pic>
      <p:pic>
        <p:nvPicPr>
          <p:cNvPr id="6" name="Picture 5">
            <a:extLst>
              <a:ext uri="{FF2B5EF4-FFF2-40B4-BE49-F238E27FC236}">
                <a16:creationId xmlns:a16="http://schemas.microsoft.com/office/drawing/2014/main" id="{79FF2D70-7CCA-4CF8-83A6-62693A08BB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2102" y="2734997"/>
            <a:ext cx="3378062" cy="2609735"/>
          </a:xfrm>
          <a:prstGeom prst="rect">
            <a:avLst/>
          </a:prstGeom>
        </p:spPr>
      </p:pic>
    </p:spTree>
    <p:extLst>
      <p:ext uri="{BB962C8B-B14F-4D97-AF65-F5344CB8AC3E}">
        <p14:creationId xmlns:p14="http://schemas.microsoft.com/office/powerpoint/2010/main" val="378758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55E6E7-7A31-DC44-9B60-27AA6EBABF0E}"/>
              </a:ext>
            </a:extLst>
          </p:cNvPr>
          <p:cNvSpPr>
            <a:spLocks noGrp="1"/>
          </p:cNvSpPr>
          <p:nvPr>
            <p:ph type="body" sz="quarter" idx="15"/>
          </p:nvPr>
        </p:nvSpPr>
        <p:spPr>
          <a:xfrm>
            <a:off x="189571" y="607916"/>
            <a:ext cx="10978262" cy="1083096"/>
          </a:xfrm>
        </p:spPr>
        <p:txBody>
          <a:bodyPr/>
          <a:lstStyle/>
          <a:p>
            <a:r>
              <a:rPr lang="en-US" dirty="0"/>
              <a:t>Getting Started with Pearltrees</a:t>
            </a:r>
          </a:p>
          <a:p>
            <a:endParaRPr lang="en-US" dirty="0"/>
          </a:p>
        </p:txBody>
      </p:sp>
      <p:sp>
        <p:nvSpPr>
          <p:cNvPr id="3" name="Text Placeholder 4">
            <a:extLst>
              <a:ext uri="{FF2B5EF4-FFF2-40B4-BE49-F238E27FC236}">
                <a16:creationId xmlns:a16="http://schemas.microsoft.com/office/drawing/2014/main" id="{5AA4A602-0165-4673-9D1B-9CF2066BA995}"/>
              </a:ext>
            </a:extLst>
          </p:cNvPr>
          <p:cNvSpPr>
            <a:spLocks noGrp="1"/>
          </p:cNvSpPr>
          <p:nvPr>
            <p:ph type="body" sz="quarter" idx="16"/>
          </p:nvPr>
        </p:nvSpPr>
        <p:spPr>
          <a:xfrm>
            <a:off x="189571" y="1881153"/>
            <a:ext cx="4895385" cy="4742671"/>
          </a:xfrm>
          <a:solidFill>
            <a:schemeClr val="bg1"/>
          </a:solidFill>
        </p:spPr>
        <p:txBody>
          <a:bodyPr vert="horz" lIns="91440" tIns="45720" rIns="91440" bIns="45720" rtlCol="0" anchor="t">
            <a:noAutofit/>
          </a:bodyPr>
          <a:lstStyle/>
          <a:p>
            <a:r>
              <a:rPr lang="en-US" b="1" dirty="0">
                <a:solidFill>
                  <a:srgbClr val="E78631"/>
                </a:solidFill>
              </a:rPr>
              <a:t>Instructions for Educators</a:t>
            </a:r>
          </a:p>
          <a:p>
            <a:pPr marL="342900" lvl="0" indent="-342900">
              <a:lnSpc>
                <a:spcPct val="107000"/>
              </a:lnSpc>
              <a:buFont typeface="+mj-lt"/>
              <a:buAutoNum type="arabicPeriod"/>
            </a:pPr>
            <a:r>
              <a:rPr lang="en-GB" dirty="0">
                <a:effectLst/>
                <a:latin typeface="Calibri" panose="020F0502020204030204" pitchFamily="34" charset="0"/>
                <a:ea typeface="Calibri" panose="020F0502020204030204" pitchFamily="34" charset="0"/>
                <a:cs typeface="Times New Roman" panose="02020603050405020304" pitchFamily="18" charset="0"/>
              </a:rPr>
              <a:t>Go to </a:t>
            </a:r>
            <a:r>
              <a:rPr lang="en-GB"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www.pearltrees.com</a:t>
            </a:r>
            <a:endParaRPr lang="en-GB"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dirty="0"/>
              <a:t>Sign up using your Email account to begin using Pearltrees</a:t>
            </a:r>
          </a:p>
          <a:p>
            <a:pPr marL="342900" lvl="0" indent="-342900">
              <a:lnSpc>
                <a:spcPct val="107000"/>
              </a:lnSpc>
              <a:buFont typeface="+mj-lt"/>
              <a:buAutoNum type="arabicPeriod"/>
            </a:pPr>
            <a:r>
              <a:rPr lang="en-GB" dirty="0"/>
              <a:t>Be sure to watch the video tutorial/templates before starting to create your own lists</a:t>
            </a:r>
          </a:p>
          <a:p>
            <a:pPr marL="342900" lvl="0" indent="-342900">
              <a:lnSpc>
                <a:spcPct val="107000"/>
              </a:lnSpc>
              <a:buFont typeface="+mj-lt"/>
              <a:buAutoNum type="arabicPeriod"/>
            </a:pPr>
            <a:r>
              <a:rPr lang="en-GB" dirty="0"/>
              <a:t>Choose a topic you are familiar with and create a quick list on Pearltrees to share with the class!</a:t>
            </a:r>
            <a:endParaRPr lang="en-US" dirty="0"/>
          </a:p>
        </p:txBody>
      </p:sp>
      <p:pic>
        <p:nvPicPr>
          <p:cNvPr id="2" name="Picture 1">
            <a:extLst>
              <a:ext uri="{FF2B5EF4-FFF2-40B4-BE49-F238E27FC236}">
                <a16:creationId xmlns:a16="http://schemas.microsoft.com/office/drawing/2014/main" id="{FDB5A37B-04AD-4273-AE4B-B61C6123112C}"/>
              </a:ext>
            </a:extLst>
          </p:cNvPr>
          <p:cNvPicPr>
            <a:picLocks noChangeAspect="1"/>
          </p:cNvPicPr>
          <p:nvPr/>
        </p:nvPicPr>
        <p:blipFill>
          <a:blip r:embed="rId3"/>
          <a:stretch>
            <a:fillRect/>
          </a:stretch>
        </p:blipFill>
        <p:spPr>
          <a:xfrm>
            <a:off x="5357611" y="2212628"/>
            <a:ext cx="6551054" cy="45436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6622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p:txBody>
          <a:bodyPr/>
          <a:lstStyle/>
          <a:p>
            <a:r>
              <a:rPr lang="en-US" dirty="0"/>
              <a:t>Data Literacy as a Human Right</a:t>
            </a:r>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515901" y="1776830"/>
            <a:ext cx="10654861" cy="3537886"/>
          </a:xfrm>
        </p:spPr>
        <p:txBody>
          <a:bodyPr/>
          <a:lstStyle/>
          <a:p>
            <a:r>
              <a:rPr lang="en-US" dirty="0"/>
              <a:t>Digital citizens should receive access to their personal data. Moreover, they must be equipped with critical abilities to understand how data-power structures can influence their lives. Thus, we must not only view access to data literacy as an additional element of the educational curriculum. </a:t>
            </a:r>
            <a:endParaRPr lang="hr-BA" dirty="0"/>
          </a:p>
          <a:p>
            <a:r>
              <a:rPr lang="en-US" dirty="0"/>
              <a:t>We must view it as a human and civic right. Just like the traditional form of literacy, which is often understood within a rights-based approach and among principles of inclusion for the Global Goals for Sustainable </a:t>
            </a:r>
            <a:r>
              <a:rPr lang="hr-BA" dirty="0"/>
              <a:t>Development.</a:t>
            </a:r>
            <a:endParaRPr lang="en-US" dirty="0"/>
          </a:p>
        </p:txBody>
      </p:sp>
      <p:sp>
        <p:nvSpPr>
          <p:cNvPr id="4" name="TextBox 3">
            <a:extLst>
              <a:ext uri="{FF2B5EF4-FFF2-40B4-BE49-F238E27FC236}">
                <a16:creationId xmlns:a16="http://schemas.microsoft.com/office/drawing/2014/main" id="{ACD28B95-CDDA-4869-A5FE-CF0485A0AB89}"/>
              </a:ext>
            </a:extLst>
          </p:cNvPr>
          <p:cNvSpPr txBox="1"/>
          <p:nvPr/>
        </p:nvSpPr>
        <p:spPr>
          <a:xfrm>
            <a:off x="688157" y="5986021"/>
            <a:ext cx="6393097" cy="261610"/>
          </a:xfrm>
          <a:prstGeom prst="rect">
            <a:avLst/>
          </a:prstGeom>
          <a:noFill/>
        </p:spPr>
        <p:txBody>
          <a:bodyPr wrap="none" rtlCol="0">
            <a:spAutoFit/>
          </a:bodyPr>
          <a:lstStyle/>
          <a:p>
            <a:r>
              <a:rPr lang="hr-BA" sz="1100" dirty="0"/>
              <a:t>SOURCE: https://impakter.com/human-rights-in-the-digital-age-data-literacy-in-tackling-the-big-data-divide/</a:t>
            </a:r>
            <a:endParaRPr lang="en-US" sz="1100" dirty="0"/>
          </a:p>
        </p:txBody>
      </p:sp>
      <p:pic>
        <p:nvPicPr>
          <p:cNvPr id="7" name="Picture 6">
            <a:hlinkClick r:id="rId2"/>
            <a:extLst>
              <a:ext uri="{FF2B5EF4-FFF2-40B4-BE49-F238E27FC236}">
                <a16:creationId xmlns:a16="http://schemas.microsoft.com/office/drawing/2014/main" id="{7F5C067D-2F41-4818-A81B-499BB6D855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00802" y="3960872"/>
            <a:ext cx="2012427" cy="1689496"/>
          </a:xfrm>
          <a:prstGeom prst="rect">
            <a:avLst/>
          </a:prstGeom>
        </p:spPr>
      </p:pic>
      <p:sp>
        <p:nvSpPr>
          <p:cNvPr id="5" name="TextBox 4">
            <a:extLst>
              <a:ext uri="{FF2B5EF4-FFF2-40B4-BE49-F238E27FC236}">
                <a16:creationId xmlns:a16="http://schemas.microsoft.com/office/drawing/2014/main" id="{517426F1-4C06-490C-9363-988079EB588F}"/>
              </a:ext>
            </a:extLst>
          </p:cNvPr>
          <p:cNvSpPr txBox="1"/>
          <p:nvPr/>
        </p:nvSpPr>
        <p:spPr>
          <a:xfrm>
            <a:off x="515901" y="4450039"/>
            <a:ext cx="8757501" cy="1200329"/>
          </a:xfrm>
          <a:prstGeom prst="rect">
            <a:avLst/>
          </a:prstGeom>
          <a:noFill/>
        </p:spPr>
        <p:txBody>
          <a:bodyPr wrap="square" rtlCol="0">
            <a:spAutoFit/>
          </a:bodyPr>
          <a:lstStyle/>
          <a:p>
            <a:r>
              <a:rPr lang="hr-BA" sz="2400" b="1" dirty="0">
                <a:solidFill>
                  <a:srgbClr val="E78631"/>
                </a:solidFill>
              </a:rPr>
              <a:t>Homework: Which of the </a:t>
            </a:r>
            <a:r>
              <a:rPr lang="en-US" sz="2400" b="1" dirty="0">
                <a:solidFill>
                  <a:srgbClr val="E78631"/>
                </a:solidFill>
                <a:hlinkClick r:id="rId2"/>
              </a:rPr>
              <a:t>Global Goal for Sustainable </a:t>
            </a:r>
            <a:r>
              <a:rPr lang="hr-BA" sz="2400" b="1" dirty="0">
                <a:solidFill>
                  <a:srgbClr val="E78631"/>
                </a:solidFill>
                <a:hlinkClick r:id="rId2"/>
              </a:rPr>
              <a:t>Development </a:t>
            </a:r>
            <a:r>
              <a:rPr lang="hr-BA" sz="2400" b="1" dirty="0">
                <a:solidFill>
                  <a:srgbClr val="E78631"/>
                </a:solidFill>
              </a:rPr>
              <a:t>aims fits best with data literacy need? CLICK on the circle TO LOOK THROUGH THEM ALL </a:t>
            </a:r>
            <a:endParaRPr lang="en-US" sz="2400" b="1" dirty="0">
              <a:solidFill>
                <a:srgbClr val="E78631"/>
              </a:solidFill>
            </a:endParaRPr>
          </a:p>
        </p:txBody>
      </p:sp>
      <p:pic>
        <p:nvPicPr>
          <p:cNvPr id="9" name="Graphic 8" descr="Line arrow: Slight curve with solid fill">
            <a:extLst>
              <a:ext uri="{FF2B5EF4-FFF2-40B4-BE49-F238E27FC236}">
                <a16:creationId xmlns:a16="http://schemas.microsoft.com/office/drawing/2014/main" id="{B05A9C62-8CE3-4A69-9AFC-1573C34EAA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436061">
            <a:off x="8359002" y="5025343"/>
            <a:ext cx="914400" cy="914400"/>
          </a:xfrm>
          <a:prstGeom prst="rect">
            <a:avLst/>
          </a:prstGeom>
        </p:spPr>
      </p:pic>
    </p:spTree>
    <p:extLst>
      <p:ext uri="{BB962C8B-B14F-4D97-AF65-F5344CB8AC3E}">
        <p14:creationId xmlns:p14="http://schemas.microsoft.com/office/powerpoint/2010/main" val="2479298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7F78CD0-5AE8-4B79-8BD6-5B0251069103}"/>
              </a:ext>
            </a:extLst>
          </p:cNvPr>
          <p:cNvSpPr>
            <a:spLocks noGrp="1"/>
          </p:cNvSpPr>
          <p:nvPr>
            <p:ph type="pic" sz="quarter" idx="15"/>
          </p:nvPr>
        </p:nvSpPr>
        <p:spPr/>
      </p:sp>
      <p:sp>
        <p:nvSpPr>
          <p:cNvPr id="3" name="Text Placeholder 2">
            <a:extLst>
              <a:ext uri="{FF2B5EF4-FFF2-40B4-BE49-F238E27FC236}">
                <a16:creationId xmlns:a16="http://schemas.microsoft.com/office/drawing/2014/main" id="{DB95989C-C9F6-424E-B0A3-D6C9D5B557BA}"/>
              </a:ext>
            </a:extLst>
          </p:cNvPr>
          <p:cNvSpPr>
            <a:spLocks noGrp="1"/>
          </p:cNvSpPr>
          <p:nvPr>
            <p:ph type="body" sz="quarter" idx="13"/>
          </p:nvPr>
        </p:nvSpPr>
        <p:spPr>
          <a:xfrm>
            <a:off x="381114" y="569970"/>
            <a:ext cx="3735936" cy="4727266"/>
          </a:xfrm>
        </p:spPr>
        <p:txBody>
          <a:bodyPr/>
          <a:lstStyle/>
          <a:p>
            <a:r>
              <a:rPr lang="en-IE" sz="2800" i="0" dirty="0">
                <a:effectLst/>
              </a:rPr>
              <a:t>HOW TO USE PEARLTREES</a:t>
            </a:r>
            <a:endParaRPr lang="en-US" sz="2800" i="0" dirty="0">
              <a:effectLst/>
            </a:endParaRPr>
          </a:p>
          <a:p>
            <a:endParaRPr lang="en-IE" dirty="0"/>
          </a:p>
        </p:txBody>
      </p:sp>
      <p:sp>
        <p:nvSpPr>
          <p:cNvPr id="6" name="Arrow: Striped Right 5">
            <a:extLst>
              <a:ext uri="{FF2B5EF4-FFF2-40B4-BE49-F238E27FC236}">
                <a16:creationId xmlns:a16="http://schemas.microsoft.com/office/drawing/2014/main" id="{E1555B5D-5B98-469A-ADFE-8E7C11543585}"/>
              </a:ext>
            </a:extLst>
          </p:cNvPr>
          <p:cNvSpPr/>
          <p:nvPr/>
        </p:nvSpPr>
        <p:spPr>
          <a:xfrm>
            <a:off x="2817198" y="2682465"/>
            <a:ext cx="1251751" cy="841039"/>
          </a:xfrm>
          <a:prstGeom prst="stripedRightArrow">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7BE68C4F-42EC-4878-8D0D-DEA059CB31B1}"/>
              </a:ext>
            </a:extLst>
          </p:cNvPr>
          <p:cNvSpPr txBox="1"/>
          <p:nvPr/>
        </p:nvSpPr>
        <p:spPr>
          <a:xfrm>
            <a:off x="2138934" y="3735627"/>
            <a:ext cx="2395108" cy="830997"/>
          </a:xfrm>
          <a:prstGeom prst="rect">
            <a:avLst/>
          </a:prstGeom>
          <a:noFill/>
        </p:spPr>
        <p:txBody>
          <a:bodyPr wrap="square" rtlCol="0">
            <a:spAutoFit/>
          </a:bodyPr>
          <a:lstStyle/>
          <a:p>
            <a:pPr algn="ctr"/>
            <a:r>
              <a:rPr lang="en-IE" sz="2400" b="1" dirty="0"/>
              <a:t>WATCH THE TUTORIAL HERE</a:t>
            </a:r>
          </a:p>
        </p:txBody>
      </p:sp>
      <p:pic>
        <p:nvPicPr>
          <p:cNvPr id="5" name="Online Media 4" title="HOW TO USE PEARLTREES">
            <a:hlinkClick r:id="" action="ppaction://media"/>
            <a:extLst>
              <a:ext uri="{FF2B5EF4-FFF2-40B4-BE49-F238E27FC236}">
                <a16:creationId xmlns:a16="http://schemas.microsoft.com/office/drawing/2014/main" id="{BF01C503-5B3C-4BDC-980D-A9AA8BD337AB}"/>
              </a:ext>
            </a:extLst>
          </p:cNvPr>
          <p:cNvPicPr>
            <a:picLocks noRot="1" noChangeAspect="1"/>
          </p:cNvPicPr>
          <p:nvPr>
            <a:videoFile r:link="rId1"/>
          </p:nvPr>
        </p:nvPicPr>
        <p:blipFill>
          <a:blip r:embed="rId3"/>
          <a:stretch>
            <a:fillRect/>
          </a:stretch>
        </p:blipFill>
        <p:spPr>
          <a:xfrm>
            <a:off x="5187680" y="1403721"/>
            <a:ext cx="5782846" cy="3478212"/>
          </a:xfrm>
          <a:prstGeom prst="rect">
            <a:avLst/>
          </a:prstGeom>
        </p:spPr>
      </p:pic>
    </p:spTree>
    <p:extLst>
      <p:ext uri="{BB962C8B-B14F-4D97-AF65-F5344CB8AC3E}">
        <p14:creationId xmlns:p14="http://schemas.microsoft.com/office/powerpoint/2010/main" val="114860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214474" y="391535"/>
            <a:ext cx="4524794" cy="701285"/>
          </a:xfrm>
        </p:spPr>
        <p:txBody>
          <a:bodyPr vert="horz" lIns="91440" tIns="45720" rIns="91440" bIns="45720" rtlCol="0" anchor="t">
            <a:normAutofit/>
          </a:bodyPr>
          <a:lstStyle/>
          <a:p>
            <a:r>
              <a:rPr lang="en-US" dirty="0"/>
              <a:t>TOOL NAME: Diigo</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214473" y="1292299"/>
            <a:ext cx="7312599" cy="5353828"/>
          </a:xfrm>
          <a:solidFill>
            <a:schemeClr val="bg1"/>
          </a:solidFill>
        </p:spPr>
        <p:txBody>
          <a:bodyPr vert="horz" lIns="91440" tIns="45720" rIns="91440" bIns="45720" rtlCol="0" anchor="t">
            <a:noAutofit/>
          </a:bodyPr>
          <a:lstStyle/>
          <a:p>
            <a:r>
              <a:rPr lang="en-GB" dirty="0">
                <a:solidFill>
                  <a:schemeClr val="tx1"/>
                </a:solidFill>
              </a:rPr>
              <a:t>-  </a:t>
            </a:r>
            <a:r>
              <a:rPr lang="en-GB" dirty="0" err="1">
                <a:solidFill>
                  <a:schemeClr val="tx1"/>
                </a:solidFill>
              </a:rPr>
              <a:t>Diigo</a:t>
            </a:r>
            <a:r>
              <a:rPr lang="en-GB" dirty="0">
                <a:solidFill>
                  <a:schemeClr val="tx1"/>
                </a:solidFill>
              </a:rPr>
              <a:t>  is  a  social  bookmarking  website  that  allows  signed-up  users  to bookmark and tag Web pages. Additionally, it allows users to highlight any part of a webpage and attach sticky notes to specific highlights  or to a whole page. These annotations can be kept private, shared with a group within Diigo, or be forwarded to someone else via a special link. </a:t>
            </a:r>
          </a:p>
          <a:p>
            <a:r>
              <a:rPr lang="en-GB" dirty="0">
                <a:solidFill>
                  <a:schemeClr val="tx1"/>
                </a:solidFill>
              </a:rPr>
              <a:t>-  It can very effectively be used to help students learn how to manage online  content  using  the  various  Diigo  features.</a:t>
            </a:r>
          </a:p>
          <a:p>
            <a:r>
              <a:rPr lang="en-US" b="1" dirty="0">
                <a:solidFill>
                  <a:schemeClr val="tx1"/>
                </a:solidFill>
              </a:rPr>
              <a:t>Teaching Activities: </a:t>
            </a:r>
            <a:r>
              <a:rPr lang="en-US" dirty="0">
                <a:solidFill>
                  <a:schemeClr val="tx1"/>
                </a:solidFill>
              </a:rPr>
              <a:t>Preparation, </a:t>
            </a:r>
            <a:r>
              <a:rPr lang="en-IE" dirty="0">
                <a:solidFill>
                  <a:schemeClr val="tx1"/>
                </a:solidFill>
              </a:rPr>
              <a:t>Presentation, Interaction/Assessment, Digital Library</a:t>
            </a:r>
          </a:p>
          <a:p>
            <a:r>
              <a:rPr lang="en-US" b="1" dirty="0">
                <a:solidFill>
                  <a:schemeClr val="tx1"/>
                </a:solidFill>
              </a:rPr>
              <a:t>Suitable for Learner Style: </a:t>
            </a:r>
            <a:r>
              <a:rPr lang="en-US" dirty="0">
                <a:solidFill>
                  <a:schemeClr val="tx1"/>
                </a:solidFill>
              </a:rPr>
              <a:t>Visual, Print, Practical</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b="1" dirty="0">
                <a:solidFill>
                  <a:schemeClr val="tx1"/>
                </a:solidFill>
              </a:rPr>
              <a:t>Ease of use: </a:t>
            </a:r>
            <a:r>
              <a:rPr lang="en-US" dirty="0">
                <a:solidFill>
                  <a:schemeClr val="tx1"/>
                </a:solidFill>
              </a:rPr>
              <a:t>Semi-Advanced </a:t>
            </a:r>
          </a:p>
          <a:p>
            <a:endParaRPr lang="en-IE" sz="1800" dirty="0"/>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7" name="Picture 6">
            <a:extLst>
              <a:ext uri="{FF2B5EF4-FFF2-40B4-BE49-F238E27FC236}">
                <a16:creationId xmlns:a16="http://schemas.microsoft.com/office/drawing/2014/main" id="{2AED6619-197E-4E3A-8B6C-EDD486B0B3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12637" y="1235230"/>
            <a:ext cx="3379363" cy="4148139"/>
          </a:xfrm>
          <a:prstGeom prst="rect">
            <a:avLst/>
          </a:prstGeom>
        </p:spPr>
      </p:pic>
    </p:spTree>
    <p:extLst>
      <p:ext uri="{BB962C8B-B14F-4D97-AF65-F5344CB8AC3E}">
        <p14:creationId xmlns:p14="http://schemas.microsoft.com/office/powerpoint/2010/main" val="1961563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55E6E7-7A31-DC44-9B60-27AA6EBABF0E}"/>
              </a:ext>
            </a:extLst>
          </p:cNvPr>
          <p:cNvSpPr>
            <a:spLocks noGrp="1"/>
          </p:cNvSpPr>
          <p:nvPr>
            <p:ph type="body" sz="quarter" idx="15"/>
          </p:nvPr>
        </p:nvSpPr>
        <p:spPr>
          <a:xfrm>
            <a:off x="128788" y="858992"/>
            <a:ext cx="10978262" cy="1083096"/>
          </a:xfrm>
        </p:spPr>
        <p:txBody>
          <a:bodyPr/>
          <a:lstStyle/>
          <a:p>
            <a:r>
              <a:rPr lang="en-US" dirty="0"/>
              <a:t>Getting Started with Diigo</a:t>
            </a:r>
          </a:p>
          <a:p>
            <a:endParaRPr lang="en-US" dirty="0"/>
          </a:p>
        </p:txBody>
      </p:sp>
      <p:sp>
        <p:nvSpPr>
          <p:cNvPr id="3" name="Text Placeholder 4">
            <a:extLst>
              <a:ext uri="{FF2B5EF4-FFF2-40B4-BE49-F238E27FC236}">
                <a16:creationId xmlns:a16="http://schemas.microsoft.com/office/drawing/2014/main" id="{5AA4A602-0165-4673-9D1B-9CF2066BA995}"/>
              </a:ext>
            </a:extLst>
          </p:cNvPr>
          <p:cNvSpPr>
            <a:spLocks noGrp="1"/>
          </p:cNvSpPr>
          <p:nvPr>
            <p:ph type="body" sz="quarter" idx="16"/>
          </p:nvPr>
        </p:nvSpPr>
        <p:spPr>
          <a:xfrm>
            <a:off x="128788" y="2341378"/>
            <a:ext cx="11549575" cy="4427412"/>
          </a:xfrm>
        </p:spPr>
        <p:txBody>
          <a:bodyPr vert="horz" lIns="91440" tIns="45720" rIns="91440" bIns="45720" rtlCol="0" anchor="t">
            <a:noAutofit/>
          </a:bodyPr>
          <a:lstStyle/>
          <a:p>
            <a:pPr marL="342900" lvl="0" indent="-342900">
              <a:lnSpc>
                <a:spcPct val="107000"/>
              </a:lnSpc>
              <a:buFont typeface="+mj-lt"/>
              <a:buAutoNum type="arabicPeriod"/>
            </a:pPr>
            <a:r>
              <a:rPr lang="en-GB" sz="2200" dirty="0">
                <a:effectLst/>
                <a:ea typeface="Calibri" panose="020F0502020204030204" pitchFamily="34" charset="0"/>
                <a:cs typeface="Times New Roman" panose="02020603050405020304" pitchFamily="18" charset="0"/>
              </a:rPr>
              <a:t>Visit the </a:t>
            </a:r>
            <a:r>
              <a:rPr lang="en-GB" sz="2200" dirty="0" err="1">
                <a:effectLst/>
                <a:ea typeface="Calibri" panose="020F0502020204030204" pitchFamily="34" charset="0"/>
                <a:cs typeface="Times New Roman" panose="02020603050405020304" pitchFamily="18" charset="0"/>
              </a:rPr>
              <a:t>Diigo</a:t>
            </a:r>
            <a:r>
              <a:rPr lang="en-GB" sz="2200" dirty="0">
                <a:effectLst/>
                <a:ea typeface="Calibri" panose="020F0502020204030204" pitchFamily="34" charset="0"/>
                <a:cs typeface="Times New Roman" panose="02020603050405020304" pitchFamily="18" charset="0"/>
              </a:rPr>
              <a:t> page </a:t>
            </a:r>
            <a:r>
              <a:rPr lang="en-GB" sz="2200" u="sng" dirty="0">
                <a:solidFill>
                  <a:srgbClr val="0563C1"/>
                </a:solidFill>
                <a:effectLst/>
                <a:ea typeface="Calibri" panose="020F0502020204030204" pitchFamily="34" charset="0"/>
                <a:cs typeface="Times New Roman" panose="02020603050405020304" pitchFamily="18" charset="0"/>
                <a:hlinkClick r:id="rId2"/>
              </a:rPr>
              <a:t>http://www.diigo.com/education</a:t>
            </a:r>
            <a:endParaRPr lang="en-GB" sz="2200" dirty="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200" dirty="0">
                <a:effectLst/>
                <a:ea typeface="Calibri" panose="020F0502020204030204" pitchFamily="34" charset="0"/>
                <a:cs typeface="Times New Roman" panose="02020603050405020304" pitchFamily="18" charset="0"/>
              </a:rPr>
              <a:t>You can use Diigo with the free basic account (at www.diigo.com), with your personal email</a:t>
            </a:r>
            <a:endParaRPr lang="en-GB" sz="2200" dirty="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200" dirty="0">
                <a:effectLst/>
                <a:ea typeface="Calibri" panose="020F0502020204030204" pitchFamily="34" charset="0"/>
                <a:cs typeface="Times New Roman" panose="02020603050405020304" pitchFamily="18" charset="0"/>
              </a:rPr>
              <a:t>Email Notification – activate your account</a:t>
            </a:r>
          </a:p>
          <a:p>
            <a:pPr marL="342900" lvl="0" indent="-342900">
              <a:lnSpc>
                <a:spcPct val="107000"/>
              </a:lnSpc>
              <a:buFont typeface="+mj-lt"/>
              <a:buAutoNum type="arabicPeriod"/>
            </a:pPr>
            <a:r>
              <a:rPr lang="en-GB" sz="2200" dirty="0">
                <a:effectLst/>
                <a:ea typeface="Calibri" panose="020F0502020204030204" pitchFamily="34" charset="0"/>
                <a:cs typeface="Times New Roman" panose="02020603050405020304" pitchFamily="18" charset="0"/>
              </a:rPr>
              <a:t>Access Teacher Console, where you create and manage student accounts and class groups. </a:t>
            </a:r>
          </a:p>
          <a:p>
            <a:pPr marL="342900" lvl="0" indent="-342900">
              <a:lnSpc>
                <a:spcPct val="107000"/>
              </a:lnSpc>
              <a:buFont typeface="+mj-lt"/>
              <a:buAutoNum type="arabicPeriod"/>
            </a:pPr>
            <a:r>
              <a:rPr lang="en-GB" sz="2200" dirty="0">
                <a:effectLst/>
                <a:ea typeface="Calibri" panose="020F0502020204030204" pitchFamily="34" charset="0"/>
                <a:cs typeface="Times New Roman" panose="02020603050405020304" pitchFamily="18" charset="0"/>
              </a:rPr>
              <a:t>Create A Class Group: Click the "Create A Group for My Class" link to create a group for your class</a:t>
            </a:r>
          </a:p>
          <a:p>
            <a:pPr marL="342900" lvl="0" indent="-342900">
              <a:lnSpc>
                <a:spcPct val="107000"/>
              </a:lnSpc>
              <a:buFont typeface="+mj-lt"/>
              <a:buAutoNum type="arabicPeriod"/>
            </a:pPr>
            <a:r>
              <a:rPr lang="en-GB" sz="2200" dirty="0">
                <a:effectLst/>
                <a:ea typeface="Calibri" panose="020F0502020204030204" pitchFamily="34" charset="0"/>
                <a:cs typeface="Times New Roman" panose="02020603050405020304" pitchFamily="18" charset="0"/>
              </a:rPr>
              <a:t>Create Student Accounts and add to </a:t>
            </a:r>
            <a:r>
              <a:rPr lang="hr-BA" sz="2200" dirty="0">
                <a:effectLst/>
                <a:ea typeface="Calibri" panose="020F0502020204030204" pitchFamily="34" charset="0"/>
                <a:cs typeface="Times New Roman" panose="02020603050405020304" pitchFamily="18" charset="0"/>
              </a:rPr>
              <a:t>the </a:t>
            </a:r>
            <a:r>
              <a:rPr lang="en-GB" sz="2200" dirty="0">
                <a:effectLst/>
                <a:ea typeface="Calibri" panose="020F0502020204030204" pitchFamily="34" charset="0"/>
                <a:cs typeface="Times New Roman" panose="02020603050405020304" pitchFamily="18" charset="0"/>
              </a:rPr>
              <a:t>class group</a:t>
            </a:r>
          </a:p>
          <a:p>
            <a:pPr marL="342900" lvl="0" indent="-342900">
              <a:lnSpc>
                <a:spcPct val="107000"/>
              </a:lnSpc>
              <a:spcAft>
                <a:spcPts val="800"/>
              </a:spcAft>
              <a:buFont typeface="+mj-lt"/>
              <a:buAutoNum type="arabicPeriod"/>
            </a:pPr>
            <a:r>
              <a:rPr lang="en-GB" sz="2200" dirty="0">
                <a:effectLst/>
                <a:ea typeface="Calibri" panose="020F0502020204030204" pitchFamily="34" charset="0"/>
                <a:cs typeface="Times New Roman" panose="02020603050405020304" pitchFamily="18" charset="0"/>
              </a:rPr>
              <a:t>Manage Class groups / Student Accounts using Teacher Console</a:t>
            </a:r>
          </a:p>
          <a:p>
            <a:endParaRPr lang="en-US" sz="1800" dirty="0"/>
          </a:p>
        </p:txBody>
      </p:sp>
    </p:spTree>
    <p:extLst>
      <p:ext uri="{BB962C8B-B14F-4D97-AF65-F5344CB8AC3E}">
        <p14:creationId xmlns:p14="http://schemas.microsoft.com/office/powerpoint/2010/main" val="4072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154167" y="742177"/>
            <a:ext cx="4524794" cy="701285"/>
          </a:xfrm>
        </p:spPr>
        <p:txBody>
          <a:bodyPr vert="horz" lIns="91440" tIns="45720" rIns="91440" bIns="45720" rtlCol="0" anchor="t">
            <a:normAutofit/>
          </a:bodyPr>
          <a:lstStyle/>
          <a:p>
            <a:r>
              <a:rPr lang="en-US" dirty="0"/>
              <a:t>TOOL NAME: Padlet</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154167" y="2432481"/>
            <a:ext cx="7312599" cy="3897298"/>
          </a:xfrm>
          <a:solidFill>
            <a:schemeClr val="bg1"/>
          </a:solidFill>
        </p:spPr>
        <p:txBody>
          <a:bodyPr vert="horz" lIns="91440" tIns="45720" rIns="91440" bIns="45720" rtlCol="0" anchor="t">
            <a:noAutofit/>
          </a:bodyPr>
          <a:lstStyle/>
          <a:p>
            <a:r>
              <a:rPr lang="en-US" dirty="0"/>
              <a:t>Padlet is an online virtual “bulletin” board, where students and teachers can collaborate, reflect, share links and pictures, in a secure location. Padlet allows users to create a hidden wall with a custom URL. </a:t>
            </a:r>
          </a:p>
          <a:p>
            <a:r>
              <a:rPr lang="en-US" dirty="0"/>
              <a:t>Padlet creators can also moderate posts, remove posts, and manage their board 24/7.</a:t>
            </a:r>
          </a:p>
          <a:p>
            <a:r>
              <a:rPr lang="en-US" b="1" dirty="0">
                <a:solidFill>
                  <a:schemeClr val="tx1"/>
                </a:solidFill>
              </a:rPr>
              <a:t>Teaching Activities: </a:t>
            </a:r>
            <a:r>
              <a:rPr lang="en-US" dirty="0">
                <a:solidFill>
                  <a:schemeClr val="tx1"/>
                </a:solidFill>
              </a:rPr>
              <a:t>Preparation, </a:t>
            </a:r>
            <a:r>
              <a:rPr lang="en-IE" dirty="0">
                <a:solidFill>
                  <a:schemeClr val="tx1"/>
                </a:solidFill>
              </a:rPr>
              <a:t>Presentation, Interaction/Assessment, Digital Library</a:t>
            </a:r>
          </a:p>
          <a:p>
            <a:r>
              <a:rPr lang="en-US" b="1" dirty="0">
                <a:solidFill>
                  <a:schemeClr val="tx1"/>
                </a:solidFill>
              </a:rPr>
              <a:t>Suitable for Learner Style: </a:t>
            </a:r>
            <a:r>
              <a:rPr lang="en-US" dirty="0">
                <a:solidFill>
                  <a:schemeClr val="tx1"/>
                </a:solidFill>
              </a:rPr>
              <a:t>Visual, Print, Practical</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b="1" dirty="0">
                <a:solidFill>
                  <a:schemeClr val="tx1"/>
                </a:solidFill>
              </a:rPr>
              <a:t>Ease of use: </a:t>
            </a:r>
            <a:r>
              <a:rPr lang="en-US" dirty="0">
                <a:solidFill>
                  <a:schemeClr val="tx1"/>
                </a:solidFill>
              </a:rPr>
              <a:t>Semi-Advanced</a:t>
            </a:r>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F2E25B32-43B9-4428-9D30-4AF603B2EF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8"/>
          <a:stretch/>
        </p:blipFill>
        <p:spPr>
          <a:xfrm>
            <a:off x="8805673" y="1236904"/>
            <a:ext cx="3386328" cy="4030040"/>
          </a:xfrm>
          <a:prstGeom prst="rect">
            <a:avLst/>
          </a:prstGeom>
        </p:spPr>
      </p:pic>
    </p:spTree>
    <p:extLst>
      <p:ext uri="{BB962C8B-B14F-4D97-AF65-F5344CB8AC3E}">
        <p14:creationId xmlns:p14="http://schemas.microsoft.com/office/powerpoint/2010/main" val="399024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7EFE5A-570D-4285-B82C-2362517E0C80}"/>
              </a:ext>
            </a:extLst>
          </p:cNvPr>
          <p:cNvSpPr>
            <a:spLocks noGrp="1"/>
          </p:cNvSpPr>
          <p:nvPr>
            <p:ph type="body" sz="quarter" idx="13"/>
          </p:nvPr>
        </p:nvSpPr>
        <p:spPr/>
        <p:txBody>
          <a:bodyPr/>
          <a:lstStyle/>
          <a:p>
            <a:r>
              <a:rPr lang="en-US" dirty="0"/>
              <a:t>How to get started</a:t>
            </a:r>
          </a:p>
        </p:txBody>
      </p:sp>
      <p:pic>
        <p:nvPicPr>
          <p:cNvPr id="1026" name="Picture 2" descr="Padlet | Tools für den Unterricht | unterrichtgestalten.ch">
            <a:hlinkClick r:id="rId2"/>
            <a:extLst>
              <a:ext uri="{FF2B5EF4-FFF2-40B4-BE49-F238E27FC236}">
                <a16:creationId xmlns:a16="http://schemas.microsoft.com/office/drawing/2014/main" id="{B70F4BBC-36F9-486B-B88C-C8A17457625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8544" y="2219144"/>
            <a:ext cx="6298378" cy="23150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2824C8C-36C9-4F91-B781-FF4327FD2D51}"/>
              </a:ext>
            </a:extLst>
          </p:cNvPr>
          <p:cNvSpPr txBox="1"/>
          <p:nvPr/>
        </p:nvSpPr>
        <p:spPr>
          <a:xfrm>
            <a:off x="504876" y="1853190"/>
            <a:ext cx="4873841" cy="3046988"/>
          </a:xfrm>
          <a:prstGeom prst="rect">
            <a:avLst/>
          </a:prstGeom>
          <a:noFill/>
        </p:spPr>
        <p:txBody>
          <a:bodyPr wrap="square" rtlCol="0">
            <a:spAutoFit/>
          </a:bodyPr>
          <a:lstStyle/>
          <a:p>
            <a:r>
              <a:rPr lang="en-US" sz="2400" b="0" i="0" dirty="0">
                <a:solidFill>
                  <a:srgbClr val="333333"/>
                </a:solidFill>
                <a:effectLst/>
              </a:rPr>
              <a:t>From a brainstorming board to a live questions bank, there are lots of ways to use Padlet, limited only by your imagination. Even that limit can be overcome by allowing the board to be collaborative so your students can use their imaginations to grow it in new directions.</a:t>
            </a:r>
            <a:endParaRPr lang="en-IE" sz="2400" dirty="0"/>
          </a:p>
        </p:txBody>
      </p:sp>
      <p:sp>
        <p:nvSpPr>
          <p:cNvPr id="15" name="TextBox 14">
            <a:extLst>
              <a:ext uri="{FF2B5EF4-FFF2-40B4-BE49-F238E27FC236}">
                <a16:creationId xmlns:a16="http://schemas.microsoft.com/office/drawing/2014/main" id="{7717CF1A-401A-4418-8550-DFADE9454A82}"/>
              </a:ext>
            </a:extLst>
          </p:cNvPr>
          <p:cNvSpPr txBox="1"/>
          <p:nvPr/>
        </p:nvSpPr>
        <p:spPr>
          <a:xfrm>
            <a:off x="3792245" y="5404728"/>
            <a:ext cx="4607510" cy="461665"/>
          </a:xfrm>
          <a:prstGeom prst="rect">
            <a:avLst/>
          </a:prstGeom>
          <a:noFill/>
        </p:spPr>
        <p:txBody>
          <a:bodyPr wrap="square" rtlCol="0">
            <a:spAutoFit/>
          </a:bodyPr>
          <a:lstStyle/>
          <a:p>
            <a:r>
              <a:rPr lang="en-IE" sz="2400" b="1" dirty="0"/>
              <a:t>Click on the picture for tutorial</a:t>
            </a:r>
          </a:p>
        </p:txBody>
      </p:sp>
    </p:spTree>
    <p:extLst>
      <p:ext uri="{BB962C8B-B14F-4D97-AF65-F5344CB8AC3E}">
        <p14:creationId xmlns:p14="http://schemas.microsoft.com/office/powerpoint/2010/main" val="126072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F7454C-790C-4455-A70C-E7D4780B5B4B}"/>
              </a:ext>
            </a:extLst>
          </p:cNvPr>
          <p:cNvSpPr>
            <a:spLocks noGrp="1"/>
          </p:cNvSpPr>
          <p:nvPr>
            <p:ph type="body" sz="quarter" idx="20"/>
          </p:nvPr>
        </p:nvSpPr>
        <p:spPr>
          <a:xfrm>
            <a:off x="4694664" y="1523699"/>
            <a:ext cx="7301479" cy="4999320"/>
          </a:xfrm>
          <a:solidFill>
            <a:srgbClr val="D6315A"/>
          </a:solidFill>
        </p:spPr>
        <p:txBody>
          <a:bodyPr/>
          <a:lstStyle/>
          <a:p>
            <a:r>
              <a:rPr lang="en-GB" sz="2400" b="1" dirty="0">
                <a:solidFill>
                  <a:schemeClr val="bg1"/>
                </a:solidFill>
                <a:ea typeface="+mn-lt"/>
                <a:cs typeface="+mn-lt"/>
              </a:rPr>
              <a:t>What? </a:t>
            </a:r>
            <a:r>
              <a:rPr lang="en-GB" sz="2400" dirty="0">
                <a:solidFill>
                  <a:schemeClr val="bg1"/>
                </a:solidFill>
                <a:ea typeface="+mn-lt"/>
                <a:cs typeface="+mn-lt"/>
              </a:rPr>
              <a:t>The Wiki Game, also known as the Wikipedia race, is a hypertextual game designed to work specifically with Wikipedia. It requires only a computer, Internet access, a web browser and (optionally) a time-keeping device to play.</a:t>
            </a:r>
          </a:p>
          <a:p>
            <a:endParaRPr lang="en-GB" sz="2400" dirty="0">
              <a:solidFill>
                <a:schemeClr val="bg1"/>
              </a:solidFill>
              <a:ea typeface="+mn-lt"/>
              <a:cs typeface="+mn-lt"/>
            </a:endParaRPr>
          </a:p>
          <a:p>
            <a:r>
              <a:rPr lang="en-GB" sz="2400" b="1" i="1" dirty="0">
                <a:solidFill>
                  <a:schemeClr val="bg1"/>
                </a:solidFill>
                <a:ea typeface="+mn-lt"/>
                <a:cs typeface="+mn-lt"/>
              </a:rPr>
              <a:t>Objective? </a:t>
            </a:r>
            <a:r>
              <a:rPr lang="en-GB" sz="2400" dirty="0">
                <a:solidFill>
                  <a:schemeClr val="bg1"/>
                </a:solidFill>
                <a:ea typeface="+mn-lt"/>
                <a:cs typeface="+mn-lt"/>
              </a:rPr>
              <a:t>Players (one or more) start on the same randomly selected article and must navigate to another pre-selected target article, solely by clicking links within each article. The goal is to arrive at the target article in the fewest clicks (articles), or the least time. The single-player Wiki Game, known as </a:t>
            </a:r>
            <a:r>
              <a:rPr lang="en-GB" sz="2400" dirty="0" err="1">
                <a:solidFill>
                  <a:schemeClr val="bg1"/>
                </a:solidFill>
                <a:ea typeface="+mn-lt"/>
                <a:cs typeface="+mn-lt"/>
              </a:rPr>
              <a:t>Wikirace</a:t>
            </a:r>
            <a:r>
              <a:rPr lang="en-GB" sz="2400" dirty="0">
                <a:solidFill>
                  <a:schemeClr val="bg1"/>
                </a:solidFill>
                <a:ea typeface="+mn-lt"/>
                <a:cs typeface="+mn-lt"/>
              </a:rPr>
              <a:t>, </a:t>
            </a:r>
            <a:r>
              <a:rPr lang="en-GB" sz="2400" dirty="0" err="1">
                <a:solidFill>
                  <a:schemeClr val="bg1"/>
                </a:solidFill>
                <a:ea typeface="+mn-lt"/>
                <a:cs typeface="+mn-lt"/>
              </a:rPr>
              <a:t>Wikispeedia</a:t>
            </a:r>
            <a:r>
              <a:rPr lang="en-GB" dirty="0">
                <a:solidFill>
                  <a:schemeClr val="bg1"/>
                </a:solidFill>
                <a:ea typeface="+mn-lt"/>
                <a:cs typeface="+mn-lt"/>
              </a:rPr>
              <a:t> </a:t>
            </a:r>
            <a:r>
              <a:rPr lang="en-GB" sz="2400" dirty="0">
                <a:solidFill>
                  <a:schemeClr val="bg1"/>
                </a:solidFill>
                <a:ea typeface="+mn-lt"/>
                <a:cs typeface="+mn-lt"/>
              </a:rPr>
              <a:t>involves reducing one's previous time or </a:t>
            </a:r>
            <a:r>
              <a:rPr lang="hr-BA" sz="2400" dirty="0">
                <a:solidFill>
                  <a:schemeClr val="bg1"/>
                </a:solidFill>
                <a:ea typeface="+mn-lt"/>
                <a:cs typeface="+mn-lt"/>
              </a:rPr>
              <a:t>a </a:t>
            </a:r>
            <a:r>
              <a:rPr lang="en-GB" sz="2400" dirty="0">
                <a:solidFill>
                  <a:schemeClr val="bg1"/>
                </a:solidFill>
                <a:ea typeface="+mn-lt"/>
                <a:cs typeface="+mn-lt"/>
              </a:rPr>
              <a:t>number of clicks.</a:t>
            </a:r>
          </a:p>
          <a:p>
            <a:endParaRPr lang="hr-BA" sz="2400" dirty="0">
              <a:solidFill>
                <a:srgbClr val="000000"/>
              </a:solidFill>
              <a:cs typeface="Calibri"/>
            </a:endParaRPr>
          </a:p>
          <a:p>
            <a:endParaRPr lang="en-IE" dirty="0"/>
          </a:p>
        </p:txBody>
      </p:sp>
      <p:sp>
        <p:nvSpPr>
          <p:cNvPr id="3" name="Text Placeholder 2">
            <a:extLst>
              <a:ext uri="{FF2B5EF4-FFF2-40B4-BE49-F238E27FC236}">
                <a16:creationId xmlns:a16="http://schemas.microsoft.com/office/drawing/2014/main" id="{0C1ADBD7-B3A7-441A-8A1A-112D0094BED0}"/>
              </a:ext>
            </a:extLst>
          </p:cNvPr>
          <p:cNvSpPr>
            <a:spLocks noGrp="1"/>
          </p:cNvSpPr>
          <p:nvPr>
            <p:ph type="body" sz="quarter" idx="22"/>
          </p:nvPr>
        </p:nvSpPr>
        <p:spPr>
          <a:xfrm>
            <a:off x="5792065" y="211872"/>
            <a:ext cx="5579898" cy="857158"/>
          </a:xfrm>
        </p:spPr>
        <p:txBody>
          <a:bodyPr>
            <a:normAutofit lnSpcReduction="10000"/>
          </a:bodyPr>
          <a:lstStyle/>
          <a:p>
            <a:pPr algn="ctr"/>
            <a:r>
              <a:rPr lang="en-GB" sz="2400" b="1" dirty="0"/>
              <a:t>“The Wiki Game” </a:t>
            </a:r>
          </a:p>
          <a:p>
            <a:pPr algn="ctr"/>
            <a:r>
              <a:rPr lang="en-GB" sz="2400" b="1" dirty="0"/>
              <a:t>Explore fun ways to do your research </a:t>
            </a:r>
            <a:endParaRPr lang="hr-BA" sz="2400" b="1" dirty="0"/>
          </a:p>
        </p:txBody>
      </p:sp>
      <p:pic>
        <p:nvPicPr>
          <p:cNvPr id="6" name="Picture 5">
            <a:hlinkClick r:id="rId2"/>
            <a:extLst>
              <a:ext uri="{FF2B5EF4-FFF2-40B4-BE49-F238E27FC236}">
                <a16:creationId xmlns:a16="http://schemas.microsoft.com/office/drawing/2014/main" id="{C570C014-D9DD-4578-9184-EF529B02F2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81"/>
          <a:stretch/>
        </p:blipFill>
        <p:spPr>
          <a:xfrm>
            <a:off x="330486" y="589390"/>
            <a:ext cx="3452394" cy="3523138"/>
          </a:xfrm>
          <a:prstGeom prst="rect">
            <a:avLst/>
          </a:prstGeom>
          <a:ln>
            <a:noFill/>
          </a:ln>
          <a:effectLst>
            <a:outerShdw blurRad="292100" dist="139700" dir="2700000" algn="tl" rotWithShape="0">
              <a:srgbClr val="333333">
                <a:alpha val="65000"/>
              </a:srgbClr>
            </a:outerShdw>
          </a:effectLst>
        </p:spPr>
      </p:pic>
      <p:pic>
        <p:nvPicPr>
          <p:cNvPr id="7" name="Graphic 6" descr="Mouse outline">
            <a:extLst>
              <a:ext uri="{FF2B5EF4-FFF2-40B4-BE49-F238E27FC236}">
                <a16:creationId xmlns:a16="http://schemas.microsoft.com/office/drawing/2014/main" id="{AC1FCDA2-9DF6-4B67-B978-CB80ADB222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170130">
            <a:off x="2498823" y="4175049"/>
            <a:ext cx="914400" cy="792231"/>
          </a:xfrm>
          <a:prstGeom prst="rect">
            <a:avLst/>
          </a:prstGeom>
        </p:spPr>
      </p:pic>
      <p:sp>
        <p:nvSpPr>
          <p:cNvPr id="8" name="Arrow: Bent 7">
            <a:extLst>
              <a:ext uri="{FF2B5EF4-FFF2-40B4-BE49-F238E27FC236}">
                <a16:creationId xmlns:a16="http://schemas.microsoft.com/office/drawing/2014/main" id="{91FEF424-A4C3-4B1F-A60A-C755F6EE29E1}"/>
              </a:ext>
            </a:extLst>
          </p:cNvPr>
          <p:cNvSpPr/>
          <p:nvPr/>
        </p:nvSpPr>
        <p:spPr>
          <a:xfrm rot="16171128" flipV="1">
            <a:off x="1729900" y="4532481"/>
            <a:ext cx="781218" cy="547494"/>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8631"/>
              </a:solidFill>
            </a:endParaRPr>
          </a:p>
        </p:txBody>
      </p:sp>
      <p:sp>
        <p:nvSpPr>
          <p:cNvPr id="9" name="TextBox 8">
            <a:extLst>
              <a:ext uri="{FF2B5EF4-FFF2-40B4-BE49-F238E27FC236}">
                <a16:creationId xmlns:a16="http://schemas.microsoft.com/office/drawing/2014/main" id="{02497973-00C0-4C43-B630-95AA603FD16B}"/>
              </a:ext>
            </a:extLst>
          </p:cNvPr>
          <p:cNvSpPr txBox="1"/>
          <p:nvPr/>
        </p:nvSpPr>
        <p:spPr>
          <a:xfrm>
            <a:off x="516103" y="4895398"/>
            <a:ext cx="1734233" cy="369332"/>
          </a:xfrm>
          <a:prstGeom prst="rect">
            <a:avLst/>
          </a:prstGeom>
          <a:noFill/>
        </p:spPr>
        <p:txBody>
          <a:bodyPr wrap="square" rtlCol="0">
            <a:spAutoFit/>
          </a:bodyPr>
          <a:lstStyle/>
          <a:p>
            <a:r>
              <a:rPr lang="hr-BA" b="1" dirty="0">
                <a:solidFill>
                  <a:srgbClr val="E78631"/>
                </a:solidFill>
              </a:rPr>
              <a:t>Click to </a:t>
            </a:r>
            <a:r>
              <a:rPr lang="en-GB" b="1" dirty="0">
                <a:solidFill>
                  <a:srgbClr val="E78631"/>
                </a:solidFill>
              </a:rPr>
              <a:t>play</a:t>
            </a:r>
            <a:endParaRPr lang="en-US" b="1" dirty="0">
              <a:solidFill>
                <a:srgbClr val="E78631"/>
              </a:solidFill>
            </a:endParaRPr>
          </a:p>
        </p:txBody>
      </p:sp>
    </p:spTree>
    <p:extLst>
      <p:ext uri="{BB962C8B-B14F-4D97-AF65-F5344CB8AC3E}">
        <p14:creationId xmlns:p14="http://schemas.microsoft.com/office/powerpoint/2010/main" val="2175529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rrow: Slight curve with solid fill">
            <a:extLst>
              <a:ext uri="{FF2B5EF4-FFF2-40B4-BE49-F238E27FC236}">
                <a16:creationId xmlns:a16="http://schemas.microsoft.com/office/drawing/2014/main" id="{00186A0C-C6D3-4061-89D5-E0B2C94F8204}"/>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7194" b="17194"/>
          <a:stretch>
            <a:fillRect/>
          </a:stretch>
        </p:blipFill>
        <p:spPr>
          <a:xfrm>
            <a:off x="3365072" y="2273744"/>
            <a:ext cx="2080806" cy="1120996"/>
          </a:xfrm>
        </p:spPr>
      </p:pic>
      <p:sp>
        <p:nvSpPr>
          <p:cNvPr id="3" name="Text Placeholder 2">
            <a:extLst>
              <a:ext uri="{FF2B5EF4-FFF2-40B4-BE49-F238E27FC236}">
                <a16:creationId xmlns:a16="http://schemas.microsoft.com/office/drawing/2014/main" id="{90B19A2F-D11D-4B7E-8719-669D01EF4AF0}"/>
              </a:ext>
            </a:extLst>
          </p:cNvPr>
          <p:cNvSpPr>
            <a:spLocks noGrp="1"/>
          </p:cNvSpPr>
          <p:nvPr>
            <p:ph type="body" sz="quarter" idx="13"/>
          </p:nvPr>
        </p:nvSpPr>
        <p:spPr>
          <a:xfrm>
            <a:off x="543278" y="1821342"/>
            <a:ext cx="3862197" cy="1573398"/>
          </a:xfrm>
        </p:spPr>
        <p:txBody>
          <a:bodyPr>
            <a:normAutofit fontScale="92500" lnSpcReduction="10000"/>
          </a:bodyPr>
          <a:lstStyle/>
          <a:p>
            <a:r>
              <a:rPr lang="en-GB" dirty="0">
                <a:solidFill>
                  <a:srgbClr val="D6315A"/>
                </a:solidFill>
              </a:rPr>
              <a:t>Improve your online research skills</a:t>
            </a:r>
          </a:p>
          <a:p>
            <a:r>
              <a:rPr lang="en-GB" dirty="0">
                <a:solidFill>
                  <a:srgbClr val="D6315A"/>
                </a:solidFill>
              </a:rPr>
              <a:t>Read and Learn</a:t>
            </a:r>
            <a:endParaRPr lang="en-US" dirty="0">
              <a:solidFill>
                <a:srgbClr val="D6315A"/>
              </a:solidFill>
            </a:endParaRPr>
          </a:p>
        </p:txBody>
      </p:sp>
      <p:sp>
        <p:nvSpPr>
          <p:cNvPr id="7" name="TextBox 6">
            <a:extLst>
              <a:ext uri="{FF2B5EF4-FFF2-40B4-BE49-F238E27FC236}">
                <a16:creationId xmlns:a16="http://schemas.microsoft.com/office/drawing/2014/main" id="{B1316FE1-95DE-42EA-AC80-E58AB081D3EA}"/>
              </a:ext>
            </a:extLst>
          </p:cNvPr>
          <p:cNvSpPr txBox="1"/>
          <p:nvPr/>
        </p:nvSpPr>
        <p:spPr>
          <a:xfrm>
            <a:off x="297737" y="4460762"/>
            <a:ext cx="7777569" cy="2308324"/>
          </a:xfrm>
          <a:prstGeom prst="rect">
            <a:avLst/>
          </a:prstGeom>
          <a:solidFill>
            <a:srgbClr val="D6315A"/>
          </a:solidFill>
        </p:spPr>
        <p:txBody>
          <a:bodyPr wrap="square" lIns="91440" tIns="45720" rIns="91440" bIns="45720" rtlCol="0" anchor="t">
            <a:spAutoFit/>
          </a:bodyPr>
          <a:lstStyle/>
          <a:p>
            <a:r>
              <a:rPr lang="en-GB" sz="2400" b="1" dirty="0">
                <a:solidFill>
                  <a:schemeClr val="bg1"/>
                </a:solidFill>
                <a:ea typeface="+mn-lt"/>
                <a:cs typeface="+mn-lt"/>
              </a:rPr>
              <a:t>Overview of the article: </a:t>
            </a:r>
            <a:r>
              <a:rPr lang="en-GB" sz="2400" dirty="0">
                <a:solidFill>
                  <a:schemeClr val="bg1"/>
                </a:solidFill>
                <a:ea typeface="+mn-lt"/>
                <a:cs typeface="+mn-lt"/>
              </a:rPr>
              <a:t>These days, everyone is expected to be up to speed on Internet search techniques. But there are still a few tricks that some users -- and even savvy searchers -- may not be aware of. The article (which is available to download upon sign up) outlines 10 effective ways to improve your online researching skills!</a:t>
            </a:r>
            <a:endParaRPr lang="hr-BA" sz="2400" dirty="0">
              <a:solidFill>
                <a:schemeClr val="bg1"/>
              </a:solidFill>
              <a:cs typeface="Calibri"/>
            </a:endParaRPr>
          </a:p>
        </p:txBody>
      </p:sp>
      <p:pic>
        <p:nvPicPr>
          <p:cNvPr id="10" name="Picture 9">
            <a:hlinkClick r:id="rId4"/>
            <a:extLst>
              <a:ext uri="{FF2B5EF4-FFF2-40B4-BE49-F238E27FC236}">
                <a16:creationId xmlns:a16="http://schemas.microsoft.com/office/drawing/2014/main" id="{4C7472D7-3BFF-4621-9F78-E20C18A9E4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05517" y="1572174"/>
            <a:ext cx="4139578" cy="2722860"/>
          </a:xfrm>
          <a:prstGeom prst="rect">
            <a:avLst/>
          </a:prstGeom>
        </p:spPr>
      </p:pic>
      <p:pic>
        <p:nvPicPr>
          <p:cNvPr id="6" name="Graphic 5" descr="Mouse outline">
            <a:extLst>
              <a:ext uri="{FF2B5EF4-FFF2-40B4-BE49-F238E27FC236}">
                <a16:creationId xmlns:a16="http://schemas.microsoft.com/office/drawing/2014/main" id="{961BF638-518D-4D2E-AF03-C899FCB193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99002">
            <a:off x="5761813" y="2584173"/>
            <a:ext cx="914400" cy="914400"/>
          </a:xfrm>
          <a:prstGeom prst="rect">
            <a:avLst/>
          </a:prstGeom>
        </p:spPr>
      </p:pic>
    </p:spTree>
    <p:extLst>
      <p:ext uri="{BB962C8B-B14F-4D97-AF65-F5344CB8AC3E}">
        <p14:creationId xmlns:p14="http://schemas.microsoft.com/office/powerpoint/2010/main" val="290806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FDDC-6A61-4983-A97C-4B6B269E6D2F}"/>
              </a:ext>
            </a:extLst>
          </p:cNvPr>
          <p:cNvSpPr>
            <a:spLocks noGrp="1"/>
          </p:cNvSpPr>
          <p:nvPr>
            <p:ph type="body" sz="quarter" idx="13"/>
          </p:nvPr>
        </p:nvSpPr>
        <p:spPr>
          <a:xfrm>
            <a:off x="3107904" y="1665369"/>
            <a:ext cx="6174194" cy="953429"/>
          </a:xfrm>
        </p:spPr>
        <p:txBody>
          <a:bodyPr/>
          <a:lstStyle/>
          <a:p>
            <a:r>
              <a:rPr lang="hr-BA" dirty="0"/>
              <a:t>EXERCISE: </a:t>
            </a:r>
            <a:r>
              <a:rPr lang="hr-BA" sz="3600" b="1" dirty="0">
                <a:solidFill>
                  <a:srgbClr val="DD1B50"/>
                </a:solidFill>
              </a:rPr>
              <a:t>Search Run Game</a:t>
            </a:r>
            <a:r>
              <a:rPr lang="en-GB" sz="3600" b="1" dirty="0">
                <a:solidFill>
                  <a:srgbClr val="DD1B50"/>
                </a:solidFill>
              </a:rPr>
              <a:t>!</a:t>
            </a:r>
            <a:endParaRPr lang="en-US" sz="3600" b="1" dirty="0">
              <a:solidFill>
                <a:srgbClr val="DD1B50"/>
              </a:solidFill>
            </a:endParaRPr>
          </a:p>
          <a:p>
            <a:endParaRPr lang="en-US" dirty="0"/>
          </a:p>
        </p:txBody>
      </p:sp>
      <p:grpSp>
        <p:nvGrpSpPr>
          <p:cNvPr id="22" name="Group 21">
            <a:extLst>
              <a:ext uri="{FF2B5EF4-FFF2-40B4-BE49-F238E27FC236}">
                <a16:creationId xmlns:a16="http://schemas.microsoft.com/office/drawing/2014/main" id="{07F44F30-B24A-4407-B96D-D8D268F1F4CE}"/>
              </a:ext>
            </a:extLst>
          </p:cNvPr>
          <p:cNvGrpSpPr/>
          <p:nvPr/>
        </p:nvGrpSpPr>
        <p:grpSpPr>
          <a:xfrm>
            <a:off x="4616238" y="-19952"/>
            <a:ext cx="2812257" cy="1470893"/>
            <a:chOff x="4907798" y="574764"/>
            <a:chExt cx="2812257" cy="1470893"/>
          </a:xfrm>
        </p:grpSpPr>
        <p:sp>
          <p:nvSpPr>
            <p:cNvPr id="11" name="Isosceles Triangle 10">
              <a:extLst>
                <a:ext uri="{FF2B5EF4-FFF2-40B4-BE49-F238E27FC236}">
                  <a16:creationId xmlns:a16="http://schemas.microsoft.com/office/drawing/2014/main" id="{2F7FBEF4-34F0-4493-8065-81AE1ADF7A18}"/>
                </a:ext>
              </a:extLst>
            </p:cNvPr>
            <p:cNvSpPr/>
            <p:nvPr/>
          </p:nvSpPr>
          <p:spPr>
            <a:xfrm rot="10800000">
              <a:off x="4907798" y="574764"/>
              <a:ext cx="2812257" cy="1470893"/>
            </a:xfrm>
            <a:prstGeom prst="triangle">
              <a:avLst>
                <a:gd name="adj" fmla="val 50709"/>
              </a:avLst>
            </a:prstGeom>
            <a:solidFill>
              <a:srgbClr val="DD1B50"/>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oogle Shape;518;p39">
              <a:extLst>
                <a:ext uri="{FF2B5EF4-FFF2-40B4-BE49-F238E27FC236}">
                  <a16:creationId xmlns:a16="http://schemas.microsoft.com/office/drawing/2014/main" id="{AE31F588-81FF-40D8-BC87-5BB41D23FEE4}"/>
                </a:ext>
              </a:extLst>
            </p:cNvPr>
            <p:cNvGrpSpPr/>
            <p:nvPr/>
          </p:nvGrpSpPr>
          <p:grpSpPr>
            <a:xfrm>
              <a:off x="6013036" y="703879"/>
              <a:ext cx="722951" cy="783016"/>
              <a:chOff x="1923675" y="1633650"/>
              <a:chExt cx="436000" cy="435975"/>
            </a:xfrm>
          </p:grpSpPr>
          <p:sp>
            <p:nvSpPr>
              <p:cNvPr id="5" name="Google Shape;519;p39">
                <a:extLst>
                  <a:ext uri="{FF2B5EF4-FFF2-40B4-BE49-F238E27FC236}">
                    <a16:creationId xmlns:a16="http://schemas.microsoft.com/office/drawing/2014/main" id="{C307934D-7026-4782-BA56-3536E637D73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6C5566BE-7171-4788-8851-860CA15FF96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A6CF9565-9FF4-4207-A9C3-4E48B4B390C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0F2E961D-C546-4498-B546-EEE892007FF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A4B1BD96-47FF-48BD-AD49-AC34D0AF800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5F4FA8CB-C58D-4A33-B7A4-4B7A01F0B3E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Straight Connector 12">
              <a:extLst>
                <a:ext uri="{FF2B5EF4-FFF2-40B4-BE49-F238E27FC236}">
                  <a16:creationId xmlns:a16="http://schemas.microsoft.com/office/drawing/2014/main" id="{FCA19EF0-35F2-440C-99C2-0D890B3121D5}"/>
                </a:ext>
              </a:extLst>
            </p:cNvPr>
            <p:cNvCxnSpPr>
              <a:cxnSpLocks/>
            </p:cNvCxnSpPr>
            <p:nvPr/>
          </p:nvCxnSpPr>
          <p:spPr>
            <a:xfrm>
              <a:off x="5878284" y="1521106"/>
              <a:ext cx="8315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5326ABB-048E-4E14-9D7D-5C2EFB259ACA}"/>
              </a:ext>
            </a:extLst>
          </p:cNvPr>
          <p:cNvSpPr txBox="1"/>
          <p:nvPr/>
        </p:nvSpPr>
        <p:spPr>
          <a:xfrm>
            <a:off x="408325" y="2288890"/>
            <a:ext cx="11478876" cy="3785652"/>
          </a:xfrm>
          <a:prstGeom prst="rect">
            <a:avLst/>
          </a:prstGeom>
          <a:noFill/>
        </p:spPr>
        <p:txBody>
          <a:bodyPr wrap="square" rtlCol="0">
            <a:spAutoFit/>
          </a:bodyPr>
          <a:lstStyle/>
          <a:p>
            <a:pPr marL="342900" indent="-342900">
              <a:buFont typeface="+mj-lt"/>
              <a:buAutoNum type="arabicPeriod"/>
            </a:pPr>
            <a:r>
              <a:rPr lang="en-GB" sz="2400" dirty="0">
                <a:solidFill>
                  <a:srgbClr val="5E5E5E"/>
                </a:solidFill>
              </a:rPr>
              <a:t>Divide your peers into teams of 2 (depending on </a:t>
            </a:r>
            <a:r>
              <a:rPr lang="hr-BA" sz="2400" dirty="0">
                <a:solidFill>
                  <a:srgbClr val="5E5E5E"/>
                </a:solidFill>
              </a:rPr>
              <a:t>the </a:t>
            </a:r>
            <a:r>
              <a:rPr lang="en-GB" sz="2400" dirty="0">
                <a:solidFill>
                  <a:srgbClr val="5E5E5E"/>
                </a:solidFill>
              </a:rPr>
              <a:t>size of </a:t>
            </a:r>
            <a:r>
              <a:rPr lang="hr-BA" sz="2400" dirty="0">
                <a:solidFill>
                  <a:srgbClr val="5E5E5E"/>
                </a:solidFill>
              </a:rPr>
              <a:t>the </a:t>
            </a:r>
            <a:r>
              <a:rPr lang="en-GB" sz="2400" dirty="0">
                <a:solidFill>
                  <a:srgbClr val="5E5E5E"/>
                </a:solidFill>
              </a:rPr>
              <a:t>class, between 2-3 per team)</a:t>
            </a:r>
            <a:endParaRPr lang="hr-BA" sz="2400" dirty="0">
              <a:solidFill>
                <a:srgbClr val="5E5E5E"/>
              </a:solidFill>
            </a:endParaRPr>
          </a:p>
          <a:p>
            <a:pPr marL="342900" indent="-342900">
              <a:buFont typeface="+mj-lt"/>
              <a:buAutoNum type="arabicPeriod"/>
            </a:pPr>
            <a:r>
              <a:rPr lang="en-GB" sz="2400" dirty="0">
                <a:solidFill>
                  <a:srgbClr val="5E5E5E"/>
                </a:solidFill>
              </a:rPr>
              <a:t>Assign each team with a topic to research online (this could be something they are learning in class, or if you want to keep the research topic more fun e.g. celebrity, book, movie etc.)</a:t>
            </a:r>
            <a:endParaRPr lang="hr-BA" sz="2400" dirty="0">
              <a:solidFill>
                <a:srgbClr val="5E5E5E"/>
              </a:solidFill>
            </a:endParaRPr>
          </a:p>
          <a:p>
            <a:pPr marL="342900" indent="-342900">
              <a:buFont typeface="+mj-lt"/>
              <a:buAutoNum type="arabicPeriod"/>
            </a:pPr>
            <a:r>
              <a:rPr lang="en-GB" sz="2400" dirty="0">
                <a:solidFill>
                  <a:srgbClr val="5E5E5E"/>
                </a:solidFill>
              </a:rPr>
              <a:t>The first person to find what you have assigned, wins</a:t>
            </a:r>
            <a:endParaRPr lang="hr-BA" sz="2400" dirty="0">
              <a:solidFill>
                <a:srgbClr val="5E5E5E"/>
              </a:solidFill>
            </a:endParaRPr>
          </a:p>
          <a:p>
            <a:pPr marL="342900" indent="-342900">
              <a:buFont typeface="+mj-lt"/>
              <a:buAutoNum type="arabicPeriod"/>
            </a:pPr>
            <a:r>
              <a:rPr lang="en-GB" sz="2400" dirty="0">
                <a:solidFill>
                  <a:srgbClr val="5E5E5E"/>
                </a:solidFill>
              </a:rPr>
              <a:t>At the end of the activity the team must share with each other the methods they found effective when searching online e.g. what </a:t>
            </a:r>
            <a:r>
              <a:rPr lang="hr-BA" sz="2400" dirty="0">
                <a:solidFill>
                  <a:srgbClr val="5E5E5E"/>
                </a:solidFill>
              </a:rPr>
              <a:t>keywords</a:t>
            </a:r>
            <a:r>
              <a:rPr lang="en-GB" sz="2400" dirty="0">
                <a:solidFill>
                  <a:srgbClr val="5E5E5E"/>
                </a:solidFill>
              </a:rPr>
              <a:t>, advanced search, filters etc</a:t>
            </a:r>
          </a:p>
          <a:p>
            <a:pPr marL="342900" indent="-342900">
              <a:buFont typeface="+mj-lt"/>
              <a:buAutoNum type="arabicPeriod"/>
            </a:pPr>
            <a:r>
              <a:rPr lang="en-GB" sz="2400" dirty="0">
                <a:solidFill>
                  <a:srgbClr val="5E5E5E"/>
                </a:solidFill>
              </a:rPr>
              <a:t>If learners found the research topic easy, repeat the exercise again this time making the research topic more specific/difficult in order to really test learners research abilities </a:t>
            </a:r>
          </a:p>
        </p:txBody>
      </p:sp>
    </p:spTree>
    <p:extLst>
      <p:ext uri="{BB962C8B-B14F-4D97-AF65-F5344CB8AC3E}">
        <p14:creationId xmlns:p14="http://schemas.microsoft.com/office/powerpoint/2010/main" val="4230859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0D1409-F479-4CF4-8EBD-8B8817A08E17}"/>
              </a:ext>
            </a:extLst>
          </p:cNvPr>
          <p:cNvSpPr>
            <a:spLocks noGrp="1"/>
          </p:cNvSpPr>
          <p:nvPr>
            <p:ph type="body" sz="quarter" idx="13"/>
          </p:nvPr>
        </p:nvSpPr>
        <p:spPr>
          <a:xfrm>
            <a:off x="856589" y="997503"/>
            <a:ext cx="10153155" cy="4493975"/>
          </a:xfrm>
        </p:spPr>
        <p:txBody>
          <a:bodyPr>
            <a:normAutofit/>
          </a:bodyPr>
          <a:lstStyle/>
          <a:p>
            <a:r>
              <a:rPr lang="en-IE" sz="3600" dirty="0"/>
              <a:t>Absorb the next case study and get inspired to explore digital literacy further</a:t>
            </a:r>
          </a:p>
        </p:txBody>
      </p:sp>
    </p:spTree>
    <p:extLst>
      <p:ext uri="{BB962C8B-B14F-4D97-AF65-F5344CB8AC3E}">
        <p14:creationId xmlns:p14="http://schemas.microsoft.com/office/powerpoint/2010/main" val="2059532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0947DF-D249-4507-99AB-7F89FE711710}"/>
              </a:ext>
            </a:extLst>
          </p:cNvPr>
          <p:cNvSpPr>
            <a:spLocks noGrp="1"/>
          </p:cNvSpPr>
          <p:nvPr>
            <p:ph type="body" sz="quarter" idx="15"/>
          </p:nvPr>
        </p:nvSpPr>
        <p:spPr>
          <a:xfrm>
            <a:off x="3175537" y="722727"/>
            <a:ext cx="8248525" cy="1080608"/>
          </a:xfrm>
        </p:spPr>
        <p:txBody>
          <a:bodyPr vert="horz" lIns="91440" tIns="45720" rIns="91440" bIns="45720" rtlCol="0" anchor="t">
            <a:normAutofit/>
          </a:bodyPr>
          <a:lstStyle/>
          <a:p>
            <a:r>
              <a:rPr lang="hr-BA" sz="2800" b="1" dirty="0"/>
              <a:t>CASE STUDY</a:t>
            </a:r>
            <a:r>
              <a:rPr lang="hr-BA" sz="2800" dirty="0"/>
              <a:t>: </a:t>
            </a:r>
            <a:r>
              <a:rPr lang="en-US" sz="2800" dirty="0" err="1">
                <a:ea typeface="+mn-lt"/>
                <a:cs typeface="+mn-lt"/>
              </a:rPr>
              <a:t>ReDI</a:t>
            </a:r>
            <a:r>
              <a:rPr lang="en-US" sz="2800" dirty="0">
                <a:ea typeface="+mn-lt"/>
                <a:cs typeface="+mn-lt"/>
              </a:rPr>
              <a:t> School Copenhagen</a:t>
            </a:r>
            <a:endParaRPr lang="en-US" sz="2800" i="1" dirty="0">
              <a:solidFill>
                <a:srgbClr val="FFFF00"/>
              </a:solidFill>
            </a:endParaRPr>
          </a:p>
        </p:txBody>
      </p:sp>
      <p:pic>
        <p:nvPicPr>
          <p:cNvPr id="6" name="Picture 5">
            <a:extLst>
              <a:ext uri="{FF2B5EF4-FFF2-40B4-BE49-F238E27FC236}">
                <a16:creationId xmlns:a16="http://schemas.microsoft.com/office/drawing/2014/main" id="{2D87FBB1-8633-4844-B56D-0218C2C191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71801" y="1536070"/>
            <a:ext cx="7941283" cy="4839954"/>
          </a:xfrm>
          <a:prstGeom prst="rect">
            <a:avLst/>
          </a:prstGeom>
        </p:spPr>
      </p:pic>
      <p:pic>
        <p:nvPicPr>
          <p:cNvPr id="2" name="Online Media 1" title="Digital Women Program I ITU">
            <a:hlinkClick r:id="" action="ppaction://media"/>
            <a:extLst>
              <a:ext uri="{FF2B5EF4-FFF2-40B4-BE49-F238E27FC236}">
                <a16:creationId xmlns:a16="http://schemas.microsoft.com/office/drawing/2014/main" id="{F541628E-6A74-4692-A1E2-5FF27474E4FF}"/>
              </a:ext>
            </a:extLst>
          </p:cNvPr>
          <p:cNvPicPr>
            <a:picLocks noRot="1" noChangeAspect="1"/>
          </p:cNvPicPr>
          <p:nvPr>
            <a:videoFile r:link="rId1"/>
          </p:nvPr>
        </p:nvPicPr>
        <p:blipFill>
          <a:blip r:embed="rId4"/>
          <a:stretch>
            <a:fillRect/>
          </a:stretch>
        </p:blipFill>
        <p:spPr>
          <a:xfrm>
            <a:off x="4428826" y="1953087"/>
            <a:ext cx="5673961" cy="3497802"/>
          </a:xfrm>
          <a:prstGeom prst="rect">
            <a:avLst/>
          </a:prstGeom>
        </p:spPr>
      </p:pic>
      <p:pic>
        <p:nvPicPr>
          <p:cNvPr id="8" name="Graphic 7" descr="Mouse outline">
            <a:extLst>
              <a:ext uri="{FF2B5EF4-FFF2-40B4-BE49-F238E27FC236}">
                <a16:creationId xmlns:a16="http://schemas.microsoft.com/office/drawing/2014/main" id="{F95F31BD-BF16-4F42-992A-914FE9231D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2814601" y="3498846"/>
            <a:ext cx="914400" cy="914400"/>
          </a:xfrm>
          <a:prstGeom prst="rect">
            <a:avLst/>
          </a:prstGeom>
        </p:spPr>
      </p:pic>
      <p:sp>
        <p:nvSpPr>
          <p:cNvPr id="9" name="TextBox 8">
            <a:extLst>
              <a:ext uri="{FF2B5EF4-FFF2-40B4-BE49-F238E27FC236}">
                <a16:creationId xmlns:a16="http://schemas.microsoft.com/office/drawing/2014/main" id="{AE61FA3C-5F59-4AB1-A1C9-7D7D37A1C3D6}"/>
              </a:ext>
            </a:extLst>
          </p:cNvPr>
          <p:cNvSpPr txBox="1"/>
          <p:nvPr/>
        </p:nvSpPr>
        <p:spPr>
          <a:xfrm>
            <a:off x="257506" y="3456878"/>
            <a:ext cx="2254720" cy="523220"/>
          </a:xfrm>
          <a:prstGeom prst="rect">
            <a:avLst/>
          </a:prstGeom>
          <a:noFill/>
        </p:spPr>
        <p:txBody>
          <a:bodyPr wrap="none" rtlCol="0">
            <a:spAutoFit/>
          </a:bodyPr>
          <a:lstStyle/>
          <a:p>
            <a:r>
              <a:rPr lang="hr-BA" sz="2800" b="1" dirty="0">
                <a:solidFill>
                  <a:srgbClr val="E78631"/>
                </a:solidFill>
              </a:rPr>
              <a:t>Click to watch</a:t>
            </a:r>
            <a:endParaRPr lang="en-US" sz="2800" b="1" dirty="0">
              <a:solidFill>
                <a:srgbClr val="E78631"/>
              </a:solidFill>
            </a:endParaRPr>
          </a:p>
        </p:txBody>
      </p:sp>
    </p:spTree>
    <p:extLst>
      <p:ext uri="{BB962C8B-B14F-4D97-AF65-F5344CB8AC3E}">
        <p14:creationId xmlns:p14="http://schemas.microsoft.com/office/powerpoint/2010/main" val="268111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3ED5E-7423-41FB-A43F-6CF41C8A79BC}"/>
              </a:ext>
            </a:extLst>
          </p:cNvPr>
          <p:cNvSpPr>
            <a:spLocks noGrp="1"/>
          </p:cNvSpPr>
          <p:nvPr>
            <p:ph type="body" sz="quarter" idx="13"/>
          </p:nvPr>
        </p:nvSpPr>
        <p:spPr/>
        <p:txBody>
          <a:bodyPr/>
          <a:lstStyle/>
          <a:p>
            <a:r>
              <a:rPr lang="en-US" dirty="0"/>
              <a:t>Europe's Digital Decade</a:t>
            </a:r>
          </a:p>
        </p:txBody>
      </p:sp>
      <p:sp>
        <p:nvSpPr>
          <p:cNvPr id="5" name="TextBox 4">
            <a:extLst>
              <a:ext uri="{FF2B5EF4-FFF2-40B4-BE49-F238E27FC236}">
                <a16:creationId xmlns:a16="http://schemas.microsoft.com/office/drawing/2014/main" id="{377C5DFB-B4A4-48DE-AD64-71529B358F0F}"/>
              </a:ext>
            </a:extLst>
          </p:cNvPr>
          <p:cNvSpPr txBox="1"/>
          <p:nvPr/>
        </p:nvSpPr>
        <p:spPr>
          <a:xfrm>
            <a:off x="643379" y="1595732"/>
            <a:ext cx="10574517" cy="830997"/>
          </a:xfrm>
          <a:prstGeom prst="rect">
            <a:avLst/>
          </a:prstGeom>
          <a:noFill/>
        </p:spPr>
        <p:txBody>
          <a:bodyPr wrap="square">
            <a:spAutoFit/>
          </a:bodyPr>
          <a:lstStyle/>
          <a:p>
            <a:r>
              <a:rPr lang="en-US" sz="2400" dirty="0">
                <a:solidFill>
                  <a:srgbClr val="5E5E5E"/>
                </a:solidFill>
              </a:rPr>
              <a:t>The EU will pursue a human-centric, sustainable vision for digital society throughout the digital decade to empower citizens and businesses. </a:t>
            </a:r>
          </a:p>
        </p:txBody>
      </p:sp>
      <p:pic>
        <p:nvPicPr>
          <p:cNvPr id="6" name="Picture 5">
            <a:extLst>
              <a:ext uri="{FF2B5EF4-FFF2-40B4-BE49-F238E27FC236}">
                <a16:creationId xmlns:a16="http://schemas.microsoft.com/office/drawing/2014/main" id="{C3F14527-F9F1-40A4-B9E4-E05A465D08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379" y="2767280"/>
            <a:ext cx="5634922" cy="3172252"/>
          </a:xfrm>
          <a:prstGeom prst="rect">
            <a:avLst/>
          </a:prstGeom>
        </p:spPr>
      </p:pic>
      <p:sp>
        <p:nvSpPr>
          <p:cNvPr id="8" name="TextBox 7">
            <a:extLst>
              <a:ext uri="{FF2B5EF4-FFF2-40B4-BE49-F238E27FC236}">
                <a16:creationId xmlns:a16="http://schemas.microsoft.com/office/drawing/2014/main" id="{0773552F-6FA5-4235-8192-93006CE92DFF}"/>
              </a:ext>
            </a:extLst>
          </p:cNvPr>
          <p:cNvSpPr txBox="1"/>
          <p:nvPr/>
        </p:nvSpPr>
        <p:spPr>
          <a:xfrm>
            <a:off x="7107809" y="2767280"/>
            <a:ext cx="3796645" cy="1323439"/>
          </a:xfrm>
          <a:prstGeom prst="rect">
            <a:avLst/>
          </a:prstGeom>
          <a:noFill/>
        </p:spPr>
        <p:txBody>
          <a:bodyPr wrap="square">
            <a:spAutoFit/>
          </a:bodyPr>
          <a:lstStyle/>
          <a:p>
            <a:pPr algn="ctr"/>
            <a:r>
              <a:rPr lang="en-US" sz="4000" dirty="0">
                <a:solidFill>
                  <a:srgbClr val="00ACA7"/>
                </a:solidFill>
              </a:rPr>
              <a:t>Digital Decade in a nutshell</a:t>
            </a:r>
            <a:r>
              <a:rPr lang="hr-BA" sz="4000" dirty="0">
                <a:solidFill>
                  <a:srgbClr val="00ACA7"/>
                </a:solidFill>
              </a:rPr>
              <a:t>:</a:t>
            </a:r>
            <a:endParaRPr lang="en-US" sz="4000" dirty="0">
              <a:solidFill>
                <a:srgbClr val="00ACA7"/>
              </a:solidFill>
            </a:endParaRPr>
          </a:p>
        </p:txBody>
      </p:sp>
      <p:sp>
        <p:nvSpPr>
          <p:cNvPr id="10" name="TextBox 9">
            <a:extLst>
              <a:ext uri="{FF2B5EF4-FFF2-40B4-BE49-F238E27FC236}">
                <a16:creationId xmlns:a16="http://schemas.microsoft.com/office/drawing/2014/main" id="{7EC8C16A-34EA-4F18-8A28-D3139AE168FE}"/>
              </a:ext>
            </a:extLst>
          </p:cNvPr>
          <p:cNvSpPr txBox="1"/>
          <p:nvPr/>
        </p:nvSpPr>
        <p:spPr>
          <a:xfrm>
            <a:off x="7220931" y="4185924"/>
            <a:ext cx="4226351" cy="1200329"/>
          </a:xfrm>
          <a:prstGeom prst="rect">
            <a:avLst/>
          </a:prstGeom>
          <a:noFill/>
        </p:spPr>
        <p:txBody>
          <a:bodyPr wrap="square">
            <a:spAutoFit/>
          </a:bodyPr>
          <a:lstStyle/>
          <a:p>
            <a:r>
              <a:rPr lang="en-US" dirty="0">
                <a:hlinkClick r:id="rId3"/>
              </a:rPr>
              <a:t>https://ec.europa.eu/info/strategy/priorities-2019-2024/europe-fit-digital-age/europes-digital-decade-digital-targets-2030_en</a:t>
            </a:r>
            <a:r>
              <a:rPr lang="hr-BA" dirty="0"/>
              <a:t> </a:t>
            </a:r>
            <a:endParaRPr lang="en-US" dirty="0"/>
          </a:p>
        </p:txBody>
      </p:sp>
    </p:spTree>
    <p:extLst>
      <p:ext uri="{BB962C8B-B14F-4D97-AF65-F5344CB8AC3E}">
        <p14:creationId xmlns:p14="http://schemas.microsoft.com/office/powerpoint/2010/main" val="2436741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E3C01-1E3B-4027-AC2C-1F60DD5F4BB6}"/>
              </a:ext>
            </a:extLst>
          </p:cNvPr>
          <p:cNvSpPr>
            <a:spLocks noGrp="1"/>
          </p:cNvSpPr>
          <p:nvPr>
            <p:ph type="body" sz="quarter" idx="20"/>
          </p:nvPr>
        </p:nvSpPr>
        <p:spPr>
          <a:xfrm>
            <a:off x="4394718" y="1328737"/>
            <a:ext cx="7356941" cy="5192575"/>
          </a:xfrm>
        </p:spPr>
        <p:txBody>
          <a:bodyPr vert="horz" lIns="91440" tIns="45720" rIns="91440" bIns="45720" rtlCol="0" anchor="t">
            <a:noAutofit/>
          </a:bodyPr>
          <a:lstStyle/>
          <a:p>
            <a:endParaRPr lang="hr-BA" dirty="0"/>
          </a:p>
          <a:p>
            <a:pPr marL="342900" indent="-342900">
              <a:buClr>
                <a:srgbClr val="5E5E5E"/>
              </a:buClr>
              <a:buFont typeface="Arial" panose="020B0604020202020204" pitchFamily="34" charset="0"/>
              <a:buChar char="•"/>
            </a:pPr>
            <a:r>
              <a:rPr lang="en-GB" dirty="0" err="1"/>
              <a:t>ReDI</a:t>
            </a:r>
            <a:r>
              <a:rPr lang="en-GB" dirty="0"/>
              <a:t> School’s Digital Women Program in Copenhagen aim</a:t>
            </a:r>
            <a:r>
              <a:rPr lang="hr-BA" dirty="0"/>
              <a:t>s</a:t>
            </a:r>
            <a:r>
              <a:rPr lang="en-GB" dirty="0"/>
              <a:t> to empower ethnic minority women by offering them free </a:t>
            </a:r>
            <a:r>
              <a:rPr lang="hr-BA" dirty="0"/>
              <a:t>IT courses</a:t>
            </a:r>
            <a:r>
              <a:rPr lang="en-GB" dirty="0"/>
              <a:t> and other activities. </a:t>
            </a:r>
          </a:p>
          <a:p>
            <a:pPr marL="342900" indent="-342900">
              <a:buClr>
                <a:srgbClr val="5E5E5E"/>
              </a:buClr>
              <a:buFont typeface="Arial" panose="020B0604020202020204" pitchFamily="34" charset="0"/>
              <a:buChar char="•"/>
            </a:pPr>
            <a:r>
              <a:rPr lang="en-GB" dirty="0"/>
              <a:t>The courses support the students in developing their digital skills. The aim is to accelerate their integration in Denmark and provide them with new opportunities, both in their everyday life and </a:t>
            </a:r>
            <a:r>
              <a:rPr lang="hr-BA" dirty="0"/>
              <a:t>i</a:t>
            </a:r>
            <a:r>
              <a:rPr lang="en-GB" dirty="0"/>
              <a:t>n the job market. </a:t>
            </a:r>
          </a:p>
          <a:p>
            <a:pPr marL="342900" indent="-342900">
              <a:buClr>
                <a:srgbClr val="5E5E5E"/>
              </a:buClr>
              <a:buFont typeface="Arial" panose="020B0604020202020204" pitchFamily="34" charset="0"/>
              <a:buChar char="•"/>
            </a:pPr>
            <a:r>
              <a:rPr lang="en-GB" dirty="0"/>
              <a:t>The courses also support the students in developing their communication and collaboration skills and help them expand their personal and professional network - all to create new opportunities. </a:t>
            </a:r>
          </a:p>
          <a:p>
            <a:pPr marL="342900" indent="-342900">
              <a:buClr>
                <a:srgbClr val="5E5E5E"/>
              </a:buClr>
              <a:buFont typeface="Arial" panose="020B0604020202020204" pitchFamily="34" charset="0"/>
              <a:buChar char="•"/>
            </a:pPr>
            <a:r>
              <a:rPr lang="hr-BA" dirty="0"/>
              <a:t>They</a:t>
            </a:r>
            <a:r>
              <a:rPr lang="en-GB" dirty="0"/>
              <a:t> offer three courses: Digital Literacy, Introduction to Coding and User Experience.</a:t>
            </a:r>
            <a:endParaRPr lang="hr-BA" dirty="0"/>
          </a:p>
        </p:txBody>
      </p:sp>
      <p:sp>
        <p:nvSpPr>
          <p:cNvPr id="3" name="Text Placeholder 2">
            <a:extLst>
              <a:ext uri="{FF2B5EF4-FFF2-40B4-BE49-F238E27FC236}">
                <a16:creationId xmlns:a16="http://schemas.microsoft.com/office/drawing/2014/main" id="{042D802D-0142-4B47-AB2F-ECC0B8008DD4}"/>
              </a:ext>
            </a:extLst>
          </p:cNvPr>
          <p:cNvSpPr>
            <a:spLocks noGrp="1"/>
          </p:cNvSpPr>
          <p:nvPr>
            <p:ph type="body" sz="quarter" idx="22"/>
          </p:nvPr>
        </p:nvSpPr>
        <p:spPr>
          <a:xfrm>
            <a:off x="5470237" y="336688"/>
            <a:ext cx="6281421" cy="990205"/>
          </a:xfrm>
        </p:spPr>
        <p:txBody>
          <a:bodyPr>
            <a:normAutofit fontScale="92500" lnSpcReduction="20000"/>
          </a:bodyPr>
          <a:lstStyle/>
          <a:p>
            <a:r>
              <a:rPr lang="en-US" dirty="0">
                <a:ea typeface="+mn-lt"/>
                <a:cs typeface="+mn-lt"/>
              </a:rPr>
              <a:t>DIGITAL WOMEN PROGRAM</a:t>
            </a:r>
          </a:p>
          <a:p>
            <a:r>
              <a:rPr lang="en-US" dirty="0">
                <a:ea typeface="+mn-lt"/>
                <a:cs typeface="+mn-lt"/>
              </a:rPr>
              <a:t>Copenhagen</a:t>
            </a:r>
            <a:endParaRPr lang="hr-BA" sz="2400" dirty="0">
              <a:cs typeface="Calibri"/>
            </a:endParaRPr>
          </a:p>
        </p:txBody>
      </p:sp>
      <p:sp>
        <p:nvSpPr>
          <p:cNvPr id="4" name="Text Placeholder 3">
            <a:extLst>
              <a:ext uri="{FF2B5EF4-FFF2-40B4-BE49-F238E27FC236}">
                <a16:creationId xmlns:a16="http://schemas.microsoft.com/office/drawing/2014/main" id="{0247EDB6-AE75-466B-ADAD-27916B5CA675}"/>
              </a:ext>
            </a:extLst>
          </p:cNvPr>
          <p:cNvSpPr>
            <a:spLocks noGrp="1"/>
          </p:cNvSpPr>
          <p:nvPr>
            <p:ph type="body" sz="quarter" idx="23"/>
          </p:nvPr>
        </p:nvSpPr>
        <p:spPr>
          <a:xfrm>
            <a:off x="440341" y="475861"/>
            <a:ext cx="3386162" cy="5449078"/>
          </a:xfrm>
        </p:spPr>
        <p:txBody>
          <a:bodyPr>
            <a:normAutofit fontScale="92500" lnSpcReduction="20000"/>
          </a:bodyPr>
          <a:lstStyle/>
          <a:p>
            <a:r>
              <a:rPr lang="en-GB" sz="2800" dirty="0"/>
              <a:t> </a:t>
            </a:r>
            <a:r>
              <a:rPr lang="en-GB" sz="2800" b="1" dirty="0" err="1"/>
              <a:t>ReDI</a:t>
            </a:r>
            <a:r>
              <a:rPr lang="en-GB" sz="2800" b="1" dirty="0"/>
              <a:t> School is for you if you are</a:t>
            </a:r>
            <a:r>
              <a:rPr lang="en-GB" sz="2800" dirty="0"/>
              <a:t>:</a:t>
            </a:r>
          </a:p>
          <a:p>
            <a:pPr marL="171450" indent="-171450">
              <a:buFont typeface="Arial" panose="020B0604020202020204" pitchFamily="34" charset="0"/>
              <a:buChar char="•"/>
            </a:pPr>
            <a:r>
              <a:rPr lang="en-GB" sz="2800" i="1" dirty="0"/>
              <a:t>A woman with </a:t>
            </a:r>
            <a:r>
              <a:rPr lang="hr-BA" sz="2800" i="1" dirty="0"/>
              <a:t>an </a:t>
            </a:r>
            <a:r>
              <a:rPr lang="en-GB" sz="2800" i="1" dirty="0"/>
              <a:t>ethnic minority background or limited access to education and network </a:t>
            </a:r>
          </a:p>
          <a:p>
            <a:pPr marL="171450" indent="-171450">
              <a:buFont typeface="Arial" panose="020B0604020202020204" pitchFamily="34" charset="0"/>
              <a:buChar char="•"/>
            </a:pPr>
            <a:r>
              <a:rPr lang="en-GB" sz="2800" i="1" dirty="0"/>
              <a:t>Interested in improving your digital skills</a:t>
            </a:r>
          </a:p>
          <a:p>
            <a:pPr marL="171450" indent="-171450">
              <a:buFont typeface="Arial" panose="020B0604020202020204" pitchFamily="34" charset="0"/>
              <a:buChar char="•"/>
            </a:pPr>
            <a:r>
              <a:rPr lang="en-GB" sz="2800" i="1" dirty="0"/>
              <a:t>Looking to meet new people</a:t>
            </a:r>
          </a:p>
          <a:p>
            <a:pPr marL="171450" indent="-171450">
              <a:buFont typeface="Arial" panose="020B0604020202020204" pitchFamily="34" charset="0"/>
              <a:buChar char="•"/>
            </a:pPr>
            <a:r>
              <a:rPr lang="en-GB" sz="2800" i="1" dirty="0"/>
              <a:t>Looking to establish a professional network</a:t>
            </a:r>
          </a:p>
          <a:p>
            <a:pPr marL="171450" indent="-171450">
              <a:buFont typeface="Arial" panose="020B0604020202020204" pitchFamily="34" charset="0"/>
              <a:buChar char="•"/>
            </a:pPr>
            <a:r>
              <a:rPr lang="en-GB" sz="2800" i="1" dirty="0"/>
              <a:t>Interested in new job opportunities ​</a:t>
            </a:r>
            <a:endParaRPr lang="hr-BA" sz="2800" i="1" dirty="0">
              <a:cs typeface="Calibri"/>
            </a:endParaRPr>
          </a:p>
        </p:txBody>
      </p:sp>
    </p:spTree>
    <p:extLst>
      <p:ext uri="{BB962C8B-B14F-4D97-AF65-F5344CB8AC3E}">
        <p14:creationId xmlns:p14="http://schemas.microsoft.com/office/powerpoint/2010/main" val="3612946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94EBCC-01EE-44FD-8889-EFE6DF626F91}"/>
              </a:ext>
            </a:extLst>
          </p:cNvPr>
          <p:cNvSpPr>
            <a:spLocks noGrp="1"/>
          </p:cNvSpPr>
          <p:nvPr>
            <p:ph type="body" sz="quarter" idx="13"/>
          </p:nvPr>
        </p:nvSpPr>
        <p:spPr/>
        <p:txBody>
          <a:bodyPr/>
          <a:lstStyle/>
          <a:p>
            <a:r>
              <a:rPr lang="hr-BA" dirty="0"/>
              <a:t>Did you know?</a:t>
            </a:r>
            <a:endParaRPr lang="en-US" dirty="0"/>
          </a:p>
        </p:txBody>
      </p:sp>
      <p:sp>
        <p:nvSpPr>
          <p:cNvPr id="3" name="Text Placeholder 2">
            <a:extLst>
              <a:ext uri="{FF2B5EF4-FFF2-40B4-BE49-F238E27FC236}">
                <a16:creationId xmlns:a16="http://schemas.microsoft.com/office/drawing/2014/main" id="{A1F86355-5412-48B3-8871-F16E30CF11C7}"/>
              </a:ext>
            </a:extLst>
          </p:cNvPr>
          <p:cNvSpPr>
            <a:spLocks noGrp="1"/>
          </p:cNvSpPr>
          <p:nvPr>
            <p:ph type="body" sz="quarter" idx="14"/>
          </p:nvPr>
        </p:nvSpPr>
        <p:spPr/>
        <p:txBody>
          <a:bodyPr/>
          <a:lstStyle/>
          <a:p>
            <a:pPr algn="just"/>
            <a:r>
              <a:rPr lang="en-US" dirty="0"/>
              <a:t>The Broadband Commission’s Working Group on “Digital Gender Divide” contributes with reviews of</a:t>
            </a:r>
            <a:r>
              <a:rPr lang="hr-BA" dirty="0"/>
              <a:t> </a:t>
            </a:r>
            <a:r>
              <a:rPr lang="en-US" dirty="0"/>
              <a:t>existing normative frameworks in order to develop a set o</a:t>
            </a:r>
            <a:r>
              <a:rPr lang="hr-BA" dirty="0"/>
              <a:t>f</a:t>
            </a:r>
            <a:r>
              <a:rPr lang="en-US" dirty="0"/>
              <a:t> recommendations which address the digital</a:t>
            </a:r>
            <a:r>
              <a:rPr lang="hr-BA" dirty="0"/>
              <a:t> </a:t>
            </a:r>
            <a:r>
              <a:rPr lang="en-US" dirty="0"/>
              <a:t>gender divide and foster the equal inclusion of women and girls in broadband access and use, and its</a:t>
            </a:r>
            <a:r>
              <a:rPr lang="hr-BA" dirty="0"/>
              <a:t> </a:t>
            </a:r>
            <a:r>
              <a:rPr lang="en-US" dirty="0"/>
              <a:t>Working Group on “Broadband and Gender” analyses the role that ICTs and the Internet can play in</a:t>
            </a:r>
            <a:r>
              <a:rPr lang="hr-BA" dirty="0"/>
              <a:t> </a:t>
            </a:r>
            <a:r>
              <a:rPr lang="en-US" dirty="0"/>
              <a:t>advancing gender equality agendas, including </a:t>
            </a:r>
            <a:r>
              <a:rPr lang="hr-BA" dirty="0"/>
              <a:t> </a:t>
            </a:r>
            <a:r>
              <a:rPr lang="en-US" dirty="0"/>
              <a:t>equal access to new technologies by women and g</a:t>
            </a:r>
            <a:r>
              <a:rPr lang="hr-BA" dirty="0"/>
              <a:t>irls.</a:t>
            </a:r>
          </a:p>
          <a:p>
            <a:pPr algn="just"/>
            <a:endParaRPr lang="hr-BA" dirty="0"/>
          </a:p>
          <a:p>
            <a:pPr algn="just"/>
            <a:r>
              <a:rPr lang="en-US" dirty="0">
                <a:hlinkClick r:id="rId2"/>
              </a:rPr>
              <a:t>https://www.broadbandcommission.org/working-groups/digital-gender-divide-2017/</a:t>
            </a:r>
            <a:r>
              <a:rPr lang="hr-BA" dirty="0"/>
              <a:t> </a:t>
            </a:r>
            <a:endParaRPr lang="en-US" dirty="0"/>
          </a:p>
        </p:txBody>
      </p:sp>
      <p:pic>
        <p:nvPicPr>
          <p:cNvPr id="5" name="Picture 4" descr="Logo&#10;&#10;Description automatically generated with medium confidence">
            <a:extLst>
              <a:ext uri="{FF2B5EF4-FFF2-40B4-BE49-F238E27FC236}">
                <a16:creationId xmlns:a16="http://schemas.microsoft.com/office/drawing/2014/main" id="{50D2E5DE-3709-4EBA-943A-1CDABF1EE22C}"/>
              </a:ext>
            </a:extLst>
          </p:cNvPr>
          <p:cNvPicPr>
            <a:picLocks noChangeAspect="1"/>
          </p:cNvPicPr>
          <p:nvPr/>
        </p:nvPicPr>
        <p:blipFill>
          <a:blip r:embed="rId3"/>
          <a:stretch>
            <a:fillRect/>
          </a:stretch>
        </p:blipFill>
        <p:spPr>
          <a:xfrm>
            <a:off x="5880951" y="664062"/>
            <a:ext cx="5143500" cy="723900"/>
          </a:xfrm>
          <a:prstGeom prst="rect">
            <a:avLst/>
          </a:prstGeom>
        </p:spPr>
      </p:pic>
    </p:spTree>
    <p:extLst>
      <p:ext uri="{BB962C8B-B14F-4D97-AF65-F5344CB8AC3E}">
        <p14:creationId xmlns:p14="http://schemas.microsoft.com/office/powerpoint/2010/main" val="2423020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4" y="709438"/>
            <a:ext cx="4802202" cy="697353"/>
          </a:xfrm>
        </p:spPr>
        <p:txBody>
          <a:bodyPr/>
          <a:lstStyle/>
          <a:p>
            <a:r>
              <a:rPr lang="en-US" dirty="0"/>
              <a:t>2. Evaluating data, information and digital content</a:t>
            </a:r>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4965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hr-BA" sz="3200" dirty="0"/>
              <a:t>Important definition</a:t>
            </a:r>
            <a:r>
              <a:rPr lang="en-IE" sz="3200" dirty="0"/>
              <a:t>s</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1207964" y="1290816"/>
            <a:ext cx="9776072" cy="3743707"/>
          </a:xfrm>
        </p:spPr>
        <p:txBody>
          <a:bodyPr/>
          <a:lstStyle/>
          <a:p>
            <a:pPr marL="285750" indent="-285750">
              <a:buFont typeface="Arial" panose="020B0604020202020204" pitchFamily="34" charset="0"/>
              <a:buChar char="•"/>
            </a:pPr>
            <a:r>
              <a:rPr lang="en-US" sz="2400" b="1" dirty="0">
                <a:effectLst/>
              </a:rPr>
              <a:t>Digital content </a:t>
            </a:r>
            <a:r>
              <a:rPr lang="en-US" sz="2400" dirty="0">
                <a:effectLst/>
              </a:rPr>
              <a:t>is any </a:t>
            </a:r>
            <a:r>
              <a:rPr lang="en-US" sz="2400" strike="noStrike" dirty="0">
                <a:effectLst/>
              </a:rPr>
              <a:t>content</a:t>
            </a:r>
            <a:r>
              <a:rPr lang="en-US" sz="2400" dirty="0">
                <a:effectLst/>
              </a:rPr>
              <a:t> that exists in the form of </a:t>
            </a:r>
            <a:r>
              <a:rPr lang="en-US" sz="2400" strike="noStrike" dirty="0">
                <a:effectLst/>
              </a:rPr>
              <a:t>digital data</a:t>
            </a:r>
            <a:r>
              <a:rPr lang="en-US" sz="2400" dirty="0">
                <a:effectLst/>
              </a:rPr>
              <a:t>. Also known as </a:t>
            </a:r>
            <a:r>
              <a:rPr lang="en-US" sz="2400" strike="noStrike" dirty="0">
                <a:effectLst/>
              </a:rPr>
              <a:t>digital media</a:t>
            </a:r>
            <a:r>
              <a:rPr lang="en-US" sz="2400" dirty="0">
                <a:effectLst/>
              </a:rPr>
              <a:t>, digital content is stored on digital or analog</a:t>
            </a:r>
            <a:r>
              <a:rPr lang="hr-BA" sz="2400" dirty="0">
                <a:effectLst/>
              </a:rPr>
              <a:t>ue</a:t>
            </a:r>
            <a:r>
              <a:rPr lang="en-US" sz="2400" dirty="0">
                <a:effectLst/>
              </a:rPr>
              <a:t> </a:t>
            </a:r>
            <a:r>
              <a:rPr lang="en-US" sz="2400" strike="noStrike" dirty="0">
                <a:effectLst/>
              </a:rPr>
              <a:t>storage</a:t>
            </a:r>
            <a:r>
              <a:rPr lang="en-US" sz="2400" dirty="0">
                <a:effectLst/>
              </a:rPr>
              <a:t> in specific </a:t>
            </a:r>
            <a:r>
              <a:rPr lang="en-US" sz="2400" strike="noStrike" dirty="0">
                <a:effectLst/>
              </a:rPr>
              <a:t>formats</a:t>
            </a:r>
            <a:r>
              <a:rPr lang="en-US" sz="2400" dirty="0">
                <a:effectLst/>
              </a:rPr>
              <a:t>.</a:t>
            </a:r>
          </a:p>
          <a:p>
            <a:pPr marL="285750" indent="-285750">
              <a:buFont typeface="Arial" panose="020B0604020202020204" pitchFamily="34" charset="0"/>
              <a:buChar char="•"/>
            </a:pPr>
            <a:r>
              <a:rPr lang="en-US" sz="2400" b="1" i="0" dirty="0">
                <a:effectLst/>
              </a:rPr>
              <a:t>Information</a:t>
            </a:r>
            <a:r>
              <a:rPr lang="en-US" sz="2400" b="0" i="0" dirty="0">
                <a:effectLst/>
              </a:rPr>
              <a:t> is processed, </a:t>
            </a:r>
            <a:r>
              <a:rPr lang="en-US" sz="2400" b="0" i="0" dirty="0" err="1">
                <a:effectLst/>
              </a:rPr>
              <a:t>organised</a:t>
            </a:r>
            <a:r>
              <a:rPr lang="en-US" sz="2400" b="0" i="0" dirty="0">
                <a:effectLst/>
              </a:rPr>
              <a:t> and structured </a:t>
            </a:r>
            <a:r>
              <a:rPr lang="en-US" sz="2400" b="0" i="0" u="none" strike="noStrike" dirty="0">
                <a:effectLst/>
              </a:rPr>
              <a:t>data</a:t>
            </a:r>
            <a:r>
              <a:rPr lang="en-US" sz="2400" b="0" i="0" dirty="0">
                <a:effectLst/>
              </a:rPr>
              <a:t>. It provides context for data and enables decision making. For example, a single customer’s sale at a restaurant is data – this becomes information when the business is able to identify the most popular or least popular dish.</a:t>
            </a:r>
          </a:p>
          <a:p>
            <a:pPr marL="285750" indent="-285750">
              <a:buFont typeface="Arial" panose="020B0604020202020204" pitchFamily="34" charset="0"/>
              <a:buChar char="•"/>
            </a:pPr>
            <a:r>
              <a:rPr lang="en-US" sz="2400" b="1" dirty="0"/>
              <a:t>E</a:t>
            </a:r>
            <a:r>
              <a:rPr lang="en-US" sz="2400" b="1" dirty="0">
                <a:effectLst/>
              </a:rPr>
              <a:t>valuating data, information and digital content </a:t>
            </a:r>
            <a:r>
              <a:rPr lang="en-US" sz="2400" dirty="0">
                <a:effectLst/>
              </a:rPr>
              <a:t>is to ensure it's meaningful, looking critically at information to determine its relevance, suitability and reliability.</a:t>
            </a:r>
            <a:endParaRPr lang="en-US" sz="2400" dirty="0"/>
          </a:p>
        </p:txBody>
      </p:sp>
    </p:spTree>
    <p:extLst>
      <p:ext uri="{BB962C8B-B14F-4D97-AF65-F5344CB8AC3E}">
        <p14:creationId xmlns:p14="http://schemas.microsoft.com/office/powerpoint/2010/main" val="3886021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C7BFA-48EC-4C9A-8997-6BE63BD3D8E4}"/>
              </a:ext>
            </a:extLst>
          </p:cNvPr>
          <p:cNvSpPr>
            <a:spLocks noGrp="1"/>
          </p:cNvSpPr>
          <p:nvPr>
            <p:ph type="body" sz="quarter" idx="13"/>
          </p:nvPr>
        </p:nvSpPr>
        <p:spPr/>
        <p:txBody>
          <a:bodyPr/>
          <a:lstStyle/>
          <a:p>
            <a:r>
              <a:rPr lang="en-US" b="1" dirty="0"/>
              <a:t>How do I know if my sources are credible/reliable?</a:t>
            </a:r>
          </a:p>
          <a:p>
            <a:endParaRPr lang="en-US" dirty="0"/>
          </a:p>
        </p:txBody>
      </p:sp>
      <p:sp>
        <p:nvSpPr>
          <p:cNvPr id="3" name="Text Placeholder 2">
            <a:extLst>
              <a:ext uri="{FF2B5EF4-FFF2-40B4-BE49-F238E27FC236}">
                <a16:creationId xmlns:a16="http://schemas.microsoft.com/office/drawing/2014/main" id="{80E883EA-968D-4582-A83D-E49341EC50BE}"/>
              </a:ext>
            </a:extLst>
          </p:cNvPr>
          <p:cNvSpPr>
            <a:spLocks noGrp="1"/>
          </p:cNvSpPr>
          <p:nvPr>
            <p:ph type="body" sz="quarter" idx="14"/>
          </p:nvPr>
        </p:nvSpPr>
        <p:spPr>
          <a:xfrm>
            <a:off x="1085850" y="1776829"/>
            <a:ext cx="10587038" cy="4393151"/>
          </a:xfrm>
        </p:spPr>
        <p:txBody>
          <a:bodyPr/>
          <a:lstStyle/>
          <a:p>
            <a:r>
              <a:rPr lang="en-US" b="0" i="0" dirty="0">
                <a:effectLst/>
              </a:rPr>
              <a:t>With so much content available it is important to be able to judge what information is accurate and reliable, and what is not. </a:t>
            </a:r>
            <a:r>
              <a:rPr lang="en-US" i="0" dirty="0">
                <a:effectLst/>
              </a:rPr>
              <a:t>Here are useful tips to evaluate content:</a:t>
            </a:r>
          </a:p>
          <a:p>
            <a:pPr marL="342900" indent="-342900">
              <a:buFont typeface="Arial" panose="020B0604020202020204" pitchFamily="34" charset="0"/>
              <a:buChar char="•"/>
            </a:pPr>
            <a:r>
              <a:rPr lang="en-US" i="0" dirty="0">
                <a:effectLst/>
              </a:rPr>
              <a:t>Check the URL/website address</a:t>
            </a:r>
          </a:p>
          <a:p>
            <a:pPr marL="342900" indent="-342900">
              <a:buFont typeface="Arial" panose="020B0604020202020204" pitchFamily="34" charset="0"/>
              <a:buChar char="•"/>
            </a:pPr>
            <a:r>
              <a:rPr lang="en-IE" i="0" dirty="0">
                <a:effectLst/>
              </a:rPr>
              <a:t>Take a closer look</a:t>
            </a:r>
          </a:p>
          <a:p>
            <a:pPr marL="342900" indent="-342900">
              <a:buFont typeface="Arial" panose="020B0604020202020204" pitchFamily="34" charset="0"/>
              <a:buChar char="•"/>
            </a:pPr>
            <a:r>
              <a:rPr lang="en-IE" i="0" dirty="0">
                <a:effectLst/>
              </a:rPr>
              <a:t>Look beyond the headline</a:t>
            </a:r>
          </a:p>
          <a:p>
            <a:pPr marL="342900" indent="-342900">
              <a:buFont typeface="Arial" panose="020B0604020202020204" pitchFamily="34" charset="0"/>
              <a:buChar char="•"/>
            </a:pPr>
            <a:r>
              <a:rPr lang="en-US" i="0" dirty="0">
                <a:effectLst/>
              </a:rPr>
              <a:t>Remember, the camera can lie</a:t>
            </a:r>
          </a:p>
          <a:p>
            <a:pPr marL="342900" indent="-342900">
              <a:buFont typeface="Arial" panose="020B0604020202020204" pitchFamily="34" charset="0"/>
              <a:buChar char="•"/>
            </a:pPr>
            <a:r>
              <a:rPr lang="en-US" i="0" dirty="0">
                <a:effectLst/>
              </a:rPr>
              <a:t>Just because information goes viral does not mean that it is accurate</a:t>
            </a:r>
          </a:p>
          <a:p>
            <a:pPr marL="342900" indent="-342900">
              <a:buFont typeface="Arial" panose="020B0604020202020204" pitchFamily="34" charset="0"/>
              <a:buChar char="•"/>
            </a:pPr>
            <a:r>
              <a:rPr lang="en-IE" i="0" dirty="0">
                <a:effectLst/>
              </a:rPr>
              <a:t>Check other sources</a:t>
            </a:r>
          </a:p>
          <a:p>
            <a:pPr marL="342900" indent="-342900">
              <a:buFont typeface="Arial" panose="020B0604020202020204" pitchFamily="34" charset="0"/>
              <a:buChar char="•"/>
            </a:pPr>
            <a:r>
              <a:rPr lang="en-IE" i="0" dirty="0">
                <a:effectLst/>
              </a:rPr>
              <a:t>Check the facts</a:t>
            </a:r>
          </a:p>
          <a:p>
            <a:pPr marL="342900" indent="-342900">
              <a:buFont typeface="Arial" panose="020B0604020202020204" pitchFamily="34" charset="0"/>
              <a:buChar char="•"/>
            </a:pPr>
            <a:r>
              <a:rPr lang="en-IE" i="0" dirty="0">
                <a:effectLst/>
              </a:rPr>
              <a:t>Ask the experts</a:t>
            </a:r>
            <a:endParaRPr lang="en-US" dirty="0"/>
          </a:p>
        </p:txBody>
      </p:sp>
    </p:spTree>
    <p:extLst>
      <p:ext uri="{BB962C8B-B14F-4D97-AF65-F5344CB8AC3E}">
        <p14:creationId xmlns:p14="http://schemas.microsoft.com/office/powerpoint/2010/main" val="4020331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FFC6A8-F74C-4AEE-B6EB-8CC4F3153917}"/>
              </a:ext>
            </a:extLst>
          </p:cNvPr>
          <p:cNvSpPr>
            <a:spLocks noGrp="1"/>
          </p:cNvSpPr>
          <p:nvPr>
            <p:ph type="body" sz="quarter" idx="15"/>
          </p:nvPr>
        </p:nvSpPr>
        <p:spPr/>
        <p:txBody>
          <a:bodyPr>
            <a:normAutofit/>
          </a:bodyPr>
          <a:lstStyle/>
          <a:p>
            <a:r>
              <a:rPr lang="en-US" sz="2400" b="1" dirty="0"/>
              <a:t>CREDIBILITY IS CONTEXTUAL</a:t>
            </a:r>
          </a:p>
        </p:txBody>
      </p:sp>
      <p:pic>
        <p:nvPicPr>
          <p:cNvPr id="4" name="Picture 3">
            <a:extLst>
              <a:ext uri="{FF2B5EF4-FFF2-40B4-BE49-F238E27FC236}">
                <a16:creationId xmlns:a16="http://schemas.microsoft.com/office/drawing/2014/main" id="{459F3FB2-F658-4B4F-877B-F0BE5162FD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04242" y="1536070"/>
            <a:ext cx="7941283" cy="4839954"/>
          </a:xfrm>
          <a:prstGeom prst="rect">
            <a:avLst/>
          </a:prstGeom>
        </p:spPr>
      </p:pic>
      <p:pic>
        <p:nvPicPr>
          <p:cNvPr id="5" name="Online Media 4" title="Research 101: Credibility is contextual">
            <a:hlinkClick r:id="" action="ppaction://media"/>
            <a:extLst>
              <a:ext uri="{FF2B5EF4-FFF2-40B4-BE49-F238E27FC236}">
                <a16:creationId xmlns:a16="http://schemas.microsoft.com/office/drawing/2014/main" id="{7D311931-54BD-4419-A647-11480F3F8D9C}"/>
              </a:ext>
            </a:extLst>
          </p:cNvPr>
          <p:cNvPicPr>
            <a:picLocks noRot="1" noChangeAspect="1"/>
          </p:cNvPicPr>
          <p:nvPr>
            <a:videoFile r:link="rId1"/>
          </p:nvPr>
        </p:nvPicPr>
        <p:blipFill>
          <a:blip r:embed="rId4"/>
          <a:stretch>
            <a:fillRect/>
          </a:stretch>
        </p:blipFill>
        <p:spPr>
          <a:xfrm>
            <a:off x="4172500" y="1962883"/>
            <a:ext cx="5663953" cy="3508899"/>
          </a:xfrm>
          <a:prstGeom prst="rect">
            <a:avLst/>
          </a:prstGeom>
        </p:spPr>
      </p:pic>
      <p:pic>
        <p:nvPicPr>
          <p:cNvPr id="6" name="Graphic 5" descr="Mouse outline">
            <a:extLst>
              <a:ext uri="{FF2B5EF4-FFF2-40B4-BE49-F238E27FC236}">
                <a16:creationId xmlns:a16="http://schemas.microsoft.com/office/drawing/2014/main" id="{9245FB5B-6218-4325-B703-96278AC86F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2814601" y="3498846"/>
            <a:ext cx="914400" cy="914400"/>
          </a:xfrm>
          <a:prstGeom prst="rect">
            <a:avLst/>
          </a:prstGeom>
        </p:spPr>
      </p:pic>
      <p:sp>
        <p:nvSpPr>
          <p:cNvPr id="7" name="TextBox 6">
            <a:extLst>
              <a:ext uri="{FF2B5EF4-FFF2-40B4-BE49-F238E27FC236}">
                <a16:creationId xmlns:a16="http://schemas.microsoft.com/office/drawing/2014/main" id="{73B0BC6A-6F64-4718-901E-CD0A3F7AD2D1}"/>
              </a:ext>
            </a:extLst>
          </p:cNvPr>
          <p:cNvSpPr txBox="1"/>
          <p:nvPr/>
        </p:nvSpPr>
        <p:spPr>
          <a:xfrm>
            <a:off x="257506" y="3456878"/>
            <a:ext cx="2254720" cy="523220"/>
          </a:xfrm>
          <a:prstGeom prst="rect">
            <a:avLst/>
          </a:prstGeom>
          <a:noFill/>
        </p:spPr>
        <p:txBody>
          <a:bodyPr wrap="none" rtlCol="0">
            <a:spAutoFit/>
          </a:bodyPr>
          <a:lstStyle/>
          <a:p>
            <a:r>
              <a:rPr lang="hr-BA" sz="2800" b="1" dirty="0">
                <a:solidFill>
                  <a:srgbClr val="E78631"/>
                </a:solidFill>
              </a:rPr>
              <a:t>Click to watch</a:t>
            </a:r>
            <a:endParaRPr lang="en-US" sz="2800" b="1" dirty="0">
              <a:solidFill>
                <a:srgbClr val="E78631"/>
              </a:solidFill>
            </a:endParaRPr>
          </a:p>
        </p:txBody>
      </p:sp>
    </p:spTree>
    <p:extLst>
      <p:ext uri="{BB962C8B-B14F-4D97-AF65-F5344CB8AC3E}">
        <p14:creationId xmlns:p14="http://schemas.microsoft.com/office/powerpoint/2010/main" val="27666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B19A2F-D11D-4B7E-8719-669D01EF4AF0}"/>
              </a:ext>
            </a:extLst>
          </p:cNvPr>
          <p:cNvSpPr>
            <a:spLocks noGrp="1"/>
          </p:cNvSpPr>
          <p:nvPr>
            <p:ph type="body" sz="quarter" idx="13"/>
          </p:nvPr>
        </p:nvSpPr>
        <p:spPr>
          <a:xfrm>
            <a:off x="183095" y="1817693"/>
            <a:ext cx="3862197" cy="2920068"/>
          </a:xfrm>
        </p:spPr>
        <p:txBody>
          <a:bodyPr/>
          <a:lstStyle/>
          <a:p>
            <a:r>
              <a:rPr lang="en-GB" dirty="0">
                <a:solidFill>
                  <a:srgbClr val="E78631"/>
                </a:solidFill>
              </a:rPr>
              <a:t>Read and Learn</a:t>
            </a:r>
            <a:endParaRPr lang="hr-BA" dirty="0">
              <a:solidFill>
                <a:srgbClr val="E78631"/>
              </a:solidFill>
            </a:endParaRPr>
          </a:p>
          <a:p>
            <a:endParaRPr lang="en-US" dirty="0"/>
          </a:p>
        </p:txBody>
      </p:sp>
      <p:sp>
        <p:nvSpPr>
          <p:cNvPr id="5" name="Arrow: Bent 4">
            <a:extLst>
              <a:ext uri="{FF2B5EF4-FFF2-40B4-BE49-F238E27FC236}">
                <a16:creationId xmlns:a16="http://schemas.microsoft.com/office/drawing/2014/main" id="{D3E3EE8E-BD95-4F1F-969A-6CB94D19D54D}"/>
              </a:ext>
            </a:extLst>
          </p:cNvPr>
          <p:cNvSpPr/>
          <p:nvPr/>
        </p:nvSpPr>
        <p:spPr>
          <a:xfrm flipV="1">
            <a:off x="1920932" y="2694856"/>
            <a:ext cx="2265590" cy="843809"/>
          </a:xfrm>
          <a:prstGeom prst="bentArrow">
            <a:avLst>
              <a:gd name="adj1" fmla="val 25000"/>
              <a:gd name="adj2" fmla="val 22420"/>
              <a:gd name="adj3" fmla="val 25000"/>
              <a:gd name="adj4" fmla="val 43750"/>
            </a:avLst>
          </a:prstGeom>
          <a:solidFill>
            <a:srgbClr val="F9A01E"/>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Graphic 5" descr="Mouse outline">
            <a:extLst>
              <a:ext uri="{FF2B5EF4-FFF2-40B4-BE49-F238E27FC236}">
                <a16:creationId xmlns:a16="http://schemas.microsoft.com/office/drawing/2014/main" id="{961BF638-518D-4D2E-AF03-C899FCB193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999002">
            <a:off x="4232227" y="2476405"/>
            <a:ext cx="914400" cy="914400"/>
          </a:xfrm>
          <a:prstGeom prst="rect">
            <a:avLst/>
          </a:prstGeom>
        </p:spPr>
      </p:pic>
      <p:sp>
        <p:nvSpPr>
          <p:cNvPr id="7" name="TextBox 6">
            <a:extLst>
              <a:ext uri="{FF2B5EF4-FFF2-40B4-BE49-F238E27FC236}">
                <a16:creationId xmlns:a16="http://schemas.microsoft.com/office/drawing/2014/main" id="{B1316FE1-95DE-42EA-AC80-E58AB081D3EA}"/>
              </a:ext>
            </a:extLst>
          </p:cNvPr>
          <p:cNvSpPr txBox="1"/>
          <p:nvPr/>
        </p:nvSpPr>
        <p:spPr>
          <a:xfrm>
            <a:off x="183094" y="4585501"/>
            <a:ext cx="7963615" cy="1569660"/>
          </a:xfrm>
          <a:prstGeom prst="rect">
            <a:avLst/>
          </a:prstGeom>
          <a:noFill/>
        </p:spPr>
        <p:txBody>
          <a:bodyPr wrap="square" lIns="91440" tIns="45720" rIns="91440" bIns="45720" rtlCol="0" anchor="t">
            <a:spAutoFit/>
          </a:bodyPr>
          <a:lstStyle/>
          <a:p>
            <a:r>
              <a:rPr lang="en-GB" sz="2400" b="1" i="1" dirty="0">
                <a:solidFill>
                  <a:srgbClr val="E78631"/>
                </a:solidFill>
                <a:ea typeface="+mn-lt"/>
                <a:cs typeface="+mn-lt"/>
              </a:rPr>
              <a:t>Overview of the article:</a:t>
            </a:r>
            <a:r>
              <a:rPr lang="en-GB" sz="2400" b="1" dirty="0">
                <a:solidFill>
                  <a:srgbClr val="E78631"/>
                </a:solidFill>
                <a:ea typeface="+mn-lt"/>
                <a:cs typeface="+mn-lt"/>
              </a:rPr>
              <a:t> </a:t>
            </a:r>
            <a:r>
              <a:rPr lang="en-GB" sz="2400" dirty="0">
                <a:solidFill>
                  <a:schemeClr val="tx1">
                    <a:lumMod val="65000"/>
                    <a:lumOff val="35000"/>
                  </a:schemeClr>
                </a:solidFill>
                <a:ea typeface="+mn-lt"/>
                <a:cs typeface="+mn-lt"/>
              </a:rPr>
              <a:t>Th</a:t>
            </a:r>
            <a:r>
              <a:rPr lang="hr-BA" sz="2400" dirty="0">
                <a:solidFill>
                  <a:schemeClr val="tx1">
                    <a:lumMod val="65000"/>
                    <a:lumOff val="35000"/>
                  </a:schemeClr>
                </a:solidFill>
                <a:ea typeface="+mn-lt"/>
                <a:cs typeface="+mn-lt"/>
              </a:rPr>
              <a:t>is</a:t>
            </a:r>
            <a:r>
              <a:rPr lang="en-GB" sz="2400" dirty="0">
                <a:solidFill>
                  <a:schemeClr val="tx1">
                    <a:lumMod val="65000"/>
                    <a:lumOff val="35000"/>
                  </a:schemeClr>
                </a:solidFill>
                <a:ea typeface="+mn-lt"/>
                <a:cs typeface="+mn-lt"/>
              </a:rPr>
              <a:t> web page acts as a toolbox with links and descriptions to 82 tools/platforms that aim to prevent disinformation, fake news, untrustworthy social media accounts and much more.</a:t>
            </a:r>
            <a:endParaRPr lang="hr-BA" sz="2400" dirty="0">
              <a:solidFill>
                <a:schemeClr val="tx1">
                  <a:lumMod val="65000"/>
                  <a:lumOff val="35000"/>
                </a:schemeClr>
              </a:solidFill>
              <a:cs typeface="Calibri"/>
            </a:endParaRPr>
          </a:p>
        </p:txBody>
      </p:sp>
      <p:pic>
        <p:nvPicPr>
          <p:cNvPr id="8" name="Picture 7">
            <a:hlinkClick r:id="rId4"/>
            <a:extLst>
              <a:ext uri="{FF2B5EF4-FFF2-40B4-BE49-F238E27FC236}">
                <a16:creationId xmlns:a16="http://schemas.microsoft.com/office/drawing/2014/main" id="{401EA107-0037-4F10-97DB-654236B980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4359" y="1487218"/>
            <a:ext cx="4171363" cy="2692896"/>
          </a:xfrm>
          <a:prstGeom prst="rect">
            <a:avLst/>
          </a:prstGeom>
        </p:spPr>
      </p:pic>
    </p:spTree>
    <p:extLst>
      <p:ext uri="{BB962C8B-B14F-4D97-AF65-F5344CB8AC3E}">
        <p14:creationId xmlns:p14="http://schemas.microsoft.com/office/powerpoint/2010/main" val="3278180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357CC5-8618-4ED8-B629-FA11562A6EF7}"/>
              </a:ext>
            </a:extLst>
          </p:cNvPr>
          <p:cNvSpPr>
            <a:spLocks noGrp="1"/>
          </p:cNvSpPr>
          <p:nvPr>
            <p:ph type="body" sz="quarter" idx="13"/>
          </p:nvPr>
        </p:nvSpPr>
        <p:spPr>
          <a:xfrm>
            <a:off x="148624" y="172460"/>
            <a:ext cx="3735936" cy="583523"/>
          </a:xfrm>
        </p:spPr>
        <p:txBody>
          <a:bodyPr>
            <a:normAutofit/>
          </a:bodyPr>
          <a:lstStyle/>
          <a:p>
            <a:r>
              <a:rPr lang="en-GB" sz="2800" dirty="0"/>
              <a:t>Read, learn and utilise!</a:t>
            </a:r>
            <a:endParaRPr lang="hr-BA" sz="2800" dirty="0"/>
          </a:p>
        </p:txBody>
      </p:sp>
      <p:sp>
        <p:nvSpPr>
          <p:cNvPr id="10" name="Arrow: Bent 9">
            <a:extLst>
              <a:ext uri="{FF2B5EF4-FFF2-40B4-BE49-F238E27FC236}">
                <a16:creationId xmlns:a16="http://schemas.microsoft.com/office/drawing/2014/main" id="{FB7BF1A8-6EAF-4939-AF4A-F2E230157027}"/>
              </a:ext>
            </a:extLst>
          </p:cNvPr>
          <p:cNvSpPr/>
          <p:nvPr/>
        </p:nvSpPr>
        <p:spPr>
          <a:xfrm rot="16200000" flipV="1">
            <a:off x="7855600" y="5649111"/>
            <a:ext cx="767547" cy="567666"/>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8631"/>
              </a:solidFill>
            </a:endParaRPr>
          </a:p>
        </p:txBody>
      </p:sp>
      <p:sp>
        <p:nvSpPr>
          <p:cNvPr id="11" name="TextBox 10">
            <a:extLst>
              <a:ext uri="{FF2B5EF4-FFF2-40B4-BE49-F238E27FC236}">
                <a16:creationId xmlns:a16="http://schemas.microsoft.com/office/drawing/2014/main" id="{F5CC7420-26DE-4140-803A-47B0603746BD}"/>
              </a:ext>
            </a:extLst>
          </p:cNvPr>
          <p:cNvSpPr txBox="1"/>
          <p:nvPr/>
        </p:nvSpPr>
        <p:spPr>
          <a:xfrm>
            <a:off x="5323201" y="5846664"/>
            <a:ext cx="2385172" cy="646331"/>
          </a:xfrm>
          <a:prstGeom prst="rect">
            <a:avLst/>
          </a:prstGeom>
          <a:noFill/>
        </p:spPr>
        <p:txBody>
          <a:bodyPr wrap="square" rtlCol="0">
            <a:spAutoFit/>
          </a:bodyPr>
          <a:lstStyle/>
          <a:p>
            <a:r>
              <a:rPr lang="hr-BA" b="1" dirty="0">
                <a:solidFill>
                  <a:srgbClr val="D6315A"/>
                </a:solidFill>
              </a:rPr>
              <a:t>Click to </a:t>
            </a:r>
            <a:r>
              <a:rPr lang="en-GB" b="1" dirty="0">
                <a:solidFill>
                  <a:srgbClr val="D6315A"/>
                </a:solidFill>
              </a:rPr>
              <a:t>read and try out the lessons!</a:t>
            </a:r>
            <a:endParaRPr lang="en-US" b="1" dirty="0">
              <a:solidFill>
                <a:srgbClr val="D6315A"/>
              </a:solidFill>
            </a:endParaRPr>
          </a:p>
        </p:txBody>
      </p:sp>
      <p:sp>
        <p:nvSpPr>
          <p:cNvPr id="13" name="TextBox 12">
            <a:extLst>
              <a:ext uri="{FF2B5EF4-FFF2-40B4-BE49-F238E27FC236}">
                <a16:creationId xmlns:a16="http://schemas.microsoft.com/office/drawing/2014/main" id="{89BF1D96-E641-4B36-89E8-5F8C1435C5B0}"/>
              </a:ext>
            </a:extLst>
          </p:cNvPr>
          <p:cNvSpPr txBox="1"/>
          <p:nvPr/>
        </p:nvSpPr>
        <p:spPr>
          <a:xfrm>
            <a:off x="148624" y="755983"/>
            <a:ext cx="4598436" cy="4493538"/>
          </a:xfrm>
          <a:prstGeom prst="rect">
            <a:avLst/>
          </a:prstGeom>
          <a:solidFill>
            <a:schemeClr val="bg1"/>
          </a:solidFill>
        </p:spPr>
        <p:txBody>
          <a:bodyPr wrap="square">
            <a:spAutoFit/>
          </a:bodyPr>
          <a:lstStyle/>
          <a:p>
            <a:r>
              <a:rPr lang="en-GB" sz="2200" b="1" i="1" dirty="0">
                <a:solidFill>
                  <a:srgbClr val="E78631"/>
                </a:solidFill>
                <a:ea typeface="+mn-lt"/>
                <a:cs typeface="+mn-lt"/>
              </a:rPr>
              <a:t>What? </a:t>
            </a:r>
            <a:r>
              <a:rPr lang="en-GB" sz="2200" dirty="0">
                <a:ea typeface="+mn-lt"/>
                <a:cs typeface="+mn-lt"/>
              </a:rPr>
              <a:t>Can the web be your best tool in the fight against falsehood?</a:t>
            </a:r>
          </a:p>
          <a:p>
            <a:r>
              <a:rPr lang="en-GB" sz="2200" dirty="0">
                <a:ea typeface="+mn-lt"/>
                <a:cs typeface="+mn-lt"/>
              </a:rPr>
              <a:t>From viral memes to so-called "fake news," the web is overflowing with information, true, false, and everything in between. For many internet users, this makes the web a challenging place to find credible and reliable sources. So what's the best way to help you use the web? Here you'll find tips, resources, and practical advice on helping students find credible information online.</a:t>
            </a:r>
          </a:p>
        </p:txBody>
      </p:sp>
      <p:pic>
        <p:nvPicPr>
          <p:cNvPr id="5" name="Picture 4">
            <a:hlinkClick r:id="rId2"/>
            <a:extLst>
              <a:ext uri="{FF2B5EF4-FFF2-40B4-BE49-F238E27FC236}">
                <a16:creationId xmlns:a16="http://schemas.microsoft.com/office/drawing/2014/main" id="{36B35F64-F14A-41A1-B13B-AD3D510C7D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99969" y="1401768"/>
            <a:ext cx="5625274" cy="3465471"/>
          </a:xfrm>
          <a:prstGeom prst="rect">
            <a:avLst/>
          </a:prstGeom>
        </p:spPr>
      </p:pic>
    </p:spTree>
    <p:extLst>
      <p:ext uri="{BB962C8B-B14F-4D97-AF65-F5344CB8AC3E}">
        <p14:creationId xmlns:p14="http://schemas.microsoft.com/office/powerpoint/2010/main" val="879521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FDDC-6A61-4983-A97C-4B6B269E6D2F}"/>
              </a:ext>
            </a:extLst>
          </p:cNvPr>
          <p:cNvSpPr>
            <a:spLocks noGrp="1"/>
          </p:cNvSpPr>
          <p:nvPr>
            <p:ph type="body" sz="quarter" idx="13"/>
          </p:nvPr>
        </p:nvSpPr>
        <p:spPr>
          <a:xfrm>
            <a:off x="3491113" y="1655577"/>
            <a:ext cx="6567287" cy="953429"/>
          </a:xfrm>
        </p:spPr>
        <p:txBody>
          <a:bodyPr/>
          <a:lstStyle/>
          <a:p>
            <a:r>
              <a:rPr lang="hr-BA" dirty="0"/>
              <a:t>EXERCISE: </a:t>
            </a:r>
            <a:r>
              <a:rPr lang="en-GB" b="1" dirty="0">
                <a:solidFill>
                  <a:srgbClr val="DD1B50"/>
                </a:solidFill>
              </a:rPr>
              <a:t>True or False?</a:t>
            </a:r>
            <a:endParaRPr lang="en-US" b="1" dirty="0">
              <a:solidFill>
                <a:srgbClr val="DD1B50"/>
              </a:solidFill>
            </a:endParaRPr>
          </a:p>
          <a:p>
            <a:endParaRPr lang="en-US" dirty="0"/>
          </a:p>
        </p:txBody>
      </p:sp>
      <p:grpSp>
        <p:nvGrpSpPr>
          <p:cNvPr id="22" name="Group 21">
            <a:extLst>
              <a:ext uri="{FF2B5EF4-FFF2-40B4-BE49-F238E27FC236}">
                <a16:creationId xmlns:a16="http://schemas.microsoft.com/office/drawing/2014/main" id="{07F44F30-B24A-4407-B96D-D8D268F1F4CE}"/>
              </a:ext>
            </a:extLst>
          </p:cNvPr>
          <p:cNvGrpSpPr/>
          <p:nvPr/>
        </p:nvGrpSpPr>
        <p:grpSpPr>
          <a:xfrm>
            <a:off x="4616238" y="-19952"/>
            <a:ext cx="2812257" cy="1470893"/>
            <a:chOff x="4907798" y="574764"/>
            <a:chExt cx="2812257" cy="1470893"/>
          </a:xfrm>
        </p:grpSpPr>
        <p:sp>
          <p:nvSpPr>
            <p:cNvPr id="11" name="Isosceles Triangle 10">
              <a:extLst>
                <a:ext uri="{FF2B5EF4-FFF2-40B4-BE49-F238E27FC236}">
                  <a16:creationId xmlns:a16="http://schemas.microsoft.com/office/drawing/2014/main" id="{2F7FBEF4-34F0-4493-8065-81AE1ADF7A18}"/>
                </a:ext>
              </a:extLst>
            </p:cNvPr>
            <p:cNvSpPr/>
            <p:nvPr/>
          </p:nvSpPr>
          <p:spPr>
            <a:xfrm rot="10800000">
              <a:off x="4907798" y="574764"/>
              <a:ext cx="2812257" cy="1470893"/>
            </a:xfrm>
            <a:prstGeom prst="triangle">
              <a:avLst>
                <a:gd name="adj" fmla="val 50709"/>
              </a:avLst>
            </a:prstGeom>
            <a:solidFill>
              <a:srgbClr val="DD1B50"/>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oogle Shape;518;p39">
              <a:extLst>
                <a:ext uri="{FF2B5EF4-FFF2-40B4-BE49-F238E27FC236}">
                  <a16:creationId xmlns:a16="http://schemas.microsoft.com/office/drawing/2014/main" id="{AE31F588-81FF-40D8-BC87-5BB41D23FEE4}"/>
                </a:ext>
              </a:extLst>
            </p:cNvPr>
            <p:cNvGrpSpPr/>
            <p:nvPr/>
          </p:nvGrpSpPr>
          <p:grpSpPr>
            <a:xfrm>
              <a:off x="6013036" y="703879"/>
              <a:ext cx="722951" cy="783016"/>
              <a:chOff x="1923675" y="1633650"/>
              <a:chExt cx="436000" cy="435975"/>
            </a:xfrm>
          </p:grpSpPr>
          <p:sp>
            <p:nvSpPr>
              <p:cNvPr id="5" name="Google Shape;519;p39">
                <a:extLst>
                  <a:ext uri="{FF2B5EF4-FFF2-40B4-BE49-F238E27FC236}">
                    <a16:creationId xmlns:a16="http://schemas.microsoft.com/office/drawing/2014/main" id="{C307934D-7026-4782-BA56-3536E637D73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6C5566BE-7171-4788-8851-860CA15FF96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A6CF9565-9FF4-4207-A9C3-4E48B4B390C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0F2E961D-C546-4498-B546-EEE892007FF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A4B1BD96-47FF-48BD-AD49-AC34D0AF800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5F4FA8CB-C58D-4A33-B7A4-4B7A01F0B3E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Straight Connector 12">
              <a:extLst>
                <a:ext uri="{FF2B5EF4-FFF2-40B4-BE49-F238E27FC236}">
                  <a16:creationId xmlns:a16="http://schemas.microsoft.com/office/drawing/2014/main" id="{FCA19EF0-35F2-440C-99C2-0D890B3121D5}"/>
                </a:ext>
              </a:extLst>
            </p:cNvPr>
            <p:cNvCxnSpPr>
              <a:cxnSpLocks/>
            </p:cNvCxnSpPr>
            <p:nvPr/>
          </p:nvCxnSpPr>
          <p:spPr>
            <a:xfrm>
              <a:off x="5878284" y="1521106"/>
              <a:ext cx="8315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5326ABB-048E-4E14-9D7D-5C2EFB259ACA}"/>
              </a:ext>
            </a:extLst>
          </p:cNvPr>
          <p:cNvSpPr txBox="1"/>
          <p:nvPr/>
        </p:nvSpPr>
        <p:spPr>
          <a:xfrm>
            <a:off x="545465" y="2813641"/>
            <a:ext cx="10996210" cy="3416320"/>
          </a:xfrm>
          <a:prstGeom prst="rect">
            <a:avLst/>
          </a:prstGeom>
          <a:noFill/>
        </p:spPr>
        <p:txBody>
          <a:bodyPr wrap="square" rtlCol="0">
            <a:spAutoFit/>
          </a:bodyPr>
          <a:lstStyle/>
          <a:p>
            <a:pPr marL="342900" indent="-342900">
              <a:buFont typeface="+mj-lt"/>
              <a:buAutoNum type="arabicPeriod"/>
            </a:pPr>
            <a:r>
              <a:rPr lang="en-GB" sz="2400" dirty="0">
                <a:solidFill>
                  <a:srgbClr val="5E5E5E"/>
                </a:solidFill>
              </a:rPr>
              <a:t>Research the latest/trending news stories circulating. Select 2 fake news stories and 2 real stories from the media.</a:t>
            </a:r>
          </a:p>
          <a:p>
            <a:pPr marL="342900" indent="-342900">
              <a:buFont typeface="+mj-lt"/>
              <a:buAutoNum type="arabicPeriod"/>
            </a:pPr>
            <a:r>
              <a:rPr lang="en-GB" sz="2400" dirty="0">
                <a:solidFill>
                  <a:srgbClr val="5E5E5E"/>
                </a:solidFill>
              </a:rPr>
              <a:t>Share with </a:t>
            </a:r>
            <a:r>
              <a:rPr lang="hr-BA" sz="2400" dirty="0">
                <a:solidFill>
                  <a:srgbClr val="5E5E5E"/>
                </a:solidFill>
              </a:rPr>
              <a:t>peer</a:t>
            </a:r>
            <a:r>
              <a:rPr lang="en-GB" sz="2400" dirty="0">
                <a:solidFill>
                  <a:srgbClr val="5E5E5E"/>
                </a:solidFill>
              </a:rPr>
              <a:t> students (either digitally or not) the selected stories.</a:t>
            </a:r>
          </a:p>
          <a:p>
            <a:pPr marL="342900" indent="-342900">
              <a:buFont typeface="+mj-lt"/>
              <a:buAutoNum type="arabicPeriod"/>
            </a:pPr>
            <a:r>
              <a:rPr lang="en-GB" sz="2400" dirty="0">
                <a:solidFill>
                  <a:srgbClr val="5E5E5E"/>
                </a:solidFill>
              </a:rPr>
              <a:t>Ask them to evaluate the information you have shared with them. Allow students to vote true or false (you can use a digital polling tool for this if you wish) on the 4 pieces of information.</a:t>
            </a:r>
          </a:p>
          <a:p>
            <a:pPr marL="342900" indent="-342900">
              <a:buFont typeface="+mj-lt"/>
              <a:buAutoNum type="arabicPeriod"/>
            </a:pPr>
            <a:r>
              <a:rPr lang="en-GB" sz="2400" dirty="0">
                <a:solidFill>
                  <a:srgbClr val="5E5E5E"/>
                </a:solidFill>
              </a:rPr>
              <a:t>Now, assign students 10 minutes to research the story. </a:t>
            </a:r>
          </a:p>
          <a:p>
            <a:pPr marL="342900" indent="-342900">
              <a:buFont typeface="+mj-lt"/>
              <a:buAutoNum type="arabicPeriod"/>
            </a:pPr>
            <a:r>
              <a:rPr lang="en-GB" sz="2400" dirty="0">
                <a:solidFill>
                  <a:srgbClr val="5E5E5E"/>
                </a:solidFill>
              </a:rPr>
              <a:t>Re-poll to see how effective your research abilities are in detecting between real and fake news. </a:t>
            </a:r>
            <a:endParaRPr lang="hr-BA" sz="2400" dirty="0">
              <a:solidFill>
                <a:srgbClr val="5E5E5E"/>
              </a:solidFill>
            </a:endParaRPr>
          </a:p>
        </p:txBody>
      </p:sp>
    </p:spTree>
    <p:extLst>
      <p:ext uri="{BB962C8B-B14F-4D97-AF65-F5344CB8AC3E}">
        <p14:creationId xmlns:p14="http://schemas.microsoft.com/office/powerpoint/2010/main" val="1410725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a:xfrm>
            <a:off x="768174" y="709438"/>
            <a:ext cx="4960822" cy="697353"/>
          </a:xfrm>
        </p:spPr>
        <p:txBody>
          <a:bodyPr/>
          <a:lstStyle/>
          <a:p>
            <a:r>
              <a:rPr lang="en-US" dirty="0"/>
              <a:t>3. Managing data, information and digital content</a:t>
            </a:r>
          </a:p>
        </p:txBody>
      </p:sp>
      <p:pic>
        <p:nvPicPr>
          <p:cNvPr id="6" name="Picture Placeholder 5">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102983" y="-1"/>
            <a:ext cx="5233711" cy="6858001"/>
          </a:xfrm>
        </p:spPr>
      </p:pic>
    </p:spTree>
    <p:extLst>
      <p:ext uri="{BB962C8B-B14F-4D97-AF65-F5344CB8AC3E}">
        <p14:creationId xmlns:p14="http://schemas.microsoft.com/office/powerpoint/2010/main" val="1535610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4573F2-9D25-454C-B0F8-B8E30C60D340}"/>
              </a:ext>
            </a:extLst>
          </p:cNvPr>
          <p:cNvSpPr>
            <a:spLocks noGrp="1"/>
          </p:cNvSpPr>
          <p:nvPr>
            <p:ph type="body" sz="quarter" idx="13"/>
          </p:nvPr>
        </p:nvSpPr>
        <p:spPr>
          <a:xfrm>
            <a:off x="881719" y="1074809"/>
            <a:ext cx="10428561" cy="1163883"/>
          </a:xfrm>
        </p:spPr>
        <p:txBody>
          <a:bodyPr/>
          <a:lstStyle/>
          <a:p>
            <a:pPr algn="ctr"/>
            <a:r>
              <a:rPr lang="hr-BA" sz="2800" dirty="0"/>
              <a:t>WELCOME </a:t>
            </a:r>
            <a:r>
              <a:rPr lang="hr-BA" sz="2800" b="0" dirty="0"/>
              <a:t>to the </a:t>
            </a:r>
            <a:r>
              <a:rPr lang="hr-BA" sz="2800" i="1" dirty="0"/>
              <a:t>Include her </a:t>
            </a:r>
            <a:r>
              <a:rPr lang="hr-BA" sz="2800" b="0" dirty="0"/>
              <a:t>Open Education Resources,                               a </a:t>
            </a:r>
            <a:r>
              <a:rPr lang="en-US" sz="2800" b="0" dirty="0"/>
              <a:t>unique gender and culturally aware approach to digital skills development</a:t>
            </a:r>
            <a:r>
              <a:rPr lang="hr-BA" sz="2800" b="0" dirty="0"/>
              <a:t> of female migrant higher education students</a:t>
            </a:r>
            <a:endParaRPr lang="en-US" sz="2800" b="0" dirty="0"/>
          </a:p>
        </p:txBody>
      </p:sp>
      <p:sp>
        <p:nvSpPr>
          <p:cNvPr id="4" name="Text Placeholder 3">
            <a:extLst>
              <a:ext uri="{FF2B5EF4-FFF2-40B4-BE49-F238E27FC236}">
                <a16:creationId xmlns:a16="http://schemas.microsoft.com/office/drawing/2014/main" id="{5D18AECA-8D57-4324-8F41-23218198007A}"/>
              </a:ext>
            </a:extLst>
          </p:cNvPr>
          <p:cNvSpPr>
            <a:spLocks noGrp="1"/>
          </p:cNvSpPr>
          <p:nvPr>
            <p:ph type="body" sz="quarter" idx="14"/>
          </p:nvPr>
        </p:nvSpPr>
        <p:spPr>
          <a:xfrm>
            <a:off x="1542616" y="2801718"/>
            <a:ext cx="8711728" cy="627282"/>
          </a:xfrm>
        </p:spPr>
        <p:txBody>
          <a:bodyPr/>
          <a:lstStyle/>
          <a:p>
            <a:pPr algn="ctr"/>
            <a:r>
              <a:rPr lang="hr-BA" sz="3600" dirty="0"/>
              <a:t>We hope you enjoy these </a:t>
            </a:r>
            <a:r>
              <a:rPr lang="en-US" sz="3600" dirty="0"/>
              <a:t>ready-to-use learning </a:t>
            </a:r>
            <a:r>
              <a:rPr lang="hr-BA" sz="3600" dirty="0"/>
              <a:t>activities</a:t>
            </a:r>
            <a:endParaRPr lang="en-US" sz="3600" dirty="0"/>
          </a:p>
        </p:txBody>
      </p:sp>
    </p:spTree>
    <p:extLst>
      <p:ext uri="{BB962C8B-B14F-4D97-AF65-F5344CB8AC3E}">
        <p14:creationId xmlns:p14="http://schemas.microsoft.com/office/powerpoint/2010/main" val="2204239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727919"/>
            <a:ext cx="9168928" cy="697353"/>
          </a:xfrm>
        </p:spPr>
        <p:txBody>
          <a:bodyPr/>
          <a:lstStyle/>
          <a:p>
            <a:pPr algn="ctr"/>
            <a:r>
              <a:rPr lang="hr-BA" sz="3200" dirty="0"/>
              <a:t>Important definition</a:t>
            </a:r>
            <a:r>
              <a:rPr lang="en-IE" sz="3200" dirty="0"/>
              <a:t>s</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1065320" y="1557146"/>
            <a:ext cx="10129422" cy="3743707"/>
          </a:xfrm>
        </p:spPr>
        <p:txBody>
          <a:bodyPr/>
          <a:lstStyle/>
          <a:p>
            <a:pPr marL="285750" indent="-285750">
              <a:buFont typeface="Arial" panose="020B0604020202020204" pitchFamily="34" charset="0"/>
              <a:buChar char="•"/>
            </a:pPr>
            <a:r>
              <a:rPr lang="en-US" sz="2400" b="1" i="0" dirty="0">
                <a:effectLst/>
              </a:rPr>
              <a:t>Information Management</a:t>
            </a:r>
            <a:r>
              <a:rPr lang="en-US" sz="2400" b="0" i="0" dirty="0">
                <a:effectLst/>
              </a:rPr>
              <a:t> is an organizational program that manages the people, processes and technology that provide control over the structure, processing, delivery and usage of information required for management and business intelligence purposes.</a:t>
            </a:r>
          </a:p>
          <a:p>
            <a:pPr marL="285750" indent="-285750">
              <a:buFont typeface="Arial" panose="020B0604020202020204" pitchFamily="34" charset="0"/>
              <a:buChar char="•"/>
            </a:pPr>
            <a:r>
              <a:rPr lang="en-US" sz="2400" b="1" i="0" dirty="0">
                <a:effectLst/>
              </a:rPr>
              <a:t>Data Management</a:t>
            </a:r>
            <a:r>
              <a:rPr lang="en-US" sz="2400" b="0" i="0" dirty="0">
                <a:effectLst/>
              </a:rPr>
              <a:t> is a subset of Information Management. It comprises all disciplines related to managing data as a valuable, organizational resource. Specifically, it’s the process of creating, obtaining, transforming, sharing, protecting, documenting and preserving data.</a:t>
            </a:r>
            <a:endParaRPr lang="hr-BA" sz="6000" b="1" dirty="0"/>
          </a:p>
        </p:txBody>
      </p:sp>
    </p:spTree>
    <p:extLst>
      <p:ext uri="{BB962C8B-B14F-4D97-AF65-F5344CB8AC3E}">
        <p14:creationId xmlns:p14="http://schemas.microsoft.com/office/powerpoint/2010/main" val="4245542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BD031-B5B3-4284-B1D9-A392EA131394}"/>
              </a:ext>
            </a:extLst>
          </p:cNvPr>
          <p:cNvSpPr>
            <a:spLocks noGrp="1"/>
          </p:cNvSpPr>
          <p:nvPr>
            <p:ph type="body" sz="quarter" idx="13"/>
          </p:nvPr>
        </p:nvSpPr>
        <p:spPr>
          <a:xfrm>
            <a:off x="266831" y="693837"/>
            <a:ext cx="5510008" cy="2332392"/>
          </a:xfrm>
        </p:spPr>
        <p:txBody>
          <a:bodyPr>
            <a:normAutofit/>
          </a:bodyPr>
          <a:lstStyle/>
          <a:p>
            <a:r>
              <a:rPr lang="hr-BA" dirty="0"/>
              <a:t>Read and learn</a:t>
            </a:r>
          </a:p>
          <a:p>
            <a:r>
              <a:rPr lang="en-GB" b="0" dirty="0"/>
              <a:t>Data management introduction!</a:t>
            </a:r>
            <a:endParaRPr lang="hr-BA" b="0" dirty="0"/>
          </a:p>
          <a:p>
            <a:r>
              <a:rPr lang="en-GB" sz="2400" b="0" dirty="0"/>
              <a:t> </a:t>
            </a:r>
            <a:endParaRPr lang="en-US" sz="2400" b="0" dirty="0"/>
          </a:p>
        </p:txBody>
      </p:sp>
      <p:sp>
        <p:nvSpPr>
          <p:cNvPr id="3" name="Text Placeholder 2">
            <a:extLst>
              <a:ext uri="{FF2B5EF4-FFF2-40B4-BE49-F238E27FC236}">
                <a16:creationId xmlns:a16="http://schemas.microsoft.com/office/drawing/2014/main" id="{C6B86588-9B62-4390-9C40-530AAE8FE114}"/>
              </a:ext>
            </a:extLst>
          </p:cNvPr>
          <p:cNvSpPr>
            <a:spLocks noGrp="1"/>
          </p:cNvSpPr>
          <p:nvPr>
            <p:ph type="body" sz="quarter" idx="14"/>
          </p:nvPr>
        </p:nvSpPr>
        <p:spPr>
          <a:xfrm>
            <a:off x="1114040" y="2741097"/>
            <a:ext cx="5510008" cy="3016120"/>
          </a:xfrm>
          <a:solidFill>
            <a:srgbClr val="E78631"/>
          </a:solidFill>
        </p:spPr>
        <p:txBody>
          <a:bodyPr/>
          <a:lstStyle/>
          <a:p>
            <a:r>
              <a:rPr lang="en-GB" dirty="0">
                <a:solidFill>
                  <a:schemeClr val="bg1"/>
                </a:solidFill>
              </a:rPr>
              <a:t>This article provides a great introduction for beginners into:</a:t>
            </a:r>
          </a:p>
          <a:p>
            <a:pPr marL="171450" indent="-171450">
              <a:buFont typeface="Arial" panose="020B0604020202020204" pitchFamily="34" charset="0"/>
              <a:buChar char="•"/>
            </a:pPr>
            <a:r>
              <a:rPr lang="en-GB" i="1" dirty="0">
                <a:solidFill>
                  <a:schemeClr val="bg1"/>
                </a:solidFill>
              </a:rPr>
              <a:t>What data is,</a:t>
            </a:r>
          </a:p>
          <a:p>
            <a:pPr marL="171450" indent="-171450">
              <a:buFont typeface="Arial" panose="020B0604020202020204" pitchFamily="34" charset="0"/>
              <a:buChar char="•"/>
            </a:pPr>
            <a:r>
              <a:rPr lang="en-GB" i="1" dirty="0">
                <a:solidFill>
                  <a:schemeClr val="bg1"/>
                </a:solidFill>
              </a:rPr>
              <a:t>How it is stored, </a:t>
            </a:r>
          </a:p>
          <a:p>
            <a:pPr marL="171450" indent="-171450">
              <a:buFont typeface="Arial" panose="020B0604020202020204" pitchFamily="34" charset="0"/>
              <a:buChar char="•"/>
            </a:pPr>
            <a:r>
              <a:rPr lang="en-GB" i="1" dirty="0">
                <a:solidFill>
                  <a:schemeClr val="bg1"/>
                </a:solidFill>
              </a:rPr>
              <a:t>The types of data, </a:t>
            </a:r>
          </a:p>
          <a:p>
            <a:pPr marL="171450" indent="-171450">
              <a:buFont typeface="Arial" panose="020B0604020202020204" pitchFamily="34" charset="0"/>
              <a:buChar char="•"/>
            </a:pPr>
            <a:r>
              <a:rPr lang="en-GB" i="1" dirty="0">
                <a:solidFill>
                  <a:schemeClr val="bg1"/>
                </a:solidFill>
              </a:rPr>
              <a:t>Data management and use</a:t>
            </a:r>
          </a:p>
          <a:p>
            <a:pPr marL="171450" indent="-171450">
              <a:buFont typeface="Arial" panose="020B0604020202020204" pitchFamily="34" charset="0"/>
              <a:buChar char="•"/>
            </a:pPr>
            <a:r>
              <a:rPr lang="en-GB" i="1" dirty="0">
                <a:solidFill>
                  <a:schemeClr val="bg1"/>
                </a:solidFill>
              </a:rPr>
              <a:t>Data professionals</a:t>
            </a:r>
            <a:endParaRPr lang="en-GB" sz="1100" i="1" dirty="0">
              <a:solidFill>
                <a:schemeClr val="bg1"/>
              </a:solidFill>
            </a:endParaRPr>
          </a:p>
        </p:txBody>
      </p:sp>
      <p:sp>
        <p:nvSpPr>
          <p:cNvPr id="10" name="Arrow: Bent 9">
            <a:extLst>
              <a:ext uri="{FF2B5EF4-FFF2-40B4-BE49-F238E27FC236}">
                <a16:creationId xmlns:a16="http://schemas.microsoft.com/office/drawing/2014/main" id="{8E4366F7-D039-45C8-B496-30502490C0F0}"/>
              </a:ext>
            </a:extLst>
          </p:cNvPr>
          <p:cNvSpPr/>
          <p:nvPr/>
        </p:nvSpPr>
        <p:spPr>
          <a:xfrm rot="5400000">
            <a:off x="7115742" y="40029"/>
            <a:ext cx="1215345" cy="3581403"/>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8631"/>
              </a:solidFill>
            </a:endParaRPr>
          </a:p>
        </p:txBody>
      </p:sp>
      <p:pic>
        <p:nvPicPr>
          <p:cNvPr id="5" name="Graphic 4" descr="Newspaper outline">
            <a:hlinkClick r:id="rId2"/>
            <a:extLst>
              <a:ext uri="{FF2B5EF4-FFF2-40B4-BE49-F238E27FC236}">
                <a16:creationId xmlns:a16="http://schemas.microsoft.com/office/drawing/2014/main" id="{935FE47A-067D-492C-8F4D-18EC5AEC98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8742" y="2438403"/>
            <a:ext cx="3701140" cy="3701140"/>
          </a:xfrm>
          <a:prstGeom prst="rect">
            <a:avLst/>
          </a:prstGeom>
        </p:spPr>
      </p:pic>
      <p:pic>
        <p:nvPicPr>
          <p:cNvPr id="9" name="Graphic 8" descr="Mouse outline">
            <a:extLst>
              <a:ext uri="{FF2B5EF4-FFF2-40B4-BE49-F238E27FC236}">
                <a16:creationId xmlns:a16="http://schemas.microsoft.com/office/drawing/2014/main" id="{500B7436-93F8-42C8-8296-3F7D48EE8D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6810983" y="5177742"/>
            <a:ext cx="914400" cy="914400"/>
          </a:xfrm>
          <a:prstGeom prst="rect">
            <a:avLst/>
          </a:prstGeom>
        </p:spPr>
      </p:pic>
      <p:sp>
        <p:nvSpPr>
          <p:cNvPr id="11" name="TextBox 10">
            <a:extLst>
              <a:ext uri="{FF2B5EF4-FFF2-40B4-BE49-F238E27FC236}">
                <a16:creationId xmlns:a16="http://schemas.microsoft.com/office/drawing/2014/main" id="{AEFF21D6-94FC-4E33-A9FA-91F87A71DD36}"/>
              </a:ext>
            </a:extLst>
          </p:cNvPr>
          <p:cNvSpPr txBox="1"/>
          <p:nvPr/>
        </p:nvSpPr>
        <p:spPr>
          <a:xfrm>
            <a:off x="6444343" y="6302492"/>
            <a:ext cx="6796622" cy="338554"/>
          </a:xfrm>
          <a:prstGeom prst="rect">
            <a:avLst/>
          </a:prstGeom>
          <a:noFill/>
        </p:spPr>
        <p:txBody>
          <a:bodyPr wrap="square">
            <a:spAutoFit/>
          </a:bodyPr>
          <a:lstStyle/>
          <a:p>
            <a:r>
              <a:rPr lang="en-US" sz="1600" dirty="0">
                <a:hlinkClick r:id="rId2"/>
              </a:rPr>
              <a:t>https://searchdatamanagement.techtarget.com/definition/data</a:t>
            </a:r>
            <a:r>
              <a:rPr lang="hr-BA" sz="1600" dirty="0"/>
              <a:t> </a:t>
            </a:r>
            <a:endParaRPr lang="en-US" sz="1600" dirty="0"/>
          </a:p>
        </p:txBody>
      </p:sp>
    </p:spTree>
    <p:extLst>
      <p:ext uri="{BB962C8B-B14F-4D97-AF65-F5344CB8AC3E}">
        <p14:creationId xmlns:p14="http://schemas.microsoft.com/office/powerpoint/2010/main" val="3635765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5BD385-FC13-45B3-8EF2-85EB9428B303}"/>
              </a:ext>
            </a:extLst>
          </p:cNvPr>
          <p:cNvSpPr>
            <a:spLocks noGrp="1"/>
          </p:cNvSpPr>
          <p:nvPr>
            <p:ph type="body" sz="quarter" idx="13"/>
          </p:nvPr>
        </p:nvSpPr>
        <p:spPr>
          <a:xfrm>
            <a:off x="504876" y="355434"/>
            <a:ext cx="11171222" cy="844269"/>
          </a:xfrm>
        </p:spPr>
        <p:txBody>
          <a:bodyPr/>
          <a:lstStyle/>
          <a:p>
            <a:r>
              <a:rPr lang="hr-BA" dirty="0"/>
              <a:t>Organising and storing data</a:t>
            </a:r>
            <a:endParaRPr lang="en-US" dirty="0"/>
          </a:p>
        </p:txBody>
      </p:sp>
      <p:sp>
        <p:nvSpPr>
          <p:cNvPr id="3" name="Text Placeholder 2">
            <a:extLst>
              <a:ext uri="{FF2B5EF4-FFF2-40B4-BE49-F238E27FC236}">
                <a16:creationId xmlns:a16="http://schemas.microsoft.com/office/drawing/2014/main" id="{D29D8916-C258-4AC0-A304-9DF3E8BA9FCF}"/>
              </a:ext>
            </a:extLst>
          </p:cNvPr>
          <p:cNvSpPr>
            <a:spLocks noGrp="1"/>
          </p:cNvSpPr>
          <p:nvPr>
            <p:ph type="body" sz="quarter" idx="14"/>
          </p:nvPr>
        </p:nvSpPr>
        <p:spPr>
          <a:xfrm>
            <a:off x="504876" y="1094880"/>
            <a:ext cx="11156987" cy="5612395"/>
          </a:xfrm>
        </p:spPr>
        <p:txBody>
          <a:bodyPr/>
          <a:lstStyle/>
          <a:p>
            <a:pPr algn="l"/>
            <a:r>
              <a:rPr lang="en-US" b="0" i="0" dirty="0">
                <a:effectLst/>
              </a:rPr>
              <a:t>Once you create, gather, or start manipulating data and files, they can quickly become </a:t>
            </a:r>
            <a:r>
              <a:rPr lang="en-US" b="0" i="0" dirty="0" err="1">
                <a:effectLst/>
              </a:rPr>
              <a:t>disorganised</a:t>
            </a:r>
            <a:r>
              <a:rPr lang="en-US" b="0" i="0" dirty="0">
                <a:effectLst/>
              </a:rPr>
              <a:t>. To save time and prevent errors later, you and your colleagues should decide how you will name and structure files and folders. Including documentation      (or 'metadata') will allow you to add context to your data so that you and others can understand it in the short, medium, and </a:t>
            </a:r>
            <a:r>
              <a:rPr lang="hr-BA" b="0" i="0" dirty="0">
                <a:effectLst/>
              </a:rPr>
              <a:t>long term</a:t>
            </a:r>
            <a:r>
              <a:rPr lang="en-US" b="0" i="0" dirty="0">
                <a:effectLst/>
              </a:rPr>
              <a:t>.</a:t>
            </a:r>
            <a:endParaRPr lang="hr-BA" b="0" i="0" dirty="0">
              <a:effectLst/>
            </a:endParaRPr>
          </a:p>
          <a:p>
            <a:pPr algn="l"/>
            <a:endParaRPr lang="hr-BA" b="0" i="0" dirty="0">
              <a:effectLst/>
            </a:endParaRPr>
          </a:p>
          <a:p>
            <a:pPr algn="l"/>
            <a:r>
              <a:rPr lang="en-US" b="0" i="0" dirty="0">
                <a:effectLst/>
              </a:rPr>
              <a:t>Below you can find some guidance on:</a:t>
            </a:r>
            <a:endParaRPr lang="hr-BA" b="0" i="0" dirty="0">
              <a:effectLst/>
            </a:endParaRPr>
          </a:p>
          <a:p>
            <a:pPr algn="l"/>
            <a:endParaRPr lang="en-US" b="0" i="0" dirty="0">
              <a:effectLst/>
            </a:endParaRPr>
          </a:p>
          <a:p>
            <a:pPr marL="342900" indent="-342900">
              <a:buFont typeface="Wingdings" panose="05000000000000000000" pitchFamily="2" charset="2"/>
              <a:buChar char="ü"/>
            </a:pPr>
            <a:r>
              <a:rPr lang="en-US" b="0" i="0" u="none" strike="noStrike" dirty="0">
                <a:effectLst/>
              </a:rPr>
              <a:t>Naming and </a:t>
            </a:r>
            <a:r>
              <a:rPr lang="en-US" b="0" i="0" u="none" strike="noStrike" dirty="0" err="1">
                <a:effectLst/>
              </a:rPr>
              <a:t>Organising</a:t>
            </a:r>
            <a:r>
              <a:rPr lang="en-US" b="0" i="0" u="none" strike="noStrike" dirty="0">
                <a:effectLst/>
              </a:rPr>
              <a:t> Files</a:t>
            </a:r>
            <a:endParaRPr lang="en-US" b="0" i="0" dirty="0">
              <a:effectLst/>
            </a:endParaRPr>
          </a:p>
          <a:p>
            <a:pPr marL="342900" indent="-342900">
              <a:buFont typeface="Wingdings" panose="05000000000000000000" pitchFamily="2" charset="2"/>
              <a:buChar char="ü"/>
            </a:pPr>
            <a:r>
              <a:rPr lang="en-US" b="0" i="0" u="none" strike="noStrike" dirty="0">
                <a:effectLst/>
              </a:rPr>
              <a:t>Documentation and Metadata</a:t>
            </a:r>
            <a:endParaRPr lang="en-US" b="0" i="0" dirty="0">
              <a:effectLst/>
            </a:endParaRPr>
          </a:p>
          <a:p>
            <a:pPr marL="342900" indent="-342900">
              <a:buFont typeface="Wingdings" panose="05000000000000000000" pitchFamily="2" charset="2"/>
              <a:buChar char="ü"/>
            </a:pPr>
            <a:r>
              <a:rPr lang="en-US" b="0" i="0" u="none" strike="noStrike" dirty="0">
                <a:effectLst/>
              </a:rPr>
              <a:t>Managing References</a:t>
            </a:r>
            <a:endParaRPr lang="en-US" b="0" i="0" dirty="0">
              <a:effectLst/>
            </a:endParaRPr>
          </a:p>
          <a:p>
            <a:pPr marL="342900" indent="-342900">
              <a:buFont typeface="Wingdings" panose="05000000000000000000" pitchFamily="2" charset="2"/>
              <a:buChar char="ü"/>
            </a:pPr>
            <a:r>
              <a:rPr lang="en-US" b="0" i="0" u="none" strike="noStrike" dirty="0" err="1">
                <a:effectLst/>
              </a:rPr>
              <a:t>Organising</a:t>
            </a:r>
            <a:r>
              <a:rPr lang="en-US" b="0" i="0" u="none" strike="noStrike" dirty="0">
                <a:effectLst/>
              </a:rPr>
              <a:t> E-mail</a:t>
            </a:r>
            <a:endParaRPr lang="en-US" b="0" i="0" dirty="0">
              <a:effectLst/>
            </a:endParaRPr>
          </a:p>
          <a:p>
            <a:br>
              <a:rPr lang="en-US" dirty="0"/>
            </a:br>
            <a:endParaRPr lang="en-US" dirty="0"/>
          </a:p>
        </p:txBody>
      </p:sp>
      <p:pic>
        <p:nvPicPr>
          <p:cNvPr id="5" name="Picture 4" descr="Graphical user interface&#10;&#10;Description automatically generated">
            <a:extLst>
              <a:ext uri="{FF2B5EF4-FFF2-40B4-BE49-F238E27FC236}">
                <a16:creationId xmlns:a16="http://schemas.microsoft.com/office/drawing/2014/main" id="{A8CCCC57-217F-4DF8-B742-D88FD00718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60855" y="2939142"/>
            <a:ext cx="4310743" cy="37681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3498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B6CEFA-876D-4DE2-9E52-4283DE948EAD}"/>
              </a:ext>
            </a:extLst>
          </p:cNvPr>
          <p:cNvSpPr>
            <a:spLocks noGrp="1"/>
          </p:cNvSpPr>
          <p:nvPr>
            <p:ph type="body" sz="quarter" idx="13"/>
          </p:nvPr>
        </p:nvSpPr>
        <p:spPr>
          <a:xfrm>
            <a:off x="3371013" y="227876"/>
            <a:ext cx="6868257" cy="953429"/>
          </a:xfrm>
        </p:spPr>
        <p:txBody>
          <a:bodyPr/>
          <a:lstStyle/>
          <a:p>
            <a:r>
              <a:rPr lang="en-US" i="0" u="none" strike="noStrike" dirty="0">
                <a:solidFill>
                  <a:srgbClr val="00ACA7"/>
                </a:solidFill>
                <a:effectLst/>
              </a:rPr>
              <a:t>Naming and Organizing Files</a:t>
            </a:r>
            <a:endParaRPr lang="en-US" i="0" dirty="0">
              <a:solidFill>
                <a:srgbClr val="00ACA7"/>
              </a:solidFill>
              <a:effectLst/>
            </a:endParaRPr>
          </a:p>
          <a:p>
            <a:endParaRPr lang="en-IE" dirty="0">
              <a:solidFill>
                <a:srgbClr val="00ACA7"/>
              </a:solidFill>
            </a:endParaRPr>
          </a:p>
        </p:txBody>
      </p:sp>
      <p:sp>
        <p:nvSpPr>
          <p:cNvPr id="3" name="Text Placeholder 2">
            <a:extLst>
              <a:ext uri="{FF2B5EF4-FFF2-40B4-BE49-F238E27FC236}">
                <a16:creationId xmlns:a16="http://schemas.microsoft.com/office/drawing/2014/main" id="{007B9913-B310-467A-B2FA-179B29A62B72}"/>
              </a:ext>
            </a:extLst>
          </p:cNvPr>
          <p:cNvSpPr>
            <a:spLocks noGrp="1"/>
          </p:cNvSpPr>
          <p:nvPr>
            <p:ph type="body" sz="quarter" idx="14"/>
          </p:nvPr>
        </p:nvSpPr>
        <p:spPr>
          <a:xfrm>
            <a:off x="525517" y="1057738"/>
            <a:ext cx="11175115" cy="2762682"/>
          </a:xfrm>
        </p:spPr>
        <p:txBody>
          <a:bodyPr/>
          <a:lstStyle/>
          <a:p>
            <a:r>
              <a:rPr lang="en-US" b="0" i="0" dirty="0">
                <a:effectLst/>
              </a:rPr>
              <a:t>Choosing a logical and consistent way to name and </a:t>
            </a:r>
            <a:r>
              <a:rPr lang="en-US" b="0" i="0" dirty="0" err="1">
                <a:effectLst/>
              </a:rPr>
              <a:t>organise</a:t>
            </a:r>
            <a:r>
              <a:rPr lang="en-US" b="0" i="0" dirty="0">
                <a:effectLst/>
              </a:rPr>
              <a:t> your files allows you and others to easily locate and use them. Ideally, the best time to think </a:t>
            </a:r>
            <a:r>
              <a:rPr lang="hr-BA" b="0" i="0" dirty="0">
                <a:effectLst/>
              </a:rPr>
              <a:t>about </a:t>
            </a:r>
            <a:r>
              <a:rPr lang="en-US" b="0" i="0" dirty="0">
                <a:effectLst/>
              </a:rPr>
              <a:t>how to name and structure the documents and directories you create is at the start of a project.</a:t>
            </a:r>
          </a:p>
          <a:p>
            <a:r>
              <a:rPr lang="en-US" b="0" i="0" dirty="0" err="1">
                <a:effectLst/>
              </a:rPr>
              <a:t>Organising</a:t>
            </a:r>
            <a:r>
              <a:rPr lang="en-US" b="0" i="0" dirty="0">
                <a:effectLst/>
              </a:rPr>
              <a:t> your files carefully will save you time and frustration by helping you and your colleagues find what you need when you need it.</a:t>
            </a:r>
          </a:p>
          <a:p>
            <a:endParaRPr lang="en-US" b="1" i="0" dirty="0">
              <a:effectLst/>
            </a:endParaRPr>
          </a:p>
          <a:p>
            <a:r>
              <a:rPr lang="en-US" b="1" i="0" dirty="0">
                <a:effectLst/>
              </a:rPr>
              <a:t>How should I </a:t>
            </a:r>
            <a:r>
              <a:rPr lang="en-US" b="1" i="0" dirty="0" err="1">
                <a:effectLst/>
              </a:rPr>
              <a:t>organise</a:t>
            </a:r>
            <a:r>
              <a:rPr lang="en-US" b="1" i="0" dirty="0">
                <a:effectLst/>
              </a:rPr>
              <a:t> my files?</a:t>
            </a:r>
          </a:p>
          <a:p>
            <a:endParaRPr lang="en-IE" dirty="0"/>
          </a:p>
          <a:p>
            <a:endParaRPr lang="en-IE" dirty="0"/>
          </a:p>
        </p:txBody>
      </p:sp>
      <p:graphicFrame>
        <p:nvGraphicFramePr>
          <p:cNvPr id="4" name="Table 4">
            <a:extLst>
              <a:ext uri="{FF2B5EF4-FFF2-40B4-BE49-F238E27FC236}">
                <a16:creationId xmlns:a16="http://schemas.microsoft.com/office/drawing/2014/main" id="{E72D9267-217F-47AC-975E-7D8CE662A772}"/>
              </a:ext>
            </a:extLst>
          </p:cNvPr>
          <p:cNvGraphicFramePr>
            <a:graphicFrameLocks noGrp="1"/>
          </p:cNvGraphicFramePr>
          <p:nvPr>
            <p:extLst>
              <p:ext uri="{D42A27DB-BD31-4B8C-83A1-F6EECF244321}">
                <p14:modId xmlns:p14="http://schemas.microsoft.com/office/powerpoint/2010/main" val="1401916377"/>
              </p:ext>
            </p:extLst>
          </p:nvPr>
        </p:nvGraphicFramePr>
        <p:xfrm>
          <a:off x="525517" y="3971340"/>
          <a:ext cx="11326172" cy="1950720"/>
        </p:xfrm>
        <a:graphic>
          <a:graphicData uri="http://schemas.openxmlformats.org/drawingml/2006/table">
            <a:tbl>
              <a:tblPr firstRow="1" bandRow="1">
                <a:tableStyleId>{5C22544A-7EE6-4342-B048-85BDC9FD1C3A}</a:tableStyleId>
              </a:tblPr>
              <a:tblGrid>
                <a:gridCol w="2430747">
                  <a:extLst>
                    <a:ext uri="{9D8B030D-6E8A-4147-A177-3AD203B41FA5}">
                      <a16:colId xmlns:a16="http://schemas.microsoft.com/office/drawing/2014/main" val="728658674"/>
                    </a:ext>
                  </a:extLst>
                </a:gridCol>
                <a:gridCol w="4074851">
                  <a:extLst>
                    <a:ext uri="{9D8B030D-6E8A-4147-A177-3AD203B41FA5}">
                      <a16:colId xmlns:a16="http://schemas.microsoft.com/office/drawing/2014/main" val="2615627752"/>
                    </a:ext>
                  </a:extLst>
                </a:gridCol>
                <a:gridCol w="4820574">
                  <a:extLst>
                    <a:ext uri="{9D8B030D-6E8A-4147-A177-3AD203B41FA5}">
                      <a16:colId xmlns:a16="http://schemas.microsoft.com/office/drawing/2014/main" val="2177828213"/>
                    </a:ext>
                  </a:extLst>
                </a:gridCol>
              </a:tblGrid>
              <a:tr h="362697">
                <a:tc>
                  <a:txBody>
                    <a:bodyPr/>
                    <a:lstStyle/>
                    <a:p>
                      <a:pPr marL="285750" indent="-285750">
                        <a:buFont typeface="Arial" panose="020B0604020202020204" pitchFamily="34" charset="0"/>
                        <a:buChar char="•"/>
                      </a:pPr>
                      <a:r>
                        <a:rPr lang="en-IE" sz="2200" b="0" i="0" kern="1200" dirty="0">
                          <a:solidFill>
                            <a:schemeClr val="tx1"/>
                          </a:solidFill>
                          <a:effectLst/>
                          <a:latin typeface="+mn-lt"/>
                          <a:ea typeface="+mn-ea"/>
                          <a:cs typeface="+mn-cs"/>
                        </a:rPr>
                        <a:t>Use folders</a:t>
                      </a:r>
                      <a:endParaRPr lang="en-IE" sz="2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IE" sz="2200" b="0" i="0" kern="1200" dirty="0">
                          <a:solidFill>
                            <a:schemeClr val="tx1"/>
                          </a:solidFill>
                          <a:effectLst/>
                          <a:latin typeface="+mn-lt"/>
                          <a:ea typeface="+mn-ea"/>
                          <a:cs typeface="+mn-cs"/>
                        </a:rPr>
                        <a:t>Be consistent</a:t>
                      </a:r>
                      <a:endParaRPr lang="en-IE" sz="2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IE" sz="2200" b="0" i="0" kern="1200" dirty="0">
                          <a:solidFill>
                            <a:schemeClr val="dk1"/>
                          </a:solidFill>
                          <a:effectLst/>
                          <a:latin typeface="+mn-lt"/>
                          <a:ea typeface="+mn-ea"/>
                          <a:cs typeface="+mn-cs"/>
                        </a:rPr>
                        <a:t>Name folders appropriately</a:t>
                      </a:r>
                      <a:endParaRPr lang="en-IE" sz="22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7206417"/>
                  </a:ext>
                </a:extLst>
              </a:tr>
              <a:tr h="375310">
                <a:tc>
                  <a:txBody>
                    <a:bodyPr/>
                    <a:lstStyle/>
                    <a:p>
                      <a:pPr marL="285750" indent="-285750">
                        <a:buFont typeface="Arial" panose="020B0604020202020204" pitchFamily="34" charset="0"/>
                        <a:buChar char="•"/>
                      </a:pPr>
                      <a:r>
                        <a:rPr lang="en-IE" sz="2200" b="0" dirty="0"/>
                        <a:t>Backup</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IE" sz="2200" b="0" i="0" kern="1200" dirty="0">
                          <a:solidFill>
                            <a:schemeClr val="dk1"/>
                          </a:solidFill>
                          <a:effectLst/>
                          <a:latin typeface="+mn-lt"/>
                          <a:ea typeface="+mn-ea"/>
                          <a:cs typeface="+mn-cs"/>
                        </a:rPr>
                        <a:t>Structure folders hierarchically</a:t>
                      </a:r>
                      <a:endParaRPr lang="en-IE" sz="22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IE" sz="2200" b="0" i="0" kern="1200" dirty="0">
                          <a:solidFill>
                            <a:schemeClr val="dk1"/>
                          </a:solidFill>
                          <a:effectLst/>
                          <a:latin typeface="+mn-lt"/>
                          <a:ea typeface="+mn-ea"/>
                          <a:cs typeface="+mn-cs"/>
                        </a:rPr>
                        <a:t>Adhere to existing procedures</a:t>
                      </a:r>
                      <a:endParaRPr lang="en-IE" sz="22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8687626"/>
                  </a:ext>
                </a:extLst>
              </a:tr>
              <a:tr h="687656">
                <a:tc>
                  <a:txBody>
                    <a:bodyPr/>
                    <a:lstStyle/>
                    <a:p>
                      <a:pPr marL="285750" indent="-285750">
                        <a:buFont typeface="Arial" panose="020B0604020202020204" pitchFamily="34" charset="0"/>
                        <a:buChar char="•"/>
                      </a:pPr>
                      <a:r>
                        <a:rPr lang="en-IE" sz="2200" b="0" dirty="0"/>
                        <a:t>Review records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200" b="0" i="0" kern="1200" dirty="0">
                          <a:solidFill>
                            <a:schemeClr val="dk1"/>
                          </a:solidFill>
                          <a:effectLst/>
                          <a:latin typeface="+mn-lt"/>
                          <a:ea typeface="+mn-ea"/>
                          <a:cs typeface="+mn-cs"/>
                        </a:rPr>
                        <a:t>Separate ongoing and completed work</a:t>
                      </a:r>
                      <a:endParaRPr lang="en-IE" sz="2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200" b="0" i="0" kern="1200" dirty="0">
                          <a:solidFill>
                            <a:schemeClr val="tx1"/>
                          </a:solidFill>
                          <a:effectLst/>
                          <a:latin typeface="+mn-lt"/>
                          <a:ea typeface="+mn-ea"/>
                          <a:cs typeface="+mn-cs"/>
                        </a:rPr>
                        <a:t>Try to keep your ‘My Documents’ folder for files you are actively working on</a:t>
                      </a:r>
                      <a:endParaRPr lang="en-IE" sz="2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3396622"/>
                  </a:ext>
                </a:extLst>
              </a:tr>
            </a:tbl>
          </a:graphicData>
        </a:graphic>
      </p:graphicFrame>
    </p:spTree>
    <p:extLst>
      <p:ext uri="{BB962C8B-B14F-4D97-AF65-F5344CB8AC3E}">
        <p14:creationId xmlns:p14="http://schemas.microsoft.com/office/powerpoint/2010/main" val="3541895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EA2F8F-4D9B-4DEE-A003-23BD2DF85BEF}"/>
              </a:ext>
            </a:extLst>
          </p:cNvPr>
          <p:cNvSpPr>
            <a:spLocks noGrp="1"/>
          </p:cNvSpPr>
          <p:nvPr>
            <p:ph type="body" sz="quarter" idx="13"/>
          </p:nvPr>
        </p:nvSpPr>
        <p:spPr>
          <a:xfrm>
            <a:off x="1488011" y="265694"/>
            <a:ext cx="10600546" cy="953429"/>
          </a:xfrm>
        </p:spPr>
        <p:txBody>
          <a:bodyPr/>
          <a:lstStyle/>
          <a:p>
            <a:r>
              <a:rPr lang="en-IE" i="0" u="none" strike="noStrike" dirty="0">
                <a:effectLst/>
              </a:rPr>
              <a:t>Documentation and Metadata</a:t>
            </a:r>
            <a:endParaRPr lang="en-IE" i="0" dirty="0">
              <a:effectLst/>
            </a:endParaRPr>
          </a:p>
        </p:txBody>
      </p:sp>
      <p:sp>
        <p:nvSpPr>
          <p:cNvPr id="3" name="Text Placeholder 2">
            <a:extLst>
              <a:ext uri="{FF2B5EF4-FFF2-40B4-BE49-F238E27FC236}">
                <a16:creationId xmlns:a16="http://schemas.microsoft.com/office/drawing/2014/main" id="{418E5362-A48E-4F51-BEB3-D1EC298D0E8C}"/>
              </a:ext>
            </a:extLst>
          </p:cNvPr>
          <p:cNvSpPr>
            <a:spLocks noGrp="1"/>
          </p:cNvSpPr>
          <p:nvPr>
            <p:ph type="body" sz="quarter" idx="14"/>
          </p:nvPr>
        </p:nvSpPr>
        <p:spPr>
          <a:xfrm>
            <a:off x="828956" y="1554925"/>
            <a:ext cx="6517967" cy="1374555"/>
          </a:xfrm>
          <a:ln w="41275">
            <a:gradFill>
              <a:gsLst>
                <a:gs pos="0">
                  <a:srgbClr val="E78631"/>
                </a:gs>
                <a:gs pos="74000">
                  <a:srgbClr val="D6315A"/>
                </a:gs>
                <a:gs pos="83000">
                  <a:srgbClr val="D6315A"/>
                </a:gs>
                <a:gs pos="100000">
                  <a:srgbClr val="D6315A"/>
                </a:gs>
              </a:gsLst>
              <a:lin ang="5400000" scaled="1"/>
            </a:gradFill>
          </a:ln>
        </p:spPr>
        <p:txBody>
          <a:bodyPr/>
          <a:lstStyle/>
          <a:p>
            <a:pPr algn="ctr">
              <a:lnSpc>
                <a:spcPct val="100000"/>
              </a:lnSpc>
            </a:pPr>
            <a:r>
              <a:rPr lang="en-US" b="0" i="0" dirty="0">
                <a:effectLst/>
              </a:rPr>
              <a:t>The term 'documentation' encompasses all the information necessary to interpret, understand and use a given dataset or set of documents. </a:t>
            </a:r>
          </a:p>
          <a:p>
            <a:pPr algn="ctr">
              <a:lnSpc>
                <a:spcPct val="100000"/>
              </a:lnSpc>
            </a:pPr>
            <a:endParaRPr lang="en-IE" dirty="0"/>
          </a:p>
        </p:txBody>
      </p:sp>
      <p:grpSp>
        <p:nvGrpSpPr>
          <p:cNvPr id="10" name="Group 9">
            <a:extLst>
              <a:ext uri="{FF2B5EF4-FFF2-40B4-BE49-F238E27FC236}">
                <a16:creationId xmlns:a16="http://schemas.microsoft.com/office/drawing/2014/main" id="{7F7EB19C-3F37-4CEA-ADD2-C599E46CE217}"/>
              </a:ext>
            </a:extLst>
          </p:cNvPr>
          <p:cNvGrpSpPr/>
          <p:nvPr/>
        </p:nvGrpSpPr>
        <p:grpSpPr>
          <a:xfrm>
            <a:off x="7091347" y="133270"/>
            <a:ext cx="4732082" cy="4732082"/>
            <a:chOff x="6681690" y="-324297"/>
            <a:chExt cx="4732082" cy="4732082"/>
          </a:xfrm>
        </p:grpSpPr>
        <p:pic>
          <p:nvPicPr>
            <p:cNvPr id="7" name="Graphic 6" descr="Speech outline">
              <a:extLst>
                <a:ext uri="{FF2B5EF4-FFF2-40B4-BE49-F238E27FC236}">
                  <a16:creationId xmlns:a16="http://schemas.microsoft.com/office/drawing/2014/main" id="{AFAA3D20-A6DE-4C35-BA4A-8931C2A642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81690" y="-324297"/>
              <a:ext cx="4732082" cy="4732082"/>
            </a:xfrm>
            <a:prstGeom prst="rect">
              <a:avLst/>
            </a:prstGeom>
          </p:spPr>
        </p:pic>
        <p:sp>
          <p:nvSpPr>
            <p:cNvPr id="8" name="TextBox 7">
              <a:extLst>
                <a:ext uri="{FF2B5EF4-FFF2-40B4-BE49-F238E27FC236}">
                  <a16:creationId xmlns:a16="http://schemas.microsoft.com/office/drawing/2014/main" id="{E8AA94E8-B0B8-48BC-868B-BEC1E2CAA6A3}"/>
                </a:ext>
              </a:extLst>
            </p:cNvPr>
            <p:cNvSpPr txBox="1"/>
            <p:nvPr/>
          </p:nvSpPr>
          <p:spPr>
            <a:xfrm>
              <a:off x="7469794" y="712138"/>
              <a:ext cx="3096941" cy="2246769"/>
            </a:xfrm>
            <a:prstGeom prst="rect">
              <a:avLst/>
            </a:prstGeom>
            <a:noFill/>
          </p:spPr>
          <p:txBody>
            <a:bodyPr wrap="square" rtlCol="0">
              <a:spAutoFit/>
            </a:bodyPr>
            <a:lstStyle/>
            <a:p>
              <a:pPr algn="ctr"/>
              <a:r>
                <a:rPr lang="en-US" sz="2800" dirty="0">
                  <a:solidFill>
                    <a:srgbClr val="C00000"/>
                  </a:solidFill>
                </a:rPr>
                <a:t>When and how </a:t>
              </a:r>
              <a:r>
                <a:rPr lang="hr-BA" sz="2800" dirty="0">
                  <a:solidFill>
                    <a:srgbClr val="C00000"/>
                  </a:solidFill>
                </a:rPr>
                <a:t>    </a:t>
              </a:r>
              <a:r>
                <a:rPr lang="en-US" sz="2800" dirty="0">
                  <a:solidFill>
                    <a:srgbClr val="C00000"/>
                  </a:solidFill>
                </a:rPr>
                <a:t>do I include documentation/</a:t>
              </a:r>
              <a:r>
                <a:rPr lang="hr-BA" sz="2800" dirty="0">
                  <a:solidFill>
                    <a:srgbClr val="C00000"/>
                  </a:solidFill>
                </a:rPr>
                <a:t> </a:t>
              </a:r>
              <a:r>
                <a:rPr lang="en-US" sz="2800" dirty="0">
                  <a:solidFill>
                    <a:srgbClr val="C00000"/>
                  </a:solidFill>
                </a:rPr>
                <a:t>metadata?</a:t>
              </a:r>
            </a:p>
            <a:p>
              <a:pPr algn="ctr"/>
              <a:endParaRPr lang="en-US" sz="2800" dirty="0">
                <a:solidFill>
                  <a:srgbClr val="C00000"/>
                </a:solidFill>
              </a:endParaRPr>
            </a:p>
          </p:txBody>
        </p:sp>
      </p:grpSp>
      <p:sp>
        <p:nvSpPr>
          <p:cNvPr id="9" name="Rectangle 8">
            <a:extLst>
              <a:ext uri="{FF2B5EF4-FFF2-40B4-BE49-F238E27FC236}">
                <a16:creationId xmlns:a16="http://schemas.microsoft.com/office/drawing/2014/main" id="{93494643-45C1-4F0F-B4C9-EBFA41DD1CEB}"/>
              </a:ext>
            </a:extLst>
          </p:cNvPr>
          <p:cNvSpPr/>
          <p:nvPr/>
        </p:nvSpPr>
        <p:spPr>
          <a:xfrm>
            <a:off x="10320349" y="5677869"/>
            <a:ext cx="1889090" cy="1094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Female Profile outline">
            <a:extLst>
              <a:ext uri="{FF2B5EF4-FFF2-40B4-BE49-F238E27FC236}">
                <a16:creationId xmlns:a16="http://schemas.microsoft.com/office/drawing/2014/main" id="{3A5F6068-22AA-4B79-9C4C-777FE39DBC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18264" y="4052835"/>
            <a:ext cx="2805165" cy="2805165"/>
          </a:xfrm>
          <a:prstGeom prst="rect">
            <a:avLst/>
          </a:prstGeom>
        </p:spPr>
      </p:pic>
      <p:sp>
        <p:nvSpPr>
          <p:cNvPr id="11" name="TextBox 10">
            <a:extLst>
              <a:ext uri="{FF2B5EF4-FFF2-40B4-BE49-F238E27FC236}">
                <a16:creationId xmlns:a16="http://schemas.microsoft.com/office/drawing/2014/main" id="{999C5EC7-4C5E-4F67-80E5-FE13A1E85E23}"/>
              </a:ext>
            </a:extLst>
          </p:cNvPr>
          <p:cNvSpPr txBox="1"/>
          <p:nvPr/>
        </p:nvSpPr>
        <p:spPr>
          <a:xfrm>
            <a:off x="1084531" y="3749204"/>
            <a:ext cx="6418863" cy="2677656"/>
          </a:xfrm>
          <a:prstGeom prst="rect">
            <a:avLst/>
          </a:prstGeom>
          <a:noFill/>
        </p:spPr>
        <p:txBody>
          <a:bodyPr wrap="square" rtlCol="0">
            <a:spAutoFit/>
          </a:bodyPr>
          <a:lstStyle/>
          <a:p>
            <a:pPr algn="ctr"/>
            <a:r>
              <a:rPr lang="en-US" sz="2800" i="1" dirty="0">
                <a:solidFill>
                  <a:srgbClr val="00ACA7"/>
                </a:solidFill>
              </a:rPr>
              <a:t>It is a good practice to begin to document your data at the very beginning of your research project and continue to add information as the project progresses. Include procedures for documentation in your data planning.</a:t>
            </a:r>
          </a:p>
        </p:txBody>
      </p:sp>
      <p:pic>
        <p:nvPicPr>
          <p:cNvPr id="18" name="Graphic 17" descr="Line arrow: Counter-clockwise curve with solid fill">
            <a:extLst>
              <a:ext uri="{FF2B5EF4-FFF2-40B4-BE49-F238E27FC236}">
                <a16:creationId xmlns:a16="http://schemas.microsoft.com/office/drawing/2014/main" id="{37B7E2BE-BE35-4167-8934-5C7BEE2A79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1972065" flipH="1">
            <a:off x="7037630" y="3339314"/>
            <a:ext cx="1996583" cy="1835115"/>
          </a:xfrm>
          <a:prstGeom prst="rect">
            <a:avLst/>
          </a:prstGeom>
        </p:spPr>
      </p:pic>
    </p:spTree>
    <p:extLst>
      <p:ext uri="{BB962C8B-B14F-4D97-AF65-F5344CB8AC3E}">
        <p14:creationId xmlns:p14="http://schemas.microsoft.com/office/powerpoint/2010/main" val="2381598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DBF70-AD63-447F-B5F2-950DE1ACCEFB}"/>
              </a:ext>
            </a:extLst>
          </p:cNvPr>
          <p:cNvSpPr>
            <a:spLocks noGrp="1"/>
          </p:cNvSpPr>
          <p:nvPr>
            <p:ph type="body" sz="quarter" idx="15"/>
          </p:nvPr>
        </p:nvSpPr>
        <p:spPr>
          <a:xfrm>
            <a:off x="3046583" y="406203"/>
            <a:ext cx="8248525" cy="1346703"/>
          </a:xfrm>
        </p:spPr>
        <p:txBody>
          <a:bodyPr>
            <a:normAutofit/>
          </a:bodyPr>
          <a:lstStyle/>
          <a:p>
            <a:r>
              <a:rPr lang="en-US" sz="2800" b="1" dirty="0"/>
              <a:t>What Is Metadata and How Do I Document My Data?</a:t>
            </a:r>
          </a:p>
        </p:txBody>
      </p:sp>
      <p:pic>
        <p:nvPicPr>
          <p:cNvPr id="4" name="Online Media 3" title="What Is Metadata and How Do I Document My Data?">
            <a:hlinkClick r:id="" action="ppaction://media"/>
            <a:extLst>
              <a:ext uri="{FF2B5EF4-FFF2-40B4-BE49-F238E27FC236}">
                <a16:creationId xmlns:a16="http://schemas.microsoft.com/office/drawing/2014/main" id="{3BB4B801-CBBB-429B-9076-C69AB03CA817}"/>
              </a:ext>
            </a:extLst>
          </p:cNvPr>
          <p:cNvPicPr>
            <a:picLocks noRot="1" noChangeAspect="1"/>
          </p:cNvPicPr>
          <p:nvPr>
            <a:videoFile r:link="rId1"/>
          </p:nvPr>
        </p:nvPicPr>
        <p:blipFill>
          <a:blip r:embed="rId3"/>
          <a:stretch>
            <a:fillRect/>
          </a:stretch>
        </p:blipFill>
        <p:spPr>
          <a:xfrm>
            <a:off x="2285647" y="1252118"/>
            <a:ext cx="8248525" cy="4660416"/>
          </a:xfrm>
          <a:prstGeom prst="rect">
            <a:avLst/>
          </a:prstGeom>
          <a:ln w="127000" cap="flat">
            <a:solidFill>
              <a:srgbClr val="00ACA7"/>
            </a:solidFill>
            <a:miter lim="800000"/>
          </a:ln>
          <a:effectLst>
            <a:outerShdw blurRad="190500" dist="25400" dir="5400000" sx="104000" sy="104000" kx="100000" ky="100000" algn="t" rotWithShape="0">
              <a:srgbClr val="000000">
                <a:alpha val="18000"/>
              </a:srgbClr>
            </a:outerShdw>
          </a:effectLst>
          <a:scene3d>
            <a:camera prst="orthographicFront"/>
            <a:lightRig rig="threePt" dir="t"/>
          </a:scene3d>
          <a:sp3d contourW="25400">
            <a:contourClr>
              <a:srgbClr val="FFFFFF"/>
            </a:contourClr>
          </a:sp3d>
        </p:spPr>
      </p:pic>
      <p:sp>
        <p:nvSpPr>
          <p:cNvPr id="5" name="TextBox 4">
            <a:extLst>
              <a:ext uri="{FF2B5EF4-FFF2-40B4-BE49-F238E27FC236}">
                <a16:creationId xmlns:a16="http://schemas.microsoft.com/office/drawing/2014/main" id="{3B51BC37-8ED6-40AF-8B2B-905608C63C30}"/>
              </a:ext>
            </a:extLst>
          </p:cNvPr>
          <p:cNvSpPr txBox="1"/>
          <p:nvPr/>
        </p:nvSpPr>
        <p:spPr>
          <a:xfrm>
            <a:off x="3281044" y="6267131"/>
            <a:ext cx="6077305" cy="276999"/>
          </a:xfrm>
          <a:prstGeom prst="rect">
            <a:avLst/>
          </a:prstGeom>
          <a:noFill/>
        </p:spPr>
        <p:txBody>
          <a:bodyPr wrap="none" rtlCol="0">
            <a:spAutoFit/>
          </a:bodyPr>
          <a:lstStyle/>
          <a:p>
            <a:r>
              <a:rPr lang="hr-BA" sz="1200" dirty="0"/>
              <a:t>SOURCE: CESSDA TRAINING  </a:t>
            </a:r>
            <a:r>
              <a:rPr lang="hr-BA" sz="1200" dirty="0">
                <a:hlinkClick r:id="rId4"/>
              </a:rPr>
              <a:t>https://www.youtube.com/channel/UCjjXLipqgmrebx6yqcVqaWg</a:t>
            </a:r>
            <a:r>
              <a:rPr lang="hr-BA" sz="1200" dirty="0"/>
              <a:t> </a:t>
            </a:r>
            <a:endParaRPr lang="en-US" sz="1200" dirty="0"/>
          </a:p>
        </p:txBody>
      </p:sp>
    </p:spTree>
    <p:extLst>
      <p:ext uri="{BB962C8B-B14F-4D97-AF65-F5344CB8AC3E}">
        <p14:creationId xmlns:p14="http://schemas.microsoft.com/office/powerpoint/2010/main" val="60706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2EFE1-C695-44D3-94D1-7FE1B7D71D66}"/>
              </a:ext>
            </a:extLst>
          </p:cNvPr>
          <p:cNvSpPr>
            <a:spLocks noGrp="1"/>
          </p:cNvSpPr>
          <p:nvPr>
            <p:ph type="body" sz="quarter" idx="13"/>
          </p:nvPr>
        </p:nvSpPr>
        <p:spPr>
          <a:xfrm>
            <a:off x="1591454" y="274749"/>
            <a:ext cx="10600546" cy="577508"/>
          </a:xfrm>
        </p:spPr>
        <p:txBody>
          <a:bodyPr>
            <a:normAutofit lnSpcReduction="10000"/>
          </a:bodyPr>
          <a:lstStyle/>
          <a:p>
            <a:r>
              <a:rPr lang="en-IE" i="0" u="none" strike="noStrike" dirty="0">
                <a:solidFill>
                  <a:srgbClr val="00ACA7"/>
                </a:solidFill>
                <a:effectLst/>
              </a:rPr>
              <a:t>Managing References</a:t>
            </a:r>
            <a:endParaRPr lang="en-IE" i="0" dirty="0">
              <a:solidFill>
                <a:srgbClr val="00ACA7"/>
              </a:solidFill>
              <a:effectLst/>
            </a:endParaRPr>
          </a:p>
          <a:p>
            <a:endParaRPr lang="en-IE" dirty="0">
              <a:solidFill>
                <a:srgbClr val="00ACA7"/>
              </a:solidFill>
            </a:endParaRPr>
          </a:p>
        </p:txBody>
      </p:sp>
      <p:sp>
        <p:nvSpPr>
          <p:cNvPr id="3" name="Text Placeholder 2">
            <a:extLst>
              <a:ext uri="{FF2B5EF4-FFF2-40B4-BE49-F238E27FC236}">
                <a16:creationId xmlns:a16="http://schemas.microsoft.com/office/drawing/2014/main" id="{211A5A83-1FDB-4A1B-A6C9-5B1E8E1316CD}"/>
              </a:ext>
            </a:extLst>
          </p:cNvPr>
          <p:cNvSpPr>
            <a:spLocks noGrp="1"/>
          </p:cNvSpPr>
          <p:nvPr>
            <p:ph type="body" sz="quarter" idx="14"/>
          </p:nvPr>
        </p:nvSpPr>
        <p:spPr>
          <a:xfrm>
            <a:off x="615784" y="1232374"/>
            <a:ext cx="10960432" cy="5083295"/>
          </a:xfrm>
        </p:spPr>
        <p:txBody>
          <a:bodyPr/>
          <a:lstStyle/>
          <a:p>
            <a:r>
              <a:rPr lang="en-US" i="0" dirty="0">
                <a:solidFill>
                  <a:srgbClr val="171717"/>
                </a:solidFill>
                <a:effectLst/>
              </a:rPr>
              <a:t>Projects can last for months or years, and it is easy to lose track of which piece of information came from which source. Your future self may not remember everything that seems obvious in the present, so it is important to take clear notes about your sources.</a:t>
            </a:r>
          </a:p>
          <a:p>
            <a:pPr marL="342900" indent="-342900" algn="l" fontAlgn="base">
              <a:buFontTx/>
              <a:buChar char="-"/>
            </a:pPr>
            <a:r>
              <a:rPr lang="en-US" b="1" i="0" dirty="0">
                <a:solidFill>
                  <a:srgbClr val="00ACA7"/>
                </a:solidFill>
                <a:effectLst/>
              </a:rPr>
              <a:t>Reference management software </a:t>
            </a:r>
            <a:r>
              <a:rPr lang="en-US" i="0" dirty="0">
                <a:solidFill>
                  <a:srgbClr val="171717"/>
                </a:solidFill>
                <a:effectLst/>
              </a:rPr>
              <a:t>helps you keep track of your citations as you work, and partially automates the process of constructing bibliographies when it is time to publish. </a:t>
            </a:r>
            <a:endParaRPr lang="hr-BA" i="0" dirty="0">
              <a:solidFill>
                <a:srgbClr val="171717"/>
              </a:solidFill>
              <a:effectLst/>
            </a:endParaRPr>
          </a:p>
          <a:p>
            <a:pPr marL="342900" indent="-342900" algn="l" fontAlgn="base">
              <a:buFontTx/>
              <a:buChar char="-"/>
            </a:pPr>
            <a:r>
              <a:rPr lang="en-US" i="0" dirty="0">
                <a:solidFill>
                  <a:srgbClr val="171717"/>
                </a:solidFill>
                <a:effectLst/>
              </a:rPr>
              <a:t>Your </a:t>
            </a:r>
            <a:r>
              <a:rPr lang="en-US" b="1" i="0" dirty="0">
                <a:solidFill>
                  <a:srgbClr val="00ACA7"/>
                </a:solidFill>
                <a:effectLst/>
              </a:rPr>
              <a:t>departmental librarian </a:t>
            </a:r>
            <a:r>
              <a:rPr lang="en-US" i="0" dirty="0">
                <a:solidFill>
                  <a:srgbClr val="171717"/>
                </a:solidFill>
                <a:effectLst/>
              </a:rPr>
              <a:t>will be able to help you pick the right format for references and will probably know about some useful search and management tools that you have not used before. Feel free to ask him/her for advice.</a:t>
            </a:r>
            <a:br>
              <a:rPr lang="en-US" dirty="0"/>
            </a:br>
            <a:r>
              <a:rPr lang="en-US" i="0" dirty="0">
                <a:solidFill>
                  <a:srgbClr val="171717"/>
                </a:solidFill>
                <a:effectLst/>
              </a:rPr>
              <a:t>Additionally, your college librarian is also a very good resource and is there to help.</a:t>
            </a:r>
          </a:p>
          <a:p>
            <a:pPr algn="l" fontAlgn="base"/>
            <a:endParaRPr lang="en-US" b="0" i="0" dirty="0">
              <a:solidFill>
                <a:srgbClr val="171717"/>
              </a:solidFill>
              <a:effectLst/>
              <a:latin typeface="verdana" panose="020B0604030504040204" pitchFamily="34" charset="0"/>
            </a:endParaRPr>
          </a:p>
          <a:p>
            <a:endParaRPr lang="en-US" i="0" dirty="0">
              <a:solidFill>
                <a:srgbClr val="171717"/>
              </a:solidFill>
              <a:effectLst/>
            </a:endParaRPr>
          </a:p>
          <a:p>
            <a:r>
              <a:rPr lang="hr-BA" sz="1600" dirty="0"/>
              <a:t>SOURCE: https://www.data.cam.ac.uk/data-management-guide/organising-your-data</a:t>
            </a:r>
            <a:endParaRPr lang="en-IE" sz="1600" dirty="0"/>
          </a:p>
        </p:txBody>
      </p:sp>
    </p:spTree>
    <p:extLst>
      <p:ext uri="{BB962C8B-B14F-4D97-AF65-F5344CB8AC3E}">
        <p14:creationId xmlns:p14="http://schemas.microsoft.com/office/powerpoint/2010/main" val="1876974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0D4575-D52A-4918-A683-AABFF151A351}"/>
              </a:ext>
            </a:extLst>
          </p:cNvPr>
          <p:cNvSpPr>
            <a:spLocks noGrp="1"/>
          </p:cNvSpPr>
          <p:nvPr>
            <p:ph type="body" sz="quarter" idx="13"/>
          </p:nvPr>
        </p:nvSpPr>
        <p:spPr>
          <a:xfrm>
            <a:off x="4281854" y="195827"/>
            <a:ext cx="3742572" cy="624576"/>
          </a:xfrm>
        </p:spPr>
        <p:txBody>
          <a:bodyPr/>
          <a:lstStyle/>
          <a:p>
            <a:r>
              <a:rPr lang="en-IE" b="1" i="0" u="none" strike="noStrike" dirty="0">
                <a:effectLst/>
              </a:rPr>
              <a:t>Organising e-mail</a:t>
            </a:r>
            <a:endParaRPr lang="en-IE" b="1" i="0" dirty="0">
              <a:effectLst/>
            </a:endParaRPr>
          </a:p>
        </p:txBody>
      </p:sp>
      <p:sp>
        <p:nvSpPr>
          <p:cNvPr id="3" name="Text Placeholder 2">
            <a:extLst>
              <a:ext uri="{FF2B5EF4-FFF2-40B4-BE49-F238E27FC236}">
                <a16:creationId xmlns:a16="http://schemas.microsoft.com/office/drawing/2014/main" id="{D0545DB6-27B5-446F-B34A-96ED5EBF69D0}"/>
              </a:ext>
            </a:extLst>
          </p:cNvPr>
          <p:cNvSpPr>
            <a:spLocks noGrp="1"/>
          </p:cNvSpPr>
          <p:nvPr>
            <p:ph type="body" sz="quarter" idx="14"/>
          </p:nvPr>
        </p:nvSpPr>
        <p:spPr>
          <a:xfrm>
            <a:off x="698251" y="957440"/>
            <a:ext cx="11154464" cy="909036"/>
          </a:xfrm>
        </p:spPr>
        <p:txBody>
          <a:bodyPr/>
          <a:lstStyle/>
          <a:p>
            <a:pPr algn="ctr"/>
            <a:r>
              <a:rPr lang="en-US" b="0" i="0" dirty="0">
                <a:effectLst/>
              </a:rPr>
              <a:t>If your emails have got</a:t>
            </a:r>
            <a:r>
              <a:rPr lang="hr-BA" b="0" i="0" dirty="0">
                <a:effectLst/>
              </a:rPr>
              <a:t>ten</a:t>
            </a:r>
            <a:r>
              <a:rPr lang="en-US" b="0" i="0" dirty="0">
                <a:effectLst/>
              </a:rPr>
              <a:t> out of control, there are several immediate steps you can take to control the problem</a:t>
            </a:r>
            <a:r>
              <a:rPr lang="hr-BA" b="0" i="0" dirty="0">
                <a:effectLst/>
              </a:rPr>
              <a:t>!</a:t>
            </a:r>
            <a:endParaRPr lang="en-US" b="0" i="0" dirty="0">
              <a:effectLst/>
            </a:endParaRPr>
          </a:p>
          <a:p>
            <a:pPr algn="ctr"/>
            <a:endParaRPr lang="en-US" b="1" i="0" dirty="0">
              <a:effectLst/>
              <a:latin typeface="myriad-pro-n6"/>
            </a:endParaRPr>
          </a:p>
          <a:p>
            <a:pPr algn="ctr"/>
            <a:r>
              <a:rPr lang="hr-BA" b="1" i="0" dirty="0">
                <a:effectLst/>
              </a:rPr>
              <a:t> </a:t>
            </a:r>
            <a:endParaRPr lang="en-US" i="0" dirty="0">
              <a:effectLst/>
            </a:endParaRPr>
          </a:p>
          <a:p>
            <a:pPr algn="ctr"/>
            <a:endParaRPr lang="en-IE" dirty="0"/>
          </a:p>
        </p:txBody>
      </p:sp>
      <p:pic>
        <p:nvPicPr>
          <p:cNvPr id="6" name="Graphic 5" descr="Filing Box Archive outline">
            <a:extLst>
              <a:ext uri="{FF2B5EF4-FFF2-40B4-BE49-F238E27FC236}">
                <a16:creationId xmlns:a16="http://schemas.microsoft.com/office/drawing/2014/main" id="{218801E4-F315-47A3-BB82-24E9A90327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53856" y="2675367"/>
            <a:ext cx="2527998" cy="2527998"/>
          </a:xfrm>
          <a:prstGeom prst="rect">
            <a:avLst/>
          </a:prstGeom>
        </p:spPr>
      </p:pic>
      <p:pic>
        <p:nvPicPr>
          <p:cNvPr id="8" name="Graphic 7" descr="Inbox Check outline">
            <a:extLst>
              <a:ext uri="{FF2B5EF4-FFF2-40B4-BE49-F238E27FC236}">
                <a16:creationId xmlns:a16="http://schemas.microsoft.com/office/drawing/2014/main" id="{20CD66CA-3AA7-454C-BD10-481E9DF9C4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01282" y="2675367"/>
            <a:ext cx="2527997" cy="2527997"/>
          </a:xfrm>
          <a:prstGeom prst="rect">
            <a:avLst/>
          </a:prstGeom>
        </p:spPr>
      </p:pic>
      <p:sp>
        <p:nvSpPr>
          <p:cNvPr id="9" name="TextBox 8">
            <a:extLst>
              <a:ext uri="{FF2B5EF4-FFF2-40B4-BE49-F238E27FC236}">
                <a16:creationId xmlns:a16="http://schemas.microsoft.com/office/drawing/2014/main" id="{EB1990E9-125C-46C2-B9B0-5C055B84579D}"/>
              </a:ext>
            </a:extLst>
          </p:cNvPr>
          <p:cNvSpPr txBox="1"/>
          <p:nvPr/>
        </p:nvSpPr>
        <p:spPr>
          <a:xfrm>
            <a:off x="1299587" y="1875650"/>
            <a:ext cx="3436536" cy="954107"/>
          </a:xfrm>
          <a:prstGeom prst="rect">
            <a:avLst/>
          </a:prstGeom>
          <a:noFill/>
        </p:spPr>
        <p:txBody>
          <a:bodyPr wrap="square" rtlCol="0">
            <a:spAutoFit/>
          </a:bodyPr>
          <a:lstStyle/>
          <a:p>
            <a:pPr algn="ctr"/>
            <a:r>
              <a:rPr lang="en-US" sz="2800" dirty="0">
                <a:solidFill>
                  <a:srgbClr val="00ACA7"/>
                </a:solidFill>
              </a:rPr>
              <a:t>Archive your old emails </a:t>
            </a:r>
          </a:p>
        </p:txBody>
      </p:sp>
      <p:sp>
        <p:nvSpPr>
          <p:cNvPr id="11" name="TextBox 10">
            <a:extLst>
              <a:ext uri="{FF2B5EF4-FFF2-40B4-BE49-F238E27FC236}">
                <a16:creationId xmlns:a16="http://schemas.microsoft.com/office/drawing/2014/main" id="{29E385B9-FCEF-42EB-8A64-53A47BCCF816}"/>
              </a:ext>
            </a:extLst>
          </p:cNvPr>
          <p:cNvSpPr txBox="1"/>
          <p:nvPr/>
        </p:nvSpPr>
        <p:spPr>
          <a:xfrm>
            <a:off x="5976061" y="1875650"/>
            <a:ext cx="4581850" cy="954107"/>
          </a:xfrm>
          <a:prstGeom prst="rect">
            <a:avLst/>
          </a:prstGeom>
          <a:noFill/>
        </p:spPr>
        <p:txBody>
          <a:bodyPr wrap="square" rtlCol="0">
            <a:spAutoFit/>
          </a:bodyPr>
          <a:lstStyle/>
          <a:p>
            <a:pPr algn="ctr"/>
            <a:r>
              <a:rPr lang="en-US" sz="2800" dirty="0">
                <a:solidFill>
                  <a:srgbClr val="00ACA7"/>
                </a:solidFill>
              </a:rPr>
              <a:t>G</a:t>
            </a:r>
            <a:r>
              <a:rPr lang="en-US" sz="2800" i="0" dirty="0">
                <a:solidFill>
                  <a:srgbClr val="00ACA7"/>
                </a:solidFill>
                <a:effectLst/>
              </a:rPr>
              <a:t>o through your remaining inbox email by email</a:t>
            </a:r>
            <a:endParaRPr lang="en-US" sz="2800" dirty="0">
              <a:solidFill>
                <a:srgbClr val="00ACA7"/>
              </a:solidFill>
            </a:endParaRPr>
          </a:p>
        </p:txBody>
      </p:sp>
      <p:sp>
        <p:nvSpPr>
          <p:cNvPr id="12" name="TextBox 11">
            <a:extLst>
              <a:ext uri="{FF2B5EF4-FFF2-40B4-BE49-F238E27FC236}">
                <a16:creationId xmlns:a16="http://schemas.microsoft.com/office/drawing/2014/main" id="{F17353DF-A5D9-4CC5-9910-13C3072C99EC}"/>
              </a:ext>
            </a:extLst>
          </p:cNvPr>
          <p:cNvSpPr txBox="1"/>
          <p:nvPr/>
        </p:nvSpPr>
        <p:spPr>
          <a:xfrm>
            <a:off x="6586901" y="5069563"/>
            <a:ext cx="3977179" cy="830997"/>
          </a:xfrm>
          <a:prstGeom prst="rect">
            <a:avLst/>
          </a:prstGeom>
          <a:noFill/>
        </p:spPr>
        <p:txBody>
          <a:bodyPr wrap="none" rtlCol="0">
            <a:spAutoFit/>
          </a:bodyPr>
          <a:lstStyle/>
          <a:p>
            <a:r>
              <a:rPr lang="en-US" sz="2400" b="0" i="0" dirty="0">
                <a:solidFill>
                  <a:srgbClr val="171717"/>
                </a:solidFill>
                <a:effectLst/>
              </a:rPr>
              <a:t>If an email is useless, delete it.</a:t>
            </a:r>
            <a:endParaRPr lang="en-US" sz="2400" dirty="0">
              <a:solidFill>
                <a:srgbClr val="171717"/>
              </a:solidFill>
            </a:endParaRPr>
          </a:p>
          <a:p>
            <a:endParaRPr lang="en-US" sz="2400" dirty="0"/>
          </a:p>
        </p:txBody>
      </p:sp>
      <p:sp>
        <p:nvSpPr>
          <p:cNvPr id="13" name="TextBox 12">
            <a:extLst>
              <a:ext uri="{FF2B5EF4-FFF2-40B4-BE49-F238E27FC236}">
                <a16:creationId xmlns:a16="http://schemas.microsoft.com/office/drawing/2014/main" id="{A6EB674F-27E6-460A-8D6A-7C4570E125FB}"/>
              </a:ext>
            </a:extLst>
          </p:cNvPr>
          <p:cNvSpPr txBox="1"/>
          <p:nvPr/>
        </p:nvSpPr>
        <p:spPr>
          <a:xfrm>
            <a:off x="698251" y="5069563"/>
            <a:ext cx="5225167" cy="1938992"/>
          </a:xfrm>
          <a:prstGeom prst="rect">
            <a:avLst/>
          </a:prstGeom>
          <a:noFill/>
        </p:spPr>
        <p:txBody>
          <a:bodyPr wrap="square" rtlCol="0">
            <a:spAutoFit/>
          </a:bodyPr>
          <a:lstStyle/>
          <a:p>
            <a:r>
              <a:rPr lang="en-US" sz="2400" b="0" i="0" dirty="0">
                <a:solidFill>
                  <a:srgbClr val="171717"/>
                </a:solidFill>
                <a:effectLst/>
              </a:rPr>
              <a:t>If you have hundreds of emails hanging around from more than a month ago, move them into a new folder called something like "Archive".</a:t>
            </a:r>
          </a:p>
          <a:p>
            <a:endParaRPr lang="en-US" sz="2400" dirty="0"/>
          </a:p>
        </p:txBody>
      </p:sp>
    </p:spTree>
    <p:extLst>
      <p:ext uri="{BB962C8B-B14F-4D97-AF65-F5344CB8AC3E}">
        <p14:creationId xmlns:p14="http://schemas.microsoft.com/office/powerpoint/2010/main" val="2825391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hlinkClick r:id="rId2"/>
            <a:extLst>
              <a:ext uri="{FF2B5EF4-FFF2-40B4-BE49-F238E27FC236}">
                <a16:creationId xmlns:a16="http://schemas.microsoft.com/office/drawing/2014/main" id="{05E7BDB1-D4C8-4BDA-AAAB-9D08A97483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863" y="3683921"/>
            <a:ext cx="2437660" cy="2437660"/>
          </a:xfrm>
          <a:prstGeom prst="rect">
            <a:avLst/>
          </a:prstGeom>
        </p:spPr>
      </p:pic>
      <p:sp>
        <p:nvSpPr>
          <p:cNvPr id="2" name="Text Placeholder 1">
            <a:extLst>
              <a:ext uri="{FF2B5EF4-FFF2-40B4-BE49-F238E27FC236}">
                <a16:creationId xmlns:a16="http://schemas.microsoft.com/office/drawing/2014/main" id="{695BD385-FC13-45B3-8EF2-85EB9428B303}"/>
              </a:ext>
            </a:extLst>
          </p:cNvPr>
          <p:cNvSpPr>
            <a:spLocks noGrp="1"/>
          </p:cNvSpPr>
          <p:nvPr>
            <p:ph type="body" sz="quarter" idx="13"/>
          </p:nvPr>
        </p:nvSpPr>
        <p:spPr>
          <a:xfrm>
            <a:off x="515902" y="414112"/>
            <a:ext cx="11171222" cy="844269"/>
          </a:xfrm>
        </p:spPr>
        <p:txBody>
          <a:bodyPr/>
          <a:lstStyle/>
          <a:p>
            <a:r>
              <a:rPr lang="hr-BA" dirty="0"/>
              <a:t>Organising and storing data TOOLS</a:t>
            </a:r>
            <a:endParaRPr lang="en-US" dirty="0"/>
          </a:p>
        </p:txBody>
      </p:sp>
      <p:sp>
        <p:nvSpPr>
          <p:cNvPr id="8" name="TextBox 7">
            <a:extLst>
              <a:ext uri="{FF2B5EF4-FFF2-40B4-BE49-F238E27FC236}">
                <a16:creationId xmlns:a16="http://schemas.microsoft.com/office/drawing/2014/main" id="{74F27A49-7185-481E-8837-545DCC812213}"/>
              </a:ext>
            </a:extLst>
          </p:cNvPr>
          <p:cNvSpPr txBox="1"/>
          <p:nvPr/>
        </p:nvSpPr>
        <p:spPr>
          <a:xfrm>
            <a:off x="4425303" y="1108638"/>
            <a:ext cx="3514788" cy="2677656"/>
          </a:xfrm>
          <a:prstGeom prst="rect">
            <a:avLst/>
          </a:prstGeom>
          <a:solidFill>
            <a:srgbClr val="00ACA7"/>
          </a:solidFill>
        </p:spPr>
        <p:txBody>
          <a:bodyPr wrap="square" rtlCol="0">
            <a:spAutoFit/>
          </a:bodyPr>
          <a:lstStyle/>
          <a:p>
            <a:r>
              <a:rPr lang="en-US" sz="2400" b="1" dirty="0">
                <a:solidFill>
                  <a:schemeClr val="accent5">
                    <a:lumMod val="40000"/>
                    <a:lumOff val="60000"/>
                  </a:schemeClr>
                </a:solidFill>
                <a:effectLst/>
                <a:hlinkClick r:id="rId4">
                  <a:extLst>
                    <a:ext uri="{A12FA001-AC4F-418D-AE19-62706E023703}">
                      <ahyp:hlinkClr xmlns:ahyp="http://schemas.microsoft.com/office/drawing/2018/hyperlinkcolor" val="tx"/>
                    </a:ext>
                  </a:extLst>
                </a:hlinkClick>
              </a:rPr>
              <a:t>Google Drive</a:t>
            </a:r>
            <a:r>
              <a:rPr lang="en-US" sz="2400" dirty="0">
                <a:solidFill>
                  <a:schemeClr val="accent5">
                    <a:lumMod val="40000"/>
                    <a:lumOff val="60000"/>
                  </a:schemeClr>
                </a:solidFill>
                <a:effectLst/>
                <a:hlinkClick r:id="rId4">
                  <a:extLst>
                    <a:ext uri="{A12FA001-AC4F-418D-AE19-62706E023703}">
                      <ahyp:hlinkClr xmlns:ahyp="http://schemas.microsoft.com/office/drawing/2018/hyperlinkcolor" val="tx"/>
                    </a:ext>
                  </a:extLst>
                </a:hlinkClick>
              </a:rPr>
              <a:t> </a:t>
            </a:r>
            <a:endParaRPr lang="en-US" sz="2400" dirty="0">
              <a:solidFill>
                <a:schemeClr val="accent5">
                  <a:lumMod val="40000"/>
                  <a:lumOff val="60000"/>
                </a:schemeClr>
              </a:solidFill>
              <a:effectLst/>
            </a:endParaRPr>
          </a:p>
          <a:p>
            <a:r>
              <a:rPr lang="en-US" sz="2400" dirty="0">
                <a:solidFill>
                  <a:schemeClr val="bg1"/>
                </a:solidFill>
                <a:effectLst/>
              </a:rPr>
              <a:t>is one</a:t>
            </a:r>
            <a:r>
              <a:rPr lang="hr-BA" sz="2400" dirty="0">
                <a:solidFill>
                  <a:schemeClr val="bg1"/>
                </a:solidFill>
              </a:rPr>
              <a:t> </a:t>
            </a:r>
            <a:r>
              <a:rPr lang="en-US" sz="2400" dirty="0">
                <a:solidFill>
                  <a:schemeClr val="bg1"/>
                </a:solidFill>
                <a:effectLst/>
              </a:rPr>
              <a:t>of </a:t>
            </a:r>
            <a:r>
              <a:rPr lang="hr-BA" sz="2400" dirty="0">
                <a:solidFill>
                  <a:schemeClr val="bg1"/>
                </a:solidFill>
                <a:effectLst/>
              </a:rPr>
              <a:t>the </a:t>
            </a:r>
            <a:r>
              <a:rPr lang="en-US" sz="2400" dirty="0">
                <a:solidFill>
                  <a:schemeClr val="bg1"/>
                </a:solidFill>
                <a:effectLst/>
              </a:rPr>
              <a:t>Dropbox </a:t>
            </a:r>
            <a:r>
              <a:rPr lang="hr-BA" sz="2400" dirty="0">
                <a:solidFill>
                  <a:schemeClr val="bg1"/>
                </a:solidFill>
                <a:effectLst/>
              </a:rPr>
              <a:t>alternatives</a:t>
            </a:r>
            <a:r>
              <a:rPr lang="en-US" sz="2400" dirty="0">
                <a:solidFill>
                  <a:schemeClr val="bg1"/>
                </a:solidFill>
                <a:effectLst/>
              </a:rPr>
              <a:t> that you’ve probably heard of. Google offers free file storage and sharing cloud to its 1.5 billion Gmail users.</a:t>
            </a:r>
            <a:endParaRPr lang="en-IE" sz="2400" dirty="0">
              <a:solidFill>
                <a:schemeClr val="bg1"/>
              </a:solidFill>
            </a:endParaRPr>
          </a:p>
        </p:txBody>
      </p:sp>
      <p:sp>
        <p:nvSpPr>
          <p:cNvPr id="9" name="TextBox 8">
            <a:extLst>
              <a:ext uri="{FF2B5EF4-FFF2-40B4-BE49-F238E27FC236}">
                <a16:creationId xmlns:a16="http://schemas.microsoft.com/office/drawing/2014/main" id="{154A9279-C98B-4D5E-B20D-BAD578AB17B3}"/>
              </a:ext>
            </a:extLst>
          </p:cNvPr>
          <p:cNvSpPr txBox="1"/>
          <p:nvPr/>
        </p:nvSpPr>
        <p:spPr>
          <a:xfrm>
            <a:off x="523146" y="1096376"/>
            <a:ext cx="3503609" cy="2677656"/>
          </a:xfrm>
          <a:prstGeom prst="rect">
            <a:avLst/>
          </a:prstGeom>
          <a:solidFill>
            <a:srgbClr val="00ACA7"/>
          </a:solidFill>
        </p:spPr>
        <p:txBody>
          <a:bodyPr wrap="square" rtlCol="0">
            <a:spAutoFit/>
          </a:bodyPr>
          <a:lstStyle/>
          <a:p>
            <a:pPr algn="l"/>
            <a:r>
              <a:rPr lang="en-US" sz="2400" b="1" dirty="0">
                <a:solidFill>
                  <a:schemeClr val="accent5">
                    <a:lumMod val="40000"/>
                    <a:lumOff val="60000"/>
                  </a:schemeClr>
                </a:solidFill>
                <a:effectLst/>
                <a:hlinkClick r:id="rId2">
                  <a:extLst>
                    <a:ext uri="{A12FA001-AC4F-418D-AE19-62706E023703}">
                      <ahyp:hlinkClr xmlns:ahyp="http://schemas.microsoft.com/office/drawing/2018/hyperlinkcolor" val="tx"/>
                    </a:ext>
                  </a:extLst>
                </a:hlinkClick>
              </a:rPr>
              <a:t>Dropbox</a:t>
            </a:r>
            <a:r>
              <a:rPr lang="en-US" sz="2400" dirty="0">
                <a:solidFill>
                  <a:schemeClr val="accent5">
                    <a:lumMod val="40000"/>
                    <a:lumOff val="60000"/>
                  </a:schemeClr>
                </a:solidFill>
                <a:effectLst/>
                <a:hlinkClick r:id="rId2">
                  <a:extLst>
                    <a:ext uri="{A12FA001-AC4F-418D-AE19-62706E023703}">
                      <ahyp:hlinkClr xmlns:ahyp="http://schemas.microsoft.com/office/drawing/2018/hyperlinkcolor" val="tx"/>
                    </a:ext>
                  </a:extLst>
                </a:hlinkClick>
              </a:rPr>
              <a:t> </a:t>
            </a:r>
            <a:endParaRPr lang="en-US" sz="2400" dirty="0">
              <a:solidFill>
                <a:schemeClr val="accent5">
                  <a:lumMod val="40000"/>
                  <a:lumOff val="60000"/>
                </a:schemeClr>
              </a:solidFill>
              <a:effectLst/>
            </a:endParaRPr>
          </a:p>
          <a:p>
            <a:pPr algn="l"/>
            <a:r>
              <a:rPr lang="en-US" sz="2400" dirty="0">
                <a:solidFill>
                  <a:schemeClr val="bg1"/>
                </a:solidFill>
                <a:effectLst/>
              </a:rPr>
              <a:t>is a top-rated file sharing platform, with a free version. </a:t>
            </a:r>
          </a:p>
          <a:p>
            <a:pPr algn="l"/>
            <a:endParaRPr lang="en-US" sz="2400" dirty="0">
              <a:solidFill>
                <a:schemeClr val="bg1"/>
              </a:solidFill>
            </a:endParaRPr>
          </a:p>
          <a:p>
            <a:pPr algn="l"/>
            <a:endParaRPr lang="en-US" sz="2400" dirty="0">
              <a:solidFill>
                <a:schemeClr val="bg1"/>
              </a:solidFill>
            </a:endParaRPr>
          </a:p>
          <a:p>
            <a:pPr algn="l"/>
            <a:endParaRPr lang="en-US" sz="2400" dirty="0">
              <a:solidFill>
                <a:schemeClr val="bg1"/>
              </a:solidFill>
              <a:effectLst/>
            </a:endParaRPr>
          </a:p>
        </p:txBody>
      </p:sp>
      <p:sp>
        <p:nvSpPr>
          <p:cNvPr id="10" name="TextBox 9">
            <a:extLst>
              <a:ext uri="{FF2B5EF4-FFF2-40B4-BE49-F238E27FC236}">
                <a16:creationId xmlns:a16="http://schemas.microsoft.com/office/drawing/2014/main" id="{636C6153-3084-4615-BF4D-B63B320CFA4C}"/>
              </a:ext>
            </a:extLst>
          </p:cNvPr>
          <p:cNvSpPr txBox="1"/>
          <p:nvPr/>
        </p:nvSpPr>
        <p:spPr>
          <a:xfrm>
            <a:off x="8364012" y="1092903"/>
            <a:ext cx="3358627" cy="2677656"/>
          </a:xfrm>
          <a:prstGeom prst="rect">
            <a:avLst/>
          </a:prstGeom>
          <a:solidFill>
            <a:srgbClr val="00ACA7"/>
          </a:solidFill>
        </p:spPr>
        <p:txBody>
          <a:bodyPr wrap="square" rtlCol="0">
            <a:spAutoFit/>
          </a:bodyPr>
          <a:lstStyle/>
          <a:p>
            <a:r>
              <a:rPr lang="en-US" sz="2400" b="1" dirty="0">
                <a:solidFill>
                  <a:schemeClr val="accent5">
                    <a:lumMod val="40000"/>
                    <a:lumOff val="60000"/>
                  </a:schemeClr>
                </a:solidFill>
                <a:effectLst/>
                <a:hlinkClick r:id="rId5">
                  <a:extLst>
                    <a:ext uri="{A12FA001-AC4F-418D-AE19-62706E023703}">
                      <ahyp:hlinkClr xmlns:ahyp="http://schemas.microsoft.com/office/drawing/2018/hyperlinkcolor" val="tx"/>
                    </a:ext>
                  </a:extLst>
                </a:hlinkClick>
              </a:rPr>
              <a:t>OneDrive</a:t>
            </a:r>
            <a:r>
              <a:rPr lang="en-US" sz="2400" dirty="0">
                <a:solidFill>
                  <a:schemeClr val="bg1"/>
                </a:solidFill>
                <a:effectLst/>
              </a:rPr>
              <a:t> </a:t>
            </a:r>
          </a:p>
          <a:p>
            <a:r>
              <a:rPr lang="en-US" sz="2400" dirty="0">
                <a:solidFill>
                  <a:schemeClr val="bg1"/>
                </a:solidFill>
                <a:effectLst/>
              </a:rPr>
              <a:t>is another good alternative and file storage platform offered by Microsoft.</a:t>
            </a:r>
          </a:p>
          <a:p>
            <a:endParaRPr lang="en-US" sz="2400" dirty="0">
              <a:solidFill>
                <a:schemeClr val="bg1"/>
              </a:solidFill>
            </a:endParaRPr>
          </a:p>
          <a:p>
            <a:endParaRPr lang="en-IE" sz="2400" dirty="0">
              <a:solidFill>
                <a:schemeClr val="bg1"/>
              </a:solidFill>
            </a:endParaRPr>
          </a:p>
        </p:txBody>
      </p:sp>
      <p:pic>
        <p:nvPicPr>
          <p:cNvPr id="14" name="Picture 13" descr="A picture containing text, businesscard, vector graphics&#10;&#10;Description automatically generated">
            <a:hlinkClick r:id="rId4"/>
            <a:extLst>
              <a:ext uri="{FF2B5EF4-FFF2-40B4-BE49-F238E27FC236}">
                <a16:creationId xmlns:a16="http://schemas.microsoft.com/office/drawing/2014/main" id="{739602FE-EF8B-41C1-9D54-D69179BBA5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08874" y="3646671"/>
            <a:ext cx="2574253" cy="2437660"/>
          </a:xfrm>
          <a:prstGeom prst="rect">
            <a:avLst/>
          </a:prstGeom>
        </p:spPr>
      </p:pic>
      <p:pic>
        <p:nvPicPr>
          <p:cNvPr id="16" name="Picture 15" descr="Logo, company name&#10;&#10;Description automatically generated">
            <a:hlinkClick r:id="rId5"/>
            <a:extLst>
              <a:ext uri="{FF2B5EF4-FFF2-40B4-BE49-F238E27FC236}">
                <a16:creationId xmlns:a16="http://schemas.microsoft.com/office/drawing/2014/main" id="{1BB7E5CD-E8B8-4AD6-85FD-10F65E94A4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74334" y="3859323"/>
            <a:ext cx="2137981" cy="2086856"/>
          </a:xfrm>
          <a:prstGeom prst="rect">
            <a:avLst/>
          </a:prstGeom>
        </p:spPr>
      </p:pic>
    </p:spTree>
    <p:extLst>
      <p:ext uri="{BB962C8B-B14F-4D97-AF65-F5344CB8AC3E}">
        <p14:creationId xmlns:p14="http://schemas.microsoft.com/office/powerpoint/2010/main" val="3155420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301842" y="760122"/>
            <a:ext cx="10978262" cy="1083096"/>
          </a:xfrm>
        </p:spPr>
        <p:txBody>
          <a:bodyPr vert="horz" lIns="91440" tIns="45720" rIns="91440" bIns="45720" rtlCol="0" anchor="t">
            <a:normAutofit/>
          </a:bodyPr>
          <a:lstStyle/>
          <a:p>
            <a:r>
              <a:rPr lang="en-GB" sz="3600" dirty="0"/>
              <a:t>TOOL NAME: Dropbox</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301842" y="2529376"/>
            <a:ext cx="7385573" cy="3631728"/>
          </a:xfrm>
          <a:solidFill>
            <a:srgbClr val="00ACA7"/>
          </a:solidFill>
        </p:spPr>
        <p:txBody>
          <a:bodyPr vert="horz" lIns="91440" tIns="45720" rIns="91440" bIns="45720" rtlCol="0" anchor="t">
            <a:noAutofit/>
          </a:bodyPr>
          <a:lstStyle/>
          <a:p>
            <a:pPr algn="l"/>
            <a:r>
              <a:rPr lang="en-US" b="1" i="0" dirty="0">
                <a:solidFill>
                  <a:schemeClr val="bg1"/>
                </a:solidFill>
                <a:effectLst/>
              </a:rPr>
              <a:t>Dropbox</a:t>
            </a:r>
          </a:p>
          <a:p>
            <a:pPr algn="l"/>
            <a:r>
              <a:rPr lang="en-US" b="0" i="0" dirty="0">
                <a:solidFill>
                  <a:schemeClr val="bg1"/>
                </a:solidFill>
                <a:effectLst/>
              </a:rPr>
              <a:t>offers free and paid file storage services. The platform currently has over 500 million users, of which only 13.2 million are paying users.</a:t>
            </a:r>
          </a:p>
          <a:p>
            <a:pPr algn="l"/>
            <a:r>
              <a:rPr lang="en-US" b="0" i="0" dirty="0">
                <a:solidFill>
                  <a:schemeClr val="bg1"/>
                </a:solidFill>
                <a:effectLst/>
              </a:rPr>
              <a:t>For the non-paying majority using Dropbox’s Basic (free) version, one of the biggest challenges, ironically, is space. Dropbox Basic offers a measly 2GB of free storage. It also caps the number of devices you can sync to three and does not offer </a:t>
            </a:r>
            <a:r>
              <a:rPr lang="hr-BA" b="0" i="0" dirty="0">
                <a:solidFill>
                  <a:schemeClr val="bg1"/>
                </a:solidFill>
                <a:effectLst/>
              </a:rPr>
              <a:t>full-text</a:t>
            </a:r>
            <a:r>
              <a:rPr lang="en-US" b="0" i="0" dirty="0">
                <a:solidFill>
                  <a:schemeClr val="bg1"/>
                </a:solidFill>
                <a:effectLst/>
              </a:rPr>
              <a:t> search, shared link controls, or viewer history.</a:t>
            </a:r>
          </a:p>
          <a:p>
            <a:endParaRPr lang="en-IE" sz="1900" dirty="0"/>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9" name="Picture 8" descr="Graphical user interface, application&#10;&#10;Description automatically generated">
            <a:extLst>
              <a:ext uri="{FF2B5EF4-FFF2-40B4-BE49-F238E27FC236}">
                <a16:creationId xmlns:a16="http://schemas.microsoft.com/office/drawing/2014/main" id="{314CFD28-7C8D-4B52-8B30-E7B6917AD3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9378"/>
          <a:stretch/>
        </p:blipFill>
        <p:spPr>
          <a:xfrm>
            <a:off x="8821134" y="1248970"/>
            <a:ext cx="3370866" cy="3918303"/>
          </a:xfrm>
          <a:prstGeom prst="rect">
            <a:avLst/>
          </a:prstGeom>
        </p:spPr>
      </p:pic>
    </p:spTree>
    <p:extLst>
      <p:ext uri="{BB962C8B-B14F-4D97-AF65-F5344CB8AC3E}">
        <p14:creationId xmlns:p14="http://schemas.microsoft.com/office/powerpoint/2010/main" val="74147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E92A4-2A15-1D49-AF41-EBF9C2C29E2D}"/>
              </a:ext>
            </a:extLst>
          </p:cNvPr>
          <p:cNvSpPr>
            <a:spLocks noGrp="1"/>
          </p:cNvSpPr>
          <p:nvPr>
            <p:ph type="body" sz="quarter" idx="13"/>
          </p:nvPr>
        </p:nvSpPr>
        <p:spPr/>
        <p:txBody>
          <a:bodyPr>
            <a:normAutofit fontScale="70000" lnSpcReduction="20000"/>
          </a:bodyPr>
          <a:lstStyle/>
          <a:p>
            <a:r>
              <a:rPr lang="en-US" dirty="0"/>
              <a:t>Overview, how you will benefit</a:t>
            </a:r>
          </a:p>
        </p:txBody>
      </p:sp>
      <p:sp>
        <p:nvSpPr>
          <p:cNvPr id="3" name="Text Placeholder 2">
            <a:extLst>
              <a:ext uri="{FF2B5EF4-FFF2-40B4-BE49-F238E27FC236}">
                <a16:creationId xmlns:a16="http://schemas.microsoft.com/office/drawing/2014/main" id="{86B150D1-EA44-6C45-B24B-14EFBB4C2573}"/>
              </a:ext>
            </a:extLst>
          </p:cNvPr>
          <p:cNvSpPr>
            <a:spLocks noGrp="1"/>
          </p:cNvSpPr>
          <p:nvPr>
            <p:ph type="body" sz="quarter" idx="14"/>
          </p:nvPr>
        </p:nvSpPr>
        <p:spPr/>
        <p:txBody>
          <a:bodyPr/>
          <a:lstStyle/>
          <a:p>
            <a:r>
              <a:rPr lang="en-US" dirty="0"/>
              <a:t>Browsing, searching, filtering data, information and digital content</a:t>
            </a:r>
          </a:p>
        </p:txBody>
      </p:sp>
      <p:sp>
        <p:nvSpPr>
          <p:cNvPr id="4" name="Text Placeholder 3">
            <a:extLst>
              <a:ext uri="{FF2B5EF4-FFF2-40B4-BE49-F238E27FC236}">
                <a16:creationId xmlns:a16="http://schemas.microsoft.com/office/drawing/2014/main" id="{E71CF971-17D1-E041-9680-C4F38527E968}"/>
              </a:ext>
            </a:extLst>
          </p:cNvPr>
          <p:cNvSpPr>
            <a:spLocks noGrp="1"/>
          </p:cNvSpPr>
          <p:nvPr>
            <p:ph type="body" sz="quarter" idx="15"/>
          </p:nvPr>
        </p:nvSpPr>
        <p:spPr/>
        <p:txBody>
          <a:bodyPr/>
          <a:lstStyle/>
          <a:p>
            <a:r>
              <a:rPr lang="hr-BA" dirty="0"/>
              <a:t>1</a:t>
            </a:r>
            <a:endParaRPr lang="en-US" dirty="0"/>
          </a:p>
        </p:txBody>
      </p:sp>
      <p:sp>
        <p:nvSpPr>
          <p:cNvPr id="5" name="Text Placeholder 4">
            <a:extLst>
              <a:ext uri="{FF2B5EF4-FFF2-40B4-BE49-F238E27FC236}">
                <a16:creationId xmlns:a16="http://schemas.microsoft.com/office/drawing/2014/main" id="{FAB4332D-488A-4043-886D-EE5628D47643}"/>
              </a:ext>
            </a:extLst>
          </p:cNvPr>
          <p:cNvSpPr>
            <a:spLocks noGrp="1"/>
          </p:cNvSpPr>
          <p:nvPr>
            <p:ph type="body" sz="quarter" idx="20"/>
          </p:nvPr>
        </p:nvSpPr>
        <p:spPr>
          <a:xfrm>
            <a:off x="486930" y="1568822"/>
            <a:ext cx="4902027" cy="4442769"/>
          </a:xfrm>
        </p:spPr>
        <p:txBody>
          <a:bodyPr/>
          <a:lstStyle/>
          <a:p>
            <a:r>
              <a:rPr lang="en-US" sz="2000" dirty="0"/>
              <a:t>In </a:t>
            </a:r>
            <a:r>
              <a:rPr lang="hr-BA" sz="2000" dirty="0"/>
              <a:t>M</a:t>
            </a:r>
            <a:r>
              <a:rPr lang="en-US" sz="2000" dirty="0" err="1"/>
              <a:t>odule</a:t>
            </a:r>
            <a:r>
              <a:rPr lang="en-US" sz="2000" dirty="0"/>
              <a:t> </a:t>
            </a:r>
            <a:r>
              <a:rPr lang="hr-BA" sz="2000" dirty="0"/>
              <a:t>1</a:t>
            </a:r>
            <a:r>
              <a:rPr lang="en-IE" sz="2000" dirty="0"/>
              <a:t>, our </a:t>
            </a:r>
            <a:r>
              <a:rPr lang="en-US" sz="2000" dirty="0"/>
              <a:t>learners will find out how to articulate information needs, how to search for data, information and content in digital environments, and how to access and navigate between them.</a:t>
            </a:r>
          </a:p>
          <a:p>
            <a:r>
              <a:rPr lang="en-US" sz="2000" dirty="0"/>
              <a:t>To create and update personal search strategies, we will guide learners </a:t>
            </a:r>
            <a:r>
              <a:rPr lang="hr-BA" sz="2000" dirty="0"/>
              <a:t>on </a:t>
            </a:r>
            <a:r>
              <a:rPr lang="en-US" sz="2000" dirty="0"/>
              <a:t>how to </a:t>
            </a:r>
            <a:r>
              <a:rPr lang="en-US" sz="2000" dirty="0" err="1"/>
              <a:t>analyse</a:t>
            </a:r>
            <a:r>
              <a:rPr lang="en-US" sz="2000" dirty="0"/>
              <a:t>, and critically evaluate the credibility and reliability of sources of data, information and digital content, and manage that information and digital content.</a:t>
            </a:r>
          </a:p>
          <a:p>
            <a:r>
              <a:rPr lang="en-US" sz="2000" dirty="0"/>
              <a:t>Importantly, learners will also understand</a:t>
            </a:r>
            <a:r>
              <a:rPr lang="hr-BA" sz="2000" dirty="0"/>
              <a:t> </a:t>
            </a:r>
            <a:r>
              <a:rPr lang="en-US" sz="2000" dirty="0"/>
              <a:t>barriers such as overcoming language and cultural barriers that stand in the way of proficiency in information and data literacy.</a:t>
            </a:r>
          </a:p>
          <a:p>
            <a:endParaRPr lang="en-US" sz="2000" dirty="0"/>
          </a:p>
          <a:p>
            <a:endParaRPr lang="en-US" sz="2000" dirty="0"/>
          </a:p>
        </p:txBody>
      </p:sp>
      <p:sp>
        <p:nvSpPr>
          <p:cNvPr id="6" name="Text Placeholder 5">
            <a:extLst>
              <a:ext uri="{FF2B5EF4-FFF2-40B4-BE49-F238E27FC236}">
                <a16:creationId xmlns:a16="http://schemas.microsoft.com/office/drawing/2014/main" id="{98F432C7-327A-7F4A-8F68-884360A8DC47}"/>
              </a:ext>
            </a:extLst>
          </p:cNvPr>
          <p:cNvSpPr>
            <a:spLocks noGrp="1"/>
          </p:cNvSpPr>
          <p:nvPr>
            <p:ph type="body" sz="quarter" idx="21"/>
          </p:nvPr>
        </p:nvSpPr>
        <p:spPr/>
        <p:txBody>
          <a:bodyPr/>
          <a:lstStyle/>
          <a:p>
            <a:r>
              <a:rPr lang="en-US" dirty="0"/>
              <a:t>Evaluating data, information and digital content</a:t>
            </a:r>
          </a:p>
        </p:txBody>
      </p:sp>
      <p:sp>
        <p:nvSpPr>
          <p:cNvPr id="7" name="Text Placeholder 6">
            <a:extLst>
              <a:ext uri="{FF2B5EF4-FFF2-40B4-BE49-F238E27FC236}">
                <a16:creationId xmlns:a16="http://schemas.microsoft.com/office/drawing/2014/main" id="{85976E65-1BAB-594B-A0A2-9F014C2ECDC4}"/>
              </a:ext>
            </a:extLst>
          </p:cNvPr>
          <p:cNvSpPr>
            <a:spLocks noGrp="1"/>
          </p:cNvSpPr>
          <p:nvPr>
            <p:ph type="body" sz="quarter" idx="22"/>
          </p:nvPr>
        </p:nvSpPr>
        <p:spPr/>
        <p:txBody>
          <a:bodyPr/>
          <a:lstStyle/>
          <a:p>
            <a:r>
              <a:rPr lang="hr-BA" dirty="0"/>
              <a:t>2</a:t>
            </a:r>
            <a:endParaRPr lang="en-US" dirty="0"/>
          </a:p>
        </p:txBody>
      </p:sp>
      <p:sp>
        <p:nvSpPr>
          <p:cNvPr id="8" name="Text Placeholder 7">
            <a:extLst>
              <a:ext uri="{FF2B5EF4-FFF2-40B4-BE49-F238E27FC236}">
                <a16:creationId xmlns:a16="http://schemas.microsoft.com/office/drawing/2014/main" id="{0B4A8539-00DF-3B46-9F05-B9D1B883A09D}"/>
              </a:ext>
            </a:extLst>
          </p:cNvPr>
          <p:cNvSpPr>
            <a:spLocks noGrp="1"/>
          </p:cNvSpPr>
          <p:nvPr>
            <p:ph type="body" sz="quarter" idx="23"/>
          </p:nvPr>
        </p:nvSpPr>
        <p:spPr/>
        <p:txBody>
          <a:bodyPr/>
          <a:lstStyle/>
          <a:p>
            <a:r>
              <a:rPr lang="en-US" dirty="0"/>
              <a:t>Managing data, information and digital content</a:t>
            </a:r>
          </a:p>
        </p:txBody>
      </p:sp>
      <p:sp>
        <p:nvSpPr>
          <p:cNvPr id="9" name="Text Placeholder 8">
            <a:extLst>
              <a:ext uri="{FF2B5EF4-FFF2-40B4-BE49-F238E27FC236}">
                <a16:creationId xmlns:a16="http://schemas.microsoft.com/office/drawing/2014/main" id="{F6D35B84-858F-5C47-B440-C21ADED713A1}"/>
              </a:ext>
            </a:extLst>
          </p:cNvPr>
          <p:cNvSpPr>
            <a:spLocks noGrp="1"/>
          </p:cNvSpPr>
          <p:nvPr>
            <p:ph type="body" sz="quarter" idx="24"/>
          </p:nvPr>
        </p:nvSpPr>
        <p:spPr/>
        <p:txBody>
          <a:bodyPr/>
          <a:lstStyle/>
          <a:p>
            <a:r>
              <a:rPr lang="hr-BA" dirty="0"/>
              <a:t>3</a:t>
            </a:r>
            <a:endParaRPr lang="en-US" dirty="0"/>
          </a:p>
        </p:txBody>
      </p:sp>
      <p:sp>
        <p:nvSpPr>
          <p:cNvPr id="10" name="Text Placeholder 9">
            <a:extLst>
              <a:ext uri="{FF2B5EF4-FFF2-40B4-BE49-F238E27FC236}">
                <a16:creationId xmlns:a16="http://schemas.microsoft.com/office/drawing/2014/main" id="{1DF75F9D-319D-9049-B4BA-19B46971DC32}"/>
              </a:ext>
            </a:extLst>
          </p:cNvPr>
          <p:cNvSpPr>
            <a:spLocks noGrp="1"/>
          </p:cNvSpPr>
          <p:nvPr>
            <p:ph type="body" sz="quarter" idx="25"/>
          </p:nvPr>
        </p:nvSpPr>
        <p:spPr/>
        <p:txBody>
          <a:bodyPr/>
          <a:lstStyle/>
          <a:p>
            <a:r>
              <a:rPr lang="en-US" dirty="0"/>
              <a:t>Overcoming language and cultural barriers to information and data literacy</a:t>
            </a:r>
          </a:p>
        </p:txBody>
      </p:sp>
      <p:sp>
        <p:nvSpPr>
          <p:cNvPr id="11" name="Text Placeholder 10">
            <a:extLst>
              <a:ext uri="{FF2B5EF4-FFF2-40B4-BE49-F238E27FC236}">
                <a16:creationId xmlns:a16="http://schemas.microsoft.com/office/drawing/2014/main" id="{6F0FA766-74B9-4243-9FFF-DFD78A8C058E}"/>
              </a:ext>
            </a:extLst>
          </p:cNvPr>
          <p:cNvSpPr>
            <a:spLocks noGrp="1"/>
          </p:cNvSpPr>
          <p:nvPr>
            <p:ph type="body" sz="quarter" idx="26"/>
          </p:nvPr>
        </p:nvSpPr>
        <p:spPr/>
        <p:txBody>
          <a:bodyPr/>
          <a:lstStyle/>
          <a:p>
            <a:r>
              <a:rPr lang="hr-BA" dirty="0"/>
              <a:t>4</a:t>
            </a:r>
            <a:endParaRPr lang="en-US" dirty="0"/>
          </a:p>
        </p:txBody>
      </p:sp>
    </p:spTree>
    <p:extLst>
      <p:ext uri="{BB962C8B-B14F-4D97-AF65-F5344CB8AC3E}">
        <p14:creationId xmlns:p14="http://schemas.microsoft.com/office/powerpoint/2010/main" val="328081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301842" y="712595"/>
            <a:ext cx="10978262" cy="1083096"/>
          </a:xfrm>
        </p:spPr>
        <p:txBody>
          <a:bodyPr vert="horz" lIns="91440" tIns="45720" rIns="91440" bIns="45720" rtlCol="0" anchor="t">
            <a:normAutofit/>
          </a:bodyPr>
          <a:lstStyle/>
          <a:p>
            <a:r>
              <a:rPr lang="en-GB" sz="3600" dirty="0"/>
              <a:t>TOOL NAME: Google Drive</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301842" y="2268244"/>
            <a:ext cx="7385573" cy="4589756"/>
          </a:xfrm>
          <a:solidFill>
            <a:srgbClr val="00ACA7"/>
          </a:solidFill>
        </p:spPr>
        <p:txBody>
          <a:bodyPr vert="horz" lIns="91440" tIns="45720" rIns="91440" bIns="45720" rtlCol="0" anchor="t">
            <a:noAutofit/>
          </a:bodyPr>
          <a:lstStyle/>
          <a:p>
            <a:pPr algn="l"/>
            <a:r>
              <a:rPr lang="en-US" b="1" i="0" dirty="0">
                <a:solidFill>
                  <a:schemeClr val="bg1"/>
                </a:solidFill>
                <a:effectLst/>
              </a:rPr>
              <a:t>Google Drive </a:t>
            </a:r>
          </a:p>
          <a:p>
            <a:pPr algn="l"/>
            <a:r>
              <a:rPr lang="en-US" b="0" i="0" dirty="0">
                <a:solidFill>
                  <a:schemeClr val="bg1"/>
                </a:solidFill>
                <a:effectLst/>
              </a:rPr>
              <a:t>offers free file storage and sharing cloud to its 1.5 billion Gmail users. So, if you already have a Gmail or Google account, this is the obvious cloud storage option to go with. </a:t>
            </a:r>
            <a:r>
              <a:rPr lang="en-US" i="0" dirty="0">
                <a:solidFill>
                  <a:schemeClr val="bg1"/>
                </a:solidFill>
                <a:effectLst/>
              </a:rPr>
              <a:t>Some of the platform’s highlights include:</a:t>
            </a:r>
          </a:p>
          <a:p>
            <a:pPr algn="l"/>
            <a:r>
              <a:rPr lang="en-US" i="0" dirty="0">
                <a:solidFill>
                  <a:schemeClr val="bg1"/>
                </a:solidFill>
                <a:effectLst/>
              </a:rPr>
              <a:t>- Connect with 100+ Drive Apps, including Slack, </a:t>
            </a:r>
            <a:r>
              <a:rPr lang="en-US" i="0" dirty="0" err="1">
                <a:solidFill>
                  <a:schemeClr val="bg1"/>
                </a:solidFill>
                <a:effectLst/>
              </a:rPr>
              <a:t>Airtable</a:t>
            </a:r>
            <a:r>
              <a:rPr lang="en-US" i="0" dirty="0">
                <a:solidFill>
                  <a:schemeClr val="bg1"/>
                </a:solidFill>
                <a:effectLst/>
              </a:rPr>
              <a:t>, Freshdesk, and </a:t>
            </a:r>
            <a:r>
              <a:rPr lang="en-US" i="0" dirty="0" err="1">
                <a:solidFill>
                  <a:schemeClr val="bg1"/>
                </a:solidFill>
                <a:effectLst/>
              </a:rPr>
              <a:t>Zipbooks</a:t>
            </a:r>
            <a:r>
              <a:rPr lang="en-US" i="0" dirty="0">
                <a:solidFill>
                  <a:schemeClr val="bg1"/>
                </a:solidFill>
                <a:effectLst/>
              </a:rPr>
              <a:t>.</a:t>
            </a:r>
          </a:p>
          <a:p>
            <a:pPr algn="l"/>
            <a:r>
              <a:rPr lang="en-US" i="0" dirty="0">
                <a:solidFill>
                  <a:schemeClr val="bg1"/>
                </a:solidFill>
                <a:effectLst/>
              </a:rPr>
              <a:t>- Save files directly to the cloud from email using the “Save to </a:t>
            </a:r>
            <a:r>
              <a:rPr lang="en-US" i="0" dirty="0" err="1">
                <a:solidFill>
                  <a:schemeClr val="bg1"/>
                </a:solidFill>
                <a:effectLst/>
              </a:rPr>
              <a:t>GoogleDrive</a:t>
            </a:r>
            <a:r>
              <a:rPr lang="en-US" i="0" dirty="0">
                <a:solidFill>
                  <a:schemeClr val="bg1"/>
                </a:solidFill>
                <a:effectLst/>
              </a:rPr>
              <a:t>” icon in Gmail.</a:t>
            </a:r>
          </a:p>
          <a:p>
            <a:pPr algn="l"/>
            <a:r>
              <a:rPr lang="en-US" i="0" dirty="0">
                <a:solidFill>
                  <a:schemeClr val="bg1"/>
                </a:solidFill>
                <a:effectLst/>
              </a:rPr>
              <a:t>- Use the “work offline” mode to work on files while off the Internet. The files get automatically synced to the cloud as soon as you go online.</a:t>
            </a:r>
          </a:p>
          <a:p>
            <a:pPr algn="l"/>
            <a:endParaRPr lang="en-IE" sz="1900" dirty="0">
              <a:solidFill>
                <a:schemeClr val="bg1"/>
              </a:solidFill>
            </a:endParaRPr>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5F0B9B81-5325-4BBC-9705-BECB3A8841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3944"/>
          <a:stretch/>
        </p:blipFill>
        <p:spPr>
          <a:xfrm>
            <a:off x="8814619" y="1254143"/>
            <a:ext cx="3377381" cy="4090525"/>
          </a:xfrm>
          <a:prstGeom prst="rect">
            <a:avLst/>
          </a:prstGeom>
        </p:spPr>
      </p:pic>
    </p:spTree>
    <p:extLst>
      <p:ext uri="{BB962C8B-B14F-4D97-AF65-F5344CB8AC3E}">
        <p14:creationId xmlns:p14="http://schemas.microsoft.com/office/powerpoint/2010/main" val="4009970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301842" y="712595"/>
            <a:ext cx="10978262" cy="1083096"/>
          </a:xfrm>
        </p:spPr>
        <p:txBody>
          <a:bodyPr vert="horz" lIns="91440" tIns="45720" rIns="91440" bIns="45720" rtlCol="0" anchor="t">
            <a:normAutofit/>
          </a:bodyPr>
          <a:lstStyle/>
          <a:p>
            <a:r>
              <a:rPr lang="en-GB" sz="3600" dirty="0"/>
              <a:t>TOOL NAME: One Drive</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221943" y="2135078"/>
            <a:ext cx="7385573" cy="4589756"/>
          </a:xfrm>
          <a:noFill/>
        </p:spPr>
        <p:txBody>
          <a:bodyPr vert="horz" lIns="91440" tIns="45720" rIns="91440" bIns="45720" rtlCol="0" anchor="t">
            <a:noAutofit/>
          </a:bodyPr>
          <a:lstStyle/>
          <a:p>
            <a:pPr algn="l"/>
            <a:r>
              <a:rPr lang="en-US" b="1" i="0" dirty="0">
                <a:solidFill>
                  <a:schemeClr val="tx1"/>
                </a:solidFill>
                <a:effectLst/>
              </a:rPr>
              <a:t>One Drive </a:t>
            </a:r>
          </a:p>
          <a:p>
            <a:pPr algn="l"/>
            <a:r>
              <a:rPr lang="en-US" i="0" dirty="0">
                <a:solidFill>
                  <a:schemeClr val="tx1"/>
                </a:solidFill>
                <a:effectLst/>
              </a:rPr>
              <a:t>is a file storage platform offered by Microsoft. Just like Gmail users have access to Google Drive, OneDrive comes built-in with Windows 10. Some of the platform’s highlights include:</a:t>
            </a:r>
          </a:p>
          <a:p>
            <a:pPr marL="342900" indent="-342900" algn="l">
              <a:buFont typeface="Arial" panose="020B0604020202020204" pitchFamily="34" charset="0"/>
              <a:buChar char="•"/>
            </a:pPr>
            <a:r>
              <a:rPr lang="en-US" i="0" dirty="0">
                <a:solidFill>
                  <a:schemeClr val="tx1"/>
                </a:solidFill>
                <a:effectLst/>
              </a:rPr>
              <a:t>Auto-sync files, any files you save on your computer will get automatically uploaded to the cloud.</a:t>
            </a:r>
          </a:p>
          <a:p>
            <a:pPr marL="342900" indent="-342900" algn="l">
              <a:buFont typeface="Arial" panose="020B0604020202020204" pitchFamily="34" charset="0"/>
              <a:buChar char="•"/>
            </a:pPr>
            <a:r>
              <a:rPr lang="en-US" i="0" dirty="0">
                <a:solidFill>
                  <a:schemeClr val="tx1"/>
                </a:solidFill>
                <a:effectLst/>
              </a:rPr>
              <a:t>Search files stored on the cloud via your browser. </a:t>
            </a:r>
          </a:p>
          <a:p>
            <a:pPr marL="342900" indent="-342900" algn="l">
              <a:buFont typeface="Arial" panose="020B0604020202020204" pitchFamily="34" charset="0"/>
              <a:buChar char="•"/>
            </a:pPr>
            <a:r>
              <a:rPr lang="en-US" i="0" dirty="0">
                <a:solidFill>
                  <a:schemeClr val="tx1"/>
                </a:solidFill>
                <a:effectLst/>
              </a:rPr>
              <a:t>Control access to your files, share them with users via a link and control what they can do with the files.</a:t>
            </a:r>
          </a:p>
          <a:p>
            <a:pPr marL="342900" indent="-342900" algn="l">
              <a:buFont typeface="Arial" panose="020B0604020202020204" pitchFamily="34" charset="0"/>
              <a:buChar char="•"/>
            </a:pPr>
            <a:r>
              <a:rPr lang="en-US" i="0" dirty="0">
                <a:solidFill>
                  <a:schemeClr val="tx1"/>
                </a:solidFill>
                <a:effectLst/>
              </a:rPr>
              <a:t>Automatically upload photos and videos from connected devices.</a:t>
            </a:r>
          </a:p>
          <a:p>
            <a:pPr algn="l"/>
            <a:endParaRPr lang="en-US" i="0" dirty="0">
              <a:solidFill>
                <a:schemeClr val="bg1"/>
              </a:solidFill>
              <a:effectLst/>
            </a:endParaRPr>
          </a:p>
          <a:p>
            <a:pPr algn="l"/>
            <a:endParaRPr lang="en-IE" sz="1900" dirty="0">
              <a:solidFill>
                <a:schemeClr val="bg1"/>
              </a:solidFill>
            </a:endParaRPr>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7" name="Picture 6" descr="Diagram&#10;&#10;Description automatically generated">
            <a:extLst>
              <a:ext uri="{FF2B5EF4-FFF2-40B4-BE49-F238E27FC236}">
                <a16:creationId xmlns:a16="http://schemas.microsoft.com/office/drawing/2014/main" id="{EEFC09C6-824F-42BE-BE8C-5944389202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02549" y="1238669"/>
            <a:ext cx="3380574" cy="4065998"/>
          </a:xfrm>
          <a:prstGeom prst="rect">
            <a:avLst/>
          </a:prstGeom>
        </p:spPr>
      </p:pic>
    </p:spTree>
    <p:extLst>
      <p:ext uri="{BB962C8B-B14F-4D97-AF65-F5344CB8AC3E}">
        <p14:creationId xmlns:p14="http://schemas.microsoft.com/office/powerpoint/2010/main" val="657211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16E8275-9DCC-4ECC-9922-FDCDA5FF53F0}"/>
              </a:ext>
            </a:extLst>
          </p:cNvPr>
          <p:cNvSpPr txBox="1"/>
          <p:nvPr/>
        </p:nvSpPr>
        <p:spPr>
          <a:xfrm>
            <a:off x="231229" y="1376127"/>
            <a:ext cx="4656082" cy="3970318"/>
          </a:xfrm>
          <a:prstGeom prst="rect">
            <a:avLst/>
          </a:prstGeom>
          <a:solidFill>
            <a:schemeClr val="bg1"/>
          </a:solidFill>
        </p:spPr>
        <p:txBody>
          <a:bodyPr wrap="square">
            <a:spAutoFit/>
          </a:bodyPr>
          <a:lstStyle/>
          <a:p>
            <a:pPr algn="just"/>
            <a:endParaRPr lang="en-GB" sz="1200" dirty="0">
              <a:ea typeface="+mn-lt"/>
              <a:cs typeface="+mn-lt"/>
            </a:endParaRPr>
          </a:p>
          <a:p>
            <a:pPr algn="just"/>
            <a:r>
              <a:rPr lang="en-GB" sz="2400" b="1" i="1" dirty="0">
                <a:solidFill>
                  <a:srgbClr val="E78631"/>
                </a:solidFill>
                <a:ea typeface="+mn-lt"/>
                <a:cs typeface="+mn-lt"/>
              </a:rPr>
              <a:t>Below topics are explained in this Cloud Computing Tutorial</a:t>
            </a:r>
            <a:r>
              <a:rPr lang="en-GB" sz="2400" dirty="0">
                <a:ea typeface="+mn-lt"/>
                <a:cs typeface="+mn-lt"/>
              </a:rPr>
              <a:t>:</a:t>
            </a:r>
          </a:p>
          <a:p>
            <a:r>
              <a:rPr lang="en-GB" sz="2400" dirty="0">
                <a:solidFill>
                  <a:schemeClr val="tx1">
                    <a:lumMod val="50000"/>
                    <a:lumOff val="50000"/>
                  </a:schemeClr>
                </a:solidFill>
                <a:ea typeface="+mn-lt"/>
                <a:cs typeface="+mn-lt"/>
              </a:rPr>
              <a:t>1. Why cloud computing?</a:t>
            </a:r>
          </a:p>
          <a:p>
            <a:r>
              <a:rPr lang="en-GB" sz="2400" dirty="0">
                <a:solidFill>
                  <a:schemeClr val="tx1">
                    <a:lumMod val="50000"/>
                    <a:lumOff val="50000"/>
                  </a:schemeClr>
                </a:solidFill>
                <a:ea typeface="+mn-lt"/>
                <a:cs typeface="+mn-lt"/>
              </a:rPr>
              <a:t>2. What is cloud computing?</a:t>
            </a:r>
          </a:p>
          <a:p>
            <a:r>
              <a:rPr lang="en-GB" sz="2400" dirty="0">
                <a:solidFill>
                  <a:schemeClr val="tx1">
                    <a:lumMod val="50000"/>
                    <a:lumOff val="50000"/>
                  </a:schemeClr>
                </a:solidFill>
                <a:ea typeface="+mn-lt"/>
                <a:cs typeface="+mn-lt"/>
              </a:rPr>
              <a:t>3. Types of cloud computing?</a:t>
            </a:r>
          </a:p>
          <a:p>
            <a:r>
              <a:rPr lang="en-GB" sz="2400" dirty="0">
                <a:solidFill>
                  <a:schemeClr val="tx1">
                    <a:lumMod val="50000"/>
                    <a:lumOff val="50000"/>
                  </a:schemeClr>
                </a:solidFill>
                <a:ea typeface="+mn-lt"/>
                <a:cs typeface="+mn-lt"/>
              </a:rPr>
              <a:t>4. Cloud providers</a:t>
            </a:r>
          </a:p>
          <a:p>
            <a:r>
              <a:rPr lang="en-GB" sz="2400" dirty="0">
                <a:solidFill>
                  <a:schemeClr val="tx1">
                    <a:lumMod val="50000"/>
                    <a:lumOff val="50000"/>
                  </a:schemeClr>
                </a:solidFill>
                <a:ea typeface="+mn-lt"/>
                <a:cs typeface="+mn-lt"/>
              </a:rPr>
              <a:t>5. The lifecycle of a cloud computing solution</a:t>
            </a:r>
          </a:p>
          <a:p>
            <a:r>
              <a:rPr lang="en-GB" sz="2400" dirty="0">
                <a:solidFill>
                  <a:schemeClr val="tx1">
                    <a:lumMod val="50000"/>
                    <a:lumOff val="50000"/>
                  </a:schemeClr>
                </a:solidFill>
                <a:ea typeface="+mn-lt"/>
                <a:cs typeface="+mn-lt"/>
              </a:rPr>
              <a:t>6. Cloud computing with AWS</a:t>
            </a:r>
          </a:p>
          <a:p>
            <a:r>
              <a:rPr lang="en-GB" sz="2400" dirty="0">
                <a:solidFill>
                  <a:schemeClr val="tx1">
                    <a:lumMod val="50000"/>
                    <a:lumOff val="50000"/>
                  </a:schemeClr>
                </a:solidFill>
                <a:ea typeface="+mn-lt"/>
                <a:cs typeface="+mn-lt"/>
              </a:rPr>
              <a:t>7. Demo - AWS EC2 and AWS S3</a:t>
            </a:r>
            <a:endParaRPr lang="hr-BA" sz="2400" dirty="0">
              <a:solidFill>
                <a:schemeClr val="tx1">
                  <a:lumMod val="50000"/>
                  <a:lumOff val="50000"/>
                </a:schemeClr>
              </a:solidFill>
              <a:cs typeface="Calibri"/>
            </a:endParaRPr>
          </a:p>
        </p:txBody>
      </p:sp>
      <p:sp>
        <p:nvSpPr>
          <p:cNvPr id="3" name="Text Placeholder 2">
            <a:extLst>
              <a:ext uri="{FF2B5EF4-FFF2-40B4-BE49-F238E27FC236}">
                <a16:creationId xmlns:a16="http://schemas.microsoft.com/office/drawing/2014/main" id="{E5357CC5-8618-4ED8-B629-FA11562A6EF7}"/>
              </a:ext>
            </a:extLst>
          </p:cNvPr>
          <p:cNvSpPr>
            <a:spLocks noGrp="1"/>
          </p:cNvSpPr>
          <p:nvPr>
            <p:ph type="body" sz="quarter" idx="13"/>
          </p:nvPr>
        </p:nvSpPr>
        <p:spPr>
          <a:xfrm>
            <a:off x="381114" y="569970"/>
            <a:ext cx="3735936" cy="649230"/>
          </a:xfrm>
        </p:spPr>
        <p:txBody>
          <a:bodyPr/>
          <a:lstStyle/>
          <a:p>
            <a:r>
              <a:rPr lang="en-GB" dirty="0"/>
              <a:t>Watch this video</a:t>
            </a:r>
            <a:endParaRPr lang="hr-BA" dirty="0"/>
          </a:p>
        </p:txBody>
      </p:sp>
      <p:pic>
        <p:nvPicPr>
          <p:cNvPr id="9" name="Graphic 8" descr="Mouse outline">
            <a:extLst>
              <a:ext uri="{FF2B5EF4-FFF2-40B4-BE49-F238E27FC236}">
                <a16:creationId xmlns:a16="http://schemas.microsoft.com/office/drawing/2014/main" id="{A12C2D96-8C55-4C6C-B010-7D354DC1BB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999002">
            <a:off x="8673286" y="5355685"/>
            <a:ext cx="914400" cy="914400"/>
          </a:xfrm>
          <a:prstGeom prst="rect">
            <a:avLst/>
          </a:prstGeom>
        </p:spPr>
      </p:pic>
      <p:sp>
        <p:nvSpPr>
          <p:cNvPr id="10" name="Arrow: Bent 9">
            <a:extLst>
              <a:ext uri="{FF2B5EF4-FFF2-40B4-BE49-F238E27FC236}">
                <a16:creationId xmlns:a16="http://schemas.microsoft.com/office/drawing/2014/main" id="{FB7BF1A8-6EAF-4939-AF4A-F2E230157027}"/>
              </a:ext>
            </a:extLst>
          </p:cNvPr>
          <p:cNvSpPr/>
          <p:nvPr/>
        </p:nvSpPr>
        <p:spPr>
          <a:xfrm rot="16200000" flipV="1">
            <a:off x="7906014" y="5769931"/>
            <a:ext cx="551065" cy="373610"/>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8631"/>
              </a:solidFill>
            </a:endParaRPr>
          </a:p>
        </p:txBody>
      </p:sp>
      <p:sp>
        <p:nvSpPr>
          <p:cNvPr id="11" name="TextBox 10">
            <a:extLst>
              <a:ext uri="{FF2B5EF4-FFF2-40B4-BE49-F238E27FC236}">
                <a16:creationId xmlns:a16="http://schemas.microsoft.com/office/drawing/2014/main" id="{F5CC7420-26DE-4140-803A-47B0603746BD}"/>
              </a:ext>
            </a:extLst>
          </p:cNvPr>
          <p:cNvSpPr txBox="1"/>
          <p:nvPr/>
        </p:nvSpPr>
        <p:spPr>
          <a:xfrm>
            <a:off x="6096000" y="5618499"/>
            <a:ext cx="2111387" cy="830997"/>
          </a:xfrm>
          <a:prstGeom prst="rect">
            <a:avLst/>
          </a:prstGeom>
          <a:noFill/>
        </p:spPr>
        <p:txBody>
          <a:bodyPr wrap="square" rtlCol="0">
            <a:spAutoFit/>
          </a:bodyPr>
          <a:lstStyle/>
          <a:p>
            <a:r>
              <a:rPr lang="hr-BA" sz="2400" b="1" dirty="0">
                <a:solidFill>
                  <a:srgbClr val="E78631"/>
                </a:solidFill>
              </a:rPr>
              <a:t>Click to</a:t>
            </a:r>
            <a:r>
              <a:rPr lang="en-GB" sz="2400" b="1" dirty="0">
                <a:solidFill>
                  <a:srgbClr val="E78631"/>
                </a:solidFill>
              </a:rPr>
              <a:t> play and listen</a:t>
            </a:r>
            <a:endParaRPr lang="en-US" sz="2400" b="1" dirty="0">
              <a:solidFill>
                <a:srgbClr val="E78631"/>
              </a:solidFill>
            </a:endParaRPr>
          </a:p>
        </p:txBody>
      </p:sp>
      <p:pic>
        <p:nvPicPr>
          <p:cNvPr id="7" name="Online Media 6" title="Cloud Computing Tutorial for Beginners | Cloud Computing Explained | Cloud Computing | Simplilearn">
            <a:hlinkClick r:id="" action="ppaction://media"/>
            <a:extLst>
              <a:ext uri="{FF2B5EF4-FFF2-40B4-BE49-F238E27FC236}">
                <a16:creationId xmlns:a16="http://schemas.microsoft.com/office/drawing/2014/main" id="{15C411ED-A40D-4F60-9C4D-EF26082A52E4}"/>
              </a:ext>
            </a:extLst>
          </p:cNvPr>
          <p:cNvPicPr>
            <a:picLocks noRot="1" noChangeAspect="1"/>
          </p:cNvPicPr>
          <p:nvPr>
            <a:videoFile r:link="rId1"/>
          </p:nvPr>
        </p:nvPicPr>
        <p:blipFill>
          <a:blip r:embed="rId5"/>
          <a:stretch>
            <a:fillRect/>
          </a:stretch>
        </p:blipFill>
        <p:spPr>
          <a:xfrm>
            <a:off x="5245935" y="1376127"/>
            <a:ext cx="5681598" cy="3538403"/>
          </a:xfrm>
          <a:prstGeom prst="rect">
            <a:avLst/>
          </a:prstGeom>
        </p:spPr>
      </p:pic>
    </p:spTree>
    <p:extLst>
      <p:ext uri="{BB962C8B-B14F-4D97-AF65-F5344CB8AC3E}">
        <p14:creationId xmlns:p14="http://schemas.microsoft.com/office/powerpoint/2010/main" val="345313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3" y="709438"/>
            <a:ext cx="5399361" cy="697353"/>
          </a:xfrm>
        </p:spPr>
        <p:txBody>
          <a:bodyPr/>
          <a:lstStyle/>
          <a:p>
            <a:r>
              <a:rPr lang="en-US" dirty="0"/>
              <a:t>4. Overcoming language and cultural barriers to information and data literacy</a:t>
            </a:r>
          </a:p>
          <a:p>
            <a:endParaRPr lang="en-US" dirty="0"/>
          </a:p>
        </p:txBody>
      </p:sp>
      <p:pic>
        <p:nvPicPr>
          <p:cNvPr id="6" name="Picture Placeholder 5">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293024" y="-1"/>
            <a:ext cx="4894379" cy="6858001"/>
          </a:xfrm>
        </p:spPr>
      </p:pic>
    </p:spTree>
    <p:extLst>
      <p:ext uri="{BB962C8B-B14F-4D97-AF65-F5344CB8AC3E}">
        <p14:creationId xmlns:p14="http://schemas.microsoft.com/office/powerpoint/2010/main" val="2601322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hr-BA" sz="3200" dirty="0"/>
              <a:t>Important definition</a:t>
            </a:r>
            <a:r>
              <a:rPr lang="en-IE" sz="3200" dirty="0"/>
              <a:t>s</a:t>
            </a:r>
          </a:p>
          <a:p>
            <a:pPr algn="ct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41621" y="1557146"/>
            <a:ext cx="10709987" cy="3743707"/>
          </a:xfrm>
        </p:spPr>
        <p:txBody>
          <a:bodyPr/>
          <a:lstStyle/>
          <a:p>
            <a:pPr marL="285750" indent="-285750">
              <a:buFont typeface="Arial" panose="020B0604020202020204" pitchFamily="34" charset="0"/>
              <a:buChar char="•"/>
            </a:pPr>
            <a:r>
              <a:rPr lang="en-US" sz="2400" b="1" i="0" dirty="0">
                <a:effectLst/>
              </a:rPr>
              <a:t>A language barrier</a:t>
            </a:r>
            <a:r>
              <a:rPr lang="en-US" sz="2400" i="0" dirty="0">
                <a:effectLst/>
              </a:rPr>
              <a:t> is a figurative phrase used primarily to refer to linguistic barriers to </a:t>
            </a:r>
            <a:r>
              <a:rPr lang="en-US" sz="2400" i="0" u="none" strike="noStrike" dirty="0">
                <a:effectLst/>
              </a:rPr>
              <a:t>communication</a:t>
            </a:r>
            <a:r>
              <a:rPr lang="en-US" sz="2400" i="0" dirty="0">
                <a:effectLst/>
              </a:rPr>
              <a:t>, i.e., the difficulties in communication experienced by people or groups originally speaking different </a:t>
            </a:r>
            <a:r>
              <a:rPr lang="en-US" sz="2400" i="0" u="none" strike="noStrike" dirty="0">
                <a:effectLst/>
              </a:rPr>
              <a:t>languages</a:t>
            </a:r>
            <a:r>
              <a:rPr lang="en-US" sz="2400" i="0" dirty="0">
                <a:effectLst/>
              </a:rPr>
              <a:t>, or even </a:t>
            </a:r>
            <a:r>
              <a:rPr lang="en-US" sz="2400" i="0" u="none" strike="noStrike" dirty="0">
                <a:effectLst/>
              </a:rPr>
              <a:t>dialects</a:t>
            </a:r>
            <a:r>
              <a:rPr lang="en-US" sz="2400" i="0" dirty="0">
                <a:effectLst/>
              </a:rPr>
              <a:t> in some cases. </a:t>
            </a:r>
          </a:p>
          <a:p>
            <a:pPr marL="285750" indent="-285750">
              <a:buFont typeface="Arial" panose="020B0604020202020204" pitchFamily="34" charset="0"/>
              <a:buChar char="•"/>
            </a:pPr>
            <a:r>
              <a:rPr lang="en-US" sz="2400" b="1" i="0" dirty="0">
                <a:effectLst/>
              </a:rPr>
              <a:t>A cultural barrier </a:t>
            </a:r>
            <a:r>
              <a:rPr lang="en-US" sz="2400" i="0" dirty="0">
                <a:effectLst/>
              </a:rPr>
              <a:t>is an issue arising from a misunderstanding of meaning, caused by cultural differences between sender and receiver.</a:t>
            </a:r>
            <a:endParaRPr lang="hr-BA" sz="6000" dirty="0"/>
          </a:p>
        </p:txBody>
      </p:sp>
    </p:spTree>
    <p:extLst>
      <p:ext uri="{BB962C8B-B14F-4D97-AF65-F5344CB8AC3E}">
        <p14:creationId xmlns:p14="http://schemas.microsoft.com/office/powerpoint/2010/main" val="1979264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96ECA3-73C0-40E7-BC54-4F92FA106A79}"/>
              </a:ext>
            </a:extLst>
          </p:cNvPr>
          <p:cNvSpPr>
            <a:spLocks noGrp="1"/>
          </p:cNvSpPr>
          <p:nvPr>
            <p:ph type="body" sz="quarter" idx="14"/>
          </p:nvPr>
        </p:nvSpPr>
        <p:spPr>
          <a:xfrm>
            <a:off x="4694776" y="4353361"/>
            <a:ext cx="785328" cy="1056986"/>
          </a:xfrm>
        </p:spPr>
        <p:txBody>
          <a:bodyPr>
            <a:normAutofit fontScale="85000" lnSpcReduction="20000"/>
          </a:bodyPr>
          <a:lstStyle/>
          <a:p>
            <a:r>
              <a:rPr lang="hr-BA" dirty="0"/>
              <a:t>„</a:t>
            </a:r>
            <a:endParaRPr lang="en-US" dirty="0"/>
          </a:p>
        </p:txBody>
      </p:sp>
      <p:sp>
        <p:nvSpPr>
          <p:cNvPr id="3" name="Text Placeholder 2">
            <a:extLst>
              <a:ext uri="{FF2B5EF4-FFF2-40B4-BE49-F238E27FC236}">
                <a16:creationId xmlns:a16="http://schemas.microsoft.com/office/drawing/2014/main" id="{5D810E06-3B93-47E3-B6FF-1DBBF19060FD}"/>
              </a:ext>
            </a:extLst>
          </p:cNvPr>
          <p:cNvSpPr>
            <a:spLocks noGrp="1"/>
          </p:cNvSpPr>
          <p:nvPr>
            <p:ph type="body" sz="quarter" idx="13"/>
          </p:nvPr>
        </p:nvSpPr>
        <p:spPr/>
        <p:txBody>
          <a:bodyPr/>
          <a:lstStyle/>
          <a:p>
            <a:r>
              <a:rPr lang="en-US" dirty="0"/>
              <a:t>“If you talk to a man in a language he understands, that goes to his head. If you talk to him in his language, that goes to his heart,” former South African President Nelson Mandela said.</a:t>
            </a:r>
          </a:p>
          <a:p>
            <a:endParaRPr lang="en-US" dirty="0"/>
          </a:p>
        </p:txBody>
      </p:sp>
      <p:sp>
        <p:nvSpPr>
          <p:cNvPr id="4" name="Text Placeholder 3">
            <a:extLst>
              <a:ext uri="{FF2B5EF4-FFF2-40B4-BE49-F238E27FC236}">
                <a16:creationId xmlns:a16="http://schemas.microsoft.com/office/drawing/2014/main" id="{BCCF6977-41A0-499F-A95E-3029C7B2DE6F}"/>
              </a:ext>
            </a:extLst>
          </p:cNvPr>
          <p:cNvSpPr>
            <a:spLocks noGrp="1"/>
          </p:cNvSpPr>
          <p:nvPr>
            <p:ph type="body" sz="quarter" idx="15"/>
          </p:nvPr>
        </p:nvSpPr>
        <p:spPr>
          <a:xfrm>
            <a:off x="547111" y="6365"/>
            <a:ext cx="2613204" cy="1221666"/>
          </a:xfrm>
        </p:spPr>
        <p:txBody>
          <a:bodyPr>
            <a:normAutofit fontScale="92500" lnSpcReduction="10000"/>
          </a:bodyPr>
          <a:lstStyle/>
          <a:p>
            <a:r>
              <a:rPr lang="hr-BA" dirty="0"/>
              <a:t>„</a:t>
            </a:r>
            <a:endParaRPr lang="en-US" dirty="0"/>
          </a:p>
        </p:txBody>
      </p:sp>
      <p:pic>
        <p:nvPicPr>
          <p:cNvPr id="7" name="Picture Placeholder 6" descr="A close-up of an old person smiling&#10;&#10;Description automatically generated">
            <a:extLst>
              <a:ext uri="{FF2B5EF4-FFF2-40B4-BE49-F238E27FC236}">
                <a16:creationId xmlns:a16="http://schemas.microsoft.com/office/drawing/2014/main" id="{8DCB836C-B0EE-45AC-83A7-F8C24DF5A6B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42134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5665E5-4536-4429-ACC3-D43853F3FD99}"/>
              </a:ext>
            </a:extLst>
          </p:cNvPr>
          <p:cNvSpPr>
            <a:spLocks noGrp="1"/>
          </p:cNvSpPr>
          <p:nvPr>
            <p:ph type="body" sz="quarter" idx="13"/>
          </p:nvPr>
        </p:nvSpPr>
        <p:spPr>
          <a:xfrm>
            <a:off x="856589" y="997503"/>
            <a:ext cx="10417661" cy="4493975"/>
          </a:xfrm>
          <a:ln w="53975">
            <a:gradFill>
              <a:gsLst>
                <a:gs pos="0">
                  <a:srgbClr val="F1B12E"/>
                </a:gs>
                <a:gs pos="74000">
                  <a:srgbClr val="00ACA7"/>
                </a:gs>
                <a:gs pos="83000">
                  <a:srgbClr val="00ACA7"/>
                </a:gs>
                <a:gs pos="100000">
                  <a:srgbClr val="00ACA7"/>
                </a:gs>
              </a:gsLst>
              <a:lin ang="5400000" scaled="1"/>
            </a:gradFill>
          </a:ln>
        </p:spPr>
        <p:txBody>
          <a:bodyPr>
            <a:normAutofit/>
          </a:bodyPr>
          <a:lstStyle/>
          <a:p>
            <a:pPr algn="l"/>
            <a:r>
              <a:rPr lang="en-US" b="1" dirty="0"/>
              <a:t>How does language affect your experience of the internet?</a:t>
            </a:r>
            <a:endParaRPr lang="hr-BA" b="1" dirty="0"/>
          </a:p>
          <a:p>
            <a:pPr algn="l"/>
            <a:endParaRPr lang="en-US" dirty="0"/>
          </a:p>
          <a:p>
            <a:pPr algn="l"/>
            <a:r>
              <a:rPr lang="en-US" dirty="0"/>
              <a:t>For those who cannot speak or understand English, much of the internet is out of reach. </a:t>
            </a:r>
            <a:endParaRPr lang="hr-BA" dirty="0"/>
          </a:p>
          <a:p>
            <a:pPr algn="l"/>
            <a:endParaRPr lang="hr-BA" dirty="0"/>
          </a:p>
          <a:p>
            <a:pPr algn="l"/>
            <a:r>
              <a:rPr lang="en-US" dirty="0"/>
              <a:t>Native English speakers – around 5% of the global population – probably don’t notice a difference between real life and online life, since more than half of the web is in their language.</a:t>
            </a:r>
          </a:p>
          <a:p>
            <a:endParaRPr lang="en-US" dirty="0"/>
          </a:p>
        </p:txBody>
      </p:sp>
    </p:spTree>
    <p:extLst>
      <p:ext uri="{BB962C8B-B14F-4D97-AF65-F5344CB8AC3E}">
        <p14:creationId xmlns:p14="http://schemas.microsoft.com/office/powerpoint/2010/main" val="35144290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D9AA6B-682C-4222-BFF5-BA1B8987301A}"/>
              </a:ext>
            </a:extLst>
          </p:cNvPr>
          <p:cNvSpPr>
            <a:spLocks noGrp="1"/>
          </p:cNvSpPr>
          <p:nvPr>
            <p:ph type="body" sz="quarter" idx="15"/>
          </p:nvPr>
        </p:nvSpPr>
        <p:spPr>
          <a:xfrm>
            <a:off x="3175537" y="421277"/>
            <a:ext cx="8248525" cy="1346703"/>
          </a:xfrm>
        </p:spPr>
        <p:txBody>
          <a:bodyPr>
            <a:normAutofit/>
          </a:bodyPr>
          <a:lstStyle/>
          <a:p>
            <a:r>
              <a:rPr lang="en-US" sz="3200" b="1" dirty="0"/>
              <a:t>Diversity of browsing: </a:t>
            </a:r>
            <a:r>
              <a:rPr lang="en-US" sz="3200" dirty="0"/>
              <a:t>language needs</a:t>
            </a:r>
          </a:p>
          <a:p>
            <a:endParaRPr lang="en-US" sz="3200" dirty="0"/>
          </a:p>
        </p:txBody>
      </p:sp>
      <p:pic>
        <p:nvPicPr>
          <p:cNvPr id="4" name="Picture 3" descr="Chart, sunburst chart&#10;&#10;Description automatically generated">
            <a:extLst>
              <a:ext uri="{FF2B5EF4-FFF2-40B4-BE49-F238E27FC236}">
                <a16:creationId xmlns:a16="http://schemas.microsoft.com/office/drawing/2014/main" id="{63D62EEF-A3A4-4CCF-8206-2AE1D203546D}"/>
              </a:ext>
            </a:extLst>
          </p:cNvPr>
          <p:cNvPicPr>
            <a:picLocks noChangeAspect="1"/>
          </p:cNvPicPr>
          <p:nvPr/>
        </p:nvPicPr>
        <p:blipFill>
          <a:blip r:embed="rId2"/>
          <a:stretch>
            <a:fillRect/>
          </a:stretch>
        </p:blipFill>
        <p:spPr>
          <a:xfrm>
            <a:off x="2002035" y="1094628"/>
            <a:ext cx="7960977" cy="56170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0389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0299B3-B016-403F-9C7B-D70E2C52516F}"/>
              </a:ext>
            </a:extLst>
          </p:cNvPr>
          <p:cNvSpPr>
            <a:spLocks noGrp="1"/>
          </p:cNvSpPr>
          <p:nvPr>
            <p:ph type="body" sz="quarter" idx="13"/>
          </p:nvPr>
        </p:nvSpPr>
        <p:spPr>
          <a:xfrm>
            <a:off x="188361" y="506196"/>
            <a:ext cx="5440914" cy="3561711"/>
          </a:xfrm>
        </p:spPr>
        <p:txBody>
          <a:bodyPr>
            <a:normAutofit lnSpcReduction="10000"/>
          </a:bodyPr>
          <a:lstStyle/>
          <a:p>
            <a:pPr>
              <a:lnSpc>
                <a:spcPct val="110000"/>
              </a:lnSpc>
            </a:pPr>
            <a:r>
              <a:rPr lang="hr-BA" sz="2800" b="0" dirty="0"/>
              <a:t>Having a migrant background might mean you are multilingual or prefer browsing in a certain language. Embracing this and knowing how to navigate through technology to get the best results in different languages, can help you source great results</a:t>
            </a:r>
            <a:r>
              <a:rPr lang="en-IE" sz="2800" b="0" dirty="0"/>
              <a:t>.</a:t>
            </a:r>
            <a:endParaRPr lang="en-US" sz="2800" b="0" dirty="0"/>
          </a:p>
          <a:p>
            <a:pPr>
              <a:lnSpc>
                <a:spcPct val="110000"/>
              </a:lnSpc>
            </a:pPr>
            <a:endParaRPr lang="en-IE" dirty="0"/>
          </a:p>
        </p:txBody>
      </p:sp>
      <p:sp>
        <p:nvSpPr>
          <p:cNvPr id="3" name="Text Placeholder 2">
            <a:extLst>
              <a:ext uri="{FF2B5EF4-FFF2-40B4-BE49-F238E27FC236}">
                <a16:creationId xmlns:a16="http://schemas.microsoft.com/office/drawing/2014/main" id="{D15CD468-1A2B-4F36-912A-1C91C98E6217}"/>
              </a:ext>
            </a:extLst>
          </p:cNvPr>
          <p:cNvSpPr>
            <a:spLocks noGrp="1"/>
          </p:cNvSpPr>
          <p:nvPr>
            <p:ph type="body" sz="quarter" idx="14"/>
          </p:nvPr>
        </p:nvSpPr>
        <p:spPr>
          <a:xfrm>
            <a:off x="188361" y="4445816"/>
            <a:ext cx="8099854" cy="1497784"/>
          </a:xfrm>
        </p:spPr>
        <p:txBody>
          <a:bodyPr/>
          <a:lstStyle/>
          <a:p>
            <a:r>
              <a:rPr lang="en-US" b="0" i="0" dirty="0">
                <a:effectLst/>
              </a:rPr>
              <a:t>By default, the Internet browser language is regional; wherever you are in the world, your browser displays the language that is predominantly spoken there. To change the default language displayed in an Internet browser, follow the instructions.</a:t>
            </a:r>
            <a:endParaRPr lang="en-IE" dirty="0"/>
          </a:p>
        </p:txBody>
      </p:sp>
      <p:pic>
        <p:nvPicPr>
          <p:cNvPr id="7" name="Graphic 6" descr="Mouse outline">
            <a:extLst>
              <a:ext uri="{FF2B5EF4-FFF2-40B4-BE49-F238E27FC236}">
                <a16:creationId xmlns:a16="http://schemas.microsoft.com/office/drawing/2014/main" id="{80FD25AB-A6EF-4239-8A92-7763905E68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999002">
            <a:off x="8616894" y="4004321"/>
            <a:ext cx="1317540" cy="1317540"/>
          </a:xfrm>
          <a:prstGeom prst="rect">
            <a:avLst/>
          </a:prstGeom>
        </p:spPr>
      </p:pic>
      <p:sp>
        <p:nvSpPr>
          <p:cNvPr id="9" name="TextBox 8">
            <a:extLst>
              <a:ext uri="{FF2B5EF4-FFF2-40B4-BE49-F238E27FC236}">
                <a16:creationId xmlns:a16="http://schemas.microsoft.com/office/drawing/2014/main" id="{1E947431-EF9A-4B3B-9B8E-1EB7083F10A4}"/>
              </a:ext>
            </a:extLst>
          </p:cNvPr>
          <p:cNvSpPr txBox="1"/>
          <p:nvPr/>
        </p:nvSpPr>
        <p:spPr>
          <a:xfrm>
            <a:off x="9265912" y="5591211"/>
            <a:ext cx="2597842" cy="523220"/>
          </a:xfrm>
          <a:prstGeom prst="rect">
            <a:avLst/>
          </a:prstGeom>
          <a:noFill/>
        </p:spPr>
        <p:txBody>
          <a:bodyPr wrap="square" rtlCol="0">
            <a:spAutoFit/>
          </a:bodyPr>
          <a:lstStyle/>
          <a:p>
            <a:r>
              <a:rPr lang="hr-BA" sz="2800" b="1" dirty="0">
                <a:solidFill>
                  <a:srgbClr val="D6315A"/>
                </a:solidFill>
              </a:rPr>
              <a:t>Click to</a:t>
            </a:r>
            <a:r>
              <a:rPr lang="en-GB" sz="2800" b="1" dirty="0">
                <a:solidFill>
                  <a:srgbClr val="D6315A"/>
                </a:solidFill>
              </a:rPr>
              <a:t> read</a:t>
            </a:r>
            <a:endParaRPr lang="en-US" sz="2800" b="1" dirty="0">
              <a:solidFill>
                <a:srgbClr val="D6315A"/>
              </a:solidFill>
            </a:endParaRPr>
          </a:p>
        </p:txBody>
      </p:sp>
      <p:sp>
        <p:nvSpPr>
          <p:cNvPr id="12" name="Arrow: Striped Right 11">
            <a:extLst>
              <a:ext uri="{FF2B5EF4-FFF2-40B4-BE49-F238E27FC236}">
                <a16:creationId xmlns:a16="http://schemas.microsoft.com/office/drawing/2014/main" id="{E81530BD-4BE0-4ED4-A4AB-21BDDCDFC04E}"/>
              </a:ext>
            </a:extLst>
          </p:cNvPr>
          <p:cNvSpPr/>
          <p:nvPr/>
        </p:nvSpPr>
        <p:spPr>
          <a:xfrm rot="16200000">
            <a:off x="9899128" y="4849708"/>
            <a:ext cx="727969" cy="461665"/>
          </a:xfrm>
          <a:prstGeom prst="stripedRightArrow">
            <a:avLst/>
          </a:prstGeom>
          <a:solidFill>
            <a:srgbClr val="D6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Placeholder 9" descr="Logo, icon&#10;&#10;Description automatically generated">
            <a:hlinkClick r:id="rId4"/>
            <a:extLst>
              <a:ext uri="{FF2B5EF4-FFF2-40B4-BE49-F238E27FC236}">
                <a16:creationId xmlns:a16="http://schemas.microsoft.com/office/drawing/2014/main" id="{9180C395-7D9E-4B3B-AF14-A1241D50CA7C}"/>
              </a:ext>
            </a:extLst>
          </p:cNvPr>
          <p:cNvPicPr>
            <a:picLocks noGrp="1" noChangeAspect="1"/>
          </p:cNvPicPr>
          <p:nvPr>
            <p:ph type="pic" sz="quarter" idx="19"/>
          </p:nvPr>
        </p:nvPicPr>
        <p:blipFill rotWithShape="1">
          <a:blip r:embed="rId5" cstate="screen">
            <a:extLst>
              <a:ext uri="{28A0092B-C50C-407E-A947-70E740481C1C}">
                <a14:useLocalDpi xmlns:a14="http://schemas.microsoft.com/office/drawing/2010/main"/>
              </a:ext>
            </a:extLst>
          </a:blip>
          <a:srcRect l="-18776" t="-1541" r="-19229" b="-374"/>
          <a:stretch/>
        </p:blipFill>
        <p:spPr>
          <a:xfrm>
            <a:off x="5629275" y="-1"/>
            <a:ext cx="6562724" cy="4234375"/>
          </a:xfrm>
        </p:spPr>
      </p:pic>
    </p:spTree>
    <p:extLst>
      <p:ext uri="{BB962C8B-B14F-4D97-AF65-F5344CB8AC3E}">
        <p14:creationId xmlns:p14="http://schemas.microsoft.com/office/powerpoint/2010/main" val="1548681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p&#10;&#10;Description automatically generated">
            <a:extLst>
              <a:ext uri="{FF2B5EF4-FFF2-40B4-BE49-F238E27FC236}">
                <a16:creationId xmlns:a16="http://schemas.microsoft.com/office/drawing/2014/main" id="{C3F0A227-01AE-4BBB-A165-A958026321E6}"/>
              </a:ext>
            </a:extLst>
          </p:cNvPr>
          <p:cNvPicPr>
            <a:picLocks noChangeAspect="1"/>
          </p:cNvPicPr>
          <p:nvPr/>
        </p:nvPicPr>
        <p:blipFill>
          <a:blip r:embed="rId2"/>
          <a:stretch>
            <a:fillRect/>
          </a:stretch>
        </p:blipFill>
        <p:spPr>
          <a:xfrm>
            <a:off x="5762624" y="364501"/>
            <a:ext cx="6096000" cy="3314700"/>
          </a:xfrm>
          <a:prstGeom prst="rect">
            <a:avLst/>
          </a:prstGeom>
        </p:spPr>
      </p:pic>
      <p:sp>
        <p:nvSpPr>
          <p:cNvPr id="12" name="TextBox 11">
            <a:extLst>
              <a:ext uri="{FF2B5EF4-FFF2-40B4-BE49-F238E27FC236}">
                <a16:creationId xmlns:a16="http://schemas.microsoft.com/office/drawing/2014/main" id="{EE807BCA-DEF8-4D5F-875A-02EA361D143F}"/>
              </a:ext>
            </a:extLst>
          </p:cNvPr>
          <p:cNvSpPr txBox="1"/>
          <p:nvPr/>
        </p:nvSpPr>
        <p:spPr>
          <a:xfrm>
            <a:off x="683582" y="1704513"/>
            <a:ext cx="4947673" cy="3416320"/>
          </a:xfrm>
          <a:prstGeom prst="rect">
            <a:avLst/>
          </a:prstGeom>
          <a:noFill/>
        </p:spPr>
        <p:txBody>
          <a:bodyPr wrap="square" rtlCol="0">
            <a:spAutoFit/>
          </a:bodyPr>
          <a:lstStyle/>
          <a:p>
            <a:r>
              <a:rPr lang="en-US" sz="2400" dirty="0">
                <a:solidFill>
                  <a:schemeClr val="bg1"/>
                </a:solidFill>
                <a:effectLst/>
                <a:ea typeface="Calibri" panose="020F0502020204030204" pitchFamily="34" charset="0"/>
                <a:cs typeface="Times New Roman" panose="02020603050405020304" pitchFamily="18" charset="0"/>
              </a:rPr>
              <a:t>Different search engines are used in different countries, plus for the same search engines results differ depending on a location. We find it important that teachers and learners become aware of this effect. It is important for the adaptation, expectations when doing the research and it’s something to be addressed.</a:t>
            </a:r>
            <a:endParaRPr lang="en-IE" sz="2400" dirty="0">
              <a:solidFill>
                <a:schemeClr val="bg1"/>
              </a:solidFill>
            </a:endParaRPr>
          </a:p>
        </p:txBody>
      </p:sp>
      <p:sp>
        <p:nvSpPr>
          <p:cNvPr id="13" name="TextBox 12">
            <a:extLst>
              <a:ext uri="{FF2B5EF4-FFF2-40B4-BE49-F238E27FC236}">
                <a16:creationId xmlns:a16="http://schemas.microsoft.com/office/drawing/2014/main" id="{904CBF86-7F3E-45F9-B648-B0A799698F9E}"/>
              </a:ext>
            </a:extLst>
          </p:cNvPr>
          <p:cNvSpPr txBox="1"/>
          <p:nvPr/>
        </p:nvSpPr>
        <p:spPr>
          <a:xfrm>
            <a:off x="683583" y="512559"/>
            <a:ext cx="4856084" cy="954107"/>
          </a:xfrm>
          <a:prstGeom prst="rect">
            <a:avLst/>
          </a:prstGeom>
          <a:noFill/>
        </p:spPr>
        <p:txBody>
          <a:bodyPr wrap="square" rtlCol="0">
            <a:spAutoFit/>
          </a:bodyPr>
          <a:lstStyle/>
          <a:p>
            <a:r>
              <a:rPr lang="en-US" sz="2800" b="1" i="0" dirty="0">
                <a:solidFill>
                  <a:srgbClr val="FFFFFF"/>
                </a:solidFill>
                <a:effectLst/>
              </a:rPr>
              <a:t>International Search Engines You Should Optimize For</a:t>
            </a:r>
          </a:p>
        </p:txBody>
      </p:sp>
      <p:sp>
        <p:nvSpPr>
          <p:cNvPr id="14" name="TextBox 13">
            <a:extLst>
              <a:ext uri="{FF2B5EF4-FFF2-40B4-BE49-F238E27FC236}">
                <a16:creationId xmlns:a16="http://schemas.microsoft.com/office/drawing/2014/main" id="{A9292C0B-511A-45EF-AAB8-84FB13F01BDC}"/>
              </a:ext>
            </a:extLst>
          </p:cNvPr>
          <p:cNvSpPr txBox="1"/>
          <p:nvPr/>
        </p:nvSpPr>
        <p:spPr>
          <a:xfrm>
            <a:off x="5762624" y="3636615"/>
            <a:ext cx="6204475" cy="2308324"/>
          </a:xfrm>
          <a:prstGeom prst="rect">
            <a:avLst/>
          </a:prstGeom>
          <a:solidFill>
            <a:srgbClr val="D6315A"/>
          </a:solidFill>
        </p:spPr>
        <p:txBody>
          <a:bodyPr wrap="square" rtlCol="0">
            <a:spAutoFit/>
          </a:bodyPr>
          <a:lstStyle/>
          <a:p>
            <a:r>
              <a:rPr lang="en-US" sz="2400" b="0" i="0" dirty="0">
                <a:solidFill>
                  <a:schemeClr val="bg1"/>
                </a:solidFill>
                <a:effectLst/>
              </a:rPr>
              <a:t>Search engines typically filter the results they give you as a way of making the results more useful. They use information from your computer such as your browser and IP address, as well as any account information they have from you.</a:t>
            </a:r>
            <a:endParaRPr lang="en-IE" sz="2400" dirty="0">
              <a:solidFill>
                <a:schemeClr val="bg1"/>
              </a:solidFill>
            </a:endParaRPr>
          </a:p>
        </p:txBody>
      </p:sp>
    </p:spTree>
    <p:extLst>
      <p:ext uri="{BB962C8B-B14F-4D97-AF65-F5344CB8AC3E}">
        <p14:creationId xmlns:p14="http://schemas.microsoft.com/office/powerpoint/2010/main" val="2652847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en-US" dirty="0"/>
              <a:t>1. Browsing, searching, filtering data, information and digital content</a:t>
            </a:r>
          </a:p>
          <a:p>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8666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AB79F-6B37-4EE4-8B92-C5D7E41F8A60}"/>
              </a:ext>
            </a:extLst>
          </p:cNvPr>
          <p:cNvSpPr>
            <a:spLocks noGrp="1"/>
          </p:cNvSpPr>
          <p:nvPr>
            <p:ph type="body" sz="quarter" idx="13"/>
          </p:nvPr>
        </p:nvSpPr>
        <p:spPr>
          <a:xfrm>
            <a:off x="399393" y="455065"/>
            <a:ext cx="5822731" cy="3155181"/>
          </a:xfrm>
          <a:solidFill>
            <a:srgbClr val="E78631"/>
          </a:solidFill>
        </p:spPr>
        <p:txBody>
          <a:bodyPr>
            <a:noAutofit/>
          </a:bodyPr>
          <a:lstStyle/>
          <a:p>
            <a:r>
              <a:rPr lang="en-US" sz="2400" b="0" i="0" dirty="0">
                <a:solidFill>
                  <a:schemeClr val="bg1"/>
                </a:solidFill>
                <a:effectLst/>
              </a:rPr>
              <a:t>Using more than one search engine can help you get better information. Alternatively, some engines, including Google, let you turn off the personalization and conduct unfiltered searches.</a:t>
            </a:r>
            <a:endParaRPr lang="en-IE" sz="2400" dirty="0">
              <a:solidFill>
                <a:schemeClr val="bg1"/>
              </a:solidFill>
            </a:endParaRPr>
          </a:p>
        </p:txBody>
      </p:sp>
      <p:pic>
        <p:nvPicPr>
          <p:cNvPr id="5" name="Picture 4" descr="A computer and a book on a table&#10;&#10;Description automatically generated with low confidence">
            <a:extLst>
              <a:ext uri="{FF2B5EF4-FFF2-40B4-BE49-F238E27FC236}">
                <a16:creationId xmlns:a16="http://schemas.microsoft.com/office/drawing/2014/main" id="{C2CD71CD-1E7D-4040-8CBE-AC6E5F345FEE}"/>
              </a:ext>
            </a:extLst>
          </p:cNvPr>
          <p:cNvPicPr>
            <a:picLocks noChangeAspect="1"/>
          </p:cNvPicPr>
          <p:nvPr/>
        </p:nvPicPr>
        <p:blipFill>
          <a:blip r:embed="rId2"/>
          <a:stretch>
            <a:fillRect/>
          </a:stretch>
        </p:blipFill>
        <p:spPr>
          <a:xfrm>
            <a:off x="1016053" y="2399478"/>
            <a:ext cx="5612327" cy="37385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D510C83A-B334-4FC1-8D05-AB4C6F136837}"/>
              </a:ext>
            </a:extLst>
          </p:cNvPr>
          <p:cNvSpPr txBox="1"/>
          <p:nvPr/>
        </p:nvSpPr>
        <p:spPr>
          <a:xfrm>
            <a:off x="7013359" y="384045"/>
            <a:ext cx="4687410" cy="5262979"/>
          </a:xfrm>
          <a:prstGeom prst="rect">
            <a:avLst/>
          </a:prstGeom>
          <a:noFill/>
        </p:spPr>
        <p:txBody>
          <a:bodyPr wrap="square" rtlCol="0">
            <a:spAutoFit/>
          </a:bodyPr>
          <a:lstStyle/>
          <a:p>
            <a:pPr algn="l"/>
            <a:r>
              <a:rPr lang="en-US" sz="2400" b="0" i="0" dirty="0">
                <a:effectLst/>
              </a:rPr>
              <a:t>List of search engines that are important to you</a:t>
            </a:r>
          </a:p>
          <a:p>
            <a:pPr algn="l"/>
            <a:endParaRPr lang="en-US" sz="2400" b="0" i="0" dirty="0">
              <a:effectLst/>
            </a:endParaRPr>
          </a:p>
          <a:p>
            <a:pPr algn="l">
              <a:buFont typeface="+mj-lt"/>
              <a:buAutoNum type="arabicPeriod"/>
            </a:pPr>
            <a:r>
              <a:rPr lang="en-US" sz="2400" b="0" i="0" dirty="0">
                <a:effectLst/>
              </a:rPr>
              <a:t>   Google</a:t>
            </a:r>
          </a:p>
          <a:p>
            <a:pPr algn="l">
              <a:buFont typeface="+mj-lt"/>
              <a:buAutoNum type="arabicPeriod"/>
            </a:pPr>
            <a:r>
              <a:rPr lang="en-US" sz="2400" b="0" i="0" dirty="0">
                <a:effectLst/>
              </a:rPr>
              <a:t>   Bing</a:t>
            </a:r>
          </a:p>
          <a:p>
            <a:pPr algn="l">
              <a:buFont typeface="+mj-lt"/>
              <a:buAutoNum type="arabicPeriod"/>
            </a:pPr>
            <a:r>
              <a:rPr lang="en-US" sz="2400" b="0" i="0" dirty="0">
                <a:effectLst/>
              </a:rPr>
              <a:t>   Yahoo</a:t>
            </a:r>
          </a:p>
          <a:p>
            <a:pPr algn="l">
              <a:buFont typeface="+mj-lt"/>
              <a:buAutoNum type="arabicPeriod"/>
            </a:pPr>
            <a:r>
              <a:rPr lang="en-US" sz="2400" b="0" i="0" dirty="0">
                <a:effectLst/>
              </a:rPr>
              <a:t>   Baidu</a:t>
            </a:r>
          </a:p>
          <a:p>
            <a:pPr algn="l">
              <a:buFont typeface="+mj-lt"/>
              <a:buAutoNum type="arabicPeriod"/>
            </a:pPr>
            <a:r>
              <a:rPr lang="en-US" sz="2400" b="0" i="0" dirty="0">
                <a:effectLst/>
              </a:rPr>
              <a:t>   Qihoo360</a:t>
            </a:r>
          </a:p>
          <a:p>
            <a:pPr algn="l">
              <a:buFont typeface="+mj-lt"/>
              <a:buAutoNum type="arabicPeriod"/>
            </a:pPr>
            <a:r>
              <a:rPr lang="en-US" sz="2400" b="0" i="0" dirty="0">
                <a:effectLst/>
              </a:rPr>
              <a:t>   Yandex</a:t>
            </a:r>
          </a:p>
          <a:p>
            <a:pPr algn="l">
              <a:buFont typeface="+mj-lt"/>
              <a:buAutoNum type="arabicPeriod"/>
            </a:pPr>
            <a:r>
              <a:rPr lang="en-US" sz="2400" b="0" i="0" dirty="0">
                <a:effectLst/>
              </a:rPr>
              <a:t>   Naver</a:t>
            </a:r>
          </a:p>
          <a:p>
            <a:pPr algn="l">
              <a:buFont typeface="+mj-lt"/>
              <a:buAutoNum type="arabicPeriod"/>
            </a:pPr>
            <a:r>
              <a:rPr lang="en-US" sz="2400" b="0" i="0" dirty="0">
                <a:effectLst/>
              </a:rPr>
              <a:t>   DuckDuckGo</a:t>
            </a:r>
          </a:p>
          <a:p>
            <a:pPr algn="l">
              <a:buFont typeface="+mj-lt"/>
              <a:buAutoNum type="arabicPeriod"/>
            </a:pPr>
            <a:r>
              <a:rPr lang="en-US" sz="2400" b="0" i="0" dirty="0">
                <a:effectLst/>
              </a:rPr>
              <a:t>   Ask.com</a:t>
            </a:r>
          </a:p>
          <a:p>
            <a:pPr algn="l">
              <a:buFont typeface="+mj-lt"/>
              <a:buAutoNum type="arabicPeriod"/>
            </a:pPr>
            <a:r>
              <a:rPr lang="en-US" sz="2400" b="0" i="0" dirty="0">
                <a:effectLst/>
              </a:rPr>
              <a:t> AOL</a:t>
            </a:r>
          </a:p>
          <a:p>
            <a:endParaRPr lang="en-IE" sz="2400" dirty="0"/>
          </a:p>
        </p:txBody>
      </p:sp>
    </p:spTree>
    <p:extLst>
      <p:ext uri="{BB962C8B-B14F-4D97-AF65-F5344CB8AC3E}">
        <p14:creationId xmlns:p14="http://schemas.microsoft.com/office/powerpoint/2010/main" val="1629433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Logo&#10;&#10;Description automatically generated">
            <a:hlinkClick r:id="rId2"/>
            <a:extLst>
              <a:ext uri="{FF2B5EF4-FFF2-40B4-BE49-F238E27FC236}">
                <a16:creationId xmlns:a16="http://schemas.microsoft.com/office/drawing/2014/main" id="{E5C51A17-97FA-46D0-BDBA-BC9FE081E43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a:xfrm>
            <a:off x="614363" y="560031"/>
            <a:ext cx="3263900" cy="3079750"/>
          </a:xfrm>
        </p:spPr>
      </p:pic>
      <p:pic>
        <p:nvPicPr>
          <p:cNvPr id="20" name="Picture Placeholder 19" descr="Logo&#10;&#10;Description automatically generated">
            <a:hlinkClick r:id="rId4"/>
            <a:extLst>
              <a:ext uri="{FF2B5EF4-FFF2-40B4-BE49-F238E27FC236}">
                <a16:creationId xmlns:a16="http://schemas.microsoft.com/office/drawing/2014/main" id="{A9E06C6A-F185-4944-B3EC-C4814FD8D02B}"/>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a:ext>
            </a:extLst>
          </a:blip>
          <a:srcRect t="-33874" b="-33874"/>
          <a:stretch/>
        </p:blipFill>
        <p:spPr>
          <a:xfrm>
            <a:off x="8328025" y="560031"/>
            <a:ext cx="3263900" cy="3079750"/>
          </a:xfrm>
        </p:spPr>
      </p:pic>
      <p:pic>
        <p:nvPicPr>
          <p:cNvPr id="22" name="Picture Placeholder 21" descr="A picture containing text, clipart&#10;&#10;Description automatically generated">
            <a:hlinkClick r:id="rId6"/>
            <a:extLst>
              <a:ext uri="{FF2B5EF4-FFF2-40B4-BE49-F238E27FC236}">
                <a16:creationId xmlns:a16="http://schemas.microsoft.com/office/drawing/2014/main" id="{36EF98AD-B109-4D61-940A-7D4107680AE6}"/>
              </a:ext>
            </a:extLst>
          </p:cNvPr>
          <p:cNvPicPr>
            <a:picLocks noGrp="1" noChangeAspect="1"/>
          </p:cNvPicPr>
          <p:nvPr>
            <p:ph type="pic" sz="quarter" idx="26"/>
          </p:nvPr>
        </p:nvPicPr>
        <p:blipFill rotWithShape="1">
          <a:blip r:embed="rId7" cstate="screen">
            <a:extLst>
              <a:ext uri="{28A0092B-C50C-407E-A947-70E740481C1C}">
                <a14:useLocalDpi xmlns:a14="http://schemas.microsoft.com/office/drawing/2010/main"/>
              </a:ext>
            </a:extLst>
          </a:blip>
          <a:srcRect t="-72793" b="-72793"/>
          <a:stretch/>
        </p:blipFill>
        <p:spPr>
          <a:xfrm>
            <a:off x="4506913" y="560031"/>
            <a:ext cx="3263900" cy="3079750"/>
          </a:xfrm>
        </p:spPr>
      </p:pic>
      <p:sp>
        <p:nvSpPr>
          <p:cNvPr id="5" name="Text Placeholder 4">
            <a:extLst>
              <a:ext uri="{FF2B5EF4-FFF2-40B4-BE49-F238E27FC236}">
                <a16:creationId xmlns:a16="http://schemas.microsoft.com/office/drawing/2014/main" id="{B7F85055-5EA8-4182-8BCC-001B46E55AAC}"/>
              </a:ext>
            </a:extLst>
          </p:cNvPr>
          <p:cNvSpPr>
            <a:spLocks noGrp="1"/>
          </p:cNvSpPr>
          <p:nvPr>
            <p:ph type="body" sz="quarter" idx="16"/>
          </p:nvPr>
        </p:nvSpPr>
        <p:spPr>
          <a:xfrm>
            <a:off x="614363" y="3640207"/>
            <a:ext cx="3263900" cy="2657761"/>
          </a:xfrm>
        </p:spPr>
        <p:txBody>
          <a:bodyPr/>
          <a:lstStyle/>
          <a:p>
            <a:pPr algn="l"/>
            <a:r>
              <a:rPr lang="en-US" sz="2200" b="0" i="0" dirty="0">
                <a:solidFill>
                  <a:schemeClr val="accent5">
                    <a:lumMod val="40000"/>
                    <a:lumOff val="60000"/>
                  </a:schemeClr>
                </a:solidFill>
                <a:effectLst/>
                <a:hlinkClick r:id="rId2">
                  <a:extLst>
                    <a:ext uri="{A12FA001-AC4F-418D-AE19-62706E023703}">
                      <ahyp:hlinkClr xmlns:ahyp="http://schemas.microsoft.com/office/drawing/2018/hyperlinkcolor" val="tx"/>
                    </a:ext>
                  </a:extLst>
                </a:hlinkClick>
              </a:rPr>
              <a:t>Google</a:t>
            </a:r>
            <a:r>
              <a:rPr lang="en-US" sz="2200" b="0" i="0" dirty="0">
                <a:effectLst/>
              </a:rPr>
              <a:t> is one of the most obvious international search engines, but when it comes to producing content for other countries, there are still some important steps to take into account.</a:t>
            </a:r>
            <a:endParaRPr lang="en-IE" sz="2200" dirty="0"/>
          </a:p>
        </p:txBody>
      </p:sp>
      <p:sp>
        <p:nvSpPr>
          <p:cNvPr id="6" name="Text Placeholder 5">
            <a:extLst>
              <a:ext uri="{FF2B5EF4-FFF2-40B4-BE49-F238E27FC236}">
                <a16:creationId xmlns:a16="http://schemas.microsoft.com/office/drawing/2014/main" id="{ABFD9850-358F-42CD-AC73-370E3C7CB4FD}"/>
              </a:ext>
            </a:extLst>
          </p:cNvPr>
          <p:cNvSpPr>
            <a:spLocks noGrp="1"/>
          </p:cNvSpPr>
          <p:nvPr>
            <p:ph type="body" sz="quarter" idx="27"/>
          </p:nvPr>
        </p:nvSpPr>
        <p:spPr>
          <a:xfrm>
            <a:off x="4506913" y="3640208"/>
            <a:ext cx="3263900" cy="2657760"/>
          </a:xfrm>
        </p:spPr>
        <p:txBody>
          <a:bodyPr/>
          <a:lstStyle/>
          <a:p>
            <a:pPr algn="l"/>
            <a:r>
              <a:rPr lang="en-US" sz="2200" b="0" i="0" u="none" strike="noStrike" dirty="0">
                <a:solidFill>
                  <a:schemeClr val="accent5">
                    <a:lumMod val="40000"/>
                    <a:lumOff val="60000"/>
                  </a:schemeClr>
                </a:solidFill>
                <a:effectLst/>
                <a:latin typeface="Roboto" panose="02000000000000000000" pitchFamily="2" charset="0"/>
                <a:hlinkClick r:id="rId6">
                  <a:extLst>
                    <a:ext uri="{A12FA001-AC4F-418D-AE19-62706E023703}">
                      <ahyp:hlinkClr xmlns:ahyp="http://schemas.microsoft.com/office/drawing/2018/hyperlinkcolor" val="tx"/>
                    </a:ext>
                  </a:extLst>
                </a:hlinkClick>
              </a:rPr>
              <a:t>Bing</a:t>
            </a:r>
            <a:r>
              <a:rPr lang="en-US" sz="2200" b="0" i="0" u="none" strike="noStrike" dirty="0">
                <a:effectLst/>
                <a:latin typeface="Roboto" panose="02000000000000000000" pitchFamily="2" charset="0"/>
              </a:rPr>
              <a:t> is the second-most popular search engine</a:t>
            </a:r>
            <a:r>
              <a:rPr lang="en-US" sz="2200" b="0" i="0" dirty="0">
                <a:effectLst/>
                <a:latin typeface="Roboto" panose="02000000000000000000" pitchFamily="2" charset="0"/>
              </a:rPr>
              <a:t> in the US. On a global scale it has also earned a position as the second-largest of the international search engines.</a:t>
            </a:r>
            <a:endParaRPr lang="en-IE" sz="2200" dirty="0"/>
          </a:p>
        </p:txBody>
      </p:sp>
      <p:sp>
        <p:nvSpPr>
          <p:cNvPr id="7" name="Text Placeholder 6">
            <a:extLst>
              <a:ext uri="{FF2B5EF4-FFF2-40B4-BE49-F238E27FC236}">
                <a16:creationId xmlns:a16="http://schemas.microsoft.com/office/drawing/2014/main" id="{B976F9A6-6395-42BD-B000-C22023624F7A}"/>
              </a:ext>
            </a:extLst>
          </p:cNvPr>
          <p:cNvSpPr>
            <a:spLocks noGrp="1"/>
          </p:cNvSpPr>
          <p:nvPr>
            <p:ph type="body" sz="quarter" idx="28"/>
          </p:nvPr>
        </p:nvSpPr>
        <p:spPr>
          <a:xfrm>
            <a:off x="8328638" y="3640208"/>
            <a:ext cx="3263900" cy="2657760"/>
          </a:xfrm>
        </p:spPr>
        <p:txBody>
          <a:bodyPr/>
          <a:lstStyle/>
          <a:p>
            <a:pPr algn="l"/>
            <a:r>
              <a:rPr lang="en-US" sz="2200" b="0" i="0" dirty="0">
                <a:solidFill>
                  <a:schemeClr val="accent5">
                    <a:lumMod val="40000"/>
                    <a:lumOff val="60000"/>
                  </a:schemeClr>
                </a:solidFill>
                <a:effectLst/>
                <a:hlinkClick r:id="rId4">
                  <a:extLst>
                    <a:ext uri="{A12FA001-AC4F-418D-AE19-62706E023703}">
                      <ahyp:hlinkClr xmlns:ahyp="http://schemas.microsoft.com/office/drawing/2018/hyperlinkcolor" val="tx"/>
                    </a:ext>
                  </a:extLst>
                </a:hlinkClick>
              </a:rPr>
              <a:t>Yahoo</a:t>
            </a:r>
            <a:r>
              <a:rPr lang="en-US" sz="2200" b="0" i="0" dirty="0">
                <a:effectLst/>
              </a:rPr>
              <a:t> is the third largest search engine in the US, commanding </a:t>
            </a:r>
            <a:r>
              <a:rPr lang="en-US" sz="2200" b="0" i="0" u="none" strike="noStrike" dirty="0">
                <a:effectLst/>
              </a:rPr>
              <a:t>about 12% of search</a:t>
            </a:r>
            <a:r>
              <a:rPr lang="hr-BA" sz="2200" b="0" i="0" u="none" strike="noStrike" dirty="0">
                <a:effectLst/>
              </a:rPr>
              <a:t>es</a:t>
            </a:r>
            <a:r>
              <a:rPr lang="en-US" sz="2200" b="0" i="0" dirty="0">
                <a:effectLst/>
              </a:rPr>
              <a:t>, resulting in millions of opportunities to engage customers. </a:t>
            </a:r>
            <a:endParaRPr lang="en-IE" sz="2200" dirty="0"/>
          </a:p>
        </p:txBody>
      </p:sp>
      <p:sp>
        <p:nvSpPr>
          <p:cNvPr id="8" name="TextBox 7">
            <a:extLst>
              <a:ext uri="{FF2B5EF4-FFF2-40B4-BE49-F238E27FC236}">
                <a16:creationId xmlns:a16="http://schemas.microsoft.com/office/drawing/2014/main" id="{F0A57018-3C21-4552-B8FC-3F074D1EECB6}"/>
              </a:ext>
            </a:extLst>
          </p:cNvPr>
          <p:cNvSpPr txBox="1"/>
          <p:nvPr/>
        </p:nvSpPr>
        <p:spPr>
          <a:xfrm>
            <a:off x="614363" y="346229"/>
            <a:ext cx="10305171" cy="707886"/>
          </a:xfrm>
          <a:prstGeom prst="rect">
            <a:avLst/>
          </a:prstGeom>
          <a:noFill/>
        </p:spPr>
        <p:txBody>
          <a:bodyPr wrap="square" rtlCol="0">
            <a:spAutoFit/>
          </a:bodyPr>
          <a:lstStyle/>
          <a:p>
            <a:r>
              <a:rPr lang="en-IE" sz="4000" b="1" i="0" dirty="0">
                <a:solidFill>
                  <a:srgbClr val="5E5E5E"/>
                </a:solidFill>
                <a:effectLst/>
              </a:rPr>
              <a:t>List of search engines</a:t>
            </a:r>
          </a:p>
        </p:txBody>
      </p:sp>
    </p:spTree>
    <p:extLst>
      <p:ext uri="{BB962C8B-B14F-4D97-AF65-F5344CB8AC3E}">
        <p14:creationId xmlns:p14="http://schemas.microsoft.com/office/powerpoint/2010/main" val="19695888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F85055-5EA8-4182-8BCC-001B46E55AAC}"/>
              </a:ext>
            </a:extLst>
          </p:cNvPr>
          <p:cNvSpPr>
            <a:spLocks noGrp="1"/>
          </p:cNvSpPr>
          <p:nvPr>
            <p:ph type="body" sz="quarter" idx="16"/>
          </p:nvPr>
        </p:nvSpPr>
        <p:spPr>
          <a:xfrm>
            <a:off x="614363" y="3640207"/>
            <a:ext cx="3263900" cy="2657761"/>
          </a:xfrm>
        </p:spPr>
        <p:txBody>
          <a:bodyPr/>
          <a:lstStyle/>
          <a:p>
            <a:pPr algn="l"/>
            <a:r>
              <a:rPr lang="en-US" sz="2200" b="0" i="0" dirty="0">
                <a:effectLst/>
              </a:rPr>
              <a:t>The #1 search engine in China, </a:t>
            </a:r>
            <a:r>
              <a:rPr lang="en-US" sz="2200" b="0" i="0" dirty="0">
                <a:solidFill>
                  <a:schemeClr val="accent5">
                    <a:lumMod val="40000"/>
                    <a:lumOff val="60000"/>
                  </a:schemeClr>
                </a:solidFill>
                <a:effectLst/>
                <a:hlinkClick r:id="rId2">
                  <a:extLst>
                    <a:ext uri="{A12FA001-AC4F-418D-AE19-62706E023703}">
                      <ahyp:hlinkClr xmlns:ahyp="http://schemas.microsoft.com/office/drawing/2018/hyperlinkcolor" val="tx"/>
                    </a:ext>
                  </a:extLst>
                </a:hlinkClick>
              </a:rPr>
              <a:t>Baidu</a:t>
            </a:r>
            <a:r>
              <a:rPr lang="en-US" sz="2200" b="0" i="0" dirty="0">
                <a:effectLst/>
              </a:rPr>
              <a:t>, is the third most popular search engine worldwide, receiving roughly 60% of domestic search traffic. </a:t>
            </a:r>
            <a:endParaRPr lang="en-IE" sz="2200" dirty="0"/>
          </a:p>
        </p:txBody>
      </p:sp>
      <p:sp>
        <p:nvSpPr>
          <p:cNvPr id="6" name="Text Placeholder 5">
            <a:extLst>
              <a:ext uri="{FF2B5EF4-FFF2-40B4-BE49-F238E27FC236}">
                <a16:creationId xmlns:a16="http://schemas.microsoft.com/office/drawing/2014/main" id="{ABFD9850-358F-42CD-AC73-370E3C7CB4FD}"/>
              </a:ext>
            </a:extLst>
          </p:cNvPr>
          <p:cNvSpPr>
            <a:spLocks noGrp="1"/>
          </p:cNvSpPr>
          <p:nvPr>
            <p:ph type="body" sz="quarter" idx="27"/>
          </p:nvPr>
        </p:nvSpPr>
        <p:spPr>
          <a:xfrm>
            <a:off x="4506913" y="3640208"/>
            <a:ext cx="3263900" cy="2657760"/>
          </a:xfrm>
        </p:spPr>
        <p:txBody>
          <a:bodyPr/>
          <a:lstStyle/>
          <a:p>
            <a:pPr algn="l"/>
            <a:r>
              <a:rPr lang="en-US" sz="2200" b="0" i="0" dirty="0">
                <a:solidFill>
                  <a:schemeClr val="accent5">
                    <a:lumMod val="40000"/>
                    <a:lumOff val="60000"/>
                  </a:schemeClr>
                </a:solidFill>
                <a:effectLst/>
                <a:hlinkClick r:id="rId3">
                  <a:extLst>
                    <a:ext uri="{A12FA001-AC4F-418D-AE19-62706E023703}">
                      <ahyp:hlinkClr xmlns:ahyp="http://schemas.microsoft.com/office/drawing/2018/hyperlinkcolor" val="tx"/>
                    </a:ext>
                  </a:extLst>
                </a:hlinkClick>
              </a:rPr>
              <a:t>Yandex</a:t>
            </a:r>
            <a:r>
              <a:rPr lang="en-US" sz="2200" b="0" i="0" dirty="0">
                <a:effectLst/>
              </a:rPr>
              <a:t> remains the dominant international search engine in Russia and parts of surrounding countries, although Google continues to try and secure this position for </a:t>
            </a:r>
            <a:r>
              <a:rPr lang="hr-BA" sz="2200" b="0" i="0" dirty="0">
                <a:effectLst/>
              </a:rPr>
              <a:t>itself</a:t>
            </a:r>
            <a:r>
              <a:rPr lang="en-US" sz="1600" b="0" i="0" dirty="0">
                <a:solidFill>
                  <a:srgbClr val="666666"/>
                </a:solidFill>
                <a:effectLst/>
                <a:latin typeface="Roboto" panose="02000000000000000000" pitchFamily="2" charset="0"/>
              </a:rPr>
              <a:t>.</a:t>
            </a:r>
            <a:endParaRPr lang="en-IE" sz="2200" dirty="0"/>
          </a:p>
        </p:txBody>
      </p:sp>
      <p:sp>
        <p:nvSpPr>
          <p:cNvPr id="7" name="Text Placeholder 6">
            <a:extLst>
              <a:ext uri="{FF2B5EF4-FFF2-40B4-BE49-F238E27FC236}">
                <a16:creationId xmlns:a16="http://schemas.microsoft.com/office/drawing/2014/main" id="{B976F9A6-6395-42BD-B000-C22023624F7A}"/>
              </a:ext>
            </a:extLst>
          </p:cNvPr>
          <p:cNvSpPr>
            <a:spLocks noGrp="1"/>
          </p:cNvSpPr>
          <p:nvPr>
            <p:ph type="body" sz="quarter" idx="28"/>
          </p:nvPr>
        </p:nvSpPr>
        <p:spPr>
          <a:xfrm>
            <a:off x="8328638" y="3640208"/>
            <a:ext cx="3263900" cy="2657760"/>
          </a:xfrm>
        </p:spPr>
        <p:txBody>
          <a:bodyPr/>
          <a:lstStyle/>
          <a:p>
            <a:pPr algn="l"/>
            <a:r>
              <a:rPr lang="en-US" sz="2200" b="0" i="0" dirty="0">
                <a:solidFill>
                  <a:schemeClr val="accent1">
                    <a:lumMod val="40000"/>
                    <a:lumOff val="60000"/>
                  </a:schemeClr>
                </a:solidFill>
                <a:effectLst/>
                <a:hlinkClick r:id="rId4">
                  <a:extLst>
                    <a:ext uri="{A12FA001-AC4F-418D-AE19-62706E023703}">
                      <ahyp:hlinkClr xmlns:ahyp="http://schemas.microsoft.com/office/drawing/2018/hyperlinkcolor" val="tx"/>
                    </a:ext>
                  </a:extLst>
                </a:hlinkClick>
              </a:rPr>
              <a:t>DuckDuckGo</a:t>
            </a:r>
            <a:r>
              <a:rPr lang="en-US" sz="2200" b="0" i="0" dirty="0">
                <a:effectLst/>
              </a:rPr>
              <a:t> is a unique international search engine because it does not store any user information. It shows the same results to all users regardless of search history or location</a:t>
            </a:r>
            <a:endParaRPr lang="en-IE" sz="2200" dirty="0"/>
          </a:p>
        </p:txBody>
      </p:sp>
      <p:sp>
        <p:nvSpPr>
          <p:cNvPr id="8" name="TextBox 7">
            <a:extLst>
              <a:ext uri="{FF2B5EF4-FFF2-40B4-BE49-F238E27FC236}">
                <a16:creationId xmlns:a16="http://schemas.microsoft.com/office/drawing/2014/main" id="{F0A57018-3C21-4552-B8FC-3F074D1EECB6}"/>
              </a:ext>
            </a:extLst>
          </p:cNvPr>
          <p:cNvSpPr txBox="1"/>
          <p:nvPr/>
        </p:nvSpPr>
        <p:spPr>
          <a:xfrm>
            <a:off x="614363" y="346229"/>
            <a:ext cx="10305171" cy="707886"/>
          </a:xfrm>
          <a:prstGeom prst="rect">
            <a:avLst/>
          </a:prstGeom>
          <a:noFill/>
        </p:spPr>
        <p:txBody>
          <a:bodyPr wrap="square" rtlCol="0">
            <a:spAutoFit/>
          </a:bodyPr>
          <a:lstStyle/>
          <a:p>
            <a:r>
              <a:rPr lang="en-IE" sz="4000" b="1" i="0" dirty="0">
                <a:solidFill>
                  <a:srgbClr val="5E5E5E"/>
                </a:solidFill>
                <a:effectLst/>
              </a:rPr>
              <a:t>List of search engines</a:t>
            </a:r>
          </a:p>
        </p:txBody>
      </p:sp>
      <p:pic>
        <p:nvPicPr>
          <p:cNvPr id="14" name="Picture Placeholder 13" descr="Icon&#10;&#10;Description automatically generated">
            <a:hlinkClick r:id="rId2"/>
            <a:extLst>
              <a:ext uri="{FF2B5EF4-FFF2-40B4-BE49-F238E27FC236}">
                <a16:creationId xmlns:a16="http://schemas.microsoft.com/office/drawing/2014/main" id="{ABEAED99-C54C-4ACE-A83A-8DBC276CC116}"/>
              </a:ext>
            </a:extLst>
          </p:cNvPr>
          <p:cNvPicPr>
            <a:picLocks noGrp="1" noChangeAspect="1"/>
          </p:cNvPicPr>
          <p:nvPr>
            <p:ph type="pic" sz="quarter" idx="19"/>
          </p:nvPr>
        </p:nvPicPr>
        <p:blipFill rotWithShape="1">
          <a:blip r:embed="rId5" cstate="screen">
            <a:extLst>
              <a:ext uri="{28A0092B-C50C-407E-A947-70E740481C1C}">
                <a14:useLocalDpi xmlns:a14="http://schemas.microsoft.com/office/drawing/2010/main"/>
              </a:ext>
            </a:extLst>
          </a:blip>
          <a:srcRect t="-88297" b="-88297"/>
          <a:stretch/>
        </p:blipFill>
        <p:spPr/>
      </p:pic>
      <p:pic>
        <p:nvPicPr>
          <p:cNvPr id="16" name="Picture Placeholder 15" descr="Logo, company name&#10;&#10;Description automatically generated">
            <a:hlinkClick r:id="rId3"/>
            <a:extLst>
              <a:ext uri="{FF2B5EF4-FFF2-40B4-BE49-F238E27FC236}">
                <a16:creationId xmlns:a16="http://schemas.microsoft.com/office/drawing/2014/main" id="{7AD7BDD6-4DE4-413A-9D6C-309AF342EB2D}"/>
              </a:ext>
            </a:extLst>
          </p:cNvPr>
          <p:cNvPicPr>
            <a:picLocks noGrp="1" noChangeAspect="1"/>
          </p:cNvPicPr>
          <p:nvPr>
            <p:ph type="pic" sz="quarter" idx="26"/>
          </p:nvPr>
        </p:nvPicPr>
        <p:blipFill rotWithShape="1">
          <a:blip r:embed="rId6" cstate="screen">
            <a:extLst>
              <a:ext uri="{28A0092B-C50C-407E-A947-70E740481C1C}">
                <a14:useLocalDpi xmlns:a14="http://schemas.microsoft.com/office/drawing/2010/main"/>
              </a:ext>
            </a:extLst>
          </a:blip>
          <a:srcRect t="-40233" b="-40233"/>
          <a:stretch/>
        </p:blipFill>
        <p:spPr/>
      </p:pic>
      <p:pic>
        <p:nvPicPr>
          <p:cNvPr id="18" name="Picture Placeholder 17" descr="Logo&#10;&#10;Description automatically generated with medium confidence">
            <a:hlinkClick r:id="rId4"/>
            <a:extLst>
              <a:ext uri="{FF2B5EF4-FFF2-40B4-BE49-F238E27FC236}">
                <a16:creationId xmlns:a16="http://schemas.microsoft.com/office/drawing/2014/main" id="{F03A9AD0-6DF2-4BA6-8918-D3475DBB6DD4}"/>
              </a:ext>
            </a:extLst>
          </p:cNvPr>
          <p:cNvPicPr>
            <a:picLocks noGrp="1" noChangeAspect="1"/>
          </p:cNvPicPr>
          <p:nvPr>
            <p:ph type="pic" sz="quarter" idx="25"/>
          </p:nvPr>
        </p:nvPicPr>
        <p:blipFill rotWithShape="1">
          <a:blip r:embed="rId7" cstate="screen">
            <a:extLst>
              <a:ext uri="{28A0092B-C50C-407E-A947-70E740481C1C}">
                <a14:useLocalDpi xmlns:a14="http://schemas.microsoft.com/office/drawing/2010/main"/>
              </a:ext>
            </a:extLst>
          </a:blip>
          <a:srcRect t="-63230" b="-63230"/>
          <a:stretch/>
        </p:blipFill>
        <p:spPr/>
      </p:pic>
    </p:spTree>
    <p:extLst>
      <p:ext uri="{BB962C8B-B14F-4D97-AF65-F5344CB8AC3E}">
        <p14:creationId xmlns:p14="http://schemas.microsoft.com/office/powerpoint/2010/main" val="23664889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9A0EA-AC45-4660-9953-B2C11EBCC9AB}"/>
              </a:ext>
            </a:extLst>
          </p:cNvPr>
          <p:cNvSpPr>
            <a:spLocks noGrp="1"/>
          </p:cNvSpPr>
          <p:nvPr>
            <p:ph type="body" sz="quarter" idx="13"/>
          </p:nvPr>
        </p:nvSpPr>
        <p:spPr>
          <a:xfrm>
            <a:off x="3304032" y="751463"/>
            <a:ext cx="8383092" cy="844269"/>
          </a:xfrm>
        </p:spPr>
        <p:txBody>
          <a:bodyPr>
            <a:normAutofit fontScale="92500" lnSpcReduction="20000"/>
          </a:bodyPr>
          <a:lstStyle/>
          <a:p>
            <a:pPr algn="r"/>
            <a:r>
              <a:rPr lang="hr-BA" dirty="0">
                <a:solidFill>
                  <a:srgbClr val="DD1B50"/>
                </a:solidFill>
              </a:rPr>
              <a:t>TOP TIP! </a:t>
            </a:r>
            <a:r>
              <a:rPr lang="hr-BA" dirty="0"/>
              <a:t>– If you would like to help the environment while browsing – use ECOSIA</a:t>
            </a:r>
            <a:endParaRPr lang="en-US" dirty="0"/>
          </a:p>
        </p:txBody>
      </p:sp>
      <p:sp>
        <p:nvSpPr>
          <p:cNvPr id="3" name="Text Placeholder 2">
            <a:extLst>
              <a:ext uri="{FF2B5EF4-FFF2-40B4-BE49-F238E27FC236}">
                <a16:creationId xmlns:a16="http://schemas.microsoft.com/office/drawing/2014/main" id="{857C8991-099C-4815-B749-052C4ED89803}"/>
              </a:ext>
            </a:extLst>
          </p:cNvPr>
          <p:cNvSpPr>
            <a:spLocks noGrp="1"/>
          </p:cNvSpPr>
          <p:nvPr>
            <p:ph type="body" sz="quarter" idx="14"/>
          </p:nvPr>
        </p:nvSpPr>
        <p:spPr>
          <a:xfrm>
            <a:off x="698781" y="2670048"/>
            <a:ext cx="11156987" cy="3108960"/>
          </a:xfrm>
        </p:spPr>
        <p:txBody>
          <a:bodyPr/>
          <a:lstStyle/>
          <a:p>
            <a:pPr marL="342900" indent="-342900">
              <a:buFont typeface="Wingdings" panose="05000000000000000000" pitchFamily="2" charset="2"/>
              <a:buChar char="ü"/>
            </a:pPr>
            <a:r>
              <a:rPr lang="en-US" b="1" dirty="0">
                <a:solidFill>
                  <a:srgbClr val="00ACA7"/>
                </a:solidFill>
              </a:rPr>
              <a:t>The search engine that plants trees.</a:t>
            </a:r>
            <a:endParaRPr lang="hr-BA" b="1" dirty="0">
              <a:solidFill>
                <a:srgbClr val="00ACA7"/>
              </a:solidFill>
            </a:endParaRPr>
          </a:p>
          <a:p>
            <a:pPr marL="342900" indent="-342900">
              <a:buFont typeface="Wingdings" panose="05000000000000000000" pitchFamily="2" charset="2"/>
              <a:buChar char="ü"/>
            </a:pPr>
            <a:r>
              <a:rPr lang="en-US" b="1" dirty="0">
                <a:solidFill>
                  <a:srgbClr val="00ACA7"/>
                </a:solidFill>
              </a:rPr>
              <a:t>The search engine Ecosia is trying to slow climate change by </a:t>
            </a:r>
            <a:r>
              <a:rPr lang="hr-BA" b="1" dirty="0">
                <a:solidFill>
                  <a:srgbClr val="00ACA7"/>
                </a:solidFill>
              </a:rPr>
              <a:t>funnelling</a:t>
            </a:r>
            <a:r>
              <a:rPr lang="en-US" b="1" dirty="0">
                <a:solidFill>
                  <a:srgbClr val="00ACA7"/>
                </a:solidFill>
              </a:rPr>
              <a:t> profits into organizations that plant trees in deforested areas.</a:t>
            </a:r>
            <a:endParaRPr lang="hr-BA" b="1" dirty="0">
              <a:solidFill>
                <a:srgbClr val="00ACA7"/>
              </a:solidFill>
            </a:endParaRPr>
          </a:p>
          <a:p>
            <a:pPr marL="342900" indent="-342900">
              <a:buFont typeface="Wingdings" panose="05000000000000000000" pitchFamily="2" charset="2"/>
              <a:buChar char="ü"/>
            </a:pPr>
            <a:r>
              <a:rPr lang="en-US" b="1" dirty="0">
                <a:solidFill>
                  <a:srgbClr val="00ACA7"/>
                </a:solidFill>
              </a:rPr>
              <a:t>How it works ... You search the web with Ecosia. Ads Search ads generate income for Ecosia. Ecosia uses this income to plant trees.</a:t>
            </a:r>
            <a:endParaRPr lang="hr-BA" b="1" dirty="0">
              <a:solidFill>
                <a:srgbClr val="00ACA7"/>
              </a:solidFill>
            </a:endParaRPr>
          </a:p>
          <a:p>
            <a:pPr marL="342900" indent="-342900">
              <a:buFont typeface="Wingdings" panose="05000000000000000000" pitchFamily="2" charset="2"/>
              <a:buChar char="ü"/>
            </a:pPr>
            <a:endParaRPr lang="hr-BA" b="1" dirty="0">
              <a:solidFill>
                <a:srgbClr val="00ACA7"/>
              </a:solidFill>
            </a:endParaRPr>
          </a:p>
          <a:p>
            <a:pPr algn="ctr"/>
            <a:r>
              <a:rPr lang="en-US" sz="3200" b="1" dirty="0">
                <a:solidFill>
                  <a:srgbClr val="00ACA7"/>
                </a:solidFill>
                <a:hlinkClick r:id="rId2">
                  <a:extLst>
                    <a:ext uri="{A12FA001-AC4F-418D-AE19-62706E023703}">
                      <ahyp:hlinkClr xmlns:ahyp="http://schemas.microsoft.com/office/drawing/2018/hyperlinkcolor" val="tx"/>
                    </a:ext>
                  </a:extLst>
                </a:hlinkClick>
              </a:rPr>
              <a:t>www.ecosia.org</a:t>
            </a:r>
            <a:r>
              <a:rPr lang="hr-BA" sz="3200" b="1" dirty="0">
                <a:solidFill>
                  <a:srgbClr val="00ACA7"/>
                </a:solidFill>
              </a:rPr>
              <a:t> </a:t>
            </a:r>
            <a:endParaRPr lang="en-US" sz="3200" b="1" dirty="0">
              <a:solidFill>
                <a:srgbClr val="00ACA7"/>
              </a:solidFill>
            </a:endParaRPr>
          </a:p>
        </p:txBody>
      </p:sp>
      <p:pic>
        <p:nvPicPr>
          <p:cNvPr id="4" name="Picture 3">
            <a:extLst>
              <a:ext uri="{FF2B5EF4-FFF2-40B4-BE49-F238E27FC236}">
                <a16:creationId xmlns:a16="http://schemas.microsoft.com/office/drawing/2014/main" id="{179A6E2C-1924-4790-ACDE-4EA46435BD88}"/>
              </a:ext>
            </a:extLst>
          </p:cNvPr>
          <p:cNvPicPr>
            <a:picLocks noChangeAspect="1"/>
          </p:cNvPicPr>
          <p:nvPr/>
        </p:nvPicPr>
        <p:blipFill>
          <a:blip r:embed="rId3"/>
          <a:stretch>
            <a:fillRect/>
          </a:stretch>
        </p:blipFill>
        <p:spPr>
          <a:xfrm>
            <a:off x="956881" y="402717"/>
            <a:ext cx="2524125" cy="1809750"/>
          </a:xfrm>
          <a:prstGeom prst="rect">
            <a:avLst/>
          </a:prstGeom>
        </p:spPr>
      </p:pic>
    </p:spTree>
    <p:extLst>
      <p:ext uri="{BB962C8B-B14F-4D97-AF65-F5344CB8AC3E}">
        <p14:creationId xmlns:p14="http://schemas.microsoft.com/office/powerpoint/2010/main" val="1358019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4458FC-EE27-4F87-B707-AB17FFEFCEB8}"/>
              </a:ext>
            </a:extLst>
          </p:cNvPr>
          <p:cNvSpPr>
            <a:spLocks noGrp="1"/>
          </p:cNvSpPr>
          <p:nvPr>
            <p:ph type="body" sz="quarter" idx="13"/>
          </p:nvPr>
        </p:nvSpPr>
        <p:spPr/>
        <p:txBody>
          <a:bodyPr>
            <a:normAutofit/>
          </a:bodyPr>
          <a:lstStyle/>
          <a:p>
            <a:pPr algn="l"/>
            <a:r>
              <a:rPr lang="en-US" b="1" i="0" dirty="0">
                <a:solidFill>
                  <a:srgbClr val="333333"/>
                </a:solidFill>
                <a:effectLst/>
              </a:rPr>
              <a:t>Online translation tools recommended by translators</a:t>
            </a:r>
          </a:p>
        </p:txBody>
      </p:sp>
      <p:sp>
        <p:nvSpPr>
          <p:cNvPr id="3" name="Text Placeholder 2">
            <a:extLst>
              <a:ext uri="{FF2B5EF4-FFF2-40B4-BE49-F238E27FC236}">
                <a16:creationId xmlns:a16="http://schemas.microsoft.com/office/drawing/2014/main" id="{0A9842D9-C9E3-4492-9179-E21B6313A262}"/>
              </a:ext>
            </a:extLst>
          </p:cNvPr>
          <p:cNvSpPr>
            <a:spLocks noGrp="1"/>
          </p:cNvSpPr>
          <p:nvPr>
            <p:ph type="body" sz="quarter" idx="14"/>
          </p:nvPr>
        </p:nvSpPr>
        <p:spPr>
          <a:xfrm>
            <a:off x="530137" y="1588150"/>
            <a:ext cx="11156987" cy="3537886"/>
          </a:xfrm>
        </p:spPr>
        <p:txBody>
          <a:bodyPr/>
          <a:lstStyle/>
          <a:p>
            <a:r>
              <a:rPr lang="en-US" i="0" dirty="0">
                <a:solidFill>
                  <a:srgbClr val="333333"/>
                </a:solidFill>
                <a:effectLst/>
              </a:rPr>
              <a:t>The translation process can often be somewhat tedious—sometimes covering a multitude of topics, requiring extensive research and contextual knowledge. Fortunately, the digital revolution triggered the creation of tools, software and resources that helps ease the burden of translation and improve efficiency, consistency and quality. Below is a list of translation tools that are recommended by translators:</a:t>
            </a:r>
          </a:p>
          <a:p>
            <a:pPr marL="342900" indent="-342900">
              <a:buFont typeface="Arial" panose="020B0604020202020204" pitchFamily="34" charset="0"/>
              <a:buChar char="•"/>
            </a:pPr>
            <a:r>
              <a:rPr lang="en-IE" i="0" dirty="0">
                <a:solidFill>
                  <a:schemeClr val="tx1"/>
                </a:solidFill>
                <a:effectLst/>
                <a:hlinkClick r:id="rId2"/>
              </a:rPr>
              <a:t>Linguee</a:t>
            </a:r>
            <a:endParaRPr lang="en-IE" i="0" dirty="0">
              <a:solidFill>
                <a:schemeClr val="tx1"/>
              </a:solidFill>
              <a:effectLst/>
            </a:endParaRPr>
          </a:p>
          <a:p>
            <a:pPr marL="342900" indent="-342900">
              <a:buFont typeface="Arial" panose="020B0604020202020204" pitchFamily="34" charset="0"/>
              <a:buChar char="•"/>
            </a:pPr>
            <a:r>
              <a:rPr lang="hr-BA" dirty="0">
                <a:solidFill>
                  <a:schemeClr val="tx1"/>
                </a:solidFill>
                <a:hlinkClick r:id="rId3"/>
              </a:rPr>
              <a:t>Reverso</a:t>
            </a:r>
            <a:endParaRPr lang="hr-BA" dirty="0">
              <a:solidFill>
                <a:schemeClr val="tx1"/>
              </a:solidFill>
            </a:endParaRPr>
          </a:p>
          <a:p>
            <a:pPr marL="342900" indent="-342900">
              <a:buFont typeface="Arial" panose="020B0604020202020204" pitchFamily="34" charset="0"/>
              <a:buChar char="•"/>
            </a:pPr>
            <a:r>
              <a:rPr lang="hr-BA" dirty="0">
                <a:solidFill>
                  <a:schemeClr val="tx1"/>
                </a:solidFill>
                <a:hlinkClick r:id="rId4"/>
              </a:rPr>
              <a:t>Google Translate </a:t>
            </a:r>
            <a:r>
              <a:rPr lang="hr-BA" dirty="0">
                <a:solidFill>
                  <a:schemeClr val="tx1"/>
                </a:solidFill>
              </a:rPr>
              <a:t>including the plugin</a:t>
            </a:r>
          </a:p>
          <a:p>
            <a:pPr marL="342900" indent="-342900">
              <a:buFont typeface="Arial" panose="020B0604020202020204" pitchFamily="34" charset="0"/>
              <a:buChar char="•"/>
            </a:pPr>
            <a:r>
              <a:rPr lang="hr-BA" dirty="0">
                <a:solidFill>
                  <a:schemeClr val="tx1"/>
                </a:solidFill>
                <a:hlinkClick r:id="rId5"/>
              </a:rPr>
              <a:t>Captions on Youtube</a:t>
            </a:r>
            <a:endParaRPr lang="en-IE" dirty="0">
              <a:solidFill>
                <a:schemeClr val="tx1"/>
              </a:solidFill>
            </a:endParaRPr>
          </a:p>
          <a:p>
            <a:pPr marL="342900" indent="-342900">
              <a:buFont typeface="Arial" panose="020B0604020202020204" pitchFamily="34" charset="0"/>
              <a:buChar char="•"/>
            </a:pPr>
            <a:endParaRPr lang="en-IE" dirty="0">
              <a:solidFill>
                <a:schemeClr val="tx1"/>
              </a:solidFill>
            </a:endParaRPr>
          </a:p>
        </p:txBody>
      </p:sp>
      <p:pic>
        <p:nvPicPr>
          <p:cNvPr id="5" name="Picture 4" descr="Graphical user interface&#10;&#10;Description automatically generated">
            <a:extLst>
              <a:ext uri="{FF2B5EF4-FFF2-40B4-BE49-F238E27FC236}">
                <a16:creationId xmlns:a16="http://schemas.microsoft.com/office/drawing/2014/main" id="{765A3D52-1A9D-4E12-87E3-F08793036A30}"/>
              </a:ext>
            </a:extLst>
          </p:cNvPr>
          <p:cNvPicPr>
            <a:picLocks noChangeAspect="1"/>
          </p:cNvPicPr>
          <p:nvPr/>
        </p:nvPicPr>
        <p:blipFill>
          <a:blip r:embed="rId6"/>
          <a:stretch>
            <a:fillRect/>
          </a:stretch>
        </p:blipFill>
        <p:spPr>
          <a:xfrm>
            <a:off x="5929271" y="3371222"/>
            <a:ext cx="4591353" cy="2525987"/>
          </a:xfrm>
          <a:prstGeom prst="rect">
            <a:avLst/>
          </a:prstGeom>
          <a:ln>
            <a:solidFill>
              <a:schemeClr val="bg1"/>
            </a:solidFill>
          </a:ln>
        </p:spPr>
      </p:pic>
    </p:spTree>
    <p:extLst>
      <p:ext uri="{BB962C8B-B14F-4D97-AF65-F5344CB8AC3E}">
        <p14:creationId xmlns:p14="http://schemas.microsoft.com/office/powerpoint/2010/main" val="31830893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187C99-35DD-4121-A217-2DB02CE55733}"/>
              </a:ext>
            </a:extLst>
          </p:cNvPr>
          <p:cNvSpPr>
            <a:spLocks noGrp="1"/>
          </p:cNvSpPr>
          <p:nvPr>
            <p:ph type="body" sz="quarter" idx="15"/>
          </p:nvPr>
        </p:nvSpPr>
        <p:spPr/>
        <p:txBody>
          <a:bodyPr/>
          <a:lstStyle/>
          <a:p>
            <a:r>
              <a:rPr lang="en-IE" dirty="0"/>
              <a:t>TOOL NAME: </a:t>
            </a:r>
            <a:r>
              <a:rPr lang="en-IE" dirty="0">
                <a:hlinkClick r:id="rId2"/>
              </a:rPr>
              <a:t>Linguee</a:t>
            </a:r>
            <a:endParaRPr lang="en-IE" dirty="0"/>
          </a:p>
        </p:txBody>
      </p:sp>
      <p:sp>
        <p:nvSpPr>
          <p:cNvPr id="3" name="Text Placeholder 2">
            <a:extLst>
              <a:ext uri="{FF2B5EF4-FFF2-40B4-BE49-F238E27FC236}">
                <a16:creationId xmlns:a16="http://schemas.microsoft.com/office/drawing/2014/main" id="{3E2305B6-9E62-4DD3-A420-C631AC2F9ADB}"/>
              </a:ext>
            </a:extLst>
          </p:cNvPr>
          <p:cNvSpPr>
            <a:spLocks noGrp="1"/>
          </p:cNvSpPr>
          <p:nvPr>
            <p:ph type="body" sz="quarter" idx="16"/>
          </p:nvPr>
        </p:nvSpPr>
        <p:spPr>
          <a:xfrm>
            <a:off x="571313" y="2355295"/>
            <a:ext cx="5798665" cy="3850196"/>
          </a:xfrm>
        </p:spPr>
        <p:txBody>
          <a:bodyPr/>
          <a:lstStyle/>
          <a:p>
            <a:r>
              <a:rPr lang="en-US" i="0" dirty="0">
                <a:solidFill>
                  <a:srgbClr val="5E5E5E"/>
                </a:solidFill>
                <a:effectLst/>
              </a:rPr>
              <a:t>A crowd </a:t>
            </a:r>
            <a:r>
              <a:rPr lang="en-US" i="0" dirty="0" err="1">
                <a:solidFill>
                  <a:srgbClr val="5E5E5E"/>
                </a:solidFill>
                <a:effectLst/>
              </a:rPr>
              <a:t>favo</a:t>
            </a:r>
            <a:r>
              <a:rPr lang="hr-BA" i="0" dirty="0">
                <a:solidFill>
                  <a:srgbClr val="5E5E5E"/>
                </a:solidFill>
                <a:effectLst/>
              </a:rPr>
              <a:t>u</a:t>
            </a:r>
            <a:r>
              <a:rPr lang="en-US" i="0" dirty="0">
                <a:solidFill>
                  <a:srgbClr val="5E5E5E"/>
                </a:solidFill>
                <a:effectLst/>
              </a:rPr>
              <a:t>rite, this unique translation tool combines a dictionary with a search engine, so you can search for bilingual texts, words and expressions in different languages to check meanings and contextual translations. </a:t>
            </a:r>
            <a:r>
              <a:rPr lang="en-US" i="0" strike="noStrike" dirty="0">
                <a:solidFill>
                  <a:srgbClr val="5E5E5E"/>
                </a:solidFill>
                <a:effectLst/>
              </a:rPr>
              <a:t>Linguee</a:t>
            </a:r>
            <a:r>
              <a:rPr lang="en-US" i="0" dirty="0">
                <a:solidFill>
                  <a:srgbClr val="5E5E5E"/>
                </a:solidFill>
                <a:effectLst/>
              </a:rPr>
              <a:t> also searches the web for relevant translated documents and shows you how a word is being translated throughout the internet. It is often used in conjunction with Google Images to help translators and language learners alike.</a:t>
            </a:r>
            <a:endParaRPr lang="en-IE" dirty="0">
              <a:solidFill>
                <a:srgbClr val="5E5E5E"/>
              </a:solidFill>
            </a:endParaRPr>
          </a:p>
        </p:txBody>
      </p:sp>
      <p:pic>
        <p:nvPicPr>
          <p:cNvPr id="6" name="Picture Placeholder 5" descr="Graphical user interface, text, application&#10;&#10;Description automatically generated">
            <a:extLst>
              <a:ext uri="{FF2B5EF4-FFF2-40B4-BE49-F238E27FC236}">
                <a16:creationId xmlns:a16="http://schemas.microsoft.com/office/drawing/2014/main" id="{8C55428B-4E61-4B8A-9550-F23EF9CC99ED}"/>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b="-5064"/>
          <a:stretch/>
        </p:blipFill>
        <p:spPr>
          <a:xfrm>
            <a:off x="8802435" y="1223694"/>
            <a:ext cx="3389565" cy="4033653"/>
          </a:xfrm>
        </p:spPr>
      </p:pic>
    </p:spTree>
    <p:extLst>
      <p:ext uri="{BB962C8B-B14F-4D97-AF65-F5344CB8AC3E}">
        <p14:creationId xmlns:p14="http://schemas.microsoft.com/office/powerpoint/2010/main" val="34378458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187C99-35DD-4121-A217-2DB02CE55733}"/>
              </a:ext>
            </a:extLst>
          </p:cNvPr>
          <p:cNvSpPr>
            <a:spLocks noGrp="1"/>
          </p:cNvSpPr>
          <p:nvPr>
            <p:ph type="body" sz="quarter" idx="15"/>
          </p:nvPr>
        </p:nvSpPr>
        <p:spPr/>
        <p:txBody>
          <a:bodyPr/>
          <a:lstStyle/>
          <a:p>
            <a:r>
              <a:rPr lang="en-IE" dirty="0"/>
              <a:t>TOOL NAME: </a:t>
            </a:r>
            <a:r>
              <a:rPr lang="en-IE" dirty="0">
                <a:hlinkClick r:id="rId2"/>
              </a:rPr>
              <a:t>Reverso</a:t>
            </a:r>
            <a:endParaRPr lang="en-IE" dirty="0"/>
          </a:p>
        </p:txBody>
      </p:sp>
      <p:sp>
        <p:nvSpPr>
          <p:cNvPr id="3" name="Text Placeholder 2">
            <a:extLst>
              <a:ext uri="{FF2B5EF4-FFF2-40B4-BE49-F238E27FC236}">
                <a16:creationId xmlns:a16="http://schemas.microsoft.com/office/drawing/2014/main" id="{3E2305B6-9E62-4DD3-A420-C631AC2F9ADB}"/>
              </a:ext>
            </a:extLst>
          </p:cNvPr>
          <p:cNvSpPr>
            <a:spLocks noGrp="1"/>
          </p:cNvSpPr>
          <p:nvPr>
            <p:ph type="body" sz="quarter" idx="16"/>
          </p:nvPr>
        </p:nvSpPr>
        <p:spPr>
          <a:xfrm>
            <a:off x="571313" y="2636649"/>
            <a:ext cx="5798665" cy="3850196"/>
          </a:xfrm>
        </p:spPr>
        <p:txBody>
          <a:bodyPr/>
          <a:lstStyle/>
          <a:p>
            <a:r>
              <a:rPr lang="en-US" b="1" i="0" dirty="0">
                <a:solidFill>
                  <a:srgbClr val="5E5E5E"/>
                </a:solidFill>
                <a:effectLst/>
              </a:rPr>
              <a:t>Reverso</a:t>
            </a:r>
            <a:r>
              <a:rPr lang="en-US" b="0" i="0" dirty="0">
                <a:solidFill>
                  <a:srgbClr val="5E5E5E"/>
                </a:solidFill>
                <a:effectLst/>
              </a:rPr>
              <a:t> is a company specialized in AI-based language tools </a:t>
            </a:r>
            <a:r>
              <a:rPr lang="en-US" b="0" i="0" u="none" strike="noStrike" dirty="0">
                <a:solidFill>
                  <a:srgbClr val="5E5E5E"/>
                </a:solidFill>
                <a:effectLst/>
              </a:rPr>
              <a:t>translation aids</a:t>
            </a:r>
            <a:r>
              <a:rPr lang="en-US" b="0" i="0" dirty="0">
                <a:solidFill>
                  <a:srgbClr val="5E5E5E"/>
                </a:solidFill>
                <a:effectLst/>
              </a:rPr>
              <a:t> and </a:t>
            </a:r>
            <a:r>
              <a:rPr lang="en-US" b="0" i="0" u="none" strike="noStrike" dirty="0">
                <a:solidFill>
                  <a:srgbClr val="5E5E5E"/>
                </a:solidFill>
                <a:effectLst/>
              </a:rPr>
              <a:t>language services</a:t>
            </a:r>
            <a:r>
              <a:rPr lang="en-US" b="0" i="0" dirty="0">
                <a:solidFill>
                  <a:srgbClr val="5E5E5E"/>
                </a:solidFill>
                <a:effectLst/>
              </a:rPr>
              <a:t>. These include online translation based on NMT (Neural Machine Translation), contextual dictionaries, </a:t>
            </a:r>
            <a:r>
              <a:rPr lang="en-US" b="0" i="0" u="none" strike="noStrike" dirty="0">
                <a:solidFill>
                  <a:srgbClr val="5E5E5E"/>
                </a:solidFill>
                <a:effectLst/>
              </a:rPr>
              <a:t>online bilingual concordances</a:t>
            </a:r>
            <a:r>
              <a:rPr lang="en-US" b="0" i="0" dirty="0">
                <a:solidFill>
                  <a:srgbClr val="5E5E5E"/>
                </a:solidFill>
                <a:effectLst/>
              </a:rPr>
              <a:t>, grammar and spell checking and conjugation tools.</a:t>
            </a:r>
            <a:endParaRPr lang="en-IE" dirty="0">
              <a:solidFill>
                <a:srgbClr val="5E5E5E"/>
              </a:solidFill>
            </a:endParaRPr>
          </a:p>
        </p:txBody>
      </p:sp>
      <p:pic>
        <p:nvPicPr>
          <p:cNvPr id="8" name="Picture Placeholder 7" descr="Text&#10;&#10;Description automatically generated">
            <a:extLst>
              <a:ext uri="{FF2B5EF4-FFF2-40B4-BE49-F238E27FC236}">
                <a16:creationId xmlns:a16="http://schemas.microsoft.com/office/drawing/2014/main" id="{5A12889D-78C5-4166-AF89-24CB56FC9719}"/>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t="4740" b="28314"/>
          <a:stretch/>
        </p:blipFill>
        <p:spPr>
          <a:xfrm>
            <a:off x="8802435" y="1223694"/>
            <a:ext cx="3389565" cy="4033653"/>
          </a:xfrm>
        </p:spPr>
      </p:pic>
    </p:spTree>
    <p:extLst>
      <p:ext uri="{BB962C8B-B14F-4D97-AF65-F5344CB8AC3E}">
        <p14:creationId xmlns:p14="http://schemas.microsoft.com/office/powerpoint/2010/main" val="10450036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187C99-35DD-4121-A217-2DB02CE55733}"/>
              </a:ext>
            </a:extLst>
          </p:cNvPr>
          <p:cNvSpPr>
            <a:spLocks noGrp="1"/>
          </p:cNvSpPr>
          <p:nvPr>
            <p:ph type="body" sz="quarter" idx="15"/>
          </p:nvPr>
        </p:nvSpPr>
        <p:spPr/>
        <p:txBody>
          <a:bodyPr/>
          <a:lstStyle/>
          <a:p>
            <a:r>
              <a:rPr lang="en-IE" dirty="0"/>
              <a:t>TOOL NAME: </a:t>
            </a:r>
            <a:r>
              <a:rPr lang="en-IE" dirty="0">
                <a:hlinkClick r:id="rId2"/>
              </a:rPr>
              <a:t>Google Translate</a:t>
            </a:r>
            <a:endParaRPr lang="en-IE" dirty="0"/>
          </a:p>
        </p:txBody>
      </p:sp>
      <p:sp>
        <p:nvSpPr>
          <p:cNvPr id="3" name="Text Placeholder 2">
            <a:extLst>
              <a:ext uri="{FF2B5EF4-FFF2-40B4-BE49-F238E27FC236}">
                <a16:creationId xmlns:a16="http://schemas.microsoft.com/office/drawing/2014/main" id="{3E2305B6-9E62-4DD3-A420-C631AC2F9ADB}"/>
              </a:ext>
            </a:extLst>
          </p:cNvPr>
          <p:cNvSpPr>
            <a:spLocks noGrp="1"/>
          </p:cNvSpPr>
          <p:nvPr>
            <p:ph type="body" sz="quarter" idx="16"/>
          </p:nvPr>
        </p:nvSpPr>
        <p:spPr>
          <a:xfrm>
            <a:off x="571313" y="2686891"/>
            <a:ext cx="5798665" cy="3850196"/>
          </a:xfrm>
        </p:spPr>
        <p:txBody>
          <a:bodyPr/>
          <a:lstStyle/>
          <a:p>
            <a:r>
              <a:rPr lang="en-US" b="1" i="0" dirty="0">
                <a:solidFill>
                  <a:srgbClr val="5E5E5E"/>
                </a:solidFill>
                <a:effectLst/>
              </a:rPr>
              <a:t>Google Translate </a:t>
            </a:r>
            <a:r>
              <a:rPr lang="en-US" i="0" dirty="0">
                <a:solidFill>
                  <a:srgbClr val="5E5E5E"/>
                </a:solidFill>
                <a:effectLst/>
              </a:rPr>
              <a:t>is a multilingual </a:t>
            </a:r>
            <a:r>
              <a:rPr lang="en-US" i="0" u="none" strike="noStrike" dirty="0">
                <a:solidFill>
                  <a:srgbClr val="5E5E5E"/>
                </a:solidFill>
                <a:effectLst/>
              </a:rPr>
              <a:t>neural machine translation</a:t>
            </a:r>
            <a:r>
              <a:rPr lang="en-US" i="0" dirty="0">
                <a:solidFill>
                  <a:srgbClr val="5E5E5E"/>
                </a:solidFill>
                <a:effectLst/>
              </a:rPr>
              <a:t> service developed by </a:t>
            </a:r>
            <a:r>
              <a:rPr lang="en-US" i="0" u="none" strike="noStrike" dirty="0">
                <a:solidFill>
                  <a:srgbClr val="5E5E5E"/>
                </a:solidFill>
                <a:effectLst/>
              </a:rPr>
              <a:t>Google</a:t>
            </a:r>
            <a:r>
              <a:rPr lang="en-US" i="0" dirty="0">
                <a:solidFill>
                  <a:srgbClr val="5E5E5E"/>
                </a:solidFill>
                <a:effectLst/>
              </a:rPr>
              <a:t>, to translate text, documents and websites from one language into another. It offers a </a:t>
            </a:r>
            <a:r>
              <a:rPr lang="en-US" i="0" u="none" strike="noStrike" dirty="0">
                <a:solidFill>
                  <a:srgbClr val="5E5E5E"/>
                </a:solidFill>
                <a:effectLst/>
              </a:rPr>
              <a:t>website interface</a:t>
            </a:r>
            <a:r>
              <a:rPr lang="en-US" i="0" dirty="0">
                <a:solidFill>
                  <a:srgbClr val="5E5E5E"/>
                </a:solidFill>
                <a:effectLst/>
              </a:rPr>
              <a:t>, a </a:t>
            </a:r>
            <a:r>
              <a:rPr lang="en-US" i="0" u="none" strike="noStrike" dirty="0">
                <a:solidFill>
                  <a:srgbClr val="5E5E5E"/>
                </a:solidFill>
                <a:effectLst/>
              </a:rPr>
              <a:t>mobile app</a:t>
            </a:r>
            <a:r>
              <a:rPr lang="en-US" i="0" dirty="0">
                <a:solidFill>
                  <a:srgbClr val="5E5E5E"/>
                </a:solidFill>
                <a:effectLst/>
              </a:rPr>
              <a:t> for </a:t>
            </a:r>
            <a:r>
              <a:rPr lang="en-US" i="0" u="none" strike="noStrike" dirty="0">
                <a:solidFill>
                  <a:srgbClr val="5E5E5E"/>
                </a:solidFill>
                <a:effectLst/>
              </a:rPr>
              <a:t>Android</a:t>
            </a:r>
            <a:r>
              <a:rPr lang="en-US" i="0" dirty="0">
                <a:solidFill>
                  <a:srgbClr val="5E5E5E"/>
                </a:solidFill>
                <a:effectLst/>
              </a:rPr>
              <a:t> and </a:t>
            </a:r>
            <a:r>
              <a:rPr lang="en-US" i="0" u="none" strike="noStrike" dirty="0">
                <a:solidFill>
                  <a:srgbClr val="5E5E5E"/>
                </a:solidFill>
                <a:effectLst/>
              </a:rPr>
              <a:t>iOS</a:t>
            </a:r>
            <a:endParaRPr lang="en-IE" dirty="0">
              <a:solidFill>
                <a:srgbClr val="5E5E5E"/>
              </a:solidFill>
            </a:endParaRPr>
          </a:p>
        </p:txBody>
      </p:sp>
      <p:pic>
        <p:nvPicPr>
          <p:cNvPr id="10" name="Picture Placeholder 9" descr="Graphical user interface, text, application, chat or text message, email&#10;&#10;Description automatically generated">
            <a:extLst>
              <a:ext uri="{FF2B5EF4-FFF2-40B4-BE49-F238E27FC236}">
                <a16:creationId xmlns:a16="http://schemas.microsoft.com/office/drawing/2014/main" id="{3D5B7A74-66B1-4A96-AAAA-8334C4C241B5}"/>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26352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BD031-B5B3-4284-B1D9-A392EA131394}"/>
              </a:ext>
            </a:extLst>
          </p:cNvPr>
          <p:cNvSpPr>
            <a:spLocks noGrp="1"/>
          </p:cNvSpPr>
          <p:nvPr>
            <p:ph type="body" sz="quarter" idx="13"/>
          </p:nvPr>
        </p:nvSpPr>
        <p:spPr>
          <a:xfrm>
            <a:off x="266831" y="1596644"/>
            <a:ext cx="4755407" cy="1348096"/>
          </a:xfrm>
        </p:spPr>
        <p:txBody>
          <a:bodyPr>
            <a:normAutofit lnSpcReduction="10000"/>
          </a:bodyPr>
          <a:lstStyle/>
          <a:p>
            <a:r>
              <a:rPr lang="hr-BA" dirty="0"/>
              <a:t>Read and learn</a:t>
            </a:r>
          </a:p>
          <a:p>
            <a:r>
              <a:rPr lang="en-GB" sz="2400" b="0" dirty="0"/>
              <a:t>MEDICI (Mapping Digital Inclusion) article </a:t>
            </a:r>
            <a:endParaRPr lang="en-US" sz="2400" b="0" dirty="0"/>
          </a:p>
        </p:txBody>
      </p:sp>
      <p:sp>
        <p:nvSpPr>
          <p:cNvPr id="3" name="Text Placeholder 2">
            <a:extLst>
              <a:ext uri="{FF2B5EF4-FFF2-40B4-BE49-F238E27FC236}">
                <a16:creationId xmlns:a16="http://schemas.microsoft.com/office/drawing/2014/main" id="{C6B86588-9B62-4390-9C40-530AAE8FE114}"/>
              </a:ext>
            </a:extLst>
          </p:cNvPr>
          <p:cNvSpPr>
            <a:spLocks noGrp="1"/>
          </p:cNvSpPr>
          <p:nvPr>
            <p:ph type="body" sz="quarter" idx="14"/>
          </p:nvPr>
        </p:nvSpPr>
        <p:spPr>
          <a:xfrm>
            <a:off x="535709" y="4476935"/>
            <a:ext cx="5975043" cy="2464770"/>
          </a:xfrm>
        </p:spPr>
        <p:txBody>
          <a:bodyPr/>
          <a:lstStyle/>
          <a:p>
            <a:r>
              <a:rPr lang="en-GB" dirty="0">
                <a:solidFill>
                  <a:schemeClr val="tx1"/>
                </a:solidFill>
              </a:rPr>
              <a:t>This article provides a great insight into explaining the digital gap of migrants. It provides good practice examples of how to engage migrants in digital skills training.</a:t>
            </a:r>
          </a:p>
        </p:txBody>
      </p:sp>
      <p:sp>
        <p:nvSpPr>
          <p:cNvPr id="10" name="Arrow: Bent 9">
            <a:extLst>
              <a:ext uri="{FF2B5EF4-FFF2-40B4-BE49-F238E27FC236}">
                <a16:creationId xmlns:a16="http://schemas.microsoft.com/office/drawing/2014/main" id="{8E4366F7-D039-45C8-B496-30502490C0F0}"/>
              </a:ext>
            </a:extLst>
          </p:cNvPr>
          <p:cNvSpPr/>
          <p:nvPr/>
        </p:nvSpPr>
        <p:spPr>
          <a:xfrm flipV="1">
            <a:off x="4300249" y="2980183"/>
            <a:ext cx="2265590" cy="843809"/>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8631"/>
              </a:solidFill>
            </a:endParaRPr>
          </a:p>
        </p:txBody>
      </p:sp>
      <p:pic>
        <p:nvPicPr>
          <p:cNvPr id="12" name="Graphic 11" descr="Mouse outline">
            <a:extLst>
              <a:ext uri="{FF2B5EF4-FFF2-40B4-BE49-F238E27FC236}">
                <a16:creationId xmlns:a16="http://schemas.microsoft.com/office/drawing/2014/main" id="{2281BDC9-843A-4EE2-9322-BFF8F1AD3D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999002">
            <a:off x="6020601" y="2522982"/>
            <a:ext cx="914400" cy="914400"/>
          </a:xfrm>
          <a:prstGeom prst="rect">
            <a:avLst/>
          </a:prstGeom>
        </p:spPr>
      </p:pic>
      <p:pic>
        <p:nvPicPr>
          <p:cNvPr id="5" name="Picture 4">
            <a:hlinkClick r:id="rId4"/>
            <a:extLst>
              <a:ext uri="{FF2B5EF4-FFF2-40B4-BE49-F238E27FC236}">
                <a16:creationId xmlns:a16="http://schemas.microsoft.com/office/drawing/2014/main" id="{ABCB34FA-5D0D-44DC-BBCC-04028D1DF388}"/>
              </a:ext>
            </a:extLst>
          </p:cNvPr>
          <p:cNvPicPr>
            <a:picLocks noChangeAspect="1"/>
          </p:cNvPicPr>
          <p:nvPr/>
        </p:nvPicPr>
        <p:blipFill>
          <a:blip r:embed="rId5"/>
          <a:stretch>
            <a:fillRect/>
          </a:stretch>
        </p:blipFill>
        <p:spPr>
          <a:xfrm>
            <a:off x="7121935" y="0"/>
            <a:ext cx="4803234" cy="6858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437049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4A1967-B7BF-4A1E-9078-9F84A1EB2BAF}"/>
              </a:ext>
            </a:extLst>
          </p:cNvPr>
          <p:cNvSpPr>
            <a:spLocks noGrp="1"/>
          </p:cNvSpPr>
          <p:nvPr>
            <p:ph type="body" sz="quarter" idx="13"/>
          </p:nvPr>
        </p:nvSpPr>
        <p:spPr>
          <a:xfrm>
            <a:off x="1766517" y="246800"/>
            <a:ext cx="10600546" cy="953429"/>
          </a:xfrm>
        </p:spPr>
        <p:txBody>
          <a:bodyPr/>
          <a:lstStyle/>
          <a:p>
            <a:r>
              <a:rPr lang="en-US" dirty="0"/>
              <a:t>Women In Language</a:t>
            </a:r>
            <a:r>
              <a:rPr lang="hr-BA" dirty="0"/>
              <a:t> – join an online community</a:t>
            </a:r>
            <a:endParaRPr lang="en-US" dirty="0"/>
          </a:p>
        </p:txBody>
      </p:sp>
      <p:sp>
        <p:nvSpPr>
          <p:cNvPr id="3" name="Text Placeholder 2">
            <a:extLst>
              <a:ext uri="{FF2B5EF4-FFF2-40B4-BE49-F238E27FC236}">
                <a16:creationId xmlns:a16="http://schemas.microsoft.com/office/drawing/2014/main" id="{137314DA-41C2-4083-AD21-B1EFD71AC042}"/>
              </a:ext>
            </a:extLst>
          </p:cNvPr>
          <p:cNvSpPr>
            <a:spLocks noGrp="1"/>
          </p:cNvSpPr>
          <p:nvPr>
            <p:ph type="body" sz="quarter" idx="14"/>
          </p:nvPr>
        </p:nvSpPr>
        <p:spPr>
          <a:xfrm>
            <a:off x="1085850" y="1037793"/>
            <a:ext cx="10587038" cy="2589642"/>
          </a:xfrm>
        </p:spPr>
        <p:txBody>
          <a:bodyPr/>
          <a:lstStyle/>
          <a:p>
            <a:r>
              <a:rPr lang="hr-BA" dirty="0"/>
              <a:t>Lately, women have had more opportunities to join online networking communities.</a:t>
            </a:r>
          </a:p>
          <a:p>
            <a:r>
              <a:rPr lang="hr-BA" dirty="0"/>
              <a:t>To overcome any language barriers, we recommend you look for and join networking opportunities with your peer female students, women in business, or women in your community. This will fast forward your language progression.</a:t>
            </a:r>
          </a:p>
          <a:p>
            <a:r>
              <a:rPr lang="hr-BA" dirty="0"/>
              <a:t>Here is one event and community you can join: </a:t>
            </a:r>
            <a:r>
              <a:rPr lang="hr-BA" dirty="0">
                <a:hlinkClick r:id="rId2"/>
              </a:rPr>
              <a:t>Women In Language</a:t>
            </a:r>
            <a:endParaRPr lang="hr-BA" dirty="0"/>
          </a:p>
          <a:p>
            <a:endParaRPr lang="en-US" dirty="0"/>
          </a:p>
        </p:txBody>
      </p:sp>
      <p:pic>
        <p:nvPicPr>
          <p:cNvPr id="5" name="Picture 4" descr="Text&#10;&#10;Description automatically generated">
            <a:extLst>
              <a:ext uri="{FF2B5EF4-FFF2-40B4-BE49-F238E27FC236}">
                <a16:creationId xmlns:a16="http://schemas.microsoft.com/office/drawing/2014/main" id="{6C925D2C-B13E-4148-A40E-3A9B194A8A00}"/>
              </a:ext>
            </a:extLst>
          </p:cNvPr>
          <p:cNvPicPr>
            <a:picLocks noChangeAspect="1"/>
          </p:cNvPicPr>
          <p:nvPr/>
        </p:nvPicPr>
        <p:blipFill>
          <a:blip r:embed="rId3"/>
          <a:stretch>
            <a:fillRect/>
          </a:stretch>
        </p:blipFill>
        <p:spPr>
          <a:xfrm>
            <a:off x="7222853" y="3429000"/>
            <a:ext cx="4007855" cy="2128064"/>
          </a:xfrm>
          <a:prstGeom prst="rect">
            <a:avLst/>
          </a:prstGeom>
        </p:spPr>
      </p:pic>
      <p:sp>
        <p:nvSpPr>
          <p:cNvPr id="6" name="TextBox 5">
            <a:extLst>
              <a:ext uri="{FF2B5EF4-FFF2-40B4-BE49-F238E27FC236}">
                <a16:creationId xmlns:a16="http://schemas.microsoft.com/office/drawing/2014/main" id="{C110A11A-0B67-4500-91BF-782A93235248}"/>
              </a:ext>
            </a:extLst>
          </p:cNvPr>
          <p:cNvSpPr txBox="1"/>
          <p:nvPr/>
        </p:nvSpPr>
        <p:spPr>
          <a:xfrm>
            <a:off x="1064573" y="3194880"/>
            <a:ext cx="6002217" cy="3416320"/>
          </a:xfrm>
          <a:custGeom>
            <a:avLst/>
            <a:gdLst>
              <a:gd name="connsiteX0" fmla="*/ 0 w 6002217"/>
              <a:gd name="connsiteY0" fmla="*/ 0 h 3416320"/>
              <a:gd name="connsiteX1" fmla="*/ 485634 w 6002217"/>
              <a:gd name="connsiteY1" fmla="*/ 0 h 3416320"/>
              <a:gd name="connsiteX2" fmla="*/ 851224 w 6002217"/>
              <a:gd name="connsiteY2" fmla="*/ 0 h 3416320"/>
              <a:gd name="connsiteX3" fmla="*/ 1516924 w 6002217"/>
              <a:gd name="connsiteY3" fmla="*/ 0 h 3416320"/>
              <a:gd name="connsiteX4" fmla="*/ 2002558 w 6002217"/>
              <a:gd name="connsiteY4" fmla="*/ 0 h 3416320"/>
              <a:gd name="connsiteX5" fmla="*/ 2488192 w 6002217"/>
              <a:gd name="connsiteY5" fmla="*/ 0 h 3416320"/>
              <a:gd name="connsiteX6" fmla="*/ 3153892 w 6002217"/>
              <a:gd name="connsiteY6" fmla="*/ 0 h 3416320"/>
              <a:gd name="connsiteX7" fmla="*/ 3579504 w 6002217"/>
              <a:gd name="connsiteY7" fmla="*/ 0 h 3416320"/>
              <a:gd name="connsiteX8" fmla="*/ 4245204 w 6002217"/>
              <a:gd name="connsiteY8" fmla="*/ 0 h 3416320"/>
              <a:gd name="connsiteX9" fmla="*/ 4910905 w 6002217"/>
              <a:gd name="connsiteY9" fmla="*/ 0 h 3416320"/>
              <a:gd name="connsiteX10" fmla="*/ 5456561 w 6002217"/>
              <a:gd name="connsiteY10" fmla="*/ 0 h 3416320"/>
              <a:gd name="connsiteX11" fmla="*/ 6002217 w 6002217"/>
              <a:gd name="connsiteY11" fmla="*/ 0 h 3416320"/>
              <a:gd name="connsiteX12" fmla="*/ 6002217 w 6002217"/>
              <a:gd name="connsiteY12" fmla="*/ 535223 h 3416320"/>
              <a:gd name="connsiteX13" fmla="*/ 6002217 w 6002217"/>
              <a:gd name="connsiteY13" fmla="*/ 1002121 h 3416320"/>
              <a:gd name="connsiteX14" fmla="*/ 6002217 w 6002217"/>
              <a:gd name="connsiteY14" fmla="*/ 1571507 h 3416320"/>
              <a:gd name="connsiteX15" fmla="*/ 6002217 w 6002217"/>
              <a:gd name="connsiteY15" fmla="*/ 2140894 h 3416320"/>
              <a:gd name="connsiteX16" fmla="*/ 6002217 w 6002217"/>
              <a:gd name="connsiteY16" fmla="*/ 2710281 h 3416320"/>
              <a:gd name="connsiteX17" fmla="*/ 6002217 w 6002217"/>
              <a:gd name="connsiteY17" fmla="*/ 3416320 h 3416320"/>
              <a:gd name="connsiteX18" fmla="*/ 5396539 w 6002217"/>
              <a:gd name="connsiteY18" fmla="*/ 3416320 h 3416320"/>
              <a:gd name="connsiteX19" fmla="*/ 5030949 w 6002217"/>
              <a:gd name="connsiteY19" fmla="*/ 3416320 h 3416320"/>
              <a:gd name="connsiteX20" fmla="*/ 4605337 w 6002217"/>
              <a:gd name="connsiteY20" fmla="*/ 3416320 h 3416320"/>
              <a:gd name="connsiteX21" fmla="*/ 3939637 w 6002217"/>
              <a:gd name="connsiteY21" fmla="*/ 3416320 h 3416320"/>
              <a:gd name="connsiteX22" fmla="*/ 3393981 w 6002217"/>
              <a:gd name="connsiteY22" fmla="*/ 3416320 h 3416320"/>
              <a:gd name="connsiteX23" fmla="*/ 2968369 w 6002217"/>
              <a:gd name="connsiteY23" fmla="*/ 3416320 h 3416320"/>
              <a:gd name="connsiteX24" fmla="*/ 2422713 w 6002217"/>
              <a:gd name="connsiteY24" fmla="*/ 3416320 h 3416320"/>
              <a:gd name="connsiteX25" fmla="*/ 2057123 w 6002217"/>
              <a:gd name="connsiteY25" fmla="*/ 3416320 h 3416320"/>
              <a:gd name="connsiteX26" fmla="*/ 1691534 w 6002217"/>
              <a:gd name="connsiteY26" fmla="*/ 3416320 h 3416320"/>
              <a:gd name="connsiteX27" fmla="*/ 1145878 w 6002217"/>
              <a:gd name="connsiteY27" fmla="*/ 3416320 h 3416320"/>
              <a:gd name="connsiteX28" fmla="*/ 720266 w 6002217"/>
              <a:gd name="connsiteY28" fmla="*/ 3416320 h 3416320"/>
              <a:gd name="connsiteX29" fmla="*/ 0 w 6002217"/>
              <a:gd name="connsiteY29" fmla="*/ 3416320 h 3416320"/>
              <a:gd name="connsiteX30" fmla="*/ 0 w 6002217"/>
              <a:gd name="connsiteY30" fmla="*/ 2915260 h 3416320"/>
              <a:gd name="connsiteX31" fmla="*/ 0 w 6002217"/>
              <a:gd name="connsiteY31" fmla="*/ 2448363 h 3416320"/>
              <a:gd name="connsiteX32" fmla="*/ 0 w 6002217"/>
              <a:gd name="connsiteY32" fmla="*/ 1844813 h 3416320"/>
              <a:gd name="connsiteX33" fmla="*/ 0 w 6002217"/>
              <a:gd name="connsiteY33" fmla="*/ 1343753 h 3416320"/>
              <a:gd name="connsiteX34" fmla="*/ 0 w 6002217"/>
              <a:gd name="connsiteY34" fmla="*/ 740203 h 3416320"/>
              <a:gd name="connsiteX35" fmla="*/ 0 w 6002217"/>
              <a:gd name="connsiteY35" fmla="*/ 0 h 341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02217" h="3416320" extrusionOk="0">
                <a:moveTo>
                  <a:pt x="0" y="0"/>
                </a:moveTo>
                <a:cubicBezTo>
                  <a:pt x="146335" y="-2895"/>
                  <a:pt x="250979" y="43534"/>
                  <a:pt x="485634" y="0"/>
                </a:cubicBezTo>
                <a:cubicBezTo>
                  <a:pt x="720289" y="-43534"/>
                  <a:pt x="689220" y="19386"/>
                  <a:pt x="851224" y="0"/>
                </a:cubicBezTo>
                <a:cubicBezTo>
                  <a:pt x="1013228" y="-19386"/>
                  <a:pt x="1314370" y="50189"/>
                  <a:pt x="1516924" y="0"/>
                </a:cubicBezTo>
                <a:cubicBezTo>
                  <a:pt x="1719478" y="-50189"/>
                  <a:pt x="1801657" y="25290"/>
                  <a:pt x="2002558" y="0"/>
                </a:cubicBezTo>
                <a:cubicBezTo>
                  <a:pt x="2203459" y="-25290"/>
                  <a:pt x="2327583" y="53979"/>
                  <a:pt x="2488192" y="0"/>
                </a:cubicBezTo>
                <a:cubicBezTo>
                  <a:pt x="2648801" y="-53979"/>
                  <a:pt x="2852172" y="46243"/>
                  <a:pt x="3153892" y="0"/>
                </a:cubicBezTo>
                <a:cubicBezTo>
                  <a:pt x="3455612" y="-46243"/>
                  <a:pt x="3446527" y="22409"/>
                  <a:pt x="3579504" y="0"/>
                </a:cubicBezTo>
                <a:cubicBezTo>
                  <a:pt x="3712481" y="-22409"/>
                  <a:pt x="3989411" y="52287"/>
                  <a:pt x="4245204" y="0"/>
                </a:cubicBezTo>
                <a:cubicBezTo>
                  <a:pt x="4500997" y="-52287"/>
                  <a:pt x="4625266" y="32472"/>
                  <a:pt x="4910905" y="0"/>
                </a:cubicBezTo>
                <a:cubicBezTo>
                  <a:pt x="5196544" y="-32472"/>
                  <a:pt x="5311319" y="21443"/>
                  <a:pt x="5456561" y="0"/>
                </a:cubicBezTo>
                <a:cubicBezTo>
                  <a:pt x="5601803" y="-21443"/>
                  <a:pt x="5842408" y="49131"/>
                  <a:pt x="6002217" y="0"/>
                </a:cubicBezTo>
                <a:cubicBezTo>
                  <a:pt x="6039536" y="127178"/>
                  <a:pt x="5977981" y="366789"/>
                  <a:pt x="6002217" y="535223"/>
                </a:cubicBezTo>
                <a:cubicBezTo>
                  <a:pt x="6026453" y="703657"/>
                  <a:pt x="5987786" y="827002"/>
                  <a:pt x="6002217" y="1002121"/>
                </a:cubicBezTo>
                <a:cubicBezTo>
                  <a:pt x="6016648" y="1177240"/>
                  <a:pt x="5978615" y="1298344"/>
                  <a:pt x="6002217" y="1571507"/>
                </a:cubicBezTo>
                <a:cubicBezTo>
                  <a:pt x="6025819" y="1844670"/>
                  <a:pt x="6000245" y="1887084"/>
                  <a:pt x="6002217" y="2140894"/>
                </a:cubicBezTo>
                <a:cubicBezTo>
                  <a:pt x="6004189" y="2394704"/>
                  <a:pt x="5986437" y="2537145"/>
                  <a:pt x="6002217" y="2710281"/>
                </a:cubicBezTo>
                <a:cubicBezTo>
                  <a:pt x="6017997" y="2883417"/>
                  <a:pt x="5999826" y="3094363"/>
                  <a:pt x="6002217" y="3416320"/>
                </a:cubicBezTo>
                <a:cubicBezTo>
                  <a:pt x="5866388" y="3476977"/>
                  <a:pt x="5654493" y="3374777"/>
                  <a:pt x="5396539" y="3416320"/>
                </a:cubicBezTo>
                <a:cubicBezTo>
                  <a:pt x="5138585" y="3457863"/>
                  <a:pt x="5193526" y="3382339"/>
                  <a:pt x="5030949" y="3416320"/>
                </a:cubicBezTo>
                <a:cubicBezTo>
                  <a:pt x="4868372" y="3450301"/>
                  <a:pt x="4768897" y="3410207"/>
                  <a:pt x="4605337" y="3416320"/>
                </a:cubicBezTo>
                <a:cubicBezTo>
                  <a:pt x="4441777" y="3422433"/>
                  <a:pt x="4164756" y="3405356"/>
                  <a:pt x="3939637" y="3416320"/>
                </a:cubicBezTo>
                <a:cubicBezTo>
                  <a:pt x="3714518" y="3427284"/>
                  <a:pt x="3649071" y="3383829"/>
                  <a:pt x="3393981" y="3416320"/>
                </a:cubicBezTo>
                <a:cubicBezTo>
                  <a:pt x="3138891" y="3448811"/>
                  <a:pt x="3138401" y="3370468"/>
                  <a:pt x="2968369" y="3416320"/>
                </a:cubicBezTo>
                <a:cubicBezTo>
                  <a:pt x="2798337" y="3462172"/>
                  <a:pt x="2548745" y="3381325"/>
                  <a:pt x="2422713" y="3416320"/>
                </a:cubicBezTo>
                <a:cubicBezTo>
                  <a:pt x="2296681" y="3451315"/>
                  <a:pt x="2193579" y="3392030"/>
                  <a:pt x="2057123" y="3416320"/>
                </a:cubicBezTo>
                <a:cubicBezTo>
                  <a:pt x="1920667" y="3440610"/>
                  <a:pt x="1790605" y="3398710"/>
                  <a:pt x="1691534" y="3416320"/>
                </a:cubicBezTo>
                <a:cubicBezTo>
                  <a:pt x="1592463" y="3433930"/>
                  <a:pt x="1272832" y="3415460"/>
                  <a:pt x="1145878" y="3416320"/>
                </a:cubicBezTo>
                <a:cubicBezTo>
                  <a:pt x="1018924" y="3417180"/>
                  <a:pt x="889153" y="3393522"/>
                  <a:pt x="720266" y="3416320"/>
                </a:cubicBezTo>
                <a:cubicBezTo>
                  <a:pt x="551379" y="3439118"/>
                  <a:pt x="154711" y="3382251"/>
                  <a:pt x="0" y="3416320"/>
                </a:cubicBezTo>
                <a:cubicBezTo>
                  <a:pt x="-48405" y="3175609"/>
                  <a:pt x="44769" y="3131787"/>
                  <a:pt x="0" y="2915260"/>
                </a:cubicBezTo>
                <a:cubicBezTo>
                  <a:pt x="-44769" y="2698733"/>
                  <a:pt x="53335" y="2668132"/>
                  <a:pt x="0" y="2448363"/>
                </a:cubicBezTo>
                <a:cubicBezTo>
                  <a:pt x="-53335" y="2228594"/>
                  <a:pt x="61174" y="1977048"/>
                  <a:pt x="0" y="1844813"/>
                </a:cubicBezTo>
                <a:cubicBezTo>
                  <a:pt x="-61174" y="1712578"/>
                  <a:pt x="6606" y="1541566"/>
                  <a:pt x="0" y="1343753"/>
                </a:cubicBezTo>
                <a:cubicBezTo>
                  <a:pt x="-6606" y="1145940"/>
                  <a:pt x="29205" y="1012986"/>
                  <a:pt x="0" y="740203"/>
                </a:cubicBezTo>
                <a:cubicBezTo>
                  <a:pt x="-29205" y="467420"/>
                  <a:pt x="28800" y="192386"/>
                  <a:pt x="0" y="0"/>
                </a:cubicBezTo>
                <a:close/>
              </a:path>
            </a:pathLst>
          </a:custGeom>
          <a:noFill/>
          <a:ln w="50800">
            <a:solidFill>
              <a:srgbClr val="00ACA7"/>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2400" i="1" dirty="0">
                <a:solidFill>
                  <a:srgbClr val="E78631"/>
                </a:solidFill>
                <a:effectLst/>
              </a:rPr>
              <a:t>You love languages</a:t>
            </a:r>
            <a:r>
              <a:rPr lang="hr-BA" sz="2400" i="1" dirty="0">
                <a:solidFill>
                  <a:srgbClr val="E78631"/>
                </a:solidFill>
                <a:effectLst/>
              </a:rPr>
              <a:t>?</a:t>
            </a:r>
            <a:r>
              <a:rPr lang="en-US" sz="2400" i="1" dirty="0">
                <a:solidFill>
                  <a:srgbClr val="E78631"/>
                </a:solidFill>
              </a:rPr>
              <a:t> </a:t>
            </a:r>
          </a:p>
          <a:p>
            <a:pPr algn="ctr"/>
            <a:r>
              <a:rPr lang="en-US" sz="2400" i="1" dirty="0">
                <a:solidFill>
                  <a:srgbClr val="E78631"/>
                </a:solidFill>
                <a:effectLst/>
              </a:rPr>
              <a:t>You want to learn more about how to study, how to work, and how to live with languages</a:t>
            </a:r>
            <a:r>
              <a:rPr lang="hr-BA" sz="2400" i="1" dirty="0">
                <a:solidFill>
                  <a:srgbClr val="E78631"/>
                </a:solidFill>
                <a:effectLst/>
              </a:rPr>
              <a:t>?</a:t>
            </a:r>
            <a:r>
              <a:rPr lang="en-US" sz="2400" i="1" dirty="0">
                <a:solidFill>
                  <a:srgbClr val="E78631"/>
                </a:solidFill>
                <a:effectLst/>
              </a:rPr>
              <a:t> And you love nothing more than to connect with others and discuss your passion for languages with experts from all around the world</a:t>
            </a:r>
            <a:r>
              <a:rPr lang="hr-BA" sz="2400" i="1" dirty="0">
                <a:solidFill>
                  <a:srgbClr val="E78631"/>
                </a:solidFill>
                <a:effectLst/>
              </a:rPr>
              <a:t>?</a:t>
            </a:r>
            <a:endParaRPr lang="en-US" sz="2400" i="1" dirty="0">
              <a:solidFill>
                <a:srgbClr val="E78631"/>
              </a:solidFill>
            </a:endParaRPr>
          </a:p>
          <a:p>
            <a:pPr algn="ctr"/>
            <a:r>
              <a:rPr lang="en-US" sz="2400" i="1" dirty="0">
                <a:solidFill>
                  <a:srgbClr val="E78631"/>
                </a:solidFill>
                <a:effectLst/>
              </a:rPr>
              <a:t>Introducing Women in Language</a:t>
            </a:r>
            <a:r>
              <a:rPr lang="hr-BA" sz="2400" i="1" dirty="0">
                <a:solidFill>
                  <a:srgbClr val="E78631"/>
                </a:solidFill>
                <a:effectLst/>
              </a:rPr>
              <a:t>: </a:t>
            </a:r>
            <a:r>
              <a:rPr lang="en-US" sz="2400" i="1" dirty="0">
                <a:solidFill>
                  <a:srgbClr val="E78631"/>
                </a:solidFill>
              </a:rPr>
              <a:t> </a:t>
            </a:r>
            <a:r>
              <a:rPr lang="en-US" sz="2400" i="1" dirty="0">
                <a:solidFill>
                  <a:srgbClr val="E78631"/>
                </a:solidFill>
                <a:hlinkClick r:id="rId4"/>
              </a:rPr>
              <a:t>https://womeninlanguage.com/</a:t>
            </a:r>
            <a:r>
              <a:rPr lang="hr-BA" sz="2400" i="1" dirty="0">
                <a:solidFill>
                  <a:srgbClr val="E78631"/>
                </a:solidFill>
              </a:rPr>
              <a:t> </a:t>
            </a:r>
            <a:endParaRPr lang="en-US" sz="2400" i="1" dirty="0">
              <a:solidFill>
                <a:srgbClr val="E78631"/>
              </a:solidFill>
            </a:endParaRPr>
          </a:p>
        </p:txBody>
      </p:sp>
    </p:spTree>
    <p:extLst>
      <p:ext uri="{BB962C8B-B14F-4D97-AF65-F5344CB8AC3E}">
        <p14:creationId xmlns:p14="http://schemas.microsoft.com/office/powerpoint/2010/main" val="30587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hr-BA" sz="3200" dirty="0"/>
              <a:t>Important definition</a:t>
            </a:r>
            <a:r>
              <a:rPr lang="en-IE" sz="3200" dirty="0"/>
              <a:t>s</a:t>
            </a:r>
          </a:p>
          <a:p>
            <a:pPr algn="ct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741007" y="1388469"/>
            <a:ext cx="10709987" cy="3743707"/>
          </a:xfrm>
        </p:spPr>
        <p:txBody>
          <a:bodyPr/>
          <a:lstStyle/>
          <a:p>
            <a:pPr marL="285750" indent="-285750">
              <a:buFont typeface="Arial" panose="020B0604020202020204" pitchFamily="34" charset="0"/>
              <a:buChar char="•"/>
            </a:pPr>
            <a:r>
              <a:rPr lang="en-US" sz="2400" b="1" i="0" dirty="0">
                <a:effectLst/>
              </a:rPr>
              <a:t>Browsing</a:t>
            </a:r>
            <a:r>
              <a:rPr lang="en-US" sz="2400" b="0" i="0" dirty="0">
                <a:effectLst/>
              </a:rPr>
              <a:t> is the act of looking through a set of information quickly, without a specific sense of purpose. In the context of the internet, it usually refers to using the world wide web, using email or updating one's status on a social media site.</a:t>
            </a:r>
            <a:endParaRPr lang="hr-BA" sz="6000" b="1" dirty="0"/>
          </a:p>
          <a:p>
            <a:pPr marL="285750" indent="-285750">
              <a:buFont typeface="Arial" panose="020B0604020202020204" pitchFamily="34" charset="0"/>
              <a:buChar char="•"/>
            </a:pPr>
            <a:r>
              <a:rPr lang="en-US" sz="2400" b="1" i="0" dirty="0">
                <a:effectLst/>
              </a:rPr>
              <a:t>Internet searching</a:t>
            </a:r>
            <a:r>
              <a:rPr lang="en-US" sz="2400" b="0" i="0" dirty="0">
                <a:effectLst/>
              </a:rPr>
              <a:t> is one of the easiest and useful ways to use the Internet. People use common search engines (such as Google) to find web pages, images, books, currency conversions, definitions, file types, news, local information, movies, and many more.</a:t>
            </a:r>
          </a:p>
          <a:p>
            <a:pPr marL="285750" indent="-285750">
              <a:buFont typeface="Arial" panose="020B0604020202020204" pitchFamily="34" charset="0"/>
              <a:buChar char="•"/>
            </a:pPr>
            <a:r>
              <a:rPr lang="en-US" sz="2400" b="1" dirty="0">
                <a:effectLst/>
              </a:rPr>
              <a:t>Content filtering </a:t>
            </a:r>
            <a:r>
              <a:rPr lang="en-US" sz="2400" dirty="0">
                <a:effectLst/>
              </a:rPr>
              <a:t>is defined as the screening and exclusion of access to email or web pages that are undesirable. Content filtering monitors and restricts access to content that may be deemed inappropriate, offensive, or risky.</a:t>
            </a:r>
            <a:endParaRPr lang="en-US" sz="2400" dirty="0"/>
          </a:p>
        </p:txBody>
      </p:sp>
    </p:spTree>
    <p:extLst>
      <p:ext uri="{BB962C8B-B14F-4D97-AF65-F5344CB8AC3E}">
        <p14:creationId xmlns:p14="http://schemas.microsoft.com/office/powerpoint/2010/main" val="12291760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lstStyle/>
          <a:p>
            <a:r>
              <a:rPr lang="hr-BA" dirty="0"/>
              <a:t>Conclusions to this module</a:t>
            </a:r>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p:txBody>
          <a:bodyPr/>
          <a:lstStyle/>
          <a:p>
            <a:pPr marL="342900" indent="-342900">
              <a:buFont typeface="Wingdings" panose="05000000000000000000" pitchFamily="2" charset="2"/>
              <a:buChar char="ü"/>
            </a:pPr>
            <a:r>
              <a:rPr lang="hr-BA" dirty="0"/>
              <a:t>Social skills, soft skills, communication skills are at the core of us as social beings, as individuals, groups as students. </a:t>
            </a:r>
          </a:p>
          <a:p>
            <a:pPr marL="342900" indent="-342900">
              <a:buFont typeface="Wingdings" panose="05000000000000000000" pitchFamily="2" charset="2"/>
              <a:buChar char="ü"/>
            </a:pPr>
            <a:r>
              <a:rPr lang="hr-BA" dirty="0"/>
              <a:t>Digital content is the basic holder of information today and the fastest and most efficient way to communicate an idea, finding, information is to create and share digital content</a:t>
            </a:r>
          </a:p>
          <a:p>
            <a:pPr marL="342900" indent="-342900">
              <a:buFont typeface="Wingdings" panose="05000000000000000000" pitchFamily="2" charset="2"/>
              <a:buChar char="ü"/>
            </a:pPr>
            <a:r>
              <a:rPr lang="en-US" dirty="0"/>
              <a:t>It has long been thought that a student-</a:t>
            </a:r>
            <a:r>
              <a:rPr lang="en-US" dirty="0" err="1"/>
              <a:t>centred</a:t>
            </a:r>
            <a:r>
              <a:rPr lang="en-US" dirty="0"/>
              <a:t> project that ends with </a:t>
            </a:r>
            <a:r>
              <a:rPr lang="hr-BA" dirty="0"/>
              <a:t>students</a:t>
            </a:r>
            <a:r>
              <a:rPr lang="en-US" dirty="0"/>
              <a:t> creating a piece of material engages the student because of the sense of ownership </a:t>
            </a:r>
            <a:r>
              <a:rPr lang="hr-BA" dirty="0"/>
              <a:t>of</a:t>
            </a:r>
            <a:r>
              <a:rPr lang="en-US" dirty="0"/>
              <a:t> the final piece. This has not changed today; yet, in a world where students are surrounded by digital content and rich media, it may be more engaging and motivating for them to create projects that are digital and can compete with the digital world they live in.</a:t>
            </a:r>
          </a:p>
        </p:txBody>
      </p:sp>
    </p:spTree>
    <p:extLst>
      <p:ext uri="{BB962C8B-B14F-4D97-AF65-F5344CB8AC3E}">
        <p14:creationId xmlns:p14="http://schemas.microsoft.com/office/powerpoint/2010/main" val="41114288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hr-BA" dirty="0"/>
              <a:t>Main conclusions to this module:</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p:txBody>
          <a:bodyPr/>
          <a:lstStyle/>
          <a:p>
            <a:pPr marL="342900" indent="-342900">
              <a:lnSpc>
                <a:spcPct val="100000"/>
              </a:lnSpc>
              <a:buFont typeface="Wingdings" panose="05000000000000000000" pitchFamily="2" charset="2"/>
              <a:buChar char="ü"/>
            </a:pPr>
            <a:r>
              <a:rPr lang="hr-BA" dirty="0"/>
              <a:t>Planning your online search, and using available tools to organise it, will bring better results for your research</a:t>
            </a:r>
          </a:p>
          <a:p>
            <a:pPr marL="342900" indent="-342900">
              <a:lnSpc>
                <a:spcPct val="100000"/>
              </a:lnSpc>
              <a:buFont typeface="Wingdings" panose="05000000000000000000" pitchFamily="2" charset="2"/>
              <a:buChar char="ü"/>
            </a:pPr>
            <a:r>
              <a:rPr lang="hr-BA" dirty="0"/>
              <a:t>Not all search results are credible. Using the tools suggested here, we can make sure we know how to evaluate and choose credible results</a:t>
            </a:r>
          </a:p>
          <a:p>
            <a:pPr marL="342900" indent="-342900">
              <a:lnSpc>
                <a:spcPct val="100000"/>
              </a:lnSpc>
              <a:buFont typeface="Wingdings" panose="05000000000000000000" pitchFamily="2" charset="2"/>
              <a:buChar char="ü"/>
            </a:pPr>
            <a:r>
              <a:rPr lang="hr-BA" dirty="0"/>
              <a:t>Managing data, content and information, rather sooner than later, will mean you will become more efficient and save time in the long run</a:t>
            </a:r>
          </a:p>
          <a:p>
            <a:pPr marL="342900" indent="-342900">
              <a:lnSpc>
                <a:spcPct val="100000"/>
              </a:lnSpc>
              <a:buFont typeface="Wingdings" panose="05000000000000000000" pitchFamily="2" charset="2"/>
              <a:buChar char="ü"/>
            </a:pPr>
            <a:r>
              <a:rPr lang="hr-BA" dirty="0"/>
              <a:t>Language barriers and differences in the online world are real, getting to know different search providers and tools, helps you overcome barriers and multiply your results</a:t>
            </a:r>
          </a:p>
          <a:p>
            <a:pPr>
              <a:lnSpc>
                <a:spcPct val="100000"/>
              </a:lnSpc>
            </a:pPr>
            <a:endParaRPr lang="hr-BA" sz="1600" dirty="0">
              <a:solidFill>
                <a:srgbClr val="FF0000"/>
              </a:solidFill>
            </a:endParaRPr>
          </a:p>
          <a:p>
            <a:pPr>
              <a:lnSpc>
                <a:spcPct val="100000"/>
              </a:lnSpc>
            </a:pPr>
            <a:endParaRPr lang="en-US" sz="1600" dirty="0">
              <a:solidFill>
                <a:srgbClr val="FF0000"/>
              </a:solidFill>
            </a:endParaRPr>
          </a:p>
          <a:p>
            <a:pPr>
              <a:lnSpc>
                <a:spcPct val="100000"/>
              </a:lnSpc>
            </a:pPr>
            <a:endParaRPr lang="en-US" sz="1600" dirty="0"/>
          </a:p>
          <a:p>
            <a:pPr>
              <a:lnSpc>
                <a:spcPct val="100000"/>
              </a:lnSpc>
            </a:pPr>
            <a:endParaRPr lang="en-US" sz="1600" dirty="0"/>
          </a:p>
        </p:txBody>
      </p:sp>
    </p:spTree>
    <p:extLst>
      <p:ext uri="{BB962C8B-B14F-4D97-AF65-F5344CB8AC3E}">
        <p14:creationId xmlns:p14="http://schemas.microsoft.com/office/powerpoint/2010/main" val="26898720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hr-BA" dirty="0"/>
              <a:t>In the next module learn how to</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p:txBody>
          <a:bodyPr/>
          <a:lstStyle/>
          <a:p>
            <a:pPr>
              <a:lnSpc>
                <a:spcPct val="100000"/>
              </a:lnSpc>
            </a:pPr>
            <a:r>
              <a:rPr lang="hr-BA" dirty="0"/>
              <a:t>Communicate and collaborate digitally, specifically you will learn about:</a:t>
            </a:r>
          </a:p>
          <a:p>
            <a:pPr>
              <a:lnSpc>
                <a:spcPct val="100000"/>
              </a:lnSpc>
            </a:pPr>
            <a:endParaRPr lang="en-US" dirty="0"/>
          </a:p>
          <a:p>
            <a:pPr marL="285750" indent="-285750">
              <a:lnSpc>
                <a:spcPct val="100000"/>
              </a:lnSpc>
              <a:buFont typeface="Wingdings" panose="05000000000000000000" pitchFamily="2" charset="2"/>
              <a:buChar char="Ø"/>
            </a:pPr>
            <a:r>
              <a:rPr lang="en-US" dirty="0">
                <a:effectLst/>
                <a:ea typeface="Calibri" panose="020F0502020204030204" pitchFamily="34" charset="0"/>
                <a:cs typeface="Times New Roman" panose="02020603050405020304" pitchFamily="18" charset="0"/>
              </a:rPr>
              <a:t>Interacting through digital technologies</a:t>
            </a:r>
            <a:endParaRPr lang="hr-BA" dirty="0">
              <a:effectLst/>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Ø"/>
            </a:pPr>
            <a:r>
              <a:rPr lang="en-US" dirty="0">
                <a:effectLst/>
                <a:ea typeface="Calibri" panose="020F0502020204030204" pitchFamily="34" charset="0"/>
                <a:cs typeface="Times New Roman" panose="02020603050405020304" pitchFamily="18" charset="0"/>
              </a:rPr>
              <a:t>Sharing through digital technologies</a:t>
            </a:r>
            <a:endParaRPr lang="hr-BA" dirty="0">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Ø"/>
            </a:pPr>
            <a:r>
              <a:rPr lang="en-US" dirty="0">
                <a:effectLst/>
                <a:ea typeface="Calibri" panose="020F0502020204030204" pitchFamily="34" charset="0"/>
                <a:cs typeface="Times New Roman" panose="02020603050405020304" pitchFamily="18" charset="0"/>
              </a:rPr>
              <a:t>Engaging in citizenship through digital technologies</a:t>
            </a:r>
            <a:endParaRPr lang="hr-BA" dirty="0">
              <a:effectLst/>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Ø"/>
            </a:pPr>
            <a:r>
              <a:rPr lang="en-US" dirty="0">
                <a:effectLst/>
                <a:ea typeface="Calibri" panose="020F0502020204030204" pitchFamily="34" charset="0"/>
                <a:cs typeface="Times New Roman" panose="02020603050405020304" pitchFamily="18" charset="0"/>
              </a:rPr>
              <a:t>Collaborating through digital technologies</a:t>
            </a:r>
          </a:p>
          <a:p>
            <a:pPr marL="285750" indent="-285750">
              <a:lnSpc>
                <a:spcPct val="100000"/>
              </a:lnSpc>
              <a:buFont typeface="Wingdings" panose="05000000000000000000" pitchFamily="2" charset="2"/>
              <a:buChar char="Ø"/>
            </a:pPr>
            <a:r>
              <a:rPr lang="en-US" dirty="0">
                <a:effectLst/>
                <a:ea typeface="Calibri" panose="020F0502020204030204" pitchFamily="34" charset="0"/>
                <a:cs typeface="Times New Roman" panose="02020603050405020304" pitchFamily="18" charset="0"/>
              </a:rPr>
              <a:t>Netiquette</a:t>
            </a:r>
            <a:endParaRPr lang="hr-BA" dirty="0">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Ø"/>
            </a:pPr>
            <a:r>
              <a:rPr lang="en-US" dirty="0">
                <a:effectLst/>
                <a:ea typeface="Calibri" panose="020F0502020204030204" pitchFamily="34" charset="0"/>
                <a:cs typeface="Times New Roman" panose="02020603050405020304" pitchFamily="18" charset="0"/>
              </a:rPr>
              <a:t>Managing digital identity</a:t>
            </a:r>
          </a:p>
          <a:p>
            <a:pPr>
              <a:lnSpc>
                <a:spcPct val="100000"/>
              </a:lnSpc>
            </a:pPr>
            <a:endParaRPr lang="en-US" sz="1600" dirty="0"/>
          </a:p>
          <a:p>
            <a:pPr>
              <a:lnSpc>
                <a:spcPct val="100000"/>
              </a:lnSpc>
            </a:pPr>
            <a:endParaRPr lang="en-US" sz="1600" dirty="0"/>
          </a:p>
        </p:txBody>
      </p:sp>
    </p:spTree>
    <p:extLst>
      <p:ext uri="{BB962C8B-B14F-4D97-AF65-F5344CB8AC3E}">
        <p14:creationId xmlns:p14="http://schemas.microsoft.com/office/powerpoint/2010/main" val="16731875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B4524A-D4B9-DF42-84C1-8A9256B506AD}"/>
              </a:ext>
            </a:extLst>
          </p:cNvPr>
          <p:cNvSpPr>
            <a:spLocks noGrp="1"/>
          </p:cNvSpPr>
          <p:nvPr>
            <p:ph type="body" sz="quarter" idx="17"/>
          </p:nvPr>
        </p:nvSpPr>
        <p:spPr>
          <a:xfrm>
            <a:off x="3784617" y="3792836"/>
            <a:ext cx="5769929" cy="1954821"/>
          </a:xfrm>
        </p:spPr>
        <p:txBody>
          <a:bodyPr>
            <a:normAutofit/>
          </a:bodyPr>
          <a:lstStyle/>
          <a:p>
            <a:r>
              <a:rPr lang="en-US" sz="4800" dirty="0">
                <a:solidFill>
                  <a:srgbClr val="00ACA7"/>
                </a:solidFill>
                <a:hlinkClick r:id="rId2">
                  <a:extLst>
                    <a:ext uri="{A12FA001-AC4F-418D-AE19-62706E023703}">
                      <ahyp:hlinkClr xmlns:ahyp="http://schemas.microsoft.com/office/drawing/2018/hyperlinkcolor" val="tx"/>
                    </a:ext>
                  </a:extLst>
                </a:hlinkClick>
              </a:rPr>
              <a:t>www.includeher.eu</a:t>
            </a:r>
            <a:r>
              <a:rPr lang="hr-BA" sz="4800" dirty="0">
                <a:solidFill>
                  <a:srgbClr val="00ACA7"/>
                </a:solidFill>
              </a:rPr>
              <a:t> </a:t>
            </a:r>
            <a:endParaRPr lang="en-US" sz="4800" dirty="0">
              <a:solidFill>
                <a:srgbClr val="00ACA7"/>
              </a:solidFill>
            </a:endParaRPr>
          </a:p>
        </p:txBody>
      </p:sp>
      <p:sp>
        <p:nvSpPr>
          <p:cNvPr id="6" name="Text Placeholder 5">
            <a:extLst>
              <a:ext uri="{FF2B5EF4-FFF2-40B4-BE49-F238E27FC236}">
                <a16:creationId xmlns:a16="http://schemas.microsoft.com/office/drawing/2014/main" id="{42BE31EC-1A57-1247-B274-4FC966E1D582}"/>
              </a:ext>
            </a:extLst>
          </p:cNvPr>
          <p:cNvSpPr>
            <a:spLocks noGrp="1"/>
          </p:cNvSpPr>
          <p:nvPr>
            <p:ph type="body" sz="quarter" idx="20"/>
          </p:nvPr>
        </p:nvSpPr>
        <p:spPr>
          <a:xfrm>
            <a:off x="167404" y="1119675"/>
            <a:ext cx="3195485" cy="2593910"/>
          </a:xfrm>
        </p:spPr>
        <p:txBody>
          <a:bodyPr>
            <a:normAutofit/>
          </a:bodyPr>
          <a:lstStyle/>
          <a:p>
            <a:pPr algn="ctr"/>
            <a:r>
              <a:rPr lang="hr-BA" sz="3200" dirty="0"/>
              <a:t>Thank you                and congratulations on finishing Module 1!</a:t>
            </a:r>
          </a:p>
          <a:p>
            <a:pPr algn="ctr"/>
            <a:endParaRPr lang="hr-BA" sz="3200" dirty="0"/>
          </a:p>
          <a:p>
            <a:pPr algn="ctr"/>
            <a:endParaRPr lang="en-US" sz="3200" dirty="0"/>
          </a:p>
        </p:txBody>
      </p:sp>
    </p:spTree>
    <p:extLst>
      <p:ext uri="{BB962C8B-B14F-4D97-AF65-F5344CB8AC3E}">
        <p14:creationId xmlns:p14="http://schemas.microsoft.com/office/powerpoint/2010/main" val="65181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F1D1B6-1E30-43C6-8D49-C515FAF5282D}"/>
              </a:ext>
            </a:extLst>
          </p:cNvPr>
          <p:cNvSpPr>
            <a:spLocks noGrp="1"/>
          </p:cNvSpPr>
          <p:nvPr>
            <p:ph type="body" sz="quarter" idx="15"/>
          </p:nvPr>
        </p:nvSpPr>
        <p:spPr/>
        <p:txBody>
          <a:bodyPr/>
          <a:lstStyle/>
          <a:p>
            <a:r>
              <a:rPr lang="en-IE" i="0" dirty="0">
                <a:effectLst/>
              </a:rPr>
              <a:t>Finding Information</a:t>
            </a:r>
          </a:p>
          <a:p>
            <a:endParaRPr lang="en-IE" dirty="0"/>
          </a:p>
        </p:txBody>
      </p:sp>
      <p:sp>
        <p:nvSpPr>
          <p:cNvPr id="5" name="Text Placeholder 4">
            <a:extLst>
              <a:ext uri="{FF2B5EF4-FFF2-40B4-BE49-F238E27FC236}">
                <a16:creationId xmlns:a16="http://schemas.microsoft.com/office/drawing/2014/main" id="{DC154D83-4118-4AE8-A62E-387FC162DC7D}"/>
              </a:ext>
            </a:extLst>
          </p:cNvPr>
          <p:cNvSpPr>
            <a:spLocks noGrp="1"/>
          </p:cNvSpPr>
          <p:nvPr>
            <p:ph type="body" sz="quarter" idx="16"/>
          </p:nvPr>
        </p:nvSpPr>
        <p:spPr>
          <a:xfrm>
            <a:off x="571313" y="2212768"/>
            <a:ext cx="7203360" cy="4033653"/>
          </a:xfrm>
        </p:spPr>
        <p:txBody>
          <a:bodyPr/>
          <a:lstStyle/>
          <a:p>
            <a:r>
              <a:rPr lang="en-US" i="0" dirty="0">
                <a:solidFill>
                  <a:srgbClr val="5E5E5E"/>
                </a:solidFill>
                <a:effectLst/>
              </a:rPr>
              <a:t>From starting your search to verifying the information you find, here are </a:t>
            </a:r>
            <a:r>
              <a:rPr lang="hr-BA" i="0" dirty="0">
                <a:solidFill>
                  <a:srgbClr val="5E5E5E"/>
                </a:solidFill>
                <a:effectLst/>
              </a:rPr>
              <a:t>a </a:t>
            </a:r>
            <a:r>
              <a:rPr lang="en-US" i="0" dirty="0">
                <a:solidFill>
                  <a:srgbClr val="5E5E5E"/>
                </a:solidFill>
                <a:effectLst/>
              </a:rPr>
              <a:t>few tips for better online research:</a:t>
            </a:r>
          </a:p>
          <a:p>
            <a:pPr marL="342900" indent="-342900">
              <a:buFont typeface="Arial" panose="020B0604020202020204" pitchFamily="34" charset="0"/>
              <a:buChar char="•"/>
            </a:pPr>
            <a:r>
              <a:rPr lang="en-IE" i="0" dirty="0">
                <a:solidFill>
                  <a:srgbClr val="5E5E5E"/>
                </a:solidFill>
                <a:effectLst/>
              </a:rPr>
              <a:t>Think before you begin</a:t>
            </a:r>
          </a:p>
          <a:p>
            <a:pPr marL="342900" indent="-342900">
              <a:buFont typeface="Arial" panose="020B0604020202020204" pitchFamily="34" charset="0"/>
              <a:buChar char="•"/>
            </a:pPr>
            <a:r>
              <a:rPr lang="en-US" i="0" dirty="0">
                <a:solidFill>
                  <a:srgbClr val="5E5E5E"/>
                </a:solidFill>
                <a:effectLst/>
              </a:rPr>
              <a:t>Where to start your search?</a:t>
            </a:r>
          </a:p>
          <a:p>
            <a:pPr marL="342900" indent="-342900">
              <a:buFont typeface="Arial" panose="020B0604020202020204" pitchFamily="34" charset="0"/>
              <a:buChar char="•"/>
            </a:pPr>
            <a:r>
              <a:rPr lang="en-US" i="0" dirty="0">
                <a:solidFill>
                  <a:srgbClr val="5E5E5E"/>
                </a:solidFill>
                <a:effectLst/>
              </a:rPr>
              <a:t>When looking at search results, dig deep – don’t stop at the first page!</a:t>
            </a:r>
          </a:p>
          <a:p>
            <a:pPr marL="342900" indent="-342900">
              <a:buFont typeface="Arial" panose="020B0604020202020204" pitchFamily="34" charset="0"/>
              <a:buChar char="•"/>
            </a:pPr>
            <a:r>
              <a:rPr lang="en-US" i="0" dirty="0">
                <a:solidFill>
                  <a:srgbClr val="5E5E5E"/>
                </a:solidFill>
                <a:effectLst/>
              </a:rPr>
              <a:t>Use special search functions to make the search engines work for you</a:t>
            </a:r>
          </a:p>
          <a:p>
            <a:pPr marL="342900" indent="-342900">
              <a:buFont typeface="Arial" panose="020B0604020202020204" pitchFamily="34" charset="0"/>
              <a:buChar char="•"/>
            </a:pPr>
            <a:r>
              <a:rPr lang="en-IE" i="0" dirty="0">
                <a:solidFill>
                  <a:srgbClr val="5E5E5E"/>
                </a:solidFill>
                <a:effectLst/>
              </a:rPr>
              <a:t>Find Primary Sources</a:t>
            </a:r>
          </a:p>
          <a:p>
            <a:endParaRPr lang="en-US" sz="2800" b="0" i="0" dirty="0">
              <a:solidFill>
                <a:srgbClr val="5E5E5E"/>
              </a:solidFill>
              <a:effectLst/>
              <a:latin typeface="Montserrat" panose="00000500000000000000" pitchFamily="50" charset="0"/>
            </a:endParaRPr>
          </a:p>
          <a:p>
            <a:endParaRPr lang="en-US" sz="2800" i="0" dirty="0">
              <a:solidFill>
                <a:srgbClr val="5E5E5E"/>
              </a:solidFill>
              <a:effectLst/>
            </a:endParaRPr>
          </a:p>
          <a:p>
            <a:endParaRPr lang="en-IE" sz="2800" dirty="0">
              <a:solidFill>
                <a:srgbClr val="5E5E5E"/>
              </a:solidFill>
            </a:endParaRPr>
          </a:p>
        </p:txBody>
      </p:sp>
      <p:pic>
        <p:nvPicPr>
          <p:cNvPr id="8" name="Picture Placeholder 7" descr="A person with her hands on her face&#10;&#10;Description automatically generated with low confidence">
            <a:extLst>
              <a:ext uri="{FF2B5EF4-FFF2-40B4-BE49-F238E27FC236}">
                <a16:creationId xmlns:a16="http://schemas.microsoft.com/office/drawing/2014/main" id="{D8B0DE5D-C2BE-4EBE-A6C3-93A04006D0A2}"/>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0250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BD031-B5B3-4284-B1D9-A392EA131394}"/>
              </a:ext>
            </a:extLst>
          </p:cNvPr>
          <p:cNvSpPr>
            <a:spLocks noGrp="1"/>
          </p:cNvSpPr>
          <p:nvPr>
            <p:ph type="body" sz="quarter" idx="13"/>
          </p:nvPr>
        </p:nvSpPr>
        <p:spPr>
          <a:xfrm>
            <a:off x="365511" y="721944"/>
            <a:ext cx="4755407" cy="950598"/>
          </a:xfrm>
        </p:spPr>
        <p:txBody>
          <a:bodyPr>
            <a:normAutofit/>
          </a:bodyPr>
          <a:lstStyle/>
          <a:p>
            <a:r>
              <a:rPr lang="hr-BA" sz="5400" dirty="0"/>
              <a:t>Read and learn</a:t>
            </a:r>
          </a:p>
        </p:txBody>
      </p:sp>
      <p:sp>
        <p:nvSpPr>
          <p:cNvPr id="3" name="Text Placeholder 2">
            <a:extLst>
              <a:ext uri="{FF2B5EF4-FFF2-40B4-BE49-F238E27FC236}">
                <a16:creationId xmlns:a16="http://schemas.microsoft.com/office/drawing/2014/main" id="{C6B86588-9B62-4390-9C40-530AAE8FE114}"/>
              </a:ext>
            </a:extLst>
          </p:cNvPr>
          <p:cNvSpPr>
            <a:spLocks noGrp="1"/>
          </p:cNvSpPr>
          <p:nvPr>
            <p:ph type="body" sz="quarter" idx="14"/>
          </p:nvPr>
        </p:nvSpPr>
        <p:spPr>
          <a:xfrm>
            <a:off x="5505561" y="7106"/>
            <a:ext cx="6686440" cy="5784094"/>
          </a:xfrm>
          <a:solidFill>
            <a:srgbClr val="E78631"/>
          </a:solidFill>
        </p:spPr>
        <p:txBody>
          <a:bodyPr/>
          <a:lstStyle/>
          <a:p>
            <a:endParaRPr lang="hr-BA" dirty="0">
              <a:solidFill>
                <a:schemeClr val="bg1"/>
              </a:solidFill>
            </a:endParaRPr>
          </a:p>
          <a:p>
            <a:r>
              <a:rPr lang="en-GB" dirty="0">
                <a:solidFill>
                  <a:schemeClr val="bg1"/>
                </a:solidFill>
              </a:rPr>
              <a:t>This PDF is suitable for adults with </a:t>
            </a:r>
            <a:r>
              <a:rPr lang="hr-BA" dirty="0">
                <a:solidFill>
                  <a:schemeClr val="bg1"/>
                </a:solidFill>
              </a:rPr>
              <a:t>low-level</a:t>
            </a:r>
            <a:r>
              <a:rPr lang="en-GB" dirty="0">
                <a:solidFill>
                  <a:schemeClr val="bg1"/>
                </a:solidFill>
              </a:rPr>
              <a:t> digital research skills, it is an excellent beginners guide to online research!</a:t>
            </a:r>
            <a:endParaRPr lang="en-US" dirty="0">
              <a:solidFill>
                <a:schemeClr val="bg1"/>
              </a:solidFill>
            </a:endParaRPr>
          </a:p>
          <a:p>
            <a:r>
              <a:rPr lang="en-US" dirty="0">
                <a:solidFill>
                  <a:schemeClr val="bg1"/>
                </a:solidFill>
              </a:rPr>
              <a:t>It guides learners </a:t>
            </a:r>
            <a:r>
              <a:rPr lang="hr-BA" dirty="0">
                <a:solidFill>
                  <a:schemeClr val="bg1"/>
                </a:solidFill>
              </a:rPr>
              <a:t>on </a:t>
            </a:r>
            <a:r>
              <a:rPr lang="en-US" dirty="0">
                <a:solidFill>
                  <a:schemeClr val="bg1"/>
                </a:solidFill>
              </a:rPr>
              <a:t>how to:</a:t>
            </a:r>
          </a:p>
          <a:p>
            <a:pPr marL="285750" indent="-285750">
              <a:buFont typeface="Arial" panose="020B0604020202020204" pitchFamily="34" charset="0"/>
              <a:buChar char="•"/>
            </a:pPr>
            <a:r>
              <a:rPr lang="en-US" dirty="0">
                <a:solidFill>
                  <a:schemeClr val="bg1"/>
                </a:solidFill>
              </a:rPr>
              <a:t>Clarify what they are looking for online</a:t>
            </a:r>
          </a:p>
          <a:p>
            <a:pPr marL="285750" indent="-285750">
              <a:buFont typeface="Arial" panose="020B0604020202020204" pitchFamily="34" charset="0"/>
              <a:buChar char="•"/>
            </a:pPr>
            <a:r>
              <a:rPr lang="en-US" dirty="0">
                <a:solidFill>
                  <a:schemeClr val="bg1"/>
                </a:solidFill>
              </a:rPr>
              <a:t>How to search, what </a:t>
            </a:r>
            <a:r>
              <a:rPr lang="hr-BA" dirty="0">
                <a:solidFill>
                  <a:schemeClr val="bg1"/>
                </a:solidFill>
              </a:rPr>
              <a:t>keywords</a:t>
            </a:r>
            <a:r>
              <a:rPr lang="en-US" dirty="0">
                <a:solidFill>
                  <a:schemeClr val="bg1"/>
                </a:solidFill>
              </a:rPr>
              <a:t> to use to get </a:t>
            </a:r>
            <a:r>
              <a:rPr lang="hr-BA" dirty="0">
                <a:solidFill>
                  <a:schemeClr val="bg1"/>
                </a:solidFill>
              </a:rPr>
              <a:t>the </a:t>
            </a:r>
            <a:r>
              <a:rPr lang="en-US" dirty="0">
                <a:solidFill>
                  <a:schemeClr val="bg1"/>
                </a:solidFill>
              </a:rPr>
              <a:t>best results</a:t>
            </a:r>
          </a:p>
          <a:p>
            <a:pPr marL="285750" indent="-285750">
              <a:buFont typeface="Arial" panose="020B0604020202020204" pitchFamily="34" charset="0"/>
              <a:buChar char="•"/>
            </a:pPr>
            <a:r>
              <a:rPr lang="en-US" dirty="0">
                <a:solidFill>
                  <a:schemeClr val="bg1"/>
                </a:solidFill>
              </a:rPr>
              <a:t>How to delve into deeper research, which links to follow</a:t>
            </a:r>
          </a:p>
          <a:p>
            <a:pPr marL="285750" indent="-285750">
              <a:buFont typeface="Arial" panose="020B0604020202020204" pitchFamily="34" charset="0"/>
              <a:buChar char="•"/>
            </a:pPr>
            <a:r>
              <a:rPr lang="en-US" dirty="0">
                <a:solidFill>
                  <a:schemeClr val="bg1"/>
                </a:solidFill>
              </a:rPr>
              <a:t>How to evaluate if a website is useful to your research or not.</a:t>
            </a:r>
          </a:p>
          <a:p>
            <a:pPr marL="285750" indent="-285750">
              <a:buFont typeface="Arial" panose="020B0604020202020204" pitchFamily="34" charset="0"/>
              <a:buChar char="•"/>
            </a:pPr>
            <a:r>
              <a:rPr lang="en-US" dirty="0">
                <a:solidFill>
                  <a:schemeClr val="bg1"/>
                </a:solidFill>
              </a:rPr>
              <a:t>How to correctly cite the information you aim to use</a:t>
            </a:r>
            <a:endParaRPr lang="hr-BA"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How to collate and organize your research</a:t>
            </a:r>
            <a:endParaRPr lang="en-GB" dirty="0">
              <a:solidFill>
                <a:schemeClr val="bg1"/>
              </a:solidFill>
            </a:endParaRPr>
          </a:p>
        </p:txBody>
      </p:sp>
      <p:sp>
        <p:nvSpPr>
          <p:cNvPr id="10" name="TextBox 9">
            <a:extLst>
              <a:ext uri="{FF2B5EF4-FFF2-40B4-BE49-F238E27FC236}">
                <a16:creationId xmlns:a16="http://schemas.microsoft.com/office/drawing/2014/main" id="{B4DEC1F2-4ACB-432E-B873-131C62030DC2}"/>
              </a:ext>
            </a:extLst>
          </p:cNvPr>
          <p:cNvSpPr txBox="1"/>
          <p:nvPr/>
        </p:nvSpPr>
        <p:spPr>
          <a:xfrm>
            <a:off x="5712411" y="6211669"/>
            <a:ext cx="2763374" cy="646331"/>
          </a:xfrm>
          <a:prstGeom prst="rect">
            <a:avLst/>
          </a:prstGeom>
          <a:noFill/>
        </p:spPr>
        <p:txBody>
          <a:bodyPr wrap="square" rtlCol="0">
            <a:spAutoFit/>
          </a:bodyPr>
          <a:lstStyle/>
          <a:p>
            <a:r>
              <a:rPr lang="hr-BA" sz="3600" b="1" dirty="0">
                <a:solidFill>
                  <a:srgbClr val="E78631"/>
                </a:solidFill>
              </a:rPr>
              <a:t>CTRL + Click</a:t>
            </a:r>
            <a:endParaRPr lang="en-US" sz="3600" b="1" dirty="0">
              <a:solidFill>
                <a:srgbClr val="E78631"/>
              </a:solidFill>
            </a:endParaRPr>
          </a:p>
        </p:txBody>
      </p:sp>
      <p:sp>
        <p:nvSpPr>
          <p:cNvPr id="11" name="TextBox 10">
            <a:hlinkClick r:id="rId2"/>
            <a:extLst>
              <a:ext uri="{FF2B5EF4-FFF2-40B4-BE49-F238E27FC236}">
                <a16:creationId xmlns:a16="http://schemas.microsoft.com/office/drawing/2014/main" id="{817BAC2A-D736-4F71-91A1-CF5C0714DF38}"/>
              </a:ext>
            </a:extLst>
          </p:cNvPr>
          <p:cNvSpPr txBox="1"/>
          <p:nvPr/>
        </p:nvSpPr>
        <p:spPr>
          <a:xfrm>
            <a:off x="496808" y="2490658"/>
            <a:ext cx="4239469" cy="3170099"/>
          </a:xfrm>
          <a:custGeom>
            <a:avLst/>
            <a:gdLst>
              <a:gd name="connsiteX0" fmla="*/ 0 w 4239469"/>
              <a:gd name="connsiteY0" fmla="*/ 0 h 3170099"/>
              <a:gd name="connsiteX1" fmla="*/ 614723 w 4239469"/>
              <a:gd name="connsiteY1" fmla="*/ 0 h 3170099"/>
              <a:gd name="connsiteX2" fmla="*/ 1229446 w 4239469"/>
              <a:gd name="connsiteY2" fmla="*/ 0 h 3170099"/>
              <a:gd name="connsiteX3" fmla="*/ 1759380 w 4239469"/>
              <a:gd name="connsiteY3" fmla="*/ 0 h 3170099"/>
              <a:gd name="connsiteX4" fmla="*/ 2331708 w 4239469"/>
              <a:gd name="connsiteY4" fmla="*/ 0 h 3170099"/>
              <a:gd name="connsiteX5" fmla="*/ 2819247 w 4239469"/>
              <a:gd name="connsiteY5" fmla="*/ 0 h 3170099"/>
              <a:gd name="connsiteX6" fmla="*/ 3349181 w 4239469"/>
              <a:gd name="connsiteY6" fmla="*/ 0 h 3170099"/>
              <a:gd name="connsiteX7" fmla="*/ 4239469 w 4239469"/>
              <a:gd name="connsiteY7" fmla="*/ 0 h 3170099"/>
              <a:gd name="connsiteX8" fmla="*/ 4239469 w 4239469"/>
              <a:gd name="connsiteY8" fmla="*/ 464948 h 3170099"/>
              <a:gd name="connsiteX9" fmla="*/ 4239469 w 4239469"/>
              <a:gd name="connsiteY9" fmla="*/ 898195 h 3170099"/>
              <a:gd name="connsiteX10" fmla="*/ 4239469 w 4239469"/>
              <a:gd name="connsiteY10" fmla="*/ 1363143 h 3170099"/>
              <a:gd name="connsiteX11" fmla="*/ 4239469 w 4239469"/>
              <a:gd name="connsiteY11" fmla="*/ 1859791 h 3170099"/>
              <a:gd name="connsiteX12" fmla="*/ 4239469 w 4239469"/>
              <a:gd name="connsiteY12" fmla="*/ 2388141 h 3170099"/>
              <a:gd name="connsiteX13" fmla="*/ 4239469 w 4239469"/>
              <a:gd name="connsiteY13" fmla="*/ 3170099 h 3170099"/>
              <a:gd name="connsiteX14" fmla="*/ 3624746 w 4239469"/>
              <a:gd name="connsiteY14" fmla="*/ 3170099 h 3170099"/>
              <a:gd name="connsiteX15" fmla="*/ 3094812 w 4239469"/>
              <a:gd name="connsiteY15" fmla="*/ 3170099 h 3170099"/>
              <a:gd name="connsiteX16" fmla="*/ 2564879 w 4239469"/>
              <a:gd name="connsiteY16" fmla="*/ 3170099 h 3170099"/>
              <a:gd name="connsiteX17" fmla="*/ 2034945 w 4239469"/>
              <a:gd name="connsiteY17" fmla="*/ 3170099 h 3170099"/>
              <a:gd name="connsiteX18" fmla="*/ 1505011 w 4239469"/>
              <a:gd name="connsiteY18" fmla="*/ 3170099 h 3170099"/>
              <a:gd name="connsiteX19" fmla="*/ 1017473 w 4239469"/>
              <a:gd name="connsiteY19" fmla="*/ 3170099 h 3170099"/>
              <a:gd name="connsiteX20" fmla="*/ 0 w 4239469"/>
              <a:gd name="connsiteY20" fmla="*/ 3170099 h 3170099"/>
              <a:gd name="connsiteX21" fmla="*/ 0 w 4239469"/>
              <a:gd name="connsiteY21" fmla="*/ 2641749 h 3170099"/>
              <a:gd name="connsiteX22" fmla="*/ 0 w 4239469"/>
              <a:gd name="connsiteY22" fmla="*/ 2081698 h 3170099"/>
              <a:gd name="connsiteX23" fmla="*/ 0 w 4239469"/>
              <a:gd name="connsiteY23" fmla="*/ 1521648 h 3170099"/>
              <a:gd name="connsiteX24" fmla="*/ 0 w 4239469"/>
              <a:gd name="connsiteY24" fmla="*/ 929896 h 3170099"/>
              <a:gd name="connsiteX25" fmla="*/ 0 w 4239469"/>
              <a:gd name="connsiteY25" fmla="*/ 0 h 317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39469" h="3170099" fill="none" extrusionOk="0">
                <a:moveTo>
                  <a:pt x="0" y="0"/>
                </a:moveTo>
                <a:cubicBezTo>
                  <a:pt x="198686" y="-25143"/>
                  <a:pt x="355641" y="67340"/>
                  <a:pt x="614723" y="0"/>
                </a:cubicBezTo>
                <a:cubicBezTo>
                  <a:pt x="873805" y="-67340"/>
                  <a:pt x="1012804" y="55067"/>
                  <a:pt x="1229446" y="0"/>
                </a:cubicBezTo>
                <a:cubicBezTo>
                  <a:pt x="1446088" y="-55067"/>
                  <a:pt x="1579759" y="26147"/>
                  <a:pt x="1759380" y="0"/>
                </a:cubicBezTo>
                <a:cubicBezTo>
                  <a:pt x="1939001" y="-26147"/>
                  <a:pt x="2118219" y="30141"/>
                  <a:pt x="2331708" y="0"/>
                </a:cubicBezTo>
                <a:cubicBezTo>
                  <a:pt x="2545197" y="-30141"/>
                  <a:pt x="2580274" y="11023"/>
                  <a:pt x="2819247" y="0"/>
                </a:cubicBezTo>
                <a:cubicBezTo>
                  <a:pt x="3058220" y="-11023"/>
                  <a:pt x="3130792" y="25017"/>
                  <a:pt x="3349181" y="0"/>
                </a:cubicBezTo>
                <a:cubicBezTo>
                  <a:pt x="3567570" y="-25017"/>
                  <a:pt x="4041339" y="13674"/>
                  <a:pt x="4239469" y="0"/>
                </a:cubicBezTo>
                <a:cubicBezTo>
                  <a:pt x="4243933" y="207166"/>
                  <a:pt x="4196268" y="355219"/>
                  <a:pt x="4239469" y="464948"/>
                </a:cubicBezTo>
                <a:cubicBezTo>
                  <a:pt x="4282670" y="574677"/>
                  <a:pt x="4196002" y="754905"/>
                  <a:pt x="4239469" y="898195"/>
                </a:cubicBezTo>
                <a:cubicBezTo>
                  <a:pt x="4282936" y="1041485"/>
                  <a:pt x="4221522" y="1225230"/>
                  <a:pt x="4239469" y="1363143"/>
                </a:cubicBezTo>
                <a:cubicBezTo>
                  <a:pt x="4257416" y="1501056"/>
                  <a:pt x="4181535" y="1657059"/>
                  <a:pt x="4239469" y="1859791"/>
                </a:cubicBezTo>
                <a:cubicBezTo>
                  <a:pt x="4297403" y="2062523"/>
                  <a:pt x="4229161" y="2164004"/>
                  <a:pt x="4239469" y="2388141"/>
                </a:cubicBezTo>
                <a:cubicBezTo>
                  <a:pt x="4249777" y="2612278"/>
                  <a:pt x="4198190" y="2848647"/>
                  <a:pt x="4239469" y="3170099"/>
                </a:cubicBezTo>
                <a:cubicBezTo>
                  <a:pt x="4051539" y="3187864"/>
                  <a:pt x="3763074" y="3104468"/>
                  <a:pt x="3624746" y="3170099"/>
                </a:cubicBezTo>
                <a:cubicBezTo>
                  <a:pt x="3486418" y="3235730"/>
                  <a:pt x="3357771" y="3168317"/>
                  <a:pt x="3094812" y="3170099"/>
                </a:cubicBezTo>
                <a:cubicBezTo>
                  <a:pt x="2831853" y="3171881"/>
                  <a:pt x="2698647" y="3107656"/>
                  <a:pt x="2564879" y="3170099"/>
                </a:cubicBezTo>
                <a:cubicBezTo>
                  <a:pt x="2431111" y="3232542"/>
                  <a:pt x="2187664" y="3121685"/>
                  <a:pt x="2034945" y="3170099"/>
                </a:cubicBezTo>
                <a:cubicBezTo>
                  <a:pt x="1882226" y="3218513"/>
                  <a:pt x="1634676" y="3126697"/>
                  <a:pt x="1505011" y="3170099"/>
                </a:cubicBezTo>
                <a:cubicBezTo>
                  <a:pt x="1375346" y="3213501"/>
                  <a:pt x="1146823" y="3129745"/>
                  <a:pt x="1017473" y="3170099"/>
                </a:cubicBezTo>
                <a:cubicBezTo>
                  <a:pt x="888123" y="3210453"/>
                  <a:pt x="474071" y="3165642"/>
                  <a:pt x="0" y="3170099"/>
                </a:cubicBezTo>
                <a:cubicBezTo>
                  <a:pt x="-36296" y="3038297"/>
                  <a:pt x="43295" y="2809351"/>
                  <a:pt x="0" y="2641749"/>
                </a:cubicBezTo>
                <a:cubicBezTo>
                  <a:pt x="-43295" y="2474147"/>
                  <a:pt x="67193" y="2238926"/>
                  <a:pt x="0" y="2081698"/>
                </a:cubicBezTo>
                <a:cubicBezTo>
                  <a:pt x="-67193" y="1924470"/>
                  <a:pt x="41795" y="1684839"/>
                  <a:pt x="0" y="1521648"/>
                </a:cubicBezTo>
                <a:cubicBezTo>
                  <a:pt x="-41795" y="1358457"/>
                  <a:pt x="7627" y="1054593"/>
                  <a:pt x="0" y="929896"/>
                </a:cubicBezTo>
                <a:cubicBezTo>
                  <a:pt x="-7627" y="805199"/>
                  <a:pt x="74097" y="312173"/>
                  <a:pt x="0" y="0"/>
                </a:cubicBezTo>
                <a:close/>
              </a:path>
              <a:path w="4239469" h="3170099" stroke="0" extrusionOk="0">
                <a:moveTo>
                  <a:pt x="0" y="0"/>
                </a:moveTo>
                <a:cubicBezTo>
                  <a:pt x="225322" y="-12114"/>
                  <a:pt x="339269" y="54679"/>
                  <a:pt x="487539" y="0"/>
                </a:cubicBezTo>
                <a:cubicBezTo>
                  <a:pt x="635809" y="-54679"/>
                  <a:pt x="758838" y="37694"/>
                  <a:pt x="890288" y="0"/>
                </a:cubicBezTo>
                <a:cubicBezTo>
                  <a:pt x="1021738" y="-37694"/>
                  <a:pt x="1244480" y="66592"/>
                  <a:pt x="1505011" y="0"/>
                </a:cubicBezTo>
                <a:cubicBezTo>
                  <a:pt x="1765542" y="-66592"/>
                  <a:pt x="1863381" y="41961"/>
                  <a:pt x="1992550" y="0"/>
                </a:cubicBezTo>
                <a:cubicBezTo>
                  <a:pt x="2121719" y="-41961"/>
                  <a:pt x="2261405" y="13494"/>
                  <a:pt x="2480089" y="0"/>
                </a:cubicBezTo>
                <a:cubicBezTo>
                  <a:pt x="2698773" y="-13494"/>
                  <a:pt x="2957398" y="47554"/>
                  <a:pt x="3094812" y="0"/>
                </a:cubicBezTo>
                <a:cubicBezTo>
                  <a:pt x="3232226" y="-47554"/>
                  <a:pt x="3380196" y="24164"/>
                  <a:pt x="3539957" y="0"/>
                </a:cubicBezTo>
                <a:cubicBezTo>
                  <a:pt x="3699719" y="-24164"/>
                  <a:pt x="3969054" y="8232"/>
                  <a:pt x="4239469" y="0"/>
                </a:cubicBezTo>
                <a:cubicBezTo>
                  <a:pt x="4284989" y="191789"/>
                  <a:pt x="4232641" y="329422"/>
                  <a:pt x="4239469" y="591752"/>
                </a:cubicBezTo>
                <a:cubicBezTo>
                  <a:pt x="4246297" y="854082"/>
                  <a:pt x="4225820" y="891688"/>
                  <a:pt x="4239469" y="1056700"/>
                </a:cubicBezTo>
                <a:cubicBezTo>
                  <a:pt x="4253118" y="1221712"/>
                  <a:pt x="4235596" y="1448705"/>
                  <a:pt x="4239469" y="1585050"/>
                </a:cubicBezTo>
                <a:cubicBezTo>
                  <a:pt x="4243342" y="1721395"/>
                  <a:pt x="4196081" y="1874677"/>
                  <a:pt x="4239469" y="2145100"/>
                </a:cubicBezTo>
                <a:cubicBezTo>
                  <a:pt x="4282857" y="2415523"/>
                  <a:pt x="4194616" y="2453193"/>
                  <a:pt x="4239469" y="2578347"/>
                </a:cubicBezTo>
                <a:cubicBezTo>
                  <a:pt x="4284322" y="2703501"/>
                  <a:pt x="4239041" y="2956931"/>
                  <a:pt x="4239469" y="3170099"/>
                </a:cubicBezTo>
                <a:cubicBezTo>
                  <a:pt x="3994816" y="3194146"/>
                  <a:pt x="3925973" y="3149935"/>
                  <a:pt x="3709535" y="3170099"/>
                </a:cubicBezTo>
                <a:cubicBezTo>
                  <a:pt x="3493097" y="3190263"/>
                  <a:pt x="3335302" y="3122846"/>
                  <a:pt x="3179602" y="3170099"/>
                </a:cubicBezTo>
                <a:cubicBezTo>
                  <a:pt x="3023902" y="3217352"/>
                  <a:pt x="2797970" y="3155805"/>
                  <a:pt x="2564879" y="3170099"/>
                </a:cubicBezTo>
                <a:cubicBezTo>
                  <a:pt x="2331788" y="3184393"/>
                  <a:pt x="2291371" y="3139766"/>
                  <a:pt x="2034945" y="3170099"/>
                </a:cubicBezTo>
                <a:cubicBezTo>
                  <a:pt x="1778519" y="3200432"/>
                  <a:pt x="1749211" y="3159665"/>
                  <a:pt x="1632196" y="3170099"/>
                </a:cubicBezTo>
                <a:cubicBezTo>
                  <a:pt x="1515181" y="3180533"/>
                  <a:pt x="1370112" y="3122201"/>
                  <a:pt x="1187051" y="3170099"/>
                </a:cubicBezTo>
                <a:cubicBezTo>
                  <a:pt x="1003991" y="3217997"/>
                  <a:pt x="822794" y="3167416"/>
                  <a:pt x="572328" y="3170099"/>
                </a:cubicBezTo>
                <a:cubicBezTo>
                  <a:pt x="321862" y="3172782"/>
                  <a:pt x="278869" y="3140449"/>
                  <a:pt x="0" y="3170099"/>
                </a:cubicBezTo>
                <a:cubicBezTo>
                  <a:pt x="-43987" y="2973779"/>
                  <a:pt x="10575" y="2883315"/>
                  <a:pt x="0" y="2705151"/>
                </a:cubicBezTo>
                <a:cubicBezTo>
                  <a:pt x="-10575" y="2526987"/>
                  <a:pt x="12333" y="2324807"/>
                  <a:pt x="0" y="2208502"/>
                </a:cubicBezTo>
                <a:cubicBezTo>
                  <a:pt x="-12333" y="2092197"/>
                  <a:pt x="10358" y="1949881"/>
                  <a:pt x="0" y="1775255"/>
                </a:cubicBezTo>
                <a:cubicBezTo>
                  <a:pt x="-10358" y="1600629"/>
                  <a:pt x="38195" y="1442927"/>
                  <a:pt x="0" y="1342009"/>
                </a:cubicBezTo>
                <a:cubicBezTo>
                  <a:pt x="-38195" y="1241091"/>
                  <a:pt x="4472" y="1044281"/>
                  <a:pt x="0" y="781958"/>
                </a:cubicBezTo>
                <a:cubicBezTo>
                  <a:pt x="-4472" y="519635"/>
                  <a:pt x="85449" y="175238"/>
                  <a:pt x="0" y="0"/>
                </a:cubicBezTo>
                <a:close/>
              </a:path>
            </a:pathLst>
          </a:custGeom>
          <a:solidFill>
            <a:schemeClr val="bg1"/>
          </a:solidFill>
          <a:ln w="60325">
            <a:solidFill>
              <a:srgbClr val="E7863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US" sz="4000" dirty="0">
                <a:solidFill>
                  <a:srgbClr val="5E5E5E"/>
                </a:solidFill>
                <a:effectLst/>
              </a:rPr>
              <a:t>50 Mini-Lessons For </a:t>
            </a:r>
            <a:br>
              <a:rPr lang="en-US" sz="4000" dirty="0">
                <a:solidFill>
                  <a:srgbClr val="5E5E5E"/>
                </a:solidFill>
              </a:rPr>
            </a:br>
            <a:r>
              <a:rPr lang="en-US" sz="4000" dirty="0">
                <a:solidFill>
                  <a:srgbClr val="5E5E5E"/>
                </a:solidFill>
                <a:effectLst/>
              </a:rPr>
              <a:t>Teaching Students </a:t>
            </a:r>
            <a:br>
              <a:rPr lang="en-US" sz="4000" dirty="0">
                <a:solidFill>
                  <a:srgbClr val="5E5E5E"/>
                </a:solidFill>
              </a:rPr>
            </a:br>
            <a:r>
              <a:rPr lang="en-US" sz="4000" dirty="0">
                <a:solidFill>
                  <a:srgbClr val="5E5E5E"/>
                </a:solidFill>
                <a:effectLst/>
              </a:rPr>
              <a:t>Research Skills</a:t>
            </a:r>
            <a:br>
              <a:rPr lang="en-US" sz="4000" dirty="0">
                <a:solidFill>
                  <a:srgbClr val="5E5E5E"/>
                </a:solidFill>
              </a:rPr>
            </a:br>
            <a:r>
              <a:rPr lang="en-US" sz="4000" dirty="0">
                <a:solidFill>
                  <a:srgbClr val="5E5E5E"/>
                </a:solidFill>
                <a:effectLst/>
              </a:rPr>
              <a:t>by </a:t>
            </a:r>
            <a:r>
              <a:rPr lang="en-US" sz="4000" i="1" dirty="0">
                <a:solidFill>
                  <a:srgbClr val="5E5E5E"/>
                </a:solidFill>
                <a:effectLst/>
              </a:rPr>
              <a:t>Kathleen Morris</a:t>
            </a:r>
            <a:endParaRPr lang="en-US" sz="4000" i="1" dirty="0">
              <a:solidFill>
                <a:srgbClr val="5E5E5E"/>
              </a:solidFill>
            </a:endParaRPr>
          </a:p>
        </p:txBody>
      </p:sp>
      <p:pic>
        <p:nvPicPr>
          <p:cNvPr id="12" name="Graphic 11" descr="Arrow: Counter-clockwise curve with solid fill">
            <a:extLst>
              <a:ext uri="{FF2B5EF4-FFF2-40B4-BE49-F238E27FC236}">
                <a16:creationId xmlns:a16="http://schemas.microsoft.com/office/drawing/2014/main" id="{FD80676A-60C8-43DE-9B67-C5201FB41E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539942">
            <a:off x="4448072" y="5469900"/>
            <a:ext cx="1460717" cy="1460717"/>
          </a:xfrm>
          <a:prstGeom prst="rect">
            <a:avLst/>
          </a:prstGeom>
        </p:spPr>
      </p:pic>
      <p:pic>
        <p:nvPicPr>
          <p:cNvPr id="14" name="Graphic 13" descr="Arrow: Rotate right with solid fill">
            <a:extLst>
              <a:ext uri="{FF2B5EF4-FFF2-40B4-BE49-F238E27FC236}">
                <a16:creationId xmlns:a16="http://schemas.microsoft.com/office/drawing/2014/main" id="{60CC7A71-9D32-4F58-B53A-9A11F4B040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41600">
            <a:off x="2286014" y="1429717"/>
            <a:ext cx="914400" cy="914400"/>
          </a:xfrm>
          <a:prstGeom prst="rect">
            <a:avLst/>
          </a:prstGeom>
        </p:spPr>
      </p:pic>
    </p:spTree>
    <p:extLst>
      <p:ext uri="{BB962C8B-B14F-4D97-AF65-F5344CB8AC3E}">
        <p14:creationId xmlns:p14="http://schemas.microsoft.com/office/powerpoint/2010/main" val="2002209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49F9EB7260684A9B23226A0D2389F0" ma:contentTypeVersion="9" ma:contentTypeDescription="Create a new document." ma:contentTypeScope="" ma:versionID="de15243d0bb07bbf3d71c5e3acdd95d0">
  <xsd:schema xmlns:xsd="http://www.w3.org/2001/XMLSchema" xmlns:xs="http://www.w3.org/2001/XMLSchema" xmlns:p="http://schemas.microsoft.com/office/2006/metadata/properties" xmlns:ns2="9fc2bc09-c21d-4b3b-bb94-c480fd4f3cad" targetNamespace="http://schemas.microsoft.com/office/2006/metadata/properties" ma:root="true" ma:fieldsID="45b8f12c33e877c86c27cc01057ec5c8" ns2:_="">
    <xsd:import namespace="9fc2bc09-c21d-4b3b-bb94-c480fd4f3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2bc09-c21d-4b3b-bb94-c480fd4f3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D61D4F-B52B-4EE5-A8BF-F4E0A2BF397E}">
  <ds:schemaRefs>
    <ds:schemaRef ds:uri="http://purl.org/dc/terms/"/>
    <ds:schemaRef ds:uri="http://purl.org/dc/elements/1.1/"/>
    <ds:schemaRef ds:uri="http://schemas.microsoft.com/office/2006/metadata/properties"/>
    <ds:schemaRef ds:uri="http://purl.org/dc/dcmitype/"/>
    <ds:schemaRef ds:uri="http://schemas.microsoft.com/office/2006/documentManagement/types"/>
    <ds:schemaRef ds:uri="9fc2bc09-c21d-4b3b-bb94-c480fd4f3cad"/>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AA5D1936-63BF-4F1C-8A0F-929890A2F4B6}">
  <ds:schemaRefs>
    <ds:schemaRef ds:uri="http://schemas.microsoft.com/sharepoint/v3/contenttype/forms"/>
  </ds:schemaRefs>
</ds:datastoreItem>
</file>

<file path=customXml/itemProps3.xml><?xml version="1.0" encoding="utf-8"?>
<ds:datastoreItem xmlns:ds="http://schemas.openxmlformats.org/officeDocument/2006/customXml" ds:itemID="{63E9B4B7-1561-4B2D-9E68-0E85DD61CB4F}"/>
</file>

<file path=docProps/app.xml><?xml version="1.0" encoding="utf-8"?>
<Properties xmlns="http://schemas.openxmlformats.org/officeDocument/2006/extended-properties" xmlns:vt="http://schemas.openxmlformats.org/officeDocument/2006/docPropsVTypes">
  <TotalTime>6650</TotalTime>
  <Words>5838</Words>
  <Application>Microsoft Office PowerPoint</Application>
  <PresentationFormat>Widescreen</PresentationFormat>
  <Paragraphs>433</Paragraphs>
  <Slides>73</Slides>
  <Notes>2</Notes>
  <HiddenSlides>0</HiddenSlides>
  <MMClips>6</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73</vt:i4>
      </vt:variant>
    </vt:vector>
  </HeadingPairs>
  <TitlesOfParts>
    <vt:vector size="84" baseType="lpstr">
      <vt:lpstr>Arial</vt:lpstr>
      <vt:lpstr>Calibri</vt:lpstr>
      <vt:lpstr>Calibri Light</vt:lpstr>
      <vt:lpstr>Montserrat</vt:lpstr>
      <vt:lpstr>myriad-pro-n6</vt:lpstr>
      <vt:lpstr>Quattrocento Sans</vt:lpstr>
      <vt:lpstr>Roboto</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Sanja Ivandic</cp:lastModifiedBy>
  <cp:revision>278</cp:revision>
  <dcterms:created xsi:type="dcterms:W3CDTF">2019-11-20T14:08:21Z</dcterms:created>
  <dcterms:modified xsi:type="dcterms:W3CDTF">2022-03-07T08:56:46Z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0x010100FA49F9EB7260684A9B23226A0D2389F0</vt:lpwstr>
  </property>
</Properties>
</file>